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24"/>
  </p:notesMasterIdLst>
  <p:sldIdLst>
    <p:sldId id="287" r:id="rId2"/>
    <p:sldId id="291" r:id="rId3"/>
    <p:sldId id="313" r:id="rId4"/>
    <p:sldId id="310" r:id="rId5"/>
    <p:sldId id="309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14" r:id="rId15"/>
    <p:sldId id="315" r:id="rId16"/>
    <p:sldId id="306" r:id="rId17"/>
    <p:sldId id="307" r:id="rId18"/>
    <p:sldId id="295" r:id="rId19"/>
    <p:sldId id="294" r:id="rId20"/>
    <p:sldId id="293" r:id="rId21"/>
    <p:sldId id="292" r:id="rId22"/>
    <p:sldId id="288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FFDB69"/>
    <a:srgbClr val="FFD03B"/>
    <a:srgbClr val="FFE7E1"/>
    <a:srgbClr val="FFD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ED097-D199-4905-AA77-3F50B3078DB9}" type="datetimeFigureOut">
              <a:rPr lang="en-GB" smtClean="0"/>
              <a:t>23/01/2016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29981-DEC9-48B0-95EC-F6FD80443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15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68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5B3D9-0F7E-4C4E-85A9-B4B249845C4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25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1EA73-D6BC-4A71-9988-752268BA9B0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0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595EC-728F-4C20-A936-8575E55F3227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14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13AD7-09D2-43CF-A0C0-C181DF00B02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56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F9D03-F339-4888-BFC9-0C6745BEE4D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6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F1B3D-4233-44A2-BD25-6851A8E9AB1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34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10794-F01F-4315-A480-2471063C34E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70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3B3A3-9320-40CF-953A-3C483507A43A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4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AE7B3-8116-40C0-B884-E9A36ACB5C0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6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1F1AA-AA7E-4522-A0A6-8E9D113BD81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8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40E5C-07CC-40C8-9F46-56E74D5AE2E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0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DA9E4-EBCE-44D4-B7A2-0A187A66E324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41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F32B9-BABD-477A-9BC6-01481AA0A69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8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4108B-D7AE-4459-B91A-39DF7C97026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5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781D0-77E9-48F5-86DD-D0CBDC29CEC5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6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B3B15-DABD-4A34-8391-01783FDCA25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8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757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5780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E68CF-B954-415F-96C3-41A7268915F2}" type="slidenum">
              <a:rPr lang="cs-CZ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139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chemeClr val="accent1">
              <a:lumMod val="20000"/>
              <a:lumOff val="80000"/>
            </a:schemeClr>
          </a:fgClr>
          <a:bgClr>
            <a:srgbClr val="FFC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1521012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23528" y="0"/>
            <a:ext cx="82296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Portugal</a:t>
            </a:r>
            <a:endParaRPr lang="cs-CZ" sz="6600" b="1" dirty="0" smtClean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República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Portuguesa</a:t>
            </a:r>
          </a:p>
        </p:txBody>
      </p:sp>
      <p:pic>
        <p:nvPicPr>
          <p:cNvPr id="1028" name="Picture 4" descr="http://www.statnivlajky.cz/data/flags/ultra/p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00" y="2357949"/>
            <a:ext cx="2376000" cy="1585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vsetkosem.estranky.cz/img/mid/20/mapa.p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" t="322" r="1507" b="1038"/>
          <a:stretch/>
        </p:blipFill>
        <p:spPr bwMode="auto">
          <a:xfrm>
            <a:off x="6372200" y="1728000"/>
            <a:ext cx="2484000" cy="3071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4644000"/>
            <a:ext cx="9144000" cy="2133352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Iberian Peninsula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Atlantic Ocean to the west 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south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Spain to the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north &amp; east</a:t>
            </a:r>
            <a:endParaRPr lang="en-GB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Continental Portugal &amp; Atlantic archipelagos of Azores 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Madeira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Named after second largest city Porto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Latin name – Portus 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Cale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en-GB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92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,400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km</a:t>
            </a:r>
            <a:r>
              <a:rPr lang="en-GB" sz="1600" baseline="300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10.5 million people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Lisbon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8.5 million foreign tourists</a:t>
            </a:r>
            <a:endParaRPr lang="en-GB" alt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26" name="Picture 2" descr="File:Portugal in its region (Atlantic islands special).sv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7"/>
          <a:stretch/>
        </p:blipFill>
        <p:spPr bwMode="auto">
          <a:xfrm>
            <a:off x="144000" y="2056468"/>
            <a:ext cx="3573242" cy="2124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208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504887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banks of the rivers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Agueda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and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Côa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Continuous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human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settlement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from the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Palaeolithic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Age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Hundreds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panels with thousands of animal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figures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5,000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Côa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Valley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around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640 in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Siega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Verde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Carved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over several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millennia</a:t>
            </a: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Prehistoric Rock Art Sites in the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Côa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Valley and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Siega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Verde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cs-CZ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Spain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)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6386" name="Picture 2" descr="http://www.arte-coa.pt/Ficheiros/Imagem/3499/3499.p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r="-239"/>
          <a:stretch/>
        </p:blipFill>
        <p:spPr bwMode="auto">
          <a:xfrm>
            <a:off x="3528000" y="2185057"/>
            <a:ext cx="2160240" cy="2495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www.visitcentrodeportugal.com.pt/wp-content/uploads/2013/03/foz-coa-gravuras-1-832x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00" y="2959889"/>
            <a:ext cx="3060000" cy="1720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://www.arte-coa.pt/Ficheiros/Imagem/1886/1886.p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4" t="24661" r="4099"/>
          <a:stretch/>
        </p:blipFill>
        <p:spPr bwMode="auto">
          <a:xfrm>
            <a:off x="216000" y="4824000"/>
            <a:ext cx="2849509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http://blog.beatthebrochure.com/wp-content/uploads/2012/05/Coa-Valley-vine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7" t="24683" r="9158" b="-2"/>
          <a:stretch/>
        </p:blipFill>
        <p:spPr bwMode="auto">
          <a:xfrm>
            <a:off x="5904000" y="990619"/>
            <a:ext cx="3060000" cy="1811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4" name="Picture 20" descr="http://www.rankopedia.com/CandidatePix/108383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"/>
          <a:stretch/>
        </p:blipFill>
        <p:spPr bwMode="auto">
          <a:xfrm>
            <a:off x="3204000" y="4824000"/>
            <a:ext cx="256106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8" name="Picture 24" descr="http://www.rock-art-in-wales.co.uk/database/images/coa-valley/coa-valley-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2385332"/>
            <a:ext cx="3060000" cy="229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0" name="Picture 26" descr="http://family.portugalconfidential.com/wp-content/uploads/2013/10/Museu-Coa-Rock-Drawing-Foto-Ant%C3%B3nio-Batarda-feature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0" r="12831"/>
          <a:stretch/>
        </p:blipFill>
        <p:spPr bwMode="auto">
          <a:xfrm>
            <a:off x="5904001" y="4824000"/>
            <a:ext cx="3050047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01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741856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Founded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1290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 hill overlooking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city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Evolved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over more than seven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centuries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Integrated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university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city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Cathedral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Santa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Cruz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12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Chapel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Saint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Michael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Royal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Palace of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Alcáçova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Colleges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Jesus, Holy Trinity, Saint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Jerome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…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Joanine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Library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Botanical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Garden,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laboratories…</a:t>
            </a: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University of Coimbra – Alta and Sofia</a:t>
            </a:r>
          </a:p>
        </p:txBody>
      </p:sp>
      <p:pic>
        <p:nvPicPr>
          <p:cNvPr id="10246" name="Picture 6" descr="https://upload.wikimedia.org/wikipedia/commons/9/9a/Library_of_the_Universtity_of_Coimbr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9"/>
          <a:stretch/>
        </p:blipFill>
        <p:spPr bwMode="auto">
          <a:xfrm>
            <a:off x="5082786" y="4823532"/>
            <a:ext cx="3492000" cy="1923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s://upload.wikimedia.org/wikipedia/commons/thumb/c/ca/Coimbra_university_church.jpg/800px-Coimbra_university_churc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1"/>
          <a:stretch/>
        </p:blipFill>
        <p:spPr bwMode="auto">
          <a:xfrm>
            <a:off x="283767" y="3682423"/>
            <a:ext cx="2268000" cy="3062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upload.wikimedia.org/wikipedia/commons/thumb/3/39/Coimbra_University.jpg/1280px-Coimbra_Universit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" t="17806" b="10425"/>
          <a:stretch/>
        </p:blipFill>
        <p:spPr bwMode="auto">
          <a:xfrm>
            <a:off x="4866786" y="972000"/>
            <a:ext cx="3924000" cy="1916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http://thumbs.dreamstime.com/x/cathedral-coimbra-portugal-549934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t="21" r="1375" b="4703"/>
          <a:stretch/>
        </p:blipFill>
        <p:spPr bwMode="auto">
          <a:xfrm>
            <a:off x="2846882" y="3809718"/>
            <a:ext cx="1940788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http://worldheritage.uc.pt/files/ficha/1371206274_home-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1"/>
          <a:stretch/>
        </p:blipFill>
        <p:spPr bwMode="auto">
          <a:xfrm>
            <a:off x="5172786" y="3003361"/>
            <a:ext cx="3312000" cy="1664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Jardim Botânico de Coimbra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r="10834" b="8306"/>
          <a:stretch/>
        </p:blipFill>
        <p:spPr bwMode="auto">
          <a:xfrm>
            <a:off x="3259452" y="1786265"/>
            <a:ext cx="1404000" cy="11254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ástupný symbol pro text 2"/>
          <p:cNvSpPr txBox="1">
            <a:spLocks/>
          </p:cNvSpPr>
          <p:nvPr/>
        </p:nvSpPr>
        <p:spPr bwMode="auto">
          <a:xfrm>
            <a:off x="6966048" y="1070395"/>
            <a:ext cx="1176030" cy="27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Royal Palace</a:t>
            </a:r>
          </a:p>
        </p:txBody>
      </p:sp>
      <p:sp>
        <p:nvSpPr>
          <p:cNvPr id="24" name="Zástupný symbol pro text 2"/>
          <p:cNvSpPr txBox="1">
            <a:spLocks/>
          </p:cNvSpPr>
          <p:nvPr/>
        </p:nvSpPr>
        <p:spPr bwMode="auto">
          <a:xfrm>
            <a:off x="3373437" y="3785856"/>
            <a:ext cx="1176030" cy="27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Cathedral</a:t>
            </a:r>
          </a:p>
        </p:txBody>
      </p:sp>
      <p:sp>
        <p:nvSpPr>
          <p:cNvPr id="26" name="Zástupný symbol pro text 2"/>
          <p:cNvSpPr txBox="1">
            <a:spLocks/>
          </p:cNvSpPr>
          <p:nvPr/>
        </p:nvSpPr>
        <p:spPr bwMode="auto">
          <a:xfrm>
            <a:off x="1008000" y="3700331"/>
            <a:ext cx="1176030" cy="27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C</a:t>
            </a: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hapel</a:t>
            </a:r>
            <a:endParaRPr lang="en-GB" sz="1200" b="1" kern="0" dirty="0" smtClean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6930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1080000"/>
            <a:ext cx="9144000" cy="126888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Designed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symbol of Reconquista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Templar Knights of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(12 century)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Knights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the Order of Christ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14 century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Romanesque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Gothic,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Renaissance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Manueline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*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Convent of Christ in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Tomar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8198" name="Picture 6" descr="https://upload.wikimedia.org/wikipedia/commons/thumb/9/9b/Tomar_-_Convento_de_Cristo_-_Terra%C3%A7o_da_Cera.jpg/1280px-Tomar_-_Convento_de_Cristo_-_Terra%C3%A7o_da_Cer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2814" r="4321" b="13656"/>
          <a:stretch/>
        </p:blipFill>
        <p:spPr bwMode="auto">
          <a:xfrm>
            <a:off x="3112292" y="4680001"/>
            <a:ext cx="2808000" cy="1701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upload.wikimedia.org/wikipedia/commons/thumb/e/e4/Convento_Cristo_December_2008-10.jpg/1280px-Convento_Cristo_December_2008-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r="4542" b="6372"/>
          <a:stretch/>
        </p:blipFill>
        <p:spPr bwMode="auto">
          <a:xfrm>
            <a:off x="2988000" y="2340000"/>
            <a:ext cx="3024000" cy="2241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upload.wikimedia.org/wikipedia/commons/thumb/f/f7/Convento_Cristo_December_2008-12.jpg/800px-Convento_Cristo_December_2008-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2340000"/>
            <a:ext cx="2664000" cy="3976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upload.wikimedia.org/wikipedia/commons/thumb/5/5f/Tomar_Convento_0254.jpg/800px-Tomar_Convento_02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t="7225" b="8050"/>
          <a:stretch/>
        </p:blipFill>
        <p:spPr bwMode="auto">
          <a:xfrm>
            <a:off x="6156000" y="972000"/>
            <a:ext cx="2808000" cy="3501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ástupný symbol pro text 2"/>
          <p:cNvSpPr txBox="1">
            <a:spLocks/>
          </p:cNvSpPr>
          <p:nvPr/>
        </p:nvSpPr>
        <p:spPr bwMode="auto">
          <a:xfrm>
            <a:off x="0" y="6408001"/>
            <a:ext cx="9144000" cy="4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-457200">
              <a:buClr>
                <a:srgbClr val="C00000"/>
              </a:buClr>
              <a:buSzPct val="100000"/>
              <a:buNone/>
            </a:pPr>
            <a:r>
              <a:rPr lang="en-GB" sz="12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*Style of architectural ornamentation of the first decades of the 16 century, combines elements of Late Gothic with Spanish, </a:t>
            </a:r>
            <a:r>
              <a:rPr lang="en-GB" sz="1200" kern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Mudejar</a:t>
            </a:r>
            <a:r>
              <a:rPr lang="en-GB" sz="12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(Islamic tradition), Italian &amp; Flemish elements</a:t>
            </a:r>
          </a:p>
        </p:txBody>
      </p:sp>
      <p:pic>
        <p:nvPicPr>
          <p:cNvPr id="18438" name="Picture 6" descr="https://s3.amazonaws.com/one_dayer-production/uploads/photo/image/41211/tomar-portugal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r="13402"/>
          <a:stretch/>
        </p:blipFill>
        <p:spPr bwMode="auto">
          <a:xfrm>
            <a:off x="4572000" y="972000"/>
            <a:ext cx="1440000" cy="1047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www.planetware.com/photos-large/P/portugal-tomar-convento-de-crist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84" y="4572000"/>
            <a:ext cx="2808000" cy="1867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9203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36832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Dominican Monastery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commemorate the victory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over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Castilians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1385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Monastery of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Batalha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9222" name="Picture 6" descr="https://upload.wikimedia.org/wikipedia/commons/thumb/6/60/Batalha37.jpg/800px-Batalha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597" y="1829375"/>
            <a:ext cx="3562350" cy="4752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paradoxplace.com/Photo%20Pages/Portugal/Batalha/Images/800/Batalha-East-End-May06-D5425sAR8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7"/>
          <a:stretch/>
        </p:blipFill>
        <p:spPr bwMode="auto">
          <a:xfrm>
            <a:off x="216000" y="1584000"/>
            <a:ext cx="4968000" cy="2512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bugbog.com/images/galleries/portugal_pictures/P-1000/batalha-mosteiro-pillar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/>
          <a:stretch/>
        </p:blipFill>
        <p:spPr bwMode="auto">
          <a:xfrm>
            <a:off x="900040" y="4284000"/>
            <a:ext cx="3599920" cy="2401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371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760209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Cistercian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Monastery of Santa Maria de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Alcobaça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First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Gothic building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Portugal</a:t>
            </a:r>
            <a:r>
              <a:rPr lang="cs-CZ" sz="20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mid-12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century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Monastery of </a:t>
            </a:r>
            <a:r>
              <a:rPr lang="en-GB" sz="2800" b="1" dirty="0" err="1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Alcobaça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9460" name="Picture 4" descr="https://upload.wikimedia.org/wikipedia/commons/thumb/4/4c/Alcobaca_monastery_church.jpg/800px-Alcobaca_monastery_churc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12114"/>
          <a:stretch/>
        </p:blipFill>
        <p:spPr bwMode="auto">
          <a:xfrm>
            <a:off x="3600000" y="1584002"/>
            <a:ext cx="2124000" cy="3220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upload.wikimedia.org/wikipedia/commons/thumb/8/86/Pedro1.jpg/1024px-Pedro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" r="3485"/>
          <a:stretch/>
        </p:blipFill>
        <p:spPr bwMode="auto">
          <a:xfrm>
            <a:off x="3600000" y="4896000"/>
            <a:ext cx="2124000" cy="1856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s://upload.wikimedia.org/wikipedia/commons/thumb/5/56/Sacristy1.jpg/800px-Sacristy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r="1" b="3423"/>
          <a:stretch/>
        </p:blipFill>
        <p:spPr bwMode="auto">
          <a:xfrm>
            <a:off x="6237088" y="3456000"/>
            <a:ext cx="2393824" cy="3179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s://upload.wikimedia.org/wikipedia/commons/thumb/6/64/Alcoba%C3%A7aCloister.jpg/1280px-Alcoba%C3%A7aCloist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000" y="972006"/>
            <a:ext cx="3132000" cy="2354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4" name="Picture 28" descr="http://www.voyagevirtuel.co.uk/portugal/bigphotos/alcobaca_3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984" b="7013"/>
          <a:stretch/>
        </p:blipFill>
        <p:spPr bwMode="auto">
          <a:xfrm>
            <a:off x="216000" y="4464000"/>
            <a:ext cx="3240000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8" name="Picture 32" descr="http://farm6.staticflickr.com/5169/5334605358_0721d57c5a_b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" r="5455" b="2229"/>
          <a:stretch/>
        </p:blipFill>
        <p:spPr bwMode="auto">
          <a:xfrm>
            <a:off x="216000" y="1728000"/>
            <a:ext cx="3240000" cy="2504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709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52088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First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centre of European Romantic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architecture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Ruined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monastery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</a:rPr>
              <a:t>→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castle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Gothic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Egyptian, Moorish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Renaissance elements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Park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local 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exotic tree</a:t>
            </a: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Cultural Landscape of </a:t>
            </a:r>
            <a:r>
              <a:rPr lang="en-GB" sz="2800" b="1" dirty="0" err="1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Sintra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20486" name="Picture 6" descr="https://upload.wikimedia.org/wikipedia/commons/thumb/7/7b/Castelo_dos_mouros_1920_1200.jpg/1280px-Castelo_dos_mouros_1920_12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5" r="3605"/>
          <a:stretch/>
        </p:blipFill>
        <p:spPr bwMode="auto">
          <a:xfrm>
            <a:off x="5724000" y="4819573"/>
            <a:ext cx="3240000" cy="1945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s://upload.wikimedia.org/wikipedia/commons/thumb/b/b8/Pena_Palace_back-edit.jpg/1024px-Pena_Palace_back-edi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6" t="3065" r="-1" b="7549"/>
          <a:stretch/>
        </p:blipFill>
        <p:spPr bwMode="auto">
          <a:xfrm>
            <a:off x="3420000" y="1764000"/>
            <a:ext cx="2160000" cy="2766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https://upload.wikimedia.org/wikipedia/commons/thumb/a/aa/Palacio-Monserrate3_SET-07.jpg/1280px-Palacio-Monserrate3_SET-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7416" r="10955" b="7038"/>
          <a:stretch/>
        </p:blipFill>
        <p:spPr bwMode="auto">
          <a:xfrm>
            <a:off x="180000" y="4428000"/>
            <a:ext cx="3096000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8" name="Picture 18" descr="https://upload.wikimedia.org/wikipedia/commons/0/03/Sintra_znimok_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r="16742"/>
          <a:stretch/>
        </p:blipFill>
        <p:spPr bwMode="auto">
          <a:xfrm>
            <a:off x="3420000" y="4608000"/>
            <a:ext cx="2160000" cy="2137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6" name="Picture 26" descr="http://cdn.eupedia.com/images/content/sintra-larg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" t="882" r="6888" b="2370"/>
          <a:stretch/>
        </p:blipFill>
        <p:spPr bwMode="auto">
          <a:xfrm>
            <a:off x="179512" y="2088000"/>
            <a:ext cx="3096344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0" name="Picture 30" descr="http://zajezdy.radynacestu.cz/img/w-900,h-750/2013-08-06/lisabon-palac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2" t="8229" r="12949" b="37909"/>
          <a:stretch/>
        </p:blipFill>
        <p:spPr bwMode="auto">
          <a:xfrm>
            <a:off x="5724000" y="982170"/>
            <a:ext cx="3240000" cy="1679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https://upload.wikimedia.org/wikipedia/commons/1/12/Regaleira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12044" r="4326" b="18862"/>
          <a:stretch/>
        </p:blipFill>
        <p:spPr bwMode="auto">
          <a:xfrm>
            <a:off x="5724000" y="2768756"/>
            <a:ext cx="3240000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736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872816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Monastery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entrance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harbour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1502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Tower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commemorate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expedition of Vasco da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Gama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Manueline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architecture</a:t>
            </a: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Monastery of the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Hieronymites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and Tower of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Belém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in Lisbon</a:t>
            </a:r>
          </a:p>
        </p:txBody>
      </p:sp>
      <p:pic>
        <p:nvPicPr>
          <p:cNvPr id="10244" name="Picture 4" descr="http://www.slantour.cz/foto/full/4061-bele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" t="15084" r="6797" b="7096"/>
          <a:stretch/>
        </p:blipFill>
        <p:spPr bwMode="auto">
          <a:xfrm>
            <a:off x="4104000" y="1800000"/>
            <a:ext cx="4320480" cy="2459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JeronimosMonastery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3" b="10539"/>
          <a:stretch/>
        </p:blipFill>
        <p:spPr bwMode="auto">
          <a:xfrm>
            <a:off x="179512" y="1800000"/>
            <a:ext cx="3600400" cy="2439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upload.wikimedia.org/wikipedia/commons/thumb/d/d5/Cloisters_at_Mosteiro_Dos_Jer%C3%B3nimos2.jpg/1280px-Cloisters_at_Mosteiro_Dos_Jer%C3%B3nimos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22726" r="7680" b="3039"/>
          <a:stretch/>
        </p:blipFill>
        <p:spPr bwMode="auto">
          <a:xfrm>
            <a:off x="1152000" y="4356000"/>
            <a:ext cx="3636023" cy="2360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upload.wikimedia.org/wikipedia/commons/a/a4/JeronimosCloist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0"/>
          <a:stretch/>
        </p:blipFill>
        <p:spPr bwMode="auto">
          <a:xfrm>
            <a:off x="5112000" y="4356000"/>
            <a:ext cx="3442814" cy="236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319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016832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 times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Golden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age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residence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king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15 c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Whitewashed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houses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azulejos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* &amp;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wrought-iron balconies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cs-CZ" sz="12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cs-CZ" sz="12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*</a:t>
            </a:r>
            <a:r>
              <a:rPr lang="cs-CZ" sz="12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</a:t>
            </a:r>
            <a:r>
              <a:rPr lang="en-GB" sz="12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ainted</a:t>
            </a:r>
            <a:r>
              <a:rPr lang="en-GB" sz="12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2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tin-glazed ceramic </a:t>
            </a:r>
            <a:r>
              <a:rPr lang="en-GB" sz="12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tilework</a:t>
            </a:r>
            <a:endParaRPr lang="en-GB" sz="12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Historic Centre of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Évora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2292" name="Picture 4" descr="https://upload.wikimedia.org/wikipedia/commons/thumb/b/be/Evora-RomanTemple_edit.jpg/1280px-Evora-RomanTemple_edi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" t="8944" b="5165"/>
          <a:stretch/>
        </p:blipFill>
        <p:spPr bwMode="auto">
          <a:xfrm>
            <a:off x="180000" y="1778999"/>
            <a:ext cx="3060000" cy="2010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upload.wikimedia.org/wikipedia/commons/thumb/9/9a/Capela_dos_ossos.jpg/1280px-Capela_dos_osso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r="6845" b="16675"/>
          <a:stretch/>
        </p:blipFill>
        <p:spPr bwMode="auto">
          <a:xfrm>
            <a:off x="6084000" y="1044000"/>
            <a:ext cx="2880320" cy="21174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upload.wikimedia.org/wikipedia/commons/0/0d/%C3%89voraCatedral3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4532" r="10679" b="6063"/>
          <a:stretch/>
        </p:blipFill>
        <p:spPr bwMode="auto">
          <a:xfrm>
            <a:off x="3420000" y="1778400"/>
            <a:ext cx="2448272" cy="3067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s-media-cache-ak0.pinimg.com/736x/3d/d1/49/3dd1497766a2f06fe82457e73841cfa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92"/>
          <a:stretch/>
        </p:blipFill>
        <p:spPr bwMode="auto">
          <a:xfrm>
            <a:off x="540000" y="3924000"/>
            <a:ext cx="2340000" cy="2664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img1.etsystatic.com/071/0/5459601/il_570xN.823486677_etw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60" y="3361662"/>
            <a:ext cx="2448000" cy="3261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Evora, Portugal, wall decorations in the Igreja da Misericordia de Evora - Stock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2" b="6650"/>
          <a:stretch/>
        </p:blipFill>
        <p:spPr bwMode="auto">
          <a:xfrm>
            <a:off x="3420000" y="4968000"/>
            <a:ext cx="2448000" cy="1728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https://s-media-cache-ak0.pinimg.com/236x/a4/66/f1/a466f1db560375deec66851b53ed221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r="7103"/>
          <a:stretch/>
        </p:blipFill>
        <p:spPr bwMode="auto">
          <a:xfrm>
            <a:off x="7074160" y="5551461"/>
            <a:ext cx="900000" cy="1071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365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232856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Extensively fortified from the 17 to 19 centuries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bulwarked dry-ditch system in the world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Barracks, military buildings, churches &amp; monasteries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Amoreira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aqueduct – enable to withstand long sieges</a:t>
            </a: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Garrison Border Town of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Elvas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and its Fortifications</a:t>
            </a:r>
          </a:p>
        </p:txBody>
      </p:sp>
      <p:pic>
        <p:nvPicPr>
          <p:cNvPr id="23556" name="Picture 4" descr="http://www.passion-for-portugal.com/files/documentos/2014122312380835343939363233306237346162_10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 t="16429" r="8004" b="10539"/>
          <a:stretch/>
        </p:blipFill>
        <p:spPr bwMode="auto">
          <a:xfrm>
            <a:off x="180000" y="2196000"/>
            <a:ext cx="4860000" cy="214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://upload.wikimedia.org/wikipedia/commons/1/1d/Elvas_e_muralha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8" r="12818" b="12703"/>
          <a:stretch/>
        </p:blipFill>
        <p:spPr bwMode="auto">
          <a:xfrm>
            <a:off x="5220000" y="1044000"/>
            <a:ext cx="3744000" cy="2354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http://whc.unesco.org/uploads/thumbs/site_1367_0003-360-360-2012062510112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3" b="10908"/>
          <a:stretch/>
        </p:blipFill>
        <p:spPr bwMode="auto">
          <a:xfrm>
            <a:off x="5377500" y="3645024"/>
            <a:ext cx="3429000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 descr="https://upload.wikimedia.org/wikipedia/commons/d/dc/Elvas_aqueduc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6953"/>
          <a:stretch/>
        </p:blipFill>
        <p:spPr bwMode="auto">
          <a:xfrm>
            <a:off x="558000" y="4500000"/>
            <a:ext cx="4104000" cy="2208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155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917527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Outstanding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relict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previously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widespread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forest type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Series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very steep V-shaped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valleys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surviving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area of primary laurel forest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Europe</a:t>
            </a:r>
            <a:endParaRPr lang="en-GB" alt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Laurisilva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of Madeira</a:t>
            </a:r>
          </a:p>
        </p:txBody>
      </p:sp>
      <p:pic>
        <p:nvPicPr>
          <p:cNvPr id="24578" name="Picture 2" descr="A foggy picture of the top of a very dense fores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" r="3903" b="847"/>
          <a:stretch/>
        </p:blipFill>
        <p:spPr bwMode="auto">
          <a:xfrm>
            <a:off x="216000" y="2270278"/>
            <a:ext cx="4536000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worldheritage.routes.travel/wp-content/uploads/2013/06/shutterstock_540368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88000"/>
            <a:ext cx="3960000" cy="2628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www.madeira-a-z.com/uploads/pics/Rabacal1_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9"/>
          <a:stretch/>
        </p:blipFill>
        <p:spPr bwMode="auto">
          <a:xfrm>
            <a:off x="5379842" y="1260000"/>
            <a:ext cx="3672000" cy="2334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303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26637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Green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mountains in the North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covered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 vines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forests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Rocky mountains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rolling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plains, slopes &amp; falls in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Centre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Near-desert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landscape in the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Alentejo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region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Beach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destination of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Algrave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Portugal – tourist attractions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3086" name="Picture 14" descr="http://www.portugalskoweb.cz/wp-content/gallery/pocasi/portugalsko-pocasi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2232000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www.michalkvarda.cz/photos/ostrov-flores-azorske-ostrovy-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6" b="28077"/>
          <a:stretch/>
        </p:blipFill>
        <p:spPr bwMode="auto">
          <a:xfrm>
            <a:off x="6110325" y="1008000"/>
            <a:ext cx="2880000" cy="1124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://www.mundo.cz/sites/default/files/images/portugalsko/chmelarova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0" y="2232000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http://www.treking.cz/treky/serra-da-estrela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2232000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106" name="Picture 34" descr="http://i.dailymail.co.uk/i/pix/2014/11/04/1415098942482_wps_12_MONSANTO_PORTUGAL_A_home_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0526" b="1658"/>
          <a:stretch/>
        </p:blipFill>
        <p:spPr bwMode="auto">
          <a:xfrm>
            <a:off x="144000" y="4572000"/>
            <a:ext cx="2880000" cy="2143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4" name="Picture 42" descr="https://upload.wikimedia.org/wikipedia/commons/2/24/Alentejo_September_2013-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3440" r="39559"/>
          <a:stretch/>
        </p:blipFill>
        <p:spPr bwMode="auto">
          <a:xfrm>
            <a:off x="3132000" y="4572000"/>
            <a:ext cx="288032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0" name="Picture 48" descr="http://i.idnes.cz/08/062/org/TOM23a618_algarve_opustena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2"/>
          <a:stretch/>
        </p:blipFill>
        <p:spPr bwMode="auto">
          <a:xfrm>
            <a:off x="6120000" y="4572000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104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Central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Zone of the Town of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Angra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do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Heroismo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in the Azores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276375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Angra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on the island of Terceira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Obligatory port of call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(15 – 19 century)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San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Sebastião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 San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João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Baptista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fortifications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400 year old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1272" name="Picture 8" descr="https://upload.wikimedia.org/wikipedia/commons/thumb/4/4d/Fort_s_sebastiao_p_pipas_1.JPG/1280px-Fort_s_sebastiao_p_pipas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5" r="9512"/>
          <a:stretch/>
        </p:blipFill>
        <p:spPr bwMode="auto">
          <a:xfrm>
            <a:off x="4500008" y="3924000"/>
            <a:ext cx="4464000" cy="2240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upload.wikimedia.org/wikipedia/commons/7/77/Fortaleza_de_S%C3%A3o_Jo%C3%A3o_Baptista%2C_Monte_Brasil%2C_ilha_Terceira%2C_A%C3%A7ores%2C_Porta_de_Arma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8"/>
          <a:stretch/>
        </p:blipFill>
        <p:spPr bwMode="auto">
          <a:xfrm>
            <a:off x="378004" y="2304000"/>
            <a:ext cx="3888000" cy="2853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Angra do Heroísmo - Sicht vom Obelisken auf Stadt und Hafenbucht mit Monte Brasi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3" t="12026" r="2846" b="9906"/>
          <a:stretch/>
        </p:blipFill>
        <p:spPr bwMode="auto">
          <a:xfrm>
            <a:off x="4644008" y="1476000"/>
            <a:ext cx="4320000" cy="2160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679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Landscape 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of the Pico Island Vineyard Culture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944824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Volcanic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Pico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Almost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10 km</a:t>
            </a:r>
            <a:r>
              <a:rPr lang="en-GB" sz="1600" baseline="300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Walls protect from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wind and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seawater</a:t>
            </a: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cs-CZ" sz="20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5602" name="Picture 2" descr="https://upload.wikimedia.org/wikipedia/commons/e/ed/Pico1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t="13553" r="5167" b="10697"/>
          <a:stretch/>
        </p:blipFill>
        <p:spPr bwMode="auto">
          <a:xfrm>
            <a:off x="151724" y="1844824"/>
            <a:ext cx="4320000" cy="2634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Landscape of the Pico Island Vineyard Cult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 t="22714" r="6871" b="7285"/>
          <a:stretch/>
        </p:blipFill>
        <p:spPr bwMode="auto">
          <a:xfrm>
            <a:off x="4647862" y="980727"/>
            <a:ext cx="4320000" cy="2376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s://upload.wikimedia.org/wikipedia/commons/thumb/1/11/Vineyards_in_the_Azores_with_rock_walls_to_protect_vines.jpg/800px-Vineyards_in_the_Azores_with_rock_walls_to_protect_vin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" b="10421"/>
          <a:stretch/>
        </p:blipFill>
        <p:spPr bwMode="auto">
          <a:xfrm>
            <a:off x="5133862" y="3501008"/>
            <a:ext cx="3348000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upload.wikimedia.org/wikipedia/commons/thumb/2/2e/A%C3%A7ores_2010-07-21_%285126593086%29.jpg/1280px-A%C3%A7ores_2010-07-21_%285126593086%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99" y="4582811"/>
            <a:ext cx="3240000" cy="2158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82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chemeClr val="accent1">
              <a:lumMod val="20000"/>
              <a:lumOff val="80000"/>
            </a:schemeClr>
          </a:fgClr>
          <a:bgClr>
            <a:srgbClr val="FFC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1656000"/>
            <a:ext cx="9144000" cy="2556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908000"/>
            <a:ext cx="914400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 smtClean="0">
                <a:solidFill>
                  <a:srgbClr val="FFFFFF"/>
                </a:solidFill>
                <a:latin typeface="Algerian" panose="04020705040A02060702" pitchFamily="82" charset="0"/>
              </a:rPr>
              <a:t>Thank you for attention</a:t>
            </a:r>
            <a:endParaRPr lang="en-GB" sz="6600" b="1" dirty="0">
              <a:solidFill>
                <a:srgbClr val="FFFFFF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938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3033548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One 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oldest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world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oldest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Western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Europe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Ruled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Germanic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tribes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5 century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Captured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the Moors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8 century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Reconquered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the Crusaders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1147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Wall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Visigothic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origin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Ruins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 baths, temples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theatre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Alfama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district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oldest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part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Saint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George Castle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(6 century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Cathedral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12 century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Campo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Pequeno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bullring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Moorish style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1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1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1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1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1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1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1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cs-CZ" sz="11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en-GB" sz="11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Belém</a:t>
            </a:r>
            <a:r>
              <a:rPr lang="en-GB" sz="11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Tower &amp; </a:t>
            </a:r>
            <a:r>
              <a:rPr lang="en-GB" sz="11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Hieronymites</a:t>
            </a:r>
            <a:r>
              <a:rPr lang="en-GB" sz="11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Monastery</a:t>
            </a: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Lisbon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7178" name="Picture 10" descr="http://www.agendalx.pt/sites/default/files/styles/475_255/public/field/image/_dsc6794.jpg?itok=Xlaq-Y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6"/>
          <a:stretch/>
        </p:blipFill>
        <p:spPr bwMode="auto">
          <a:xfrm>
            <a:off x="6056296" y="3024000"/>
            <a:ext cx="2993116" cy="1737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8" descr="http://www.portugalsko.net/fotky/lisabon-belem-katedrala-vnitrek-48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7" r="10845" b="7732"/>
          <a:stretch/>
        </p:blipFill>
        <p:spPr bwMode="auto">
          <a:xfrm>
            <a:off x="3899215" y="2988000"/>
            <a:ext cx="1807305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" name="Picture 30" descr="http://upload.wikimedia.org/wikipedia/commons/4/43/S%C3%A9_Lisboa-Bairo_alt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t="16721" r="6422" b="16282"/>
          <a:stretch/>
        </p:blipFill>
        <p:spPr bwMode="auto">
          <a:xfrm>
            <a:off x="3556978" y="5112000"/>
            <a:ext cx="2491780" cy="1649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2" name="Picture 34" descr="http://blog.snailtravel.cz/wp-content/uploads/2015/07/Lisabon-pohled-na-hrad-Sv.-Ji%C5%99%C3%A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t="4600" r="24747"/>
          <a:stretch/>
        </p:blipFill>
        <p:spPr bwMode="auto">
          <a:xfrm>
            <a:off x="94723" y="4068000"/>
            <a:ext cx="3379991" cy="2341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4" name="Picture 36" descr="http://upload.wikimedia.org/wikipedia/commons/9/96/Campo_Pequeno_Lisbo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17"/>
          <a:stretch/>
        </p:blipFill>
        <p:spPr bwMode="auto">
          <a:xfrm>
            <a:off x="6169412" y="4896000"/>
            <a:ext cx="2880000" cy="1829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www.poznavamesvet.cz/images/obsah/Lisabon/velky/Lisabon%20-%20%C4%8D%C3%A1st%20%C4%8Dtvrt%C4%9B%20Alfam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79"/>
          <a:stretch/>
        </p:blipFill>
        <p:spPr bwMode="auto">
          <a:xfrm>
            <a:off x="4117412" y="1195382"/>
            <a:ext cx="4932000" cy="1708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58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569599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Beautiful landscape scattered with fig, almond &amp; orange groves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Sunny beaches such Navy Beach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(Praia da </a:t>
            </a:r>
            <a:r>
              <a:rPr lang="en-GB" sz="14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Marinha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Network of golf courses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Caldas de Monchique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(healing waters)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Church of Our Lady of Piety in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Loulé</a:t>
            </a: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algarve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5122" name="Picture 2" descr="https://upload.wikimedia.org/wikipedia/commons/thumb/a/ac/Praia_da_Marinha.jpg/1280px-Praia_da_Marinh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t="13554" r="4561" b="4977"/>
          <a:stretch/>
        </p:blipFill>
        <p:spPr bwMode="auto">
          <a:xfrm>
            <a:off x="4932000" y="3960000"/>
            <a:ext cx="4068000" cy="2760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.idnes.cz/07/093/gal/BAR1df586_42_178238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" t="4968" r="8966" b="6398"/>
          <a:stretch/>
        </p:blipFill>
        <p:spPr bwMode="auto">
          <a:xfrm>
            <a:off x="2555776" y="5004000"/>
            <a:ext cx="2232224" cy="17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talianrentalblog.files.wordpress.com/2014/11/1602354961.jpg?w=470&amp;h=3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6"/>
          <a:stretch/>
        </p:blipFill>
        <p:spPr bwMode="auto">
          <a:xfrm>
            <a:off x="144000" y="5004015"/>
            <a:ext cx="2298472" cy="17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algarvepackage.com/slideshow/pictures/course/74/portugal-golf-oceanico-nick-faldo-img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2469599"/>
            <a:ext cx="4644000" cy="2422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images.on-this.website/4471_1067686851cf01a96460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" b="1359"/>
          <a:stretch/>
        </p:blipFill>
        <p:spPr bwMode="auto">
          <a:xfrm>
            <a:off x="4932000" y="1220663"/>
            <a:ext cx="4068000" cy="2602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511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484904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the west of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mainland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volcanic origin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Subtropical climate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beautiful sandy beaches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Flora 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fauna, laurel forests, Madeira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wine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Whale &amp;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dolphin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watching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madeira</a:t>
            </a:r>
            <a:endParaRPr lang="en-GB" sz="2800" b="1" dirty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2296" name="Picture 8" descr="http://foto.e-nemeckeck.cz/big/4/4200_12-hotel-hotel-calheta-beac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24729" r="5958" b="4533"/>
          <a:stretch/>
        </p:blipFill>
        <p:spPr bwMode="auto">
          <a:xfrm>
            <a:off x="180000" y="2376000"/>
            <a:ext cx="3600400" cy="1951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media.novinky.cz/160/241609-original1-eczr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5"/>
          <a:stretch/>
        </p:blipFill>
        <p:spPr bwMode="auto">
          <a:xfrm>
            <a:off x="179437" y="4509120"/>
            <a:ext cx="3888000" cy="2142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img.mf.cz/858/075/3-82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5"/>
          <a:stretch/>
        </p:blipFill>
        <p:spPr bwMode="auto">
          <a:xfrm>
            <a:off x="4248000" y="4080751"/>
            <a:ext cx="4713884" cy="2571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://naturemeetings.com/wp-content/uploads/2011/11/Caldeirao-Verde-by-Virgilio-Silva-Nature-Meeting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t="10287" r="21887"/>
          <a:stretch/>
        </p:blipFill>
        <p:spPr bwMode="auto">
          <a:xfrm>
            <a:off x="3960000" y="1908000"/>
            <a:ext cx="2415029" cy="1961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http://www.portandmadeirapages.com/thumbs/pictures/Images/Port_and_Madeira_region_douro_vineyar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/>
          <a:stretch/>
        </p:blipFill>
        <p:spPr bwMode="auto">
          <a:xfrm>
            <a:off x="6516216" y="1152000"/>
            <a:ext cx="2463144" cy="2714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667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036496" cy="1232856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14 cultural sites</a:t>
            </a:r>
            <a:r>
              <a:rPr lang="cs-CZ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o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 natural site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Three in the Azores &amp; Madeira archipelagos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One transboundary shared with Spain</a:t>
            </a:r>
            <a:endParaRPr lang="en-GB" sz="1600" b="1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Unesco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world heritage sites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7" name="Picture 4" descr="http://i.idnes.cz/11/052/cl6/HIG3b2f9f_6._Ostrov_Sao_Miguel_kopi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2" b="7958"/>
          <a:stretch/>
        </p:blipFill>
        <p:spPr bwMode="auto">
          <a:xfrm>
            <a:off x="252000" y="1800000"/>
            <a:ext cx="4212000" cy="2376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upload.wikimedia.org/wikipedia/commons/thumb/4/48/T%C3%BAmulos_de_los_Infantes.jpg/1920px-T%C3%BAmulos_de_los_Infant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1"/>
          <a:stretch/>
        </p:blipFill>
        <p:spPr bwMode="auto">
          <a:xfrm>
            <a:off x="252000" y="4284000"/>
            <a:ext cx="4212000" cy="2443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static.thousandwonders.net/Porto.Cathedral.original.131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 bwMode="auto">
          <a:xfrm>
            <a:off x="4644000" y="3816000"/>
            <a:ext cx="4320000" cy="2672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worldheritage.routes.travel/wp-content/uploads/2013/06/shutterstock_11677722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0" t="22470" b="6356"/>
          <a:stretch/>
        </p:blipFill>
        <p:spPr bwMode="auto">
          <a:xfrm>
            <a:off x="4644000" y="1332000"/>
            <a:ext cx="4320000" cy="2355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753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413304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Associated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 the emergence of the Portuguese national identity in the 12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Authentic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example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the evolution of a medieval settlement into a modern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town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Rich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building typology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15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19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century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Traditional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building materials and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techniques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en-GB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Historic Centre of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Guimarães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026" name="Picture 2" descr="https://upload.wikimedia.org/wikipedia/commons/f/f7/Pra%C3%A7a_da_Oliveira_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" t="2292" b="16915"/>
          <a:stretch/>
        </p:blipFill>
        <p:spPr bwMode="auto">
          <a:xfrm>
            <a:off x="467544" y="4464000"/>
            <a:ext cx="3918332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1/17/Antiguo_Pazo_del_Consejo_Guimara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4" t="14924" r="23689" b="8636"/>
          <a:stretch/>
        </p:blipFill>
        <p:spPr bwMode="auto">
          <a:xfrm>
            <a:off x="180000" y="2232000"/>
            <a:ext cx="2669272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toursml.com/wp-content/uploads/2014/02/guimaraes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b="1884"/>
          <a:stretch/>
        </p:blipFill>
        <p:spPr bwMode="auto">
          <a:xfrm>
            <a:off x="5616000" y="1893931"/>
            <a:ext cx="3348000" cy="2422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hc.unesco.org/uploads/thumbs/site_1031_0007-750-0-2012080615472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" b="10193"/>
          <a:stretch/>
        </p:blipFill>
        <p:spPr bwMode="auto">
          <a:xfrm>
            <a:off x="4644009" y="4464000"/>
            <a:ext cx="3883028" cy="22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1.bp.blogspot.com/-ZpJTGUKnF0Q/UVI4UC93-AI/AAAAAAAACL8/CdwzgBCqyug/s1600/guim_ducal_palac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"/>
          <a:stretch/>
        </p:blipFill>
        <p:spPr bwMode="auto">
          <a:xfrm>
            <a:off x="2952000" y="2232000"/>
            <a:ext cx="2543626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ástupný symbol pro text 2"/>
          <p:cNvSpPr txBox="1">
            <a:spLocks/>
          </p:cNvSpPr>
          <p:nvPr/>
        </p:nvSpPr>
        <p:spPr bwMode="auto">
          <a:xfrm>
            <a:off x="3023940" y="2268643"/>
            <a:ext cx="1008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SzPct val="100000"/>
              <a:buNone/>
            </a:pPr>
            <a:r>
              <a:rPr lang="cs-CZ" sz="10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Ducal </a:t>
            </a:r>
            <a:r>
              <a:rPr lang="cs-CZ" sz="1000" b="1" kern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Palace</a:t>
            </a:r>
            <a:endParaRPr lang="en-GB" sz="1000" b="1" kern="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312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712175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Hillsides above Douro River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2,000 year history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Romans called it Portus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(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port)</a:t>
            </a:r>
            <a:endParaRPr lang="en-GB" sz="18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Historic Centre of Oporto</a:t>
            </a:r>
          </a:p>
        </p:txBody>
      </p:sp>
      <p:pic>
        <p:nvPicPr>
          <p:cNvPr id="2052" name="Picture 4" descr="http://www.oporto.com/media/img/oporto/oporto_wide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/>
          <a:stretch/>
        </p:blipFill>
        <p:spPr bwMode="auto">
          <a:xfrm>
            <a:off x="3204000" y="1008000"/>
            <a:ext cx="5759984" cy="1694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b/ba/Se-Igreja_de_Santa_Clara_%286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2" t="2692" r="22993"/>
          <a:stretch/>
        </p:blipFill>
        <p:spPr bwMode="auto">
          <a:xfrm>
            <a:off x="2952000" y="2808000"/>
            <a:ext cx="2130012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upload.wikimedia.org/wikipedia/commons/4/4d/Se-Igreja_de_Santa_Clara_%282%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1" b="6207"/>
          <a:stretch/>
        </p:blipFill>
        <p:spPr bwMode="auto">
          <a:xfrm>
            <a:off x="6804000" y="5544000"/>
            <a:ext cx="2156298" cy="11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upload.wikimedia.org/wikipedia/commons/2/22/Igreja_de_Santa_Clara_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00" y="5544000"/>
            <a:ext cx="1584000" cy="11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ttps://upload.wikimedia.org/wikipedia/commons/thumb/7/7d/Porto_July_2014-32a.jpg/800px-Porto_July_2014-32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8629" r="337" b="2871"/>
          <a:stretch/>
        </p:blipFill>
        <p:spPr bwMode="auto">
          <a:xfrm>
            <a:off x="288000" y="1800000"/>
            <a:ext cx="2484000" cy="3096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apdee.org/conferences/ehe2013/img/venue/porto_images_0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" t="356" r="4882" b="2161"/>
          <a:stretch/>
        </p:blipFill>
        <p:spPr bwMode="auto">
          <a:xfrm>
            <a:off x="5256000" y="2808000"/>
            <a:ext cx="3702022" cy="26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ástupný symbol pro text 2"/>
          <p:cNvSpPr txBox="1">
            <a:spLocks/>
          </p:cNvSpPr>
          <p:nvPr/>
        </p:nvSpPr>
        <p:spPr bwMode="auto">
          <a:xfrm>
            <a:off x="7280871" y="2882176"/>
            <a:ext cx="18002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C00000"/>
              </a:buClr>
              <a:buSzPct val="100000"/>
              <a:buNone/>
            </a:pPr>
            <a:r>
              <a:rPr lang="cs-CZ" sz="12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Santa Clara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100000"/>
              <a:buNone/>
            </a:pPr>
            <a:r>
              <a:rPr lang="cs-CZ" sz="1200" b="1" kern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Manueline</a:t>
            </a:r>
            <a:r>
              <a:rPr lang="cs-CZ" sz="12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style</a:t>
            </a:r>
            <a:endParaRPr lang="en-GB" sz="1200" b="1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4" name="Picture 24" descr="http://imagens6.publico.pt/imagens.aspx/768246?tp=UH&amp;db=IMAGENS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9" t="11887" r="31412" b="41532"/>
          <a:stretch/>
        </p:blipFill>
        <p:spPr bwMode="auto">
          <a:xfrm>
            <a:off x="2952000" y="5544000"/>
            <a:ext cx="1980040" cy="11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.wikimedia.org/wikipedia/commons/thumb/1/13/Porto_-_Catedral_-_Interior.JPG/1280px-Porto_-_Catedral_-_Interior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/>
          <a:stretch/>
        </p:blipFill>
        <p:spPr bwMode="auto">
          <a:xfrm>
            <a:off x="288000" y="5033044"/>
            <a:ext cx="2484000" cy="1719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ástupný symbol pro text 2"/>
          <p:cNvSpPr txBox="1">
            <a:spLocks/>
          </p:cNvSpPr>
          <p:nvPr/>
        </p:nvSpPr>
        <p:spPr bwMode="auto">
          <a:xfrm>
            <a:off x="1008000" y="1836000"/>
            <a:ext cx="90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C00000"/>
              </a:buClr>
              <a:buSzPct val="100000"/>
              <a:buNone/>
            </a:pPr>
            <a:r>
              <a:rPr lang="en-GB" sz="1200" b="1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Cathedral</a:t>
            </a:r>
          </a:p>
        </p:txBody>
      </p:sp>
    </p:spTree>
    <p:extLst>
      <p:ext uri="{BB962C8B-B14F-4D97-AF65-F5344CB8AC3E}">
        <p14:creationId xmlns:p14="http://schemas.microsoft.com/office/powerpoint/2010/main" val="402161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kUpDiag">
          <a:fgClr>
            <a:srgbClr val="FFE7E1"/>
          </a:fgClr>
          <a:bgClr>
            <a:srgbClr val="FFDB6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92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1008000"/>
          </a:xfrm>
        </p:spPr>
        <p:txBody>
          <a:bodyPr/>
          <a:lstStyle/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Wine produced for about 2,000 years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terraced vineyards </a:t>
            </a:r>
            <a:endParaRPr lang="en-GB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Port wine world famous for its quality since the 18 century</a:t>
            </a:r>
          </a:p>
          <a:p>
            <a:pPr indent="-25200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Long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tradition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viticulture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  <a:ea typeface="Segoe UI Symbol" panose="020B0502040204020203" pitchFamily="34" charset="0"/>
              </a:rPr>
              <a:t>→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cultural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landscape of outstanding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beauty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Alto Douro Wine Region</a:t>
            </a:r>
          </a:p>
        </p:txBody>
      </p:sp>
      <p:pic>
        <p:nvPicPr>
          <p:cNvPr id="3074" name="Picture 2" descr="http://worldheritage.routes.travel/wp-content/uploads/2013/06/shutterstock_568519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2016000"/>
            <a:ext cx="4100524" cy="27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dourovalley.eu/Multimedia/7/74/foto1_1024x7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4"/>
          <a:stretch/>
        </p:blipFill>
        <p:spPr bwMode="auto">
          <a:xfrm>
            <a:off x="4932000" y="2016000"/>
            <a:ext cx="3780000" cy="1895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-media-cache-ak0.pinimg.com/736x/80/f9/fb/80f9fba0c103fadd410578d428b34ae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00" y="4087352"/>
            <a:ext cx="3780000" cy="2511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dolcetours.com/LivingLaDolceVita/wp-content/uploads/2010/01/DouroDOC_6787-580x39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3290" r="3380" b="4374"/>
          <a:stretch/>
        </p:blipFill>
        <p:spPr bwMode="auto">
          <a:xfrm>
            <a:off x="756000" y="5004000"/>
            <a:ext cx="2449501" cy="16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f.tqn.com/y/goeurope/1/S/L/t/1/spain-portugal-wine-map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3" r="72849" b="11025"/>
          <a:stretch/>
        </p:blipFill>
        <p:spPr bwMode="auto">
          <a:xfrm>
            <a:off x="3492000" y="4860000"/>
            <a:ext cx="972000" cy="196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354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těrbina">
  <a:themeElements>
    <a:clrScheme name="Štěrbina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Štěrbina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těrbina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těrbina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5243</TotalTime>
  <Words>795</Words>
  <Application>Microsoft Office PowerPoint</Application>
  <PresentationFormat>Předvádění na obrazovce (4:3)</PresentationFormat>
  <Paragraphs>156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30" baseType="lpstr">
      <vt:lpstr>Algerian</vt:lpstr>
      <vt:lpstr>Arial</vt:lpstr>
      <vt:lpstr>Calibri</vt:lpstr>
      <vt:lpstr>Constantia</vt:lpstr>
      <vt:lpstr>Segoe UI Symbol</vt:lpstr>
      <vt:lpstr>Tahoma</vt:lpstr>
      <vt:lpstr>Wingdings</vt:lpstr>
      <vt:lpstr>Štěrbina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Portugal</dc:title>
  <dc:creator>PC</dc:creator>
  <cp:lastModifiedBy>Dluhošová Radmila</cp:lastModifiedBy>
  <cp:revision>152</cp:revision>
  <dcterms:created xsi:type="dcterms:W3CDTF">2014-10-19T12:29:13Z</dcterms:created>
  <dcterms:modified xsi:type="dcterms:W3CDTF">2016-01-23T13:42:30Z</dcterms:modified>
</cp:coreProperties>
</file>