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86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5EC9A-4051-CD47-A62D-4A194925A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3E247-F9B6-6C4C-8BAB-0C9CB14CB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Lecture</a:t>
            </a:r>
            <a:r>
              <a:rPr lang="cs-CZ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88564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A1D2A-182B-784B-A1E7-A3EB74030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Theme</a:t>
            </a:r>
            <a:r>
              <a:rPr lang="cs-CZ" sz="2000" dirty="0"/>
              <a:t>: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essential</a:t>
            </a:r>
            <a:r>
              <a:rPr lang="cs-CZ" sz="2000" dirty="0"/>
              <a:t> idea, </a:t>
            </a:r>
            <a:r>
              <a:rPr lang="cs-CZ" sz="2000" dirty="0" err="1"/>
              <a:t>group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ideas</a:t>
            </a:r>
            <a:r>
              <a:rPr lang="cs-CZ" sz="2000" dirty="0"/>
              <a:t>, </a:t>
            </a:r>
            <a:r>
              <a:rPr lang="cs-CZ" sz="2000" dirty="0" err="1"/>
              <a:t>philosophy</a:t>
            </a:r>
            <a:endParaRPr lang="cs-CZ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B6A4-1FA8-684C-9182-E57FEAE56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Plot: 1. </a:t>
            </a:r>
            <a:r>
              <a:rPr lang="cs-CZ" dirty="0" err="1"/>
              <a:t>Introduction</a:t>
            </a:r>
            <a:r>
              <a:rPr lang="cs-CZ" dirty="0"/>
              <a:t> – a) </a:t>
            </a:r>
            <a:r>
              <a:rPr lang="cs-CZ" dirty="0" err="1"/>
              <a:t>Setting</a:t>
            </a:r>
            <a:r>
              <a:rPr lang="cs-CZ" dirty="0"/>
              <a:t> – </a:t>
            </a:r>
            <a:r>
              <a:rPr lang="cs-CZ" dirty="0" err="1"/>
              <a:t>where</a:t>
            </a:r>
            <a:r>
              <a:rPr lang="cs-CZ" dirty="0"/>
              <a:t> and </a:t>
            </a:r>
            <a:r>
              <a:rPr lang="cs-CZ" dirty="0" err="1"/>
              <a:t>when</a:t>
            </a:r>
            <a:endParaRPr lang="cs-CZ" dirty="0"/>
          </a:p>
          <a:p>
            <a:r>
              <a:rPr lang="cs-CZ" dirty="0"/>
              <a:t>                                        b) </a:t>
            </a:r>
            <a:r>
              <a:rPr lang="cs-CZ" dirty="0" err="1"/>
              <a:t>Protagonist</a:t>
            </a:r>
            <a:r>
              <a:rPr lang="cs-CZ" dirty="0"/>
              <a:t> –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character</a:t>
            </a:r>
            <a:endParaRPr lang="cs-CZ" dirty="0"/>
          </a:p>
          <a:p>
            <a:r>
              <a:rPr lang="cs-CZ" dirty="0"/>
              <a:t>                                        c) </a:t>
            </a:r>
            <a:r>
              <a:rPr lang="cs-CZ" dirty="0" err="1"/>
              <a:t>Mood</a:t>
            </a:r>
            <a:r>
              <a:rPr lang="cs-CZ" dirty="0"/>
              <a:t> – </a:t>
            </a:r>
            <a:r>
              <a:rPr lang="cs-CZ" dirty="0" err="1"/>
              <a:t>emotional</a:t>
            </a:r>
            <a:r>
              <a:rPr lang="cs-CZ" dirty="0"/>
              <a:t> feeling, </a:t>
            </a:r>
            <a:r>
              <a:rPr lang="cs-CZ" dirty="0" err="1"/>
              <a:t>atmosphere</a:t>
            </a:r>
            <a:endParaRPr lang="cs-CZ" dirty="0"/>
          </a:p>
          <a:p>
            <a:r>
              <a:rPr lang="cs-CZ" dirty="0"/>
              <a:t>                                        d) Tone – </a:t>
            </a:r>
            <a:r>
              <a:rPr lang="cs-CZ" dirty="0" err="1"/>
              <a:t>attitude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speaker</a:t>
            </a:r>
            <a:r>
              <a:rPr lang="cs-CZ" dirty="0"/>
              <a:t>/</a:t>
            </a:r>
            <a:r>
              <a:rPr lang="cs-CZ" dirty="0" err="1"/>
              <a:t>narrator</a:t>
            </a:r>
            <a:endParaRPr lang="cs-CZ" dirty="0"/>
          </a:p>
          <a:p>
            <a:r>
              <a:rPr lang="cs-CZ" dirty="0"/>
              <a:t>        2. </a:t>
            </a:r>
            <a:r>
              <a:rPr lang="cs-CZ" dirty="0" err="1"/>
              <a:t>Rising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– a) </a:t>
            </a:r>
            <a:r>
              <a:rPr lang="cs-CZ" dirty="0" err="1"/>
              <a:t>Conflict</a:t>
            </a:r>
            <a:r>
              <a:rPr lang="cs-CZ" dirty="0"/>
              <a:t> – person vs. person, person vs. </a:t>
            </a:r>
            <a:r>
              <a:rPr lang="cs-CZ" dirty="0" err="1"/>
              <a:t>nature</a:t>
            </a:r>
            <a:r>
              <a:rPr lang="cs-CZ" dirty="0"/>
              <a:t>, person vs. </a:t>
            </a:r>
            <a:r>
              <a:rPr lang="cs-CZ" dirty="0" err="1"/>
              <a:t>him</a:t>
            </a:r>
            <a:r>
              <a:rPr lang="cs-CZ" dirty="0"/>
              <a:t>/</a:t>
            </a:r>
            <a:r>
              <a:rPr lang="cs-CZ" dirty="0" err="1"/>
              <a:t>herself</a:t>
            </a:r>
            <a:r>
              <a:rPr lang="cs-CZ" dirty="0"/>
              <a:t>, person vs. society, person vs. </a:t>
            </a:r>
            <a:r>
              <a:rPr lang="cs-CZ" dirty="0" err="1"/>
              <a:t>fate</a:t>
            </a:r>
            <a:r>
              <a:rPr lang="cs-CZ" dirty="0"/>
              <a:t>/</a:t>
            </a:r>
            <a:r>
              <a:rPr lang="cs-CZ" dirty="0" err="1"/>
              <a:t>destiny</a:t>
            </a:r>
            <a:r>
              <a:rPr lang="cs-CZ" dirty="0"/>
              <a:t>/</a:t>
            </a:r>
            <a:r>
              <a:rPr lang="cs-CZ" dirty="0" err="1"/>
              <a:t>god</a:t>
            </a:r>
            <a:endParaRPr lang="cs-CZ" dirty="0"/>
          </a:p>
          <a:p>
            <a:r>
              <a:rPr lang="cs-CZ" dirty="0"/>
              <a:t>                                       b) </a:t>
            </a:r>
            <a:r>
              <a:rPr lang="cs-CZ" dirty="0" err="1"/>
              <a:t>Antagonist</a:t>
            </a:r>
            <a:r>
              <a:rPr lang="cs-CZ" dirty="0"/>
              <a:t> – </a:t>
            </a:r>
            <a:r>
              <a:rPr lang="cs-CZ" dirty="0" err="1"/>
              <a:t>opposition</a:t>
            </a:r>
            <a:r>
              <a:rPr lang="cs-CZ" dirty="0"/>
              <a:t> to </a:t>
            </a:r>
            <a:r>
              <a:rPr lang="cs-CZ" dirty="0" err="1"/>
              <a:t>protagonist</a:t>
            </a:r>
            <a:endParaRPr lang="cs-CZ" dirty="0"/>
          </a:p>
          <a:p>
            <a:r>
              <a:rPr lang="cs-CZ" dirty="0"/>
              <a:t>        3. </a:t>
            </a:r>
            <a:r>
              <a:rPr lang="cs-CZ" dirty="0" err="1"/>
              <a:t>Climax</a:t>
            </a:r>
            <a:endParaRPr lang="cs-CZ" dirty="0"/>
          </a:p>
          <a:p>
            <a:r>
              <a:rPr lang="cs-CZ" dirty="0"/>
              <a:t>        4. </a:t>
            </a:r>
            <a:r>
              <a:rPr lang="cs-CZ" dirty="0" err="1"/>
              <a:t>Resolution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99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E10D-6AA3-8E40-B5DB-D6B4285F9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Characters</a:t>
            </a:r>
            <a:r>
              <a:rPr lang="cs-CZ" sz="2800" dirty="0"/>
              <a:t>: a) major – </a:t>
            </a:r>
            <a:r>
              <a:rPr lang="cs-CZ" sz="2800" dirty="0" err="1"/>
              <a:t>primary</a:t>
            </a:r>
            <a:br>
              <a:rPr lang="cs-CZ" sz="2800" dirty="0"/>
            </a:br>
            <a:r>
              <a:rPr lang="cs-CZ" sz="2800" dirty="0"/>
              <a:t>                          B) minor – </a:t>
            </a:r>
            <a:r>
              <a:rPr lang="cs-CZ" sz="2800" dirty="0" err="1"/>
              <a:t>secondary</a:t>
            </a:r>
            <a:r>
              <a:rPr lang="cs-CZ" sz="2800" dirty="0"/>
              <a:t> - </a:t>
            </a:r>
            <a:r>
              <a:rPr lang="cs-CZ" sz="2800" dirty="0" err="1"/>
              <a:t>supporting</a:t>
            </a:r>
            <a:endParaRPr lang="cs-CZ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8A8BE-5832-6B4F-8426-0F875C3A2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</a:t>
            </a:r>
            <a:r>
              <a:rPr lang="cs-CZ" dirty="0" err="1"/>
              <a:t>Protagonist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one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Tragic</a:t>
            </a:r>
            <a:r>
              <a:rPr lang="cs-CZ" dirty="0"/>
              <a:t> </a:t>
            </a:r>
            <a:r>
              <a:rPr lang="cs-CZ" dirty="0" err="1"/>
              <a:t>hero</a:t>
            </a:r>
            <a:r>
              <a:rPr lang="cs-CZ" dirty="0"/>
              <a:t>: a </a:t>
            </a:r>
            <a:r>
              <a:rPr lang="cs-CZ" dirty="0" err="1"/>
              <a:t>protagonist</a:t>
            </a:r>
            <a:r>
              <a:rPr lang="cs-CZ" dirty="0"/>
              <a:t> </a:t>
            </a:r>
            <a:r>
              <a:rPr lang="cs-CZ" dirty="0" err="1"/>
              <a:t>whose</a:t>
            </a:r>
            <a:r>
              <a:rPr lang="cs-CZ" dirty="0"/>
              <a:t> personality has a </a:t>
            </a:r>
            <a:r>
              <a:rPr lang="cs-CZ" dirty="0" err="1"/>
              <a:t>tragic</a:t>
            </a:r>
            <a:r>
              <a:rPr lang="cs-CZ" dirty="0"/>
              <a:t> </a:t>
            </a:r>
            <a:r>
              <a:rPr lang="cs-CZ" dirty="0" err="1"/>
              <a:t>flaw</a:t>
            </a:r>
            <a:r>
              <a:rPr lang="cs-CZ" dirty="0"/>
              <a:t> and </a:t>
            </a:r>
            <a:r>
              <a:rPr lang="cs-CZ" dirty="0" err="1"/>
              <a:t>causes</a:t>
            </a:r>
            <a:r>
              <a:rPr lang="cs-CZ" dirty="0"/>
              <a:t> </a:t>
            </a:r>
            <a:r>
              <a:rPr lang="cs-CZ" dirty="0" err="1"/>
              <a:t>him</a:t>
            </a:r>
            <a:r>
              <a:rPr lang="cs-CZ" dirty="0"/>
              <a:t> </a:t>
            </a:r>
            <a:r>
              <a:rPr lang="cs-CZ" dirty="0" err="1"/>
              <a:t>constant</a:t>
            </a:r>
            <a:r>
              <a:rPr lang="cs-CZ" dirty="0"/>
              <a:t> </a:t>
            </a:r>
            <a:r>
              <a:rPr lang="cs-CZ" dirty="0" err="1"/>
              <a:t>suffering</a:t>
            </a:r>
            <a:endParaRPr lang="cs-CZ" dirty="0"/>
          </a:p>
          <a:p>
            <a:r>
              <a:rPr lang="cs-CZ" dirty="0"/>
              <a:t>3. Anti-</a:t>
            </a:r>
            <a:r>
              <a:rPr lang="cs-CZ" dirty="0" err="1"/>
              <a:t>hero</a:t>
            </a:r>
            <a:r>
              <a:rPr lang="cs-CZ" dirty="0"/>
              <a:t>: a </a:t>
            </a:r>
            <a:r>
              <a:rPr lang="cs-CZ" dirty="0" err="1"/>
              <a:t>protagonist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expresses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antagonist</a:t>
            </a:r>
            <a:r>
              <a:rPr lang="cs-CZ" dirty="0"/>
              <a:t>, but in </a:t>
            </a:r>
            <a:r>
              <a:rPr lang="cs-CZ" dirty="0" err="1"/>
              <a:t>the</a:t>
            </a:r>
            <a:r>
              <a:rPr lang="cs-CZ" dirty="0"/>
              <a:t> end he </a:t>
            </a:r>
            <a:r>
              <a:rPr lang="cs-CZ" dirty="0" err="1"/>
              <a:t>decides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one</a:t>
            </a:r>
            <a:endParaRPr lang="cs-CZ" dirty="0"/>
          </a:p>
          <a:p>
            <a:r>
              <a:rPr lang="cs-CZ" dirty="0"/>
              <a:t>4. </a:t>
            </a:r>
            <a:r>
              <a:rPr lang="cs-CZ" dirty="0" err="1"/>
              <a:t>Antagonist</a:t>
            </a:r>
            <a:r>
              <a:rPr lang="cs-CZ" dirty="0"/>
              <a:t>: </a:t>
            </a:r>
            <a:r>
              <a:rPr lang="cs-CZ" dirty="0" err="1"/>
              <a:t>opposes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protagonist</a:t>
            </a:r>
            <a:r>
              <a:rPr lang="cs-CZ" dirty="0"/>
              <a:t>,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utterly</a:t>
            </a:r>
            <a:r>
              <a:rPr lang="cs-CZ" dirty="0"/>
              <a:t> </a:t>
            </a:r>
            <a:r>
              <a:rPr lang="cs-CZ" dirty="0" err="1"/>
              <a:t>evil</a:t>
            </a:r>
            <a:r>
              <a:rPr lang="cs-CZ" dirty="0"/>
              <a:t> person, </a:t>
            </a:r>
            <a:r>
              <a:rPr lang="cs-CZ" dirty="0" err="1"/>
              <a:t>hating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and </a:t>
            </a:r>
            <a:r>
              <a:rPr lang="cs-CZ" dirty="0" err="1"/>
              <a:t>aiming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destruction</a:t>
            </a:r>
            <a:endParaRPr lang="cs-CZ" dirty="0"/>
          </a:p>
          <a:p>
            <a:r>
              <a:rPr lang="cs-CZ" dirty="0"/>
              <a:t>5. </a:t>
            </a:r>
            <a:r>
              <a:rPr lang="cs-CZ" dirty="0" err="1"/>
              <a:t>Evil</a:t>
            </a:r>
            <a:r>
              <a:rPr lang="cs-CZ" dirty="0"/>
              <a:t> </a:t>
            </a:r>
            <a:r>
              <a:rPr lang="cs-CZ" dirty="0" err="1"/>
              <a:t>twin</a:t>
            </a:r>
            <a:r>
              <a:rPr lang="cs-CZ" dirty="0"/>
              <a:t>: </a:t>
            </a:r>
            <a:r>
              <a:rPr lang="cs-CZ" dirty="0" err="1"/>
              <a:t>Doppelganger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protagonist</a:t>
            </a:r>
            <a:r>
              <a:rPr lang="cs-CZ" dirty="0"/>
              <a:t> </a:t>
            </a:r>
            <a:r>
              <a:rPr lang="cs-CZ" dirty="0" err="1"/>
              <a:t>standing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opposing</a:t>
            </a:r>
            <a:r>
              <a:rPr lang="cs-CZ" dirty="0"/>
              <a:t> </a:t>
            </a:r>
            <a:r>
              <a:rPr lang="cs-CZ" dirty="0" err="1"/>
              <a:t>side</a:t>
            </a:r>
            <a:endParaRPr lang="cs-CZ" dirty="0"/>
          </a:p>
          <a:p>
            <a:r>
              <a:rPr lang="cs-CZ" dirty="0"/>
              <a:t>6. </a:t>
            </a:r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protagonist</a:t>
            </a:r>
            <a:r>
              <a:rPr lang="cs-CZ" dirty="0"/>
              <a:t>: a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introduced</a:t>
            </a:r>
            <a:r>
              <a:rPr lang="cs-CZ" dirty="0"/>
              <a:t> as a </a:t>
            </a:r>
            <a:r>
              <a:rPr lang="cs-CZ" dirty="0" err="1"/>
              <a:t>protagonist</a:t>
            </a:r>
            <a:r>
              <a:rPr lang="cs-CZ" dirty="0"/>
              <a:t> but </a:t>
            </a:r>
            <a:r>
              <a:rPr lang="cs-CZ" dirty="0" err="1"/>
              <a:t>removed</a:t>
            </a:r>
            <a:r>
              <a:rPr lang="cs-CZ" dirty="0"/>
              <a:t>/</a:t>
            </a:r>
            <a:r>
              <a:rPr lang="cs-CZ" dirty="0" err="1"/>
              <a:t>killed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Rising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Climax</a:t>
            </a:r>
            <a:endParaRPr lang="cs-CZ" dirty="0"/>
          </a:p>
          <a:p>
            <a:r>
              <a:rPr lang="cs-CZ" dirty="0"/>
              <a:t>7. </a:t>
            </a:r>
            <a:r>
              <a:rPr lang="cs-CZ" dirty="0" err="1"/>
              <a:t>Stock</a:t>
            </a:r>
            <a:r>
              <a:rPr lang="cs-CZ" dirty="0"/>
              <a:t> </a:t>
            </a:r>
            <a:r>
              <a:rPr lang="cs-CZ" dirty="0" err="1"/>
              <a:t>characters</a:t>
            </a:r>
            <a:r>
              <a:rPr lang="cs-CZ" dirty="0"/>
              <a:t>: </a:t>
            </a:r>
            <a:r>
              <a:rPr lang="cs-CZ" dirty="0" err="1"/>
              <a:t>rely</a:t>
            </a:r>
            <a:r>
              <a:rPr lang="cs-CZ" dirty="0"/>
              <a:t> </a:t>
            </a:r>
            <a:r>
              <a:rPr lang="cs-CZ" dirty="0" err="1"/>
              <a:t>heavily</a:t>
            </a:r>
            <a:r>
              <a:rPr lang="cs-CZ" dirty="0"/>
              <a:t> on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stereotypes</a:t>
            </a:r>
            <a:r>
              <a:rPr lang="cs-CZ" dirty="0"/>
              <a:t> </a:t>
            </a:r>
            <a:r>
              <a:rPr lang="cs-CZ" dirty="0" err="1"/>
              <a:t>andare</a:t>
            </a:r>
            <a:r>
              <a:rPr lang="cs-CZ" dirty="0"/>
              <a:t> </a:t>
            </a:r>
            <a:r>
              <a:rPr lang="cs-CZ" dirty="0" err="1"/>
              <a:t>instantly</a:t>
            </a:r>
            <a:r>
              <a:rPr lang="cs-CZ" dirty="0"/>
              <a:t> </a:t>
            </a:r>
            <a:r>
              <a:rPr lang="cs-CZ" dirty="0" err="1"/>
              <a:t>recognizable</a:t>
            </a:r>
            <a:r>
              <a:rPr lang="cs-CZ" dirty="0"/>
              <a:t> – </a:t>
            </a:r>
            <a:r>
              <a:rPr lang="cs-CZ" dirty="0" err="1"/>
              <a:t>damsel</a:t>
            </a:r>
            <a:r>
              <a:rPr lang="cs-CZ" dirty="0"/>
              <a:t> in </a:t>
            </a:r>
            <a:r>
              <a:rPr lang="cs-CZ" dirty="0" err="1"/>
              <a:t>distress</a:t>
            </a:r>
            <a:r>
              <a:rPr lang="cs-CZ" dirty="0"/>
              <a:t>, </a:t>
            </a:r>
            <a:r>
              <a:rPr lang="cs-CZ" dirty="0" err="1"/>
              <a:t>stupid</a:t>
            </a:r>
            <a:r>
              <a:rPr lang="cs-CZ" dirty="0"/>
              <a:t> </a:t>
            </a:r>
            <a:r>
              <a:rPr lang="cs-CZ" dirty="0" err="1"/>
              <a:t>blonde</a:t>
            </a:r>
            <a:r>
              <a:rPr lang="cs-CZ" dirty="0"/>
              <a:t>, </a:t>
            </a:r>
            <a:r>
              <a:rPr lang="cs-CZ" dirty="0" err="1"/>
              <a:t>dark</a:t>
            </a:r>
            <a:r>
              <a:rPr lang="cs-CZ" dirty="0"/>
              <a:t> lord, </a:t>
            </a:r>
            <a:r>
              <a:rPr lang="cs-CZ" dirty="0" err="1"/>
              <a:t>evil</a:t>
            </a:r>
            <a:r>
              <a:rPr lang="cs-CZ" dirty="0"/>
              <a:t> genius, femme fatale, </a:t>
            </a:r>
            <a:r>
              <a:rPr lang="cs-CZ" dirty="0" err="1"/>
              <a:t>hero</a:t>
            </a:r>
            <a:r>
              <a:rPr lang="cs-CZ" dirty="0"/>
              <a:t>, </a:t>
            </a:r>
            <a:r>
              <a:rPr lang="cs-CZ" dirty="0" err="1"/>
              <a:t>mad</a:t>
            </a:r>
            <a:r>
              <a:rPr lang="cs-CZ" dirty="0"/>
              <a:t> </a:t>
            </a:r>
            <a:r>
              <a:rPr lang="cs-CZ" dirty="0" err="1"/>
              <a:t>scientist</a:t>
            </a:r>
            <a:r>
              <a:rPr lang="cs-CZ" dirty="0"/>
              <a:t>,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investigator</a:t>
            </a:r>
            <a:r>
              <a:rPr lang="cs-CZ" dirty="0"/>
              <a:t>, </a:t>
            </a:r>
            <a:r>
              <a:rPr lang="cs-CZ" dirty="0" err="1"/>
              <a:t>absent-minded</a:t>
            </a:r>
            <a:r>
              <a:rPr lang="cs-CZ" dirty="0"/>
              <a:t> </a:t>
            </a:r>
            <a:r>
              <a:rPr lang="cs-CZ" dirty="0" err="1"/>
              <a:t>professor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fiancé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76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24F70-988B-814E-BFFB-20CC3205E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1027779" cy="1230775"/>
          </a:xfrm>
        </p:spPr>
        <p:txBody>
          <a:bodyPr>
            <a:normAutofit/>
          </a:bodyPr>
          <a:lstStyle/>
          <a:p>
            <a:r>
              <a:rPr lang="cs-CZ" sz="2400" dirty="0" err="1"/>
              <a:t>Literary</a:t>
            </a:r>
            <a:r>
              <a:rPr lang="cs-CZ" sz="2400" dirty="0"/>
              <a:t> </a:t>
            </a:r>
            <a:r>
              <a:rPr lang="cs-CZ" sz="2400" dirty="0" err="1"/>
              <a:t>tropes</a:t>
            </a:r>
            <a:r>
              <a:rPr lang="cs-CZ" sz="2400" dirty="0"/>
              <a:t> (Trope = a </a:t>
            </a:r>
            <a:r>
              <a:rPr lang="cs-CZ" sz="2400" dirty="0" err="1"/>
              <a:t>figure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speech</a:t>
            </a:r>
            <a:r>
              <a:rPr lang="cs-CZ" sz="2400" dirty="0"/>
              <a:t>, </a:t>
            </a:r>
            <a:r>
              <a:rPr lang="cs-CZ" sz="2400" dirty="0" err="1"/>
              <a:t>makes</a:t>
            </a:r>
            <a:r>
              <a:rPr lang="cs-CZ" sz="2400" dirty="0"/>
              <a:t> a </a:t>
            </a:r>
            <a:r>
              <a:rPr lang="cs-CZ" sz="2400" dirty="0" err="1"/>
              <a:t>picture</a:t>
            </a:r>
            <a:r>
              <a:rPr lang="cs-CZ" sz="2400" dirty="0"/>
              <a:t> </a:t>
            </a:r>
            <a:r>
              <a:rPr lang="cs-CZ" sz="2400" dirty="0" err="1"/>
              <a:t>or</a:t>
            </a:r>
            <a:r>
              <a:rPr lang="cs-CZ" sz="2400" dirty="0"/>
              <a:t> </a:t>
            </a:r>
            <a:r>
              <a:rPr lang="cs-CZ" sz="2400" dirty="0" err="1"/>
              <a:t>sensation</a:t>
            </a:r>
            <a:r>
              <a:rPr lang="cs-CZ" sz="2400" dirty="0"/>
              <a:t>, </a:t>
            </a:r>
            <a:r>
              <a:rPr lang="cs-CZ" sz="2400" dirty="0" err="1"/>
              <a:t>it‘s</a:t>
            </a:r>
            <a:r>
              <a:rPr lang="cs-CZ" sz="2400" dirty="0"/>
              <a:t> </a:t>
            </a:r>
            <a:r>
              <a:rPr lang="cs-CZ" sz="2400" dirty="0" err="1"/>
              <a:t>descriptive</a:t>
            </a:r>
            <a:r>
              <a:rPr lang="cs-CZ" sz="2400" dirty="0"/>
              <a:t> in </a:t>
            </a:r>
            <a:r>
              <a:rPr lang="cs-CZ" sz="2400" dirty="0" err="1"/>
              <a:t>nature</a:t>
            </a:r>
            <a:r>
              <a:rPr lang="cs-CZ" sz="2400" dirty="0"/>
              <a:t> – </a:t>
            </a:r>
            <a:r>
              <a:rPr lang="cs-CZ" sz="2400" dirty="0" err="1"/>
              <a:t>metaphor</a:t>
            </a:r>
            <a:r>
              <a:rPr lang="cs-CZ" sz="24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0D4E1-D0BA-614F-98AD-6A5C98B6A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027779" cy="443235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1. Simile: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likeness</a:t>
            </a:r>
            <a:r>
              <a:rPr lang="cs-CZ" dirty="0"/>
              <a:t> (Dry up </a:t>
            </a:r>
            <a:r>
              <a:rPr lang="cs-CZ" dirty="0" err="1"/>
              <a:t>like</a:t>
            </a:r>
            <a:r>
              <a:rPr lang="cs-CZ" dirty="0"/>
              <a:t> a </a:t>
            </a:r>
            <a:r>
              <a:rPr lang="cs-CZ" dirty="0" err="1"/>
              <a:t>raisin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sun)</a:t>
            </a:r>
          </a:p>
          <a:p>
            <a:r>
              <a:rPr lang="cs-CZ" dirty="0"/>
              <a:t>2. </a:t>
            </a:r>
            <a:r>
              <a:rPr lang="cs-CZ" dirty="0" err="1"/>
              <a:t>Contrast</a:t>
            </a:r>
            <a:r>
              <a:rPr lang="cs-CZ" dirty="0"/>
              <a:t>: </a:t>
            </a:r>
            <a:r>
              <a:rPr lang="cs-CZ" dirty="0" err="1"/>
              <a:t>comparison</a:t>
            </a:r>
            <a:r>
              <a:rPr lang="cs-CZ" dirty="0"/>
              <a:t> by </a:t>
            </a:r>
            <a:r>
              <a:rPr lang="cs-CZ" dirty="0" err="1"/>
              <a:t>differentiation</a:t>
            </a:r>
            <a:endParaRPr lang="cs-CZ" dirty="0"/>
          </a:p>
          <a:p>
            <a:r>
              <a:rPr lang="cs-CZ" dirty="0"/>
              <a:t>3. </a:t>
            </a:r>
            <a:r>
              <a:rPr lang="cs-CZ" dirty="0" err="1"/>
              <a:t>Allusion</a:t>
            </a:r>
            <a:r>
              <a:rPr lang="cs-CZ" dirty="0"/>
              <a:t>: </a:t>
            </a:r>
            <a:r>
              <a:rPr lang="cs-CZ" dirty="0" err="1"/>
              <a:t>comparison</a:t>
            </a:r>
            <a:r>
              <a:rPr lang="cs-CZ" dirty="0"/>
              <a:t> by </a:t>
            </a:r>
            <a:r>
              <a:rPr lang="cs-CZ" dirty="0" err="1"/>
              <a:t>referring</a:t>
            </a:r>
            <a:r>
              <a:rPr lang="cs-CZ" dirty="0"/>
              <a:t> to </a:t>
            </a:r>
            <a:r>
              <a:rPr lang="cs-CZ" dirty="0" err="1"/>
              <a:t>sth</a:t>
            </a:r>
            <a:r>
              <a:rPr lang="cs-CZ" dirty="0"/>
              <a:t>. 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text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famous</a:t>
            </a:r>
            <a:r>
              <a:rPr lang="cs-CZ" dirty="0"/>
              <a:t> </a:t>
            </a:r>
            <a:r>
              <a:rPr lang="cs-CZ" dirty="0" err="1"/>
              <a:t>figure</a:t>
            </a:r>
            <a:r>
              <a:rPr lang="cs-CZ" dirty="0"/>
              <a:t>/</a:t>
            </a:r>
            <a:r>
              <a:rPr lang="cs-CZ" dirty="0" err="1"/>
              <a:t>event</a:t>
            </a:r>
            <a:r>
              <a:rPr lang="cs-CZ" dirty="0"/>
              <a:t> – Trojan </a:t>
            </a:r>
            <a:r>
              <a:rPr lang="cs-CZ" dirty="0" err="1"/>
              <a:t>horse</a:t>
            </a:r>
            <a:r>
              <a:rPr lang="cs-CZ" dirty="0"/>
              <a:t>, Romeo and Juliet)</a:t>
            </a:r>
          </a:p>
          <a:p>
            <a:r>
              <a:rPr lang="cs-CZ" dirty="0"/>
              <a:t>4. </a:t>
            </a:r>
            <a:r>
              <a:rPr lang="cs-CZ" dirty="0" err="1"/>
              <a:t>Oxymoron</a:t>
            </a:r>
            <a:r>
              <a:rPr lang="cs-CZ" dirty="0"/>
              <a:t>: </a:t>
            </a:r>
            <a:r>
              <a:rPr lang="cs-CZ" dirty="0" err="1"/>
              <a:t>contradictory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(</a:t>
            </a:r>
            <a:r>
              <a:rPr lang="cs-CZ" dirty="0" err="1"/>
              <a:t>sweet</a:t>
            </a:r>
            <a:r>
              <a:rPr lang="cs-CZ" dirty="0"/>
              <a:t> </a:t>
            </a:r>
            <a:r>
              <a:rPr lang="cs-CZ" dirty="0" err="1"/>
              <a:t>bitterness</a:t>
            </a:r>
            <a:r>
              <a:rPr lang="cs-CZ" dirty="0"/>
              <a:t>, terrible </a:t>
            </a:r>
            <a:r>
              <a:rPr lang="cs-CZ" dirty="0" err="1"/>
              <a:t>beauty</a:t>
            </a:r>
            <a:r>
              <a:rPr lang="cs-CZ" dirty="0"/>
              <a:t>)</a:t>
            </a:r>
          </a:p>
          <a:p>
            <a:r>
              <a:rPr lang="cs-CZ" dirty="0"/>
              <a:t>5. </a:t>
            </a:r>
            <a:r>
              <a:rPr lang="cs-CZ" dirty="0" err="1"/>
              <a:t>Denotation</a:t>
            </a:r>
            <a:r>
              <a:rPr lang="cs-CZ" dirty="0"/>
              <a:t>: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, </a:t>
            </a:r>
            <a:r>
              <a:rPr lang="cs-CZ" dirty="0" err="1"/>
              <a:t>dictionary</a:t>
            </a:r>
            <a:r>
              <a:rPr lang="cs-CZ" dirty="0"/>
              <a:t> </a:t>
            </a:r>
            <a:r>
              <a:rPr lang="cs-CZ" dirty="0" err="1"/>
              <a:t>deffinition</a:t>
            </a:r>
            <a:endParaRPr lang="cs-CZ" dirty="0"/>
          </a:p>
          <a:p>
            <a:r>
              <a:rPr lang="cs-CZ" dirty="0"/>
              <a:t>6. </a:t>
            </a:r>
            <a:r>
              <a:rPr lang="cs-CZ" dirty="0" err="1"/>
              <a:t>Connotation</a:t>
            </a:r>
            <a:r>
              <a:rPr lang="cs-CZ" dirty="0"/>
              <a:t>: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word</a:t>
            </a:r>
            <a:endParaRPr lang="cs-CZ" dirty="0"/>
          </a:p>
          <a:p>
            <a:r>
              <a:rPr lang="cs-CZ" dirty="0"/>
              <a:t>7. </a:t>
            </a:r>
            <a:r>
              <a:rPr lang="cs-CZ" dirty="0" err="1"/>
              <a:t>Context</a:t>
            </a:r>
            <a:r>
              <a:rPr lang="cs-CZ" dirty="0"/>
              <a:t>: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 </a:t>
            </a:r>
            <a:r>
              <a:rPr lang="cs-CZ" dirty="0" err="1"/>
              <a:t>surrounding</a:t>
            </a:r>
            <a:r>
              <a:rPr lang="cs-CZ" dirty="0"/>
              <a:t> a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situated</a:t>
            </a:r>
            <a:r>
              <a:rPr lang="cs-CZ" dirty="0"/>
              <a:t> in a </a:t>
            </a:r>
            <a:r>
              <a:rPr lang="cs-CZ" dirty="0" err="1"/>
              <a:t>phrase</a:t>
            </a:r>
            <a:r>
              <a:rPr lang="cs-CZ" dirty="0"/>
              <a:t>/sentence</a:t>
            </a:r>
          </a:p>
          <a:p>
            <a:r>
              <a:rPr lang="cs-CZ" dirty="0"/>
              <a:t>8. Symbol: a 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/</a:t>
            </a:r>
            <a:r>
              <a:rPr lang="cs-CZ" dirty="0" err="1"/>
              <a:t>expression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represents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abstraction</a:t>
            </a:r>
            <a:r>
              <a:rPr lang="cs-CZ" dirty="0"/>
              <a:t> (</a:t>
            </a:r>
            <a:r>
              <a:rPr lang="cs-CZ" dirty="0" err="1"/>
              <a:t>ocean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symbolize</a:t>
            </a:r>
            <a:r>
              <a:rPr lang="cs-CZ" dirty="0"/>
              <a:t> eternity)</a:t>
            </a:r>
          </a:p>
          <a:p>
            <a:r>
              <a:rPr lang="cs-CZ" dirty="0"/>
              <a:t>9. Paradox: </a:t>
            </a:r>
            <a:r>
              <a:rPr lang="cs-CZ" dirty="0" err="1"/>
              <a:t>combines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seem</a:t>
            </a:r>
            <a:r>
              <a:rPr lang="cs-CZ" dirty="0"/>
              <a:t> </a:t>
            </a:r>
            <a:r>
              <a:rPr lang="cs-CZ" dirty="0" err="1"/>
              <a:t>mutually</a:t>
            </a:r>
            <a:r>
              <a:rPr lang="cs-CZ" dirty="0"/>
              <a:t> exklusive but </a:t>
            </a:r>
            <a:r>
              <a:rPr lang="cs-CZ" dirty="0" err="1"/>
              <a:t>they</a:t>
            </a:r>
            <a:r>
              <a:rPr lang="cs-CZ" dirty="0"/>
              <a:t> are not (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rebellion</a:t>
            </a:r>
            <a:r>
              <a:rPr lang="cs-CZ" dirty="0"/>
              <a:t>)</a:t>
            </a:r>
          </a:p>
          <a:p>
            <a:r>
              <a:rPr lang="cs-CZ" dirty="0"/>
              <a:t>10. </a:t>
            </a:r>
            <a:r>
              <a:rPr lang="cs-CZ" dirty="0" err="1"/>
              <a:t>Allegory</a:t>
            </a:r>
            <a:r>
              <a:rPr lang="cs-CZ" dirty="0"/>
              <a:t>: a long </a:t>
            </a:r>
            <a:r>
              <a:rPr lang="cs-CZ" dirty="0" err="1"/>
              <a:t>metaphor</a:t>
            </a:r>
            <a:r>
              <a:rPr lang="cs-CZ" dirty="0"/>
              <a:t>, </a:t>
            </a: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symbolic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(X-</a:t>
            </a:r>
            <a:r>
              <a:rPr lang="cs-CZ" dirty="0" err="1"/>
              <a:t>Men</a:t>
            </a:r>
            <a:r>
              <a:rPr lang="cs-CZ" dirty="0"/>
              <a:t>-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prejudice)</a:t>
            </a:r>
          </a:p>
          <a:p>
            <a:r>
              <a:rPr lang="cs-CZ" dirty="0"/>
              <a:t>11. </a:t>
            </a:r>
            <a:r>
              <a:rPr lang="cs-CZ" dirty="0" err="1"/>
              <a:t>Dramatic</a:t>
            </a:r>
            <a:r>
              <a:rPr lang="cs-CZ" dirty="0"/>
              <a:t> irony (</a:t>
            </a:r>
            <a:r>
              <a:rPr lang="cs-CZ" dirty="0" err="1"/>
              <a:t>Tragic</a:t>
            </a:r>
            <a:r>
              <a:rPr lang="cs-CZ" dirty="0"/>
              <a:t> irony in </a:t>
            </a:r>
            <a:r>
              <a:rPr lang="cs-CZ" dirty="0" err="1"/>
              <a:t>tragedies</a:t>
            </a:r>
            <a:r>
              <a:rPr lang="cs-CZ" dirty="0"/>
              <a:t>):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appears</a:t>
            </a:r>
            <a:r>
              <a:rPr lang="cs-CZ" dirty="0"/>
              <a:t> </a:t>
            </a:r>
            <a:r>
              <a:rPr lang="cs-CZ" dirty="0" err="1"/>
              <a:t>true</a:t>
            </a:r>
            <a:r>
              <a:rPr lang="cs-CZ" dirty="0"/>
              <a:t> to a </a:t>
            </a:r>
            <a:r>
              <a:rPr lang="cs-CZ" dirty="0" err="1"/>
              <a:t>character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audience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reader</a:t>
            </a:r>
            <a:r>
              <a:rPr lang="cs-CZ" dirty="0"/>
              <a:t> </a:t>
            </a:r>
            <a:r>
              <a:rPr lang="cs-CZ" dirty="0" err="1"/>
              <a:t>knows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true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audience </a:t>
            </a:r>
            <a:r>
              <a:rPr lang="cs-CZ" dirty="0" err="1"/>
              <a:t>knows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character</a:t>
            </a:r>
            <a:r>
              <a:rPr lang="cs-CZ" dirty="0"/>
              <a:t>.</a:t>
            </a:r>
          </a:p>
          <a:p>
            <a:r>
              <a:rPr lang="cs-CZ" dirty="0"/>
              <a:t>12. Irony: </a:t>
            </a:r>
            <a:r>
              <a:rPr lang="cs-CZ" dirty="0" err="1"/>
              <a:t>mockery</a:t>
            </a:r>
            <a:r>
              <a:rPr lang="cs-CZ" dirty="0"/>
              <a:t> </a:t>
            </a:r>
            <a:r>
              <a:rPr lang="cs-CZ" dirty="0" err="1"/>
              <a:t>saying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opposite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actually</a:t>
            </a:r>
            <a:r>
              <a:rPr lang="cs-CZ" dirty="0"/>
              <a:t> </a:t>
            </a:r>
            <a:r>
              <a:rPr lang="cs-CZ" dirty="0" err="1"/>
              <a:t>meant</a:t>
            </a:r>
            <a:endParaRPr lang="cs-CZ" dirty="0"/>
          </a:p>
          <a:p>
            <a:r>
              <a:rPr lang="cs-CZ" dirty="0"/>
              <a:t>13. </a:t>
            </a:r>
            <a:r>
              <a:rPr lang="cs-CZ" dirty="0" err="1"/>
              <a:t>Situational</a:t>
            </a:r>
            <a:r>
              <a:rPr lang="cs-CZ" dirty="0"/>
              <a:t> irony: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appears</a:t>
            </a:r>
            <a:r>
              <a:rPr lang="cs-CZ" dirty="0"/>
              <a:t> </a:t>
            </a:r>
            <a:r>
              <a:rPr lang="cs-CZ" dirty="0" err="1"/>
              <a:t>likely</a:t>
            </a:r>
            <a:r>
              <a:rPr lang="cs-CZ" dirty="0"/>
              <a:t> to </a:t>
            </a:r>
            <a:r>
              <a:rPr lang="cs-CZ" dirty="0" err="1"/>
              <a:t>happen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actually</a:t>
            </a:r>
            <a:r>
              <a:rPr lang="cs-CZ" dirty="0"/>
              <a:t> </a:t>
            </a:r>
            <a:r>
              <a:rPr lang="cs-CZ" dirty="0" err="1"/>
              <a:t>happens</a:t>
            </a:r>
            <a:r>
              <a:rPr lang="cs-CZ" dirty="0"/>
              <a:t> (Romeo and Juliet)</a:t>
            </a:r>
          </a:p>
          <a:p>
            <a:r>
              <a:rPr lang="cs-CZ" dirty="0"/>
              <a:t>14. </a:t>
            </a:r>
            <a:r>
              <a:rPr lang="cs-CZ" dirty="0" err="1"/>
              <a:t>Narrator</a:t>
            </a:r>
            <a:r>
              <a:rPr lang="cs-CZ" dirty="0"/>
              <a:t>: „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speaks</a:t>
            </a:r>
            <a:r>
              <a:rPr lang="cs-CZ" dirty="0"/>
              <a:t>?“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speaker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 </a:t>
            </a:r>
            <a:r>
              <a:rPr lang="cs-CZ" dirty="0" err="1"/>
              <a:t>discourse</a:t>
            </a:r>
            <a:r>
              <a:rPr lang="cs-CZ" dirty="0"/>
              <a:t> – 1st person </a:t>
            </a:r>
            <a:r>
              <a:rPr lang="cs-CZ" dirty="0" err="1"/>
              <a:t>narrator</a:t>
            </a:r>
            <a:r>
              <a:rPr lang="cs-CZ" dirty="0"/>
              <a:t> (</a:t>
            </a:r>
            <a:r>
              <a:rPr lang="cs-CZ" dirty="0" err="1"/>
              <a:t>present</a:t>
            </a:r>
            <a:r>
              <a:rPr lang="cs-CZ" dirty="0"/>
              <a:t> as a </a:t>
            </a:r>
            <a:r>
              <a:rPr lang="cs-CZ" dirty="0" err="1"/>
              <a:t>character</a:t>
            </a:r>
            <a:r>
              <a:rPr lang="cs-CZ" dirty="0"/>
              <a:t>, </a:t>
            </a:r>
            <a:r>
              <a:rPr lang="cs-CZ" dirty="0" err="1"/>
              <a:t>events</a:t>
            </a:r>
            <a:r>
              <a:rPr lang="cs-CZ" dirty="0"/>
              <a:t> s/he has </a:t>
            </a:r>
            <a:r>
              <a:rPr lang="cs-CZ" dirty="0" err="1"/>
              <a:t>experienced</a:t>
            </a:r>
            <a:r>
              <a:rPr lang="cs-CZ" dirty="0"/>
              <a:t>,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), 3rd person </a:t>
            </a:r>
            <a:r>
              <a:rPr lang="cs-CZ" dirty="0" err="1"/>
              <a:t>narrator</a:t>
            </a:r>
            <a:r>
              <a:rPr lang="cs-CZ" dirty="0"/>
              <a:t> (</a:t>
            </a:r>
            <a:r>
              <a:rPr lang="cs-CZ" dirty="0" err="1"/>
              <a:t>authorial</a:t>
            </a:r>
            <a:r>
              <a:rPr lang="cs-CZ" dirty="0"/>
              <a:t> </a:t>
            </a:r>
            <a:r>
              <a:rPr lang="cs-CZ" dirty="0" err="1"/>
              <a:t>narrator</a:t>
            </a:r>
            <a:r>
              <a:rPr lang="cs-CZ" dirty="0"/>
              <a:t>,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692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65</TotalTime>
  <Words>582</Words>
  <Application>Microsoft Office PowerPoint</Application>
  <PresentationFormat>Širokoúhlá obrazovka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Celestial</vt:lpstr>
      <vt:lpstr>Fiction</vt:lpstr>
      <vt:lpstr>Theme: the essential idea, group of ideas, philosophy</vt:lpstr>
      <vt:lpstr>Characters: a) major – primary                           B) minor – secondary - supporting</vt:lpstr>
      <vt:lpstr>Literary tropes (Trope = a figure of speech, makes a picture or sensation, it‘s descriptive in nature – metaphor)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</dc:title>
  <dc:creator>Microsoft Office User</dc:creator>
  <cp:lastModifiedBy>Diana Adamová</cp:lastModifiedBy>
  <cp:revision>5</cp:revision>
  <dcterms:created xsi:type="dcterms:W3CDTF">2019-03-31T16:18:29Z</dcterms:created>
  <dcterms:modified xsi:type="dcterms:W3CDTF">2021-02-25T12:34:08Z</dcterms:modified>
</cp:coreProperties>
</file>