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64"/>
    <p:restoredTop sz="94991"/>
  </p:normalViewPr>
  <p:slideViewPr>
    <p:cSldViewPr snapToGrid="0" snapToObjects="1">
      <p:cViewPr varScale="1">
        <p:scale>
          <a:sx n="110" d="100"/>
          <a:sy n="110" d="100"/>
        </p:scale>
        <p:origin x="4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B1208-3B65-9A48-9429-9A3C51787EF5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994FE-C505-A14E-B473-C40BCB6A6D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469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8994FE-C505-A14E-B473-C40BCB6A6DCF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092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D8C4B-E3C6-ED4C-854A-C4405D8976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Sound</a:t>
            </a:r>
            <a:r>
              <a:rPr lang="cs-CZ" dirty="0"/>
              <a:t> in </a:t>
            </a:r>
            <a:r>
              <a:rPr lang="cs-CZ" dirty="0" err="1"/>
              <a:t>poetry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6237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5CC66-5DAE-AB44-A004-16B89572D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274" y="359259"/>
            <a:ext cx="8610600" cy="1293028"/>
          </a:xfrm>
        </p:spPr>
        <p:txBody>
          <a:bodyPr/>
          <a:lstStyle/>
          <a:p>
            <a:r>
              <a:rPr lang="cs-CZ" dirty="0" err="1"/>
              <a:t>Poetry</a:t>
            </a:r>
            <a:r>
              <a:rPr lang="cs-CZ" dirty="0"/>
              <a:t> </a:t>
            </a:r>
            <a:r>
              <a:rPr lang="cs-CZ" dirty="0" err="1"/>
              <a:t>reading</a:t>
            </a:r>
            <a:r>
              <a:rPr lang="cs-CZ" dirty="0"/>
              <a:t> </a:t>
            </a:r>
            <a:r>
              <a:rPr lang="cs-CZ" dirty="0" err="1"/>
              <a:t>rules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3983BA-5B7B-4249-AD18-F13BC3395F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800" b="1" dirty="0"/>
              <a:t>Rule One: Read the words.</a:t>
            </a:r>
          </a:p>
          <a:p>
            <a:r>
              <a:rPr lang="en-GB" sz="1800" b="1" dirty="0"/>
              <a:t>In a station of the Metro</a:t>
            </a:r>
          </a:p>
          <a:p>
            <a:endParaRPr lang="en-GB" sz="1800" b="1" dirty="0"/>
          </a:p>
          <a:p>
            <a:endParaRPr lang="en-GB" sz="1800" b="1" dirty="0"/>
          </a:p>
          <a:p>
            <a:r>
              <a:rPr lang="en-GB" sz="1800" b="1" dirty="0"/>
              <a:t>Rule Two: Read ALL the words.</a:t>
            </a:r>
            <a:endParaRPr lang="cs-CZ" sz="1800" dirty="0"/>
          </a:p>
          <a:p>
            <a:r>
              <a:rPr lang="en-GB" sz="1800" b="1" dirty="0"/>
              <a:t>In a station of the Metro</a:t>
            </a:r>
          </a:p>
          <a:p>
            <a:pPr marL="0" indent="0">
              <a:buNone/>
            </a:pPr>
            <a:endParaRPr lang="cs-CZ" sz="1800" dirty="0"/>
          </a:p>
          <a:p>
            <a:endParaRPr lang="cs-CZ" sz="1800" dirty="0"/>
          </a:p>
          <a:p>
            <a:r>
              <a:rPr lang="en-GB" sz="1800" b="1" dirty="0"/>
              <a:t>Rule Three: Read sentences.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805668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D868CA9-09E5-7F48-B764-91673A579408}"/>
              </a:ext>
            </a:extLst>
          </p:cNvPr>
          <p:cNvSpPr/>
          <p:nvPr/>
        </p:nvSpPr>
        <p:spPr>
          <a:xfrm>
            <a:off x="908544" y="1761897"/>
            <a:ext cx="44502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Rule Four: Ignore lines on first reading.</a:t>
            </a:r>
            <a:r>
              <a:rPr lang="cs-CZ" dirty="0">
                <a:latin typeface="+mj-lt"/>
              </a:rPr>
              <a:t>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7D2871-CD7D-004F-AAEC-070E154F84E5}"/>
              </a:ext>
            </a:extLst>
          </p:cNvPr>
          <p:cNvSpPr/>
          <p:nvPr/>
        </p:nvSpPr>
        <p:spPr>
          <a:xfrm>
            <a:off x="855910" y="3175061"/>
            <a:ext cx="62937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Rule Five: Obey all punctuation, including its absence.</a:t>
            </a:r>
            <a:r>
              <a:rPr lang="cs-CZ" dirty="0">
                <a:latin typeface="+mj-lt"/>
              </a:rPr>
              <a:t>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5656615-72EB-8E4A-8180-D3D7DD378316}"/>
              </a:ext>
            </a:extLst>
          </p:cNvPr>
          <p:cNvSpPr/>
          <p:nvPr/>
        </p:nvSpPr>
        <p:spPr>
          <a:xfrm>
            <a:off x="1034669" y="4920734"/>
            <a:ext cx="37305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Rule Six: Read the poem aloud.</a:t>
            </a:r>
            <a:r>
              <a:rPr lang="cs-CZ" dirty="0">
                <a:latin typeface="+mj-lt"/>
              </a:rPr>
              <a:t>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1DC7A9D-DB0F-3343-98B7-249063B8182D}"/>
              </a:ext>
            </a:extLst>
          </p:cNvPr>
          <p:cNvSpPr/>
          <p:nvPr/>
        </p:nvSpPr>
        <p:spPr>
          <a:xfrm>
            <a:off x="4385709" y="5862843"/>
            <a:ext cx="30620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Last rule: Read it again</a:t>
            </a:r>
            <a:r>
              <a:rPr lang="cs-CZ" sz="2000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81921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3A4EA41-95AE-3249-BC2F-E7CBC7880689}"/>
              </a:ext>
            </a:extLst>
          </p:cNvPr>
          <p:cNvSpPr/>
          <p:nvPr/>
        </p:nvSpPr>
        <p:spPr>
          <a:xfrm>
            <a:off x="3048000" y="1166843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en-GB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Alliteration</a:t>
            </a:r>
            <a:r>
              <a:rPr lang="en-GB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—a series of words in succession (or near succession) all beginning with the same sound, </a:t>
            </a:r>
          </a:p>
          <a:p>
            <a:pPr>
              <a:spcAft>
                <a:spcPts val="0"/>
              </a:spcAft>
            </a:pPr>
            <a:endParaRPr lang="en-GB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Shakespeare’s Sonnet 30: </a:t>
            </a:r>
          </a:p>
          <a:p>
            <a:pPr>
              <a:spcAft>
                <a:spcPts val="0"/>
              </a:spcAft>
            </a:pPr>
            <a:endParaRPr lang="en-GB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“When to the sessions of sweet silent thought.” </a:t>
            </a:r>
          </a:p>
          <a:p>
            <a:pPr>
              <a:spcAft>
                <a:spcPts val="0"/>
              </a:spcAft>
            </a:pPr>
            <a:endParaRPr lang="en-GB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Consonance</a:t>
            </a:r>
            <a:r>
              <a:rPr lang="en-GB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—a series of words in close proximity employing the same or related sounds. </a:t>
            </a:r>
          </a:p>
          <a:p>
            <a:pPr>
              <a:spcAft>
                <a:spcPts val="0"/>
              </a:spcAft>
            </a:pPr>
            <a:endParaRPr lang="en-GB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Emily Dickinson “</a:t>
            </a:r>
            <a:r>
              <a:rPr lang="en-GB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’Twas</a:t>
            </a:r>
            <a:r>
              <a:rPr lang="en-GB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later when the summer went”: </a:t>
            </a:r>
          </a:p>
          <a:p>
            <a:pPr>
              <a:spcAft>
                <a:spcPts val="0"/>
              </a:spcAft>
            </a:pPr>
            <a:endParaRPr lang="en-GB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“Yet that pathetic pendulum / Keeps esoteric time.”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321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63152F3-119E-A34E-A661-1DD6AD3B1A85}"/>
              </a:ext>
            </a:extLst>
          </p:cNvPr>
          <p:cNvSpPr/>
          <p:nvPr/>
        </p:nvSpPr>
        <p:spPr>
          <a:xfrm>
            <a:off x="2355273" y="1470999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Assonance</a:t>
            </a:r>
            <a:r>
              <a:rPr lang="en-GB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—a series of uses of the same vowel sound in close proximity.</a:t>
            </a:r>
            <a:r>
              <a:rPr lang="cs-CZ" dirty="0">
                <a:latin typeface="+mj-lt"/>
              </a:rPr>
              <a:t> </a:t>
            </a:r>
          </a:p>
          <a:p>
            <a:endParaRPr lang="cs-CZ" dirty="0"/>
          </a:p>
          <a:p>
            <a:pPr>
              <a:spcAft>
                <a:spcPts val="0"/>
              </a:spcAft>
            </a:pP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Emily Dickinson “</a:t>
            </a:r>
            <a:r>
              <a:rPr lang="en-GB" dirty="0" err="1">
                <a:ea typeface="Calibri" panose="020F0502020204030204" pitchFamily="34" charset="0"/>
                <a:cs typeface="Times New Roman" panose="02020603050405020304" pitchFamily="18" charset="0"/>
              </a:rPr>
              <a:t>’Twas</a:t>
            </a: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 later when the summer went”: </a:t>
            </a:r>
          </a:p>
          <a:p>
            <a:pPr>
              <a:spcAft>
                <a:spcPts val="0"/>
              </a:spcAft>
            </a:pPr>
            <a:endParaRPr lang="en-GB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“Yet that pathetic pendulum / Keeps esoteric time.”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896BCEE-74B5-EC49-A6A2-B03295C847F5}"/>
              </a:ext>
            </a:extLst>
          </p:cNvPr>
          <p:cNvSpPr/>
          <p:nvPr/>
        </p:nvSpPr>
        <p:spPr>
          <a:xfrm>
            <a:off x="2029691" y="4643689"/>
            <a:ext cx="67471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Robert Pinsky introduces the terms “consonant-thread” and “vowel-thread” for “consonance” and “assonance.”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759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1FFBD70-6194-124C-A1E5-39C6D48B4FE9}"/>
              </a:ext>
            </a:extLst>
          </p:cNvPr>
          <p:cNvSpPr/>
          <p:nvPr/>
        </p:nvSpPr>
        <p:spPr>
          <a:xfrm>
            <a:off x="2964873" y="348526"/>
            <a:ext cx="6858000" cy="6601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500" dirty="0"/>
              <a:t>G. M. </a:t>
            </a:r>
            <a:r>
              <a:rPr lang="cs-CZ" sz="1500" dirty="0" err="1"/>
              <a:t>Hopkins</a:t>
            </a:r>
            <a:r>
              <a:rPr lang="cs-CZ" sz="1500" dirty="0"/>
              <a:t> </a:t>
            </a:r>
          </a:p>
          <a:p>
            <a:r>
              <a:rPr lang="cs-CZ" sz="1500" dirty="0"/>
              <a:t>“</a:t>
            </a:r>
            <a:r>
              <a:rPr lang="cs-CZ" sz="1500" dirty="0" err="1"/>
              <a:t>The</a:t>
            </a:r>
            <a:r>
              <a:rPr lang="cs-CZ" sz="1500" dirty="0"/>
              <a:t> </a:t>
            </a:r>
            <a:r>
              <a:rPr lang="cs-CZ" sz="1500" dirty="0" err="1"/>
              <a:t>Windhover</a:t>
            </a:r>
            <a:r>
              <a:rPr lang="cs-CZ" sz="1500" dirty="0"/>
              <a:t>”:</a:t>
            </a:r>
          </a:p>
          <a:p>
            <a:r>
              <a:rPr lang="cs-CZ" sz="1500" dirty="0"/>
              <a:t> </a:t>
            </a:r>
          </a:p>
          <a:p>
            <a:pPr>
              <a:lnSpc>
                <a:spcPct val="150000"/>
              </a:lnSpc>
            </a:pPr>
            <a:r>
              <a:rPr lang="cs-CZ" sz="1500" dirty="0"/>
              <a:t>I </a:t>
            </a:r>
            <a:r>
              <a:rPr lang="cs-CZ" sz="1500" dirty="0" err="1"/>
              <a:t>caught</a:t>
            </a:r>
            <a:r>
              <a:rPr lang="cs-CZ" sz="1500" dirty="0"/>
              <a:t> </a:t>
            </a:r>
            <a:r>
              <a:rPr lang="cs-CZ" sz="1500" dirty="0" err="1"/>
              <a:t>this</a:t>
            </a:r>
            <a:r>
              <a:rPr lang="cs-CZ" sz="1500" dirty="0"/>
              <a:t> </a:t>
            </a:r>
            <a:r>
              <a:rPr lang="cs-CZ" sz="1500" dirty="0" err="1"/>
              <a:t>morning</a:t>
            </a:r>
            <a:r>
              <a:rPr lang="cs-CZ" sz="1500" dirty="0"/>
              <a:t> </a:t>
            </a:r>
            <a:r>
              <a:rPr lang="cs-CZ" sz="1500" dirty="0" err="1"/>
              <a:t>morning’s</a:t>
            </a:r>
            <a:r>
              <a:rPr lang="cs-CZ" sz="1500" dirty="0"/>
              <a:t> </a:t>
            </a:r>
            <a:r>
              <a:rPr lang="cs-CZ" sz="1500" dirty="0" err="1"/>
              <a:t>minion</a:t>
            </a:r>
            <a:r>
              <a:rPr lang="cs-CZ" sz="1500" dirty="0"/>
              <a:t>, king-</a:t>
            </a:r>
          </a:p>
          <a:p>
            <a:pPr>
              <a:lnSpc>
                <a:spcPct val="150000"/>
              </a:lnSpc>
            </a:pPr>
            <a:r>
              <a:rPr lang="cs-CZ" sz="1500" dirty="0"/>
              <a:t>dom </a:t>
            </a:r>
            <a:r>
              <a:rPr lang="cs-CZ" sz="1500" dirty="0" err="1"/>
              <a:t>of</a:t>
            </a:r>
            <a:r>
              <a:rPr lang="cs-CZ" sz="1500" dirty="0"/>
              <a:t> </a:t>
            </a:r>
            <a:r>
              <a:rPr lang="cs-CZ" sz="1500" dirty="0" err="1"/>
              <a:t>daylight’s</a:t>
            </a:r>
            <a:r>
              <a:rPr lang="cs-CZ" sz="1500" dirty="0"/>
              <a:t> dauphin, </a:t>
            </a:r>
            <a:r>
              <a:rPr lang="cs-CZ" sz="1500" dirty="0" err="1"/>
              <a:t>dapple-dawn-drawn</a:t>
            </a:r>
            <a:r>
              <a:rPr lang="cs-CZ" sz="1500" dirty="0"/>
              <a:t> </a:t>
            </a:r>
            <a:r>
              <a:rPr lang="cs-CZ" sz="1500" dirty="0" err="1"/>
              <a:t>Falcon</a:t>
            </a:r>
            <a:r>
              <a:rPr lang="cs-CZ" sz="1500" dirty="0"/>
              <a:t>, in his </a:t>
            </a:r>
            <a:r>
              <a:rPr lang="cs-CZ" sz="1500" dirty="0" err="1"/>
              <a:t>riding</a:t>
            </a:r>
            <a:endParaRPr lang="cs-CZ" sz="1500" dirty="0"/>
          </a:p>
          <a:p>
            <a:pPr>
              <a:lnSpc>
                <a:spcPct val="150000"/>
              </a:lnSpc>
            </a:pPr>
            <a:r>
              <a:rPr lang="cs-CZ" sz="1500" dirty="0" err="1"/>
              <a:t>Of</a:t>
            </a:r>
            <a:r>
              <a:rPr lang="cs-CZ" sz="1500" dirty="0"/>
              <a:t> </a:t>
            </a:r>
            <a:r>
              <a:rPr lang="cs-CZ" sz="1500" dirty="0" err="1"/>
              <a:t>the</a:t>
            </a:r>
            <a:r>
              <a:rPr lang="cs-CZ" sz="1500" dirty="0"/>
              <a:t> </a:t>
            </a:r>
            <a:r>
              <a:rPr lang="cs-CZ" sz="1500" dirty="0" err="1"/>
              <a:t>rolling</a:t>
            </a:r>
            <a:r>
              <a:rPr lang="cs-CZ" sz="1500" dirty="0"/>
              <a:t> </a:t>
            </a:r>
            <a:r>
              <a:rPr lang="cs-CZ" sz="1500" dirty="0" err="1"/>
              <a:t>level</a:t>
            </a:r>
            <a:r>
              <a:rPr lang="cs-CZ" sz="1500" dirty="0"/>
              <a:t> </a:t>
            </a:r>
            <a:r>
              <a:rPr lang="cs-CZ" sz="1500" dirty="0" err="1"/>
              <a:t>underneath</a:t>
            </a:r>
            <a:r>
              <a:rPr lang="cs-CZ" sz="1500" dirty="0"/>
              <a:t> </a:t>
            </a:r>
            <a:r>
              <a:rPr lang="cs-CZ" sz="1500" dirty="0" err="1"/>
              <a:t>him</a:t>
            </a:r>
            <a:r>
              <a:rPr lang="cs-CZ" sz="1500" dirty="0"/>
              <a:t> </a:t>
            </a:r>
            <a:r>
              <a:rPr lang="cs-CZ" sz="1500" dirty="0" err="1"/>
              <a:t>steady</a:t>
            </a:r>
            <a:r>
              <a:rPr lang="cs-CZ" sz="1500" dirty="0"/>
              <a:t> air, and </a:t>
            </a:r>
            <a:r>
              <a:rPr lang="cs-CZ" sz="1500" dirty="0" err="1"/>
              <a:t>striding</a:t>
            </a:r>
            <a:endParaRPr lang="cs-CZ" sz="1500" dirty="0"/>
          </a:p>
          <a:p>
            <a:pPr>
              <a:lnSpc>
                <a:spcPct val="150000"/>
              </a:lnSpc>
            </a:pPr>
            <a:r>
              <a:rPr lang="cs-CZ" sz="1500" dirty="0" err="1"/>
              <a:t>High</a:t>
            </a:r>
            <a:r>
              <a:rPr lang="cs-CZ" sz="1500" dirty="0"/>
              <a:t> </a:t>
            </a:r>
            <a:r>
              <a:rPr lang="cs-CZ" sz="1500" dirty="0" err="1"/>
              <a:t>there</a:t>
            </a:r>
            <a:r>
              <a:rPr lang="cs-CZ" sz="1500" dirty="0"/>
              <a:t>, </a:t>
            </a:r>
            <a:r>
              <a:rPr lang="cs-CZ" sz="1500" dirty="0" err="1"/>
              <a:t>how</a:t>
            </a:r>
            <a:r>
              <a:rPr lang="cs-CZ" sz="1500" dirty="0"/>
              <a:t> he </a:t>
            </a:r>
            <a:r>
              <a:rPr lang="cs-CZ" sz="1500" dirty="0" err="1"/>
              <a:t>rung</a:t>
            </a:r>
            <a:r>
              <a:rPr lang="cs-CZ" sz="1500" dirty="0"/>
              <a:t> </a:t>
            </a:r>
            <a:r>
              <a:rPr lang="cs-CZ" sz="1500" dirty="0" err="1"/>
              <a:t>upon</a:t>
            </a:r>
            <a:r>
              <a:rPr lang="cs-CZ" sz="1500" dirty="0"/>
              <a:t> </a:t>
            </a:r>
            <a:r>
              <a:rPr lang="cs-CZ" sz="1500" dirty="0" err="1"/>
              <a:t>the</a:t>
            </a:r>
            <a:r>
              <a:rPr lang="cs-CZ" sz="1500" dirty="0"/>
              <a:t> </a:t>
            </a:r>
            <a:r>
              <a:rPr lang="cs-CZ" sz="1500" dirty="0" err="1"/>
              <a:t>rein</a:t>
            </a:r>
            <a:r>
              <a:rPr lang="cs-CZ" sz="1500" dirty="0"/>
              <a:t> </a:t>
            </a:r>
            <a:r>
              <a:rPr lang="cs-CZ" sz="1500" dirty="0" err="1"/>
              <a:t>of</a:t>
            </a:r>
            <a:r>
              <a:rPr lang="cs-CZ" sz="1500" dirty="0"/>
              <a:t> a </a:t>
            </a:r>
            <a:r>
              <a:rPr lang="cs-CZ" sz="1500" dirty="0" err="1"/>
              <a:t>wimpling</a:t>
            </a:r>
            <a:r>
              <a:rPr lang="cs-CZ" sz="1500" dirty="0"/>
              <a:t> </a:t>
            </a:r>
            <a:r>
              <a:rPr lang="cs-CZ" sz="1500" dirty="0" err="1"/>
              <a:t>wing</a:t>
            </a:r>
            <a:endParaRPr lang="cs-CZ" sz="1500" dirty="0"/>
          </a:p>
          <a:p>
            <a:pPr>
              <a:lnSpc>
                <a:spcPct val="150000"/>
              </a:lnSpc>
            </a:pPr>
            <a:r>
              <a:rPr lang="cs-CZ" sz="1500" dirty="0"/>
              <a:t>In his </a:t>
            </a:r>
            <a:r>
              <a:rPr lang="cs-CZ" sz="1500" dirty="0" err="1"/>
              <a:t>ecstasy</a:t>
            </a:r>
            <a:r>
              <a:rPr lang="cs-CZ" sz="1500" dirty="0"/>
              <a:t>! </a:t>
            </a:r>
            <a:r>
              <a:rPr lang="cs-CZ" sz="1500" dirty="0" err="1"/>
              <a:t>then</a:t>
            </a:r>
            <a:r>
              <a:rPr lang="cs-CZ" sz="1500" dirty="0"/>
              <a:t> </a:t>
            </a:r>
            <a:r>
              <a:rPr lang="cs-CZ" sz="1500" dirty="0" err="1"/>
              <a:t>off</a:t>
            </a:r>
            <a:r>
              <a:rPr lang="cs-CZ" sz="1500" dirty="0"/>
              <a:t>, </a:t>
            </a:r>
            <a:r>
              <a:rPr lang="cs-CZ" sz="1500" dirty="0" err="1"/>
              <a:t>off</a:t>
            </a:r>
            <a:r>
              <a:rPr lang="cs-CZ" sz="1500" dirty="0"/>
              <a:t> </a:t>
            </a:r>
            <a:r>
              <a:rPr lang="cs-CZ" sz="1500" dirty="0" err="1"/>
              <a:t>forth</a:t>
            </a:r>
            <a:r>
              <a:rPr lang="cs-CZ" sz="1500" dirty="0"/>
              <a:t> on swing,</a:t>
            </a:r>
          </a:p>
          <a:p>
            <a:pPr>
              <a:lnSpc>
                <a:spcPct val="150000"/>
              </a:lnSpc>
            </a:pPr>
            <a:r>
              <a:rPr lang="cs-CZ" sz="1500" dirty="0"/>
              <a:t>As a </a:t>
            </a:r>
            <a:r>
              <a:rPr lang="cs-CZ" sz="1500" dirty="0" err="1"/>
              <a:t>skate’s</a:t>
            </a:r>
            <a:r>
              <a:rPr lang="cs-CZ" sz="1500" dirty="0"/>
              <a:t> </a:t>
            </a:r>
            <a:r>
              <a:rPr lang="cs-CZ" sz="1500" dirty="0" err="1"/>
              <a:t>heel</a:t>
            </a:r>
            <a:r>
              <a:rPr lang="cs-CZ" sz="1500" dirty="0"/>
              <a:t> </a:t>
            </a:r>
            <a:r>
              <a:rPr lang="cs-CZ" sz="1500" dirty="0" err="1"/>
              <a:t>sweeps</a:t>
            </a:r>
            <a:r>
              <a:rPr lang="cs-CZ" sz="1500" dirty="0"/>
              <a:t> </a:t>
            </a:r>
            <a:r>
              <a:rPr lang="cs-CZ" sz="1500" dirty="0" err="1"/>
              <a:t>smooth</a:t>
            </a:r>
            <a:r>
              <a:rPr lang="cs-CZ" sz="1500" dirty="0"/>
              <a:t> on a </a:t>
            </a:r>
            <a:r>
              <a:rPr lang="cs-CZ" sz="1500" dirty="0" err="1"/>
              <a:t>bow-bend</a:t>
            </a:r>
            <a:r>
              <a:rPr lang="cs-CZ" sz="1500" dirty="0"/>
              <a:t>: </a:t>
            </a:r>
            <a:r>
              <a:rPr lang="cs-CZ" sz="1500" dirty="0" err="1"/>
              <a:t>the</a:t>
            </a:r>
            <a:r>
              <a:rPr lang="cs-CZ" sz="1500" dirty="0"/>
              <a:t> </a:t>
            </a:r>
            <a:r>
              <a:rPr lang="cs-CZ" sz="1500" dirty="0" err="1"/>
              <a:t>hurl</a:t>
            </a:r>
            <a:r>
              <a:rPr lang="cs-CZ" sz="1500" dirty="0"/>
              <a:t> and </a:t>
            </a:r>
            <a:r>
              <a:rPr lang="cs-CZ" sz="1500" dirty="0" err="1"/>
              <a:t>gliding</a:t>
            </a:r>
            <a:endParaRPr lang="cs-CZ" sz="1500" dirty="0"/>
          </a:p>
          <a:p>
            <a:pPr>
              <a:lnSpc>
                <a:spcPct val="150000"/>
              </a:lnSpc>
            </a:pPr>
            <a:r>
              <a:rPr lang="cs-CZ" sz="1500" dirty="0" err="1"/>
              <a:t>Rebuffed</a:t>
            </a:r>
            <a:r>
              <a:rPr lang="cs-CZ" sz="1500" dirty="0"/>
              <a:t> </a:t>
            </a:r>
            <a:r>
              <a:rPr lang="cs-CZ" sz="1500" dirty="0" err="1"/>
              <a:t>the</a:t>
            </a:r>
            <a:r>
              <a:rPr lang="cs-CZ" sz="1500" dirty="0"/>
              <a:t> big </a:t>
            </a:r>
            <a:r>
              <a:rPr lang="cs-CZ" sz="1500" dirty="0" err="1"/>
              <a:t>wind</a:t>
            </a:r>
            <a:r>
              <a:rPr lang="cs-CZ" sz="1500" dirty="0"/>
              <a:t>. My </a:t>
            </a:r>
            <a:r>
              <a:rPr lang="cs-CZ" sz="1500" dirty="0" err="1"/>
              <a:t>heart</a:t>
            </a:r>
            <a:r>
              <a:rPr lang="cs-CZ" sz="1500" dirty="0"/>
              <a:t> in </a:t>
            </a:r>
            <a:r>
              <a:rPr lang="cs-CZ" sz="1500" dirty="0" err="1"/>
              <a:t>hiding</a:t>
            </a:r>
            <a:endParaRPr lang="cs-CZ" sz="1500" dirty="0"/>
          </a:p>
          <a:p>
            <a:pPr>
              <a:lnSpc>
                <a:spcPct val="150000"/>
              </a:lnSpc>
            </a:pPr>
            <a:r>
              <a:rPr lang="cs-CZ" sz="1500" dirty="0" err="1"/>
              <a:t>Stirred</a:t>
            </a:r>
            <a:r>
              <a:rPr lang="cs-CZ" sz="1500" dirty="0"/>
              <a:t> </a:t>
            </a:r>
            <a:r>
              <a:rPr lang="cs-CZ" sz="1500" dirty="0" err="1"/>
              <a:t>for</a:t>
            </a:r>
            <a:r>
              <a:rPr lang="cs-CZ" sz="1500" dirty="0"/>
              <a:t> a </a:t>
            </a:r>
            <a:r>
              <a:rPr lang="cs-CZ" sz="1500" dirty="0" err="1"/>
              <a:t>bird</a:t>
            </a:r>
            <a:r>
              <a:rPr lang="cs-CZ" sz="1500" dirty="0"/>
              <a:t>, – </a:t>
            </a:r>
            <a:r>
              <a:rPr lang="cs-CZ" sz="1500" dirty="0" err="1"/>
              <a:t>the</a:t>
            </a:r>
            <a:r>
              <a:rPr lang="cs-CZ" sz="1500" dirty="0"/>
              <a:t> </a:t>
            </a:r>
            <a:r>
              <a:rPr lang="cs-CZ" sz="1500" dirty="0" err="1"/>
              <a:t>achieve</a:t>
            </a:r>
            <a:r>
              <a:rPr lang="cs-CZ" sz="1500" dirty="0"/>
              <a:t> </a:t>
            </a:r>
            <a:r>
              <a:rPr lang="cs-CZ" sz="1500" dirty="0" err="1"/>
              <a:t>of</a:t>
            </a:r>
            <a:r>
              <a:rPr lang="cs-CZ" sz="1500" dirty="0"/>
              <a:t>, </a:t>
            </a:r>
            <a:r>
              <a:rPr lang="cs-CZ" sz="1500" dirty="0" err="1"/>
              <a:t>the</a:t>
            </a:r>
            <a:r>
              <a:rPr lang="cs-CZ" sz="1500" dirty="0"/>
              <a:t> mastery </a:t>
            </a:r>
            <a:r>
              <a:rPr lang="cs-CZ" sz="1500" dirty="0" err="1"/>
              <a:t>of</a:t>
            </a:r>
            <a:r>
              <a:rPr lang="cs-CZ" sz="1500" dirty="0"/>
              <a:t> </a:t>
            </a:r>
            <a:r>
              <a:rPr lang="cs-CZ" sz="1500" dirty="0" err="1"/>
              <a:t>the</a:t>
            </a:r>
            <a:r>
              <a:rPr lang="cs-CZ" sz="1500" dirty="0"/>
              <a:t> </a:t>
            </a:r>
            <a:r>
              <a:rPr lang="cs-CZ" sz="1500" dirty="0" err="1"/>
              <a:t>thing</a:t>
            </a:r>
            <a:r>
              <a:rPr lang="cs-CZ" sz="1500" dirty="0"/>
              <a:t>!”</a:t>
            </a:r>
          </a:p>
          <a:p>
            <a:pPr>
              <a:lnSpc>
                <a:spcPct val="150000"/>
              </a:lnSpc>
            </a:pPr>
            <a:endParaRPr lang="cs-CZ" sz="1500" dirty="0"/>
          </a:p>
          <a:p>
            <a:pPr>
              <a:lnSpc>
                <a:spcPct val="150000"/>
              </a:lnSpc>
            </a:pPr>
            <a:r>
              <a:rPr lang="cs-CZ" sz="1500" dirty="0" err="1"/>
              <a:t>Brute</a:t>
            </a:r>
            <a:r>
              <a:rPr lang="cs-CZ" sz="1500" dirty="0"/>
              <a:t> </a:t>
            </a:r>
            <a:r>
              <a:rPr lang="cs-CZ" sz="1500" dirty="0" err="1"/>
              <a:t>beauty</a:t>
            </a:r>
            <a:r>
              <a:rPr lang="cs-CZ" sz="1500" dirty="0"/>
              <a:t> and </a:t>
            </a:r>
            <a:r>
              <a:rPr lang="cs-CZ" sz="1500" dirty="0" err="1"/>
              <a:t>valour</a:t>
            </a:r>
            <a:r>
              <a:rPr lang="cs-CZ" sz="1500" dirty="0"/>
              <a:t> and </a:t>
            </a:r>
            <a:r>
              <a:rPr lang="cs-CZ" sz="1500" dirty="0" err="1"/>
              <a:t>act</a:t>
            </a:r>
            <a:r>
              <a:rPr lang="cs-CZ" sz="1500" dirty="0"/>
              <a:t>, </a:t>
            </a:r>
            <a:r>
              <a:rPr lang="cs-CZ" sz="1500" dirty="0" err="1"/>
              <a:t>oh</a:t>
            </a:r>
            <a:r>
              <a:rPr lang="cs-CZ" sz="1500" dirty="0"/>
              <a:t>, air, </a:t>
            </a:r>
            <a:r>
              <a:rPr lang="cs-CZ" sz="1500" dirty="0" err="1"/>
              <a:t>pride</a:t>
            </a:r>
            <a:r>
              <a:rPr lang="cs-CZ" sz="1500" dirty="0"/>
              <a:t>, </a:t>
            </a:r>
            <a:r>
              <a:rPr lang="cs-CZ" sz="1500" dirty="0" err="1"/>
              <a:t>plume</a:t>
            </a:r>
            <a:r>
              <a:rPr lang="cs-CZ" sz="1500" dirty="0"/>
              <a:t>, </a:t>
            </a:r>
            <a:r>
              <a:rPr lang="cs-CZ" sz="1500" dirty="0" err="1"/>
              <a:t>here</a:t>
            </a:r>
            <a:br>
              <a:rPr lang="cs-CZ" sz="1500" dirty="0"/>
            </a:br>
            <a:r>
              <a:rPr lang="cs-CZ" sz="1500" dirty="0"/>
              <a:t> </a:t>
            </a:r>
            <a:r>
              <a:rPr lang="cs-CZ" sz="1500" dirty="0" err="1"/>
              <a:t>Buckle</a:t>
            </a:r>
            <a:r>
              <a:rPr lang="cs-CZ" sz="1500" dirty="0"/>
              <a:t>! AND </a:t>
            </a:r>
            <a:r>
              <a:rPr lang="cs-CZ" sz="1500" dirty="0" err="1"/>
              <a:t>the</a:t>
            </a:r>
            <a:r>
              <a:rPr lang="cs-CZ" sz="1500" dirty="0"/>
              <a:t> </a:t>
            </a:r>
            <a:r>
              <a:rPr lang="cs-CZ" sz="1500" dirty="0" err="1"/>
              <a:t>fire</a:t>
            </a:r>
            <a:r>
              <a:rPr lang="cs-CZ" sz="1500" dirty="0"/>
              <a:t> </a:t>
            </a:r>
            <a:r>
              <a:rPr lang="cs-CZ" sz="1500" dirty="0" err="1"/>
              <a:t>that</a:t>
            </a:r>
            <a:r>
              <a:rPr lang="cs-CZ" sz="1500" dirty="0"/>
              <a:t> </a:t>
            </a:r>
            <a:r>
              <a:rPr lang="cs-CZ" sz="1500" dirty="0" err="1"/>
              <a:t>breaks</a:t>
            </a:r>
            <a:r>
              <a:rPr lang="cs-CZ" sz="1500" dirty="0"/>
              <a:t> </a:t>
            </a:r>
            <a:r>
              <a:rPr lang="cs-CZ" sz="1500" dirty="0" err="1"/>
              <a:t>from</a:t>
            </a:r>
            <a:r>
              <a:rPr lang="cs-CZ" sz="1500" dirty="0"/>
              <a:t> </a:t>
            </a:r>
            <a:r>
              <a:rPr lang="cs-CZ" sz="1500" dirty="0" err="1"/>
              <a:t>thee</a:t>
            </a:r>
            <a:r>
              <a:rPr lang="cs-CZ" sz="1500" dirty="0"/>
              <a:t> </a:t>
            </a:r>
            <a:r>
              <a:rPr lang="cs-CZ" sz="1500" dirty="0" err="1"/>
              <a:t>then</a:t>
            </a:r>
            <a:r>
              <a:rPr lang="cs-CZ" sz="1500" dirty="0"/>
              <a:t>, a </a:t>
            </a:r>
            <a:r>
              <a:rPr lang="cs-CZ" sz="1500" dirty="0" err="1"/>
              <a:t>billion</a:t>
            </a:r>
            <a:br>
              <a:rPr lang="cs-CZ" sz="1500" dirty="0"/>
            </a:br>
            <a:r>
              <a:rPr lang="cs-CZ" sz="1500" dirty="0" err="1"/>
              <a:t>Times</a:t>
            </a:r>
            <a:r>
              <a:rPr lang="cs-CZ" sz="1500" dirty="0"/>
              <a:t> </a:t>
            </a:r>
            <a:r>
              <a:rPr lang="cs-CZ" sz="1500" dirty="0" err="1"/>
              <a:t>told</a:t>
            </a:r>
            <a:r>
              <a:rPr lang="cs-CZ" sz="1500" dirty="0"/>
              <a:t> </a:t>
            </a:r>
            <a:r>
              <a:rPr lang="cs-CZ" sz="1500" dirty="0" err="1"/>
              <a:t>lovelier</a:t>
            </a:r>
            <a:r>
              <a:rPr lang="cs-CZ" sz="1500" dirty="0"/>
              <a:t>, more </a:t>
            </a:r>
            <a:r>
              <a:rPr lang="cs-CZ" sz="1500" dirty="0" err="1"/>
              <a:t>dangerous</a:t>
            </a:r>
            <a:r>
              <a:rPr lang="cs-CZ" sz="1500" dirty="0"/>
              <a:t>, O my </a:t>
            </a:r>
            <a:r>
              <a:rPr lang="cs-CZ" sz="1500" dirty="0" err="1"/>
              <a:t>chevalier</a:t>
            </a:r>
            <a:r>
              <a:rPr lang="cs-CZ" sz="1500" dirty="0"/>
              <a:t>!</a:t>
            </a:r>
            <a:br>
              <a:rPr lang="cs-CZ" sz="1500" dirty="0"/>
            </a:br>
            <a:endParaRPr lang="cs-CZ" sz="1500" dirty="0"/>
          </a:p>
          <a:p>
            <a:pPr>
              <a:lnSpc>
                <a:spcPct val="150000"/>
              </a:lnSpc>
            </a:pPr>
            <a:r>
              <a:rPr lang="cs-CZ" sz="1500" dirty="0"/>
              <a:t>No </a:t>
            </a:r>
            <a:r>
              <a:rPr lang="cs-CZ" sz="1500" dirty="0" err="1"/>
              <a:t>wonder</a:t>
            </a:r>
            <a:r>
              <a:rPr lang="cs-CZ" sz="1500" dirty="0"/>
              <a:t> </a:t>
            </a:r>
            <a:r>
              <a:rPr lang="cs-CZ" sz="1500" dirty="0" err="1"/>
              <a:t>of</a:t>
            </a:r>
            <a:r>
              <a:rPr lang="cs-CZ" sz="1500" dirty="0"/>
              <a:t> </a:t>
            </a:r>
            <a:r>
              <a:rPr lang="cs-CZ" sz="1500" dirty="0" err="1"/>
              <a:t>it</a:t>
            </a:r>
            <a:r>
              <a:rPr lang="cs-CZ" sz="1500" dirty="0"/>
              <a:t>: </a:t>
            </a:r>
            <a:r>
              <a:rPr lang="cs-CZ" sz="1500" b="1" dirty="0" err="1">
                <a:solidFill>
                  <a:srgbClr val="FF0000"/>
                </a:solidFill>
              </a:rPr>
              <a:t>shéer</a:t>
            </a:r>
            <a:r>
              <a:rPr lang="cs-CZ" sz="1500" b="1" dirty="0">
                <a:solidFill>
                  <a:srgbClr val="FF0000"/>
                </a:solidFill>
              </a:rPr>
              <a:t> </a:t>
            </a:r>
            <a:r>
              <a:rPr lang="cs-CZ" sz="1500" b="1" dirty="0" err="1">
                <a:solidFill>
                  <a:srgbClr val="FF0000"/>
                </a:solidFill>
              </a:rPr>
              <a:t>plód</a:t>
            </a:r>
            <a:r>
              <a:rPr lang="cs-CZ" sz="1500" b="1" dirty="0">
                <a:solidFill>
                  <a:srgbClr val="FF0000"/>
                </a:solidFill>
              </a:rPr>
              <a:t> </a:t>
            </a:r>
            <a:r>
              <a:rPr lang="cs-CZ" sz="1500" b="1" dirty="0" err="1">
                <a:solidFill>
                  <a:srgbClr val="FF0000"/>
                </a:solidFill>
              </a:rPr>
              <a:t>makes</a:t>
            </a:r>
            <a:r>
              <a:rPr lang="cs-CZ" sz="1500" b="1" dirty="0">
                <a:solidFill>
                  <a:srgbClr val="FF0000"/>
                </a:solidFill>
              </a:rPr>
              <a:t> </a:t>
            </a:r>
            <a:r>
              <a:rPr lang="cs-CZ" sz="1500" b="1" dirty="0" err="1">
                <a:solidFill>
                  <a:srgbClr val="FF0000"/>
                </a:solidFill>
              </a:rPr>
              <a:t>plough</a:t>
            </a:r>
            <a:r>
              <a:rPr lang="cs-CZ" sz="1500" b="1" dirty="0">
                <a:solidFill>
                  <a:srgbClr val="FF0000"/>
                </a:solidFill>
              </a:rPr>
              <a:t> </a:t>
            </a:r>
            <a:r>
              <a:rPr lang="cs-CZ" sz="1500" b="1" dirty="0" err="1">
                <a:solidFill>
                  <a:srgbClr val="FF0000"/>
                </a:solidFill>
              </a:rPr>
              <a:t>down</a:t>
            </a:r>
            <a:r>
              <a:rPr lang="cs-CZ" sz="1500" b="1" dirty="0">
                <a:solidFill>
                  <a:srgbClr val="FF0000"/>
                </a:solidFill>
              </a:rPr>
              <a:t> </a:t>
            </a:r>
            <a:r>
              <a:rPr lang="cs-CZ" sz="1500" b="1" dirty="0" err="1">
                <a:solidFill>
                  <a:srgbClr val="FF0000"/>
                </a:solidFill>
              </a:rPr>
              <a:t>sillion</a:t>
            </a:r>
            <a:br>
              <a:rPr lang="cs-CZ" sz="1500" b="1" dirty="0">
                <a:solidFill>
                  <a:srgbClr val="FF0000"/>
                </a:solidFill>
              </a:rPr>
            </a:br>
            <a:r>
              <a:rPr lang="cs-CZ" sz="1500" b="1" dirty="0" err="1">
                <a:solidFill>
                  <a:srgbClr val="FF0000"/>
                </a:solidFill>
              </a:rPr>
              <a:t>Shine</a:t>
            </a:r>
            <a:r>
              <a:rPr lang="cs-CZ" sz="1500" dirty="0"/>
              <a:t>, and blue-</a:t>
            </a:r>
            <a:r>
              <a:rPr lang="cs-CZ" sz="1500" dirty="0" err="1"/>
              <a:t>bleak</a:t>
            </a:r>
            <a:r>
              <a:rPr lang="cs-CZ" sz="1500" dirty="0"/>
              <a:t> </a:t>
            </a:r>
            <a:r>
              <a:rPr lang="cs-CZ" sz="1500" dirty="0" err="1"/>
              <a:t>embers</a:t>
            </a:r>
            <a:r>
              <a:rPr lang="cs-CZ" sz="1500" dirty="0"/>
              <a:t>, </a:t>
            </a:r>
            <a:r>
              <a:rPr lang="cs-CZ" sz="1500" dirty="0" err="1"/>
              <a:t>ah</a:t>
            </a:r>
            <a:r>
              <a:rPr lang="cs-CZ" sz="1500" dirty="0"/>
              <a:t> my </a:t>
            </a:r>
            <a:r>
              <a:rPr lang="cs-CZ" sz="1500" dirty="0" err="1"/>
              <a:t>dear</a:t>
            </a:r>
            <a:r>
              <a:rPr lang="cs-CZ" sz="1500" dirty="0"/>
              <a:t>,</a:t>
            </a:r>
            <a:br>
              <a:rPr lang="cs-CZ" sz="1500" dirty="0"/>
            </a:br>
            <a:r>
              <a:rPr lang="cs-CZ" sz="1500" dirty="0"/>
              <a:t>    </a:t>
            </a:r>
            <a:r>
              <a:rPr lang="cs-CZ" sz="1500" dirty="0" err="1"/>
              <a:t>Fall</a:t>
            </a:r>
            <a:r>
              <a:rPr lang="cs-CZ" sz="1500" dirty="0"/>
              <a:t>, </a:t>
            </a:r>
            <a:r>
              <a:rPr lang="cs-CZ" sz="1500" dirty="0" err="1"/>
              <a:t>gall</a:t>
            </a:r>
            <a:r>
              <a:rPr lang="cs-CZ" sz="1500" dirty="0"/>
              <a:t> </a:t>
            </a:r>
            <a:r>
              <a:rPr lang="cs-CZ" sz="1500" dirty="0" err="1"/>
              <a:t>themselves</a:t>
            </a:r>
            <a:r>
              <a:rPr lang="cs-CZ" sz="1500" dirty="0"/>
              <a:t>, and </a:t>
            </a:r>
            <a:r>
              <a:rPr lang="cs-CZ" sz="1500" dirty="0" err="1"/>
              <a:t>gash</a:t>
            </a:r>
            <a:r>
              <a:rPr lang="cs-CZ" sz="1500" dirty="0"/>
              <a:t> </a:t>
            </a:r>
            <a:r>
              <a:rPr lang="cs-CZ" sz="1500" dirty="0" err="1"/>
              <a:t>gold-vermilion</a:t>
            </a:r>
            <a:r>
              <a:rPr lang="cs-CZ" sz="1500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673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3DF1B2D-FD76-A844-A4D2-7390347D532C}"/>
              </a:ext>
            </a:extLst>
          </p:cNvPr>
          <p:cNvSpPr/>
          <p:nvPr/>
        </p:nvSpPr>
        <p:spPr>
          <a:xfrm>
            <a:off x="4677556" y="535858"/>
            <a:ext cx="18646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ea typeface="Calibri" panose="020F0502020204030204" pitchFamily="34" charset="0"/>
              </a:rPr>
              <a:t>Langston Hughes </a:t>
            </a:r>
            <a:endParaRPr lang="cs-CZ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18A763B-E4DC-9549-87A5-067D2F19F064}"/>
              </a:ext>
            </a:extLst>
          </p:cNvPr>
          <p:cNvSpPr/>
          <p:nvPr/>
        </p:nvSpPr>
        <p:spPr>
          <a:xfrm>
            <a:off x="2885955" y="1382000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latin typeface="+mj-lt"/>
                <a:ea typeface="Calibri" panose="020F0502020204030204" pitchFamily="34" charset="0"/>
              </a:rPr>
              <a:t>"I did not consciously compose this poem. It came to me, and I simply wrote it down, and wondered where it came from, and liked it. Possibly I like it because it was not contrived, inception having been outside myself."</a:t>
            </a:r>
            <a:r>
              <a:rPr lang="cs-CZ" dirty="0">
                <a:latin typeface="+mj-lt"/>
              </a:rPr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9ABE2B5-9A5E-BA44-907B-719E827782FA}"/>
              </a:ext>
            </a:extLst>
          </p:cNvPr>
          <p:cNvSpPr/>
          <p:nvPr/>
        </p:nvSpPr>
        <p:spPr>
          <a:xfrm>
            <a:off x="2885955" y="4040363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„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says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therefore</a:t>
            </a:r>
            <a:r>
              <a:rPr lang="cs-CZ" dirty="0"/>
              <a:t> so much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piece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way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said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form</a:t>
            </a:r>
            <a:r>
              <a:rPr lang="cs-CZ" dirty="0"/>
              <a:t> and </a:t>
            </a:r>
            <a:r>
              <a:rPr lang="cs-CZ" dirty="0" err="1"/>
              <a:t>content</a:t>
            </a:r>
            <a:r>
              <a:rPr lang="cs-CZ" dirty="0"/>
              <a:t> are </a:t>
            </a:r>
            <a:r>
              <a:rPr lang="cs-CZ" dirty="0" err="1"/>
              <a:t>one</a:t>
            </a:r>
            <a:r>
              <a:rPr lang="cs-CZ" dirty="0"/>
              <a:t>, </a:t>
            </a:r>
            <a:r>
              <a:rPr lang="cs-CZ" dirty="0" err="1"/>
              <a:t>like</a:t>
            </a:r>
            <a:r>
              <a:rPr lang="cs-CZ" dirty="0"/>
              <a:t> a </a:t>
            </a:r>
            <a:r>
              <a:rPr lang="cs-CZ" dirty="0" err="1"/>
              <a:t>circle</a:t>
            </a:r>
            <a:r>
              <a:rPr lang="cs-CZ" dirty="0"/>
              <a:t> </a:t>
            </a:r>
            <a:r>
              <a:rPr lang="cs-CZ" dirty="0" err="1"/>
              <a:t>whose</a:t>
            </a:r>
            <a:r>
              <a:rPr lang="cs-CZ" dirty="0"/>
              <a:t> </a:t>
            </a:r>
            <a:r>
              <a:rPr lang="cs-CZ" dirty="0" err="1"/>
              <a:t>shape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itself</a:t>
            </a:r>
            <a:r>
              <a:rPr lang="cs-CZ" dirty="0"/>
              <a:t> and </a:t>
            </a:r>
            <a:r>
              <a:rPr lang="cs-CZ" dirty="0" err="1"/>
              <a:t>whose</a:t>
            </a:r>
            <a:r>
              <a:rPr lang="cs-CZ" dirty="0"/>
              <a:t> </a:t>
            </a:r>
            <a:r>
              <a:rPr lang="cs-CZ" dirty="0" err="1"/>
              <a:t>self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shape</a:t>
            </a:r>
            <a:r>
              <a:rPr lang="cs-CZ" dirty="0"/>
              <a:t>.“</a:t>
            </a:r>
          </a:p>
          <a:p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067880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7D93180-9EA7-8847-AF8B-1F91994835A5}"/>
              </a:ext>
            </a:extLst>
          </p:cNvPr>
          <p:cNvSpPr/>
          <p:nvPr/>
        </p:nvSpPr>
        <p:spPr>
          <a:xfrm>
            <a:off x="2168324" y="1068691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err="1">
                <a:latin typeface="+mj-lt"/>
                <a:ea typeface="Times New Roman" panose="02020603050405020304" pitchFamily="18" charset="0"/>
              </a:rPr>
              <a:t>Hughes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defined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a poem as "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often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the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distilled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essence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of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experi-ence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,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the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concentrated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flavor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of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an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emotion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. </a:t>
            </a:r>
            <a:endParaRPr lang="cs-CZ" dirty="0">
              <a:latin typeface="+mj-lt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95AAB2-29D2-034D-9EA9-39CC2466EDC5}"/>
              </a:ext>
            </a:extLst>
          </p:cNvPr>
          <p:cNvSpPr/>
          <p:nvPr/>
        </p:nvSpPr>
        <p:spPr>
          <a:xfrm>
            <a:off x="3048000" y="2402159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err="1">
                <a:latin typeface="+mj-lt"/>
                <a:ea typeface="Times New Roman" panose="02020603050405020304" pitchFamily="18" charset="0"/>
              </a:rPr>
              <a:t>Poetry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is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rhythm--and,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through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rhythm, has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its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roots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deep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in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the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nature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of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the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universe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;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the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rhythms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of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the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stars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,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the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rhythm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of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the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earth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moving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around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the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sun,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of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day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,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of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night,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of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the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seasons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,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of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the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sowing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and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the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harvest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,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of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fecundity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and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birth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.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The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rhythms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of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poetry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give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continuity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and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pattern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to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words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, to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thoughts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,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strengthening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them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,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adding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the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qualities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of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permanence, and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relating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the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written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word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to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the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vast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rhythms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of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life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.</a:t>
            </a:r>
            <a:r>
              <a:rPr lang="cs-CZ" dirty="0">
                <a:latin typeface="+mj-lt"/>
              </a:rPr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C257148-100A-6645-B85B-CAB1132F8B6B}"/>
              </a:ext>
            </a:extLst>
          </p:cNvPr>
          <p:cNvSpPr/>
          <p:nvPr/>
        </p:nvSpPr>
        <p:spPr>
          <a:xfrm>
            <a:off x="1138177" y="551336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err="1">
                <a:latin typeface="+mj-lt"/>
                <a:ea typeface="Times New Roman" panose="02020603050405020304" pitchFamily="18" charset="0"/>
              </a:rPr>
              <a:t>Skilled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i="1" dirty="0" err="1">
                <a:latin typeface="+mj-lt"/>
                <a:ea typeface="Times New Roman" panose="02020603050405020304" pitchFamily="18" charset="0"/>
              </a:rPr>
              <a:t>or</a:t>
            </a:r>
            <a:r>
              <a:rPr lang="cs-CZ" i="1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unskilled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wise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or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foolish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,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nobody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can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write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a poem,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without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revealing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something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of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himself</a:t>
            </a:r>
            <a:r>
              <a:rPr lang="cs-CZ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75518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B49471F-F55E-F149-957D-D85528DCFA00}"/>
              </a:ext>
            </a:extLst>
          </p:cNvPr>
          <p:cNvSpPr/>
          <p:nvPr/>
        </p:nvSpPr>
        <p:spPr>
          <a:xfrm>
            <a:off x="3048000" y="1754183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err="1"/>
              <a:t>Border</a:t>
            </a:r>
            <a:r>
              <a:rPr lang="cs-CZ" dirty="0"/>
              <a:t> Line</a:t>
            </a:r>
          </a:p>
          <a:p>
            <a:br>
              <a:rPr lang="cs-CZ" dirty="0"/>
            </a:br>
            <a:r>
              <a:rPr lang="cs-CZ" dirty="0"/>
              <a:t>by </a:t>
            </a:r>
            <a:r>
              <a:rPr lang="cs-CZ" dirty="0" err="1"/>
              <a:t>Langston</a:t>
            </a:r>
            <a:r>
              <a:rPr lang="cs-CZ" dirty="0"/>
              <a:t> </a:t>
            </a:r>
            <a:r>
              <a:rPr lang="cs-CZ" dirty="0" err="1"/>
              <a:t>Hughes</a:t>
            </a:r>
            <a:endParaRPr lang="cs-CZ" dirty="0"/>
          </a:p>
          <a:p>
            <a:endParaRPr lang="cs-CZ" dirty="0"/>
          </a:p>
          <a:p>
            <a:r>
              <a:rPr lang="cs-CZ" dirty="0"/>
              <a:t>I </a:t>
            </a:r>
            <a:r>
              <a:rPr lang="cs-CZ" dirty="0" err="1"/>
              <a:t>used</a:t>
            </a:r>
            <a:r>
              <a:rPr lang="cs-CZ" dirty="0"/>
              <a:t> to </a:t>
            </a:r>
            <a:r>
              <a:rPr lang="cs-CZ" dirty="0" err="1"/>
              <a:t>wonder</a:t>
            </a:r>
            <a:br>
              <a:rPr lang="cs-CZ" dirty="0"/>
            </a:b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living</a:t>
            </a:r>
            <a:r>
              <a:rPr lang="cs-CZ" dirty="0"/>
              <a:t> and </a:t>
            </a:r>
            <a:r>
              <a:rPr lang="cs-CZ" dirty="0" err="1"/>
              <a:t>dying</a:t>
            </a:r>
            <a:r>
              <a:rPr lang="cs-CZ" dirty="0"/>
              <a:t>–</a:t>
            </a:r>
            <a:br>
              <a:rPr lang="cs-CZ" dirty="0"/>
            </a:br>
            <a:r>
              <a:rPr lang="cs-CZ" dirty="0"/>
              <a:t>I </a:t>
            </a:r>
            <a:r>
              <a:rPr lang="cs-CZ" dirty="0" err="1"/>
              <a:t>think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difference</a:t>
            </a:r>
            <a:r>
              <a:rPr lang="cs-CZ" dirty="0"/>
              <a:t> </a:t>
            </a:r>
            <a:r>
              <a:rPr lang="cs-CZ" dirty="0" err="1"/>
              <a:t>lies</a:t>
            </a:r>
            <a:br>
              <a:rPr lang="cs-CZ" dirty="0"/>
            </a:b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tears</a:t>
            </a:r>
            <a:r>
              <a:rPr lang="cs-CZ" dirty="0"/>
              <a:t> and </a:t>
            </a:r>
            <a:r>
              <a:rPr lang="cs-CZ" dirty="0" err="1"/>
              <a:t>crying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I </a:t>
            </a:r>
            <a:r>
              <a:rPr lang="cs-CZ" dirty="0" err="1"/>
              <a:t>used</a:t>
            </a:r>
            <a:r>
              <a:rPr lang="cs-CZ" dirty="0"/>
              <a:t> to </a:t>
            </a:r>
            <a:r>
              <a:rPr lang="cs-CZ" dirty="0" err="1"/>
              <a:t>wonder</a:t>
            </a:r>
            <a:br>
              <a:rPr lang="cs-CZ" dirty="0"/>
            </a:b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here</a:t>
            </a:r>
            <a:r>
              <a:rPr lang="cs-CZ" dirty="0"/>
              <a:t> and </a:t>
            </a:r>
            <a:r>
              <a:rPr lang="cs-CZ" dirty="0" err="1"/>
              <a:t>there</a:t>
            </a:r>
            <a:r>
              <a:rPr lang="cs-CZ" dirty="0"/>
              <a:t>–</a:t>
            </a:r>
            <a:br>
              <a:rPr lang="cs-CZ" dirty="0"/>
            </a:br>
            <a:r>
              <a:rPr lang="cs-CZ" dirty="0"/>
              <a:t>I </a:t>
            </a:r>
            <a:r>
              <a:rPr lang="cs-CZ" dirty="0" err="1"/>
              <a:t>think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distance</a:t>
            </a:r>
            <a:br>
              <a:rPr lang="cs-CZ" dirty="0"/>
            </a:b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nowhere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2062299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149</TotalTime>
  <Words>659</Words>
  <Application>Microsoft Macintosh PowerPoint</Application>
  <PresentationFormat>Widescreen</PresentationFormat>
  <Paragraphs>61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Times New Roman</vt:lpstr>
      <vt:lpstr>Vapor Trail</vt:lpstr>
      <vt:lpstr>Sound in poetry</vt:lpstr>
      <vt:lpstr>Poetry reading rules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Sound in poetry</dc:title>
  <dc:creator>Microsoft Office User</dc:creator>
  <cp:lastModifiedBy>Microsoft Office User</cp:lastModifiedBy>
  <cp:revision>9</cp:revision>
  <dcterms:created xsi:type="dcterms:W3CDTF">2020-10-12T12:08:04Z</dcterms:created>
  <dcterms:modified xsi:type="dcterms:W3CDTF">2020-10-13T10:17:47Z</dcterms:modified>
</cp:coreProperties>
</file>