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C6A2-6211-E548-971B-73840C85F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POETIC FORMS 1</a:t>
            </a:r>
          </a:p>
        </p:txBody>
      </p:sp>
    </p:spTree>
    <p:extLst>
      <p:ext uri="{BB962C8B-B14F-4D97-AF65-F5344CB8AC3E}">
        <p14:creationId xmlns:p14="http://schemas.microsoft.com/office/powerpoint/2010/main" val="33810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4D334D-3863-E64B-8A6E-62FB6512B23F}"/>
              </a:ext>
            </a:extLst>
          </p:cNvPr>
          <p:cNvSpPr/>
          <p:nvPr/>
        </p:nvSpPr>
        <p:spPr>
          <a:xfrm>
            <a:off x="3048000" y="1305342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'</a:t>
            </a:r>
            <a:r>
              <a:rPr lang="cs-CZ" dirty="0" err="1"/>
              <a:t>The</a:t>
            </a:r>
            <a:r>
              <a:rPr lang="cs-CZ" dirty="0"/>
              <a:t> New </a:t>
            </a:r>
            <a:r>
              <a:rPr lang="cs-CZ" dirty="0" err="1"/>
              <a:t>Colossus</a:t>
            </a:r>
            <a:r>
              <a:rPr lang="cs-CZ" dirty="0"/>
              <a:t>' by Emma </a:t>
            </a:r>
            <a:r>
              <a:rPr lang="cs-CZ" dirty="0" err="1"/>
              <a:t>Lazarus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'Not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brazen</a:t>
            </a:r>
            <a:r>
              <a:rPr lang="cs-CZ" dirty="0"/>
              <a:t> </a:t>
            </a:r>
            <a:r>
              <a:rPr lang="cs-CZ" dirty="0" err="1"/>
              <a:t>giant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Greek</a:t>
            </a:r>
            <a:r>
              <a:rPr lang="cs-CZ" dirty="0"/>
              <a:t> </a:t>
            </a:r>
            <a:r>
              <a:rPr lang="cs-CZ" dirty="0" err="1"/>
              <a:t>fame</a:t>
            </a:r>
            <a:r>
              <a:rPr lang="cs-CZ" dirty="0"/>
              <a:t>,</a:t>
            </a:r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conquering</a:t>
            </a:r>
            <a:r>
              <a:rPr lang="cs-CZ" dirty="0"/>
              <a:t> </a:t>
            </a:r>
            <a:r>
              <a:rPr lang="cs-CZ" dirty="0" err="1"/>
              <a:t>limbs</a:t>
            </a:r>
            <a:r>
              <a:rPr lang="cs-CZ" dirty="0"/>
              <a:t> </a:t>
            </a:r>
            <a:r>
              <a:rPr lang="cs-CZ" dirty="0" err="1"/>
              <a:t>astride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land</a:t>
            </a:r>
            <a:r>
              <a:rPr lang="cs-CZ" dirty="0"/>
              <a:t> to </a:t>
            </a:r>
            <a:r>
              <a:rPr lang="cs-CZ" dirty="0" err="1"/>
              <a:t>land</a:t>
            </a:r>
            <a:r>
              <a:rPr lang="cs-CZ" dirty="0"/>
              <a:t>; </a:t>
            </a:r>
          </a:p>
          <a:p>
            <a:r>
              <a:rPr lang="cs-CZ" dirty="0" err="1"/>
              <a:t>Here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sea-washed</a:t>
            </a:r>
            <a:r>
              <a:rPr lang="cs-CZ" dirty="0"/>
              <a:t>, </a:t>
            </a:r>
            <a:r>
              <a:rPr lang="cs-CZ" dirty="0" err="1"/>
              <a:t>sunset</a:t>
            </a:r>
            <a:r>
              <a:rPr lang="cs-CZ" dirty="0"/>
              <a:t> </a:t>
            </a:r>
            <a:r>
              <a:rPr lang="cs-CZ" dirty="0" err="1"/>
              <a:t>gates</a:t>
            </a:r>
            <a:r>
              <a:rPr lang="cs-CZ" dirty="0"/>
              <a:t>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stand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mighty</a:t>
            </a:r>
            <a:r>
              <a:rPr lang="cs-CZ" dirty="0"/>
              <a:t> </a:t>
            </a:r>
            <a:r>
              <a:rPr lang="cs-CZ" dirty="0" err="1"/>
              <a:t>woman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torch</a:t>
            </a:r>
            <a:r>
              <a:rPr lang="cs-CZ" dirty="0"/>
              <a:t>,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flame</a:t>
            </a:r>
            <a:endParaRPr lang="cs-CZ" dirty="0"/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imprisoned</a:t>
            </a:r>
            <a:r>
              <a:rPr lang="cs-CZ" dirty="0"/>
              <a:t> </a:t>
            </a:r>
            <a:r>
              <a:rPr lang="cs-CZ" dirty="0" err="1"/>
              <a:t>lightning</a:t>
            </a:r>
            <a:r>
              <a:rPr lang="cs-CZ" dirty="0"/>
              <a:t>, and her </a:t>
            </a:r>
            <a:r>
              <a:rPr lang="cs-CZ" dirty="0" err="1"/>
              <a:t>name</a:t>
            </a:r>
            <a:r>
              <a:rPr lang="cs-CZ" dirty="0"/>
              <a:t> </a:t>
            </a:r>
          </a:p>
          <a:p>
            <a:r>
              <a:rPr lang="cs-CZ" dirty="0" err="1"/>
              <a:t>Mother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Exiles</a:t>
            </a:r>
            <a:r>
              <a:rPr lang="cs-CZ" dirty="0"/>
              <a:t>. </a:t>
            </a:r>
            <a:r>
              <a:rPr lang="cs-CZ" dirty="0" err="1"/>
              <a:t>From</a:t>
            </a:r>
            <a:r>
              <a:rPr lang="cs-CZ" dirty="0"/>
              <a:t> her </a:t>
            </a:r>
            <a:r>
              <a:rPr lang="cs-CZ" dirty="0" err="1"/>
              <a:t>beacon</a:t>
            </a:r>
            <a:r>
              <a:rPr lang="cs-CZ" dirty="0"/>
              <a:t>-hand </a:t>
            </a:r>
          </a:p>
          <a:p>
            <a:r>
              <a:rPr lang="cs-CZ" dirty="0" err="1"/>
              <a:t>Glows</a:t>
            </a:r>
            <a:r>
              <a:rPr lang="cs-CZ" dirty="0"/>
              <a:t> </a:t>
            </a:r>
            <a:r>
              <a:rPr lang="cs-CZ" dirty="0" err="1"/>
              <a:t>world-wide</a:t>
            </a:r>
            <a:r>
              <a:rPr lang="cs-CZ" dirty="0"/>
              <a:t> </a:t>
            </a:r>
            <a:r>
              <a:rPr lang="cs-CZ" dirty="0" err="1"/>
              <a:t>welcome</a:t>
            </a:r>
            <a:r>
              <a:rPr lang="cs-CZ" dirty="0"/>
              <a:t>; her </a:t>
            </a:r>
            <a:r>
              <a:rPr lang="cs-CZ" dirty="0" err="1"/>
              <a:t>mild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command</a:t>
            </a:r>
            <a:r>
              <a:rPr lang="cs-CZ" dirty="0"/>
              <a:t> </a:t>
            </a:r>
          </a:p>
          <a:p>
            <a:r>
              <a:rPr lang="cs-CZ" dirty="0" err="1"/>
              <a:t>The</a:t>
            </a:r>
            <a:r>
              <a:rPr lang="cs-CZ" dirty="0"/>
              <a:t> air-</a:t>
            </a:r>
            <a:r>
              <a:rPr lang="cs-CZ" dirty="0" err="1"/>
              <a:t>bridged</a:t>
            </a:r>
            <a:r>
              <a:rPr lang="cs-CZ" dirty="0"/>
              <a:t> </a:t>
            </a:r>
            <a:r>
              <a:rPr lang="cs-CZ" dirty="0" err="1"/>
              <a:t>harbor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twin</a:t>
            </a:r>
            <a:r>
              <a:rPr lang="cs-CZ" dirty="0"/>
              <a:t> </a:t>
            </a:r>
            <a:r>
              <a:rPr lang="cs-CZ" dirty="0" err="1"/>
              <a:t>cities</a:t>
            </a:r>
            <a:r>
              <a:rPr lang="cs-CZ" dirty="0"/>
              <a:t> </a:t>
            </a:r>
            <a:r>
              <a:rPr lang="cs-CZ" dirty="0" err="1"/>
              <a:t>frame</a:t>
            </a:r>
            <a:r>
              <a:rPr lang="cs-CZ" dirty="0"/>
              <a:t>. </a:t>
            </a:r>
          </a:p>
          <a:p>
            <a:r>
              <a:rPr lang="cs-CZ" dirty="0"/>
              <a:t>'</a:t>
            </a:r>
            <a:r>
              <a:rPr lang="cs-CZ" dirty="0" err="1"/>
              <a:t>Keep</a:t>
            </a:r>
            <a:r>
              <a:rPr lang="cs-CZ" dirty="0"/>
              <a:t>, </a:t>
            </a:r>
            <a:r>
              <a:rPr lang="cs-CZ" dirty="0" err="1"/>
              <a:t>ancient</a:t>
            </a:r>
            <a:r>
              <a:rPr lang="cs-CZ" dirty="0"/>
              <a:t> </a:t>
            </a:r>
            <a:r>
              <a:rPr lang="cs-CZ" dirty="0" err="1"/>
              <a:t>lands</a:t>
            </a:r>
            <a:r>
              <a:rPr lang="cs-CZ" dirty="0"/>
              <a:t>,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storied</a:t>
            </a:r>
            <a:r>
              <a:rPr lang="cs-CZ" dirty="0"/>
              <a:t> pomp!' </a:t>
            </a:r>
            <a:r>
              <a:rPr lang="cs-CZ" dirty="0" err="1"/>
              <a:t>cries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cs-CZ" dirty="0"/>
              <a:t> </a:t>
            </a:r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silent</a:t>
            </a:r>
            <a:r>
              <a:rPr lang="cs-CZ" dirty="0"/>
              <a:t> </a:t>
            </a:r>
            <a:r>
              <a:rPr lang="cs-CZ" dirty="0" err="1"/>
              <a:t>lips</a:t>
            </a:r>
            <a:r>
              <a:rPr lang="cs-CZ" dirty="0"/>
              <a:t>. '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tired</a:t>
            </a:r>
            <a:r>
              <a:rPr lang="cs-CZ" dirty="0"/>
              <a:t>,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poor</a:t>
            </a:r>
            <a:r>
              <a:rPr lang="cs-CZ" dirty="0"/>
              <a:t>, </a:t>
            </a:r>
          </a:p>
          <a:p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huddled</a:t>
            </a:r>
            <a:r>
              <a:rPr lang="cs-CZ" dirty="0"/>
              <a:t> </a:t>
            </a:r>
            <a:r>
              <a:rPr lang="cs-CZ" dirty="0" err="1"/>
              <a:t>masses</a:t>
            </a:r>
            <a:r>
              <a:rPr lang="cs-CZ" dirty="0"/>
              <a:t> </a:t>
            </a:r>
            <a:r>
              <a:rPr lang="cs-CZ" dirty="0" err="1"/>
              <a:t>yearning</a:t>
            </a:r>
            <a:r>
              <a:rPr lang="cs-CZ" dirty="0"/>
              <a:t> to </a:t>
            </a:r>
            <a:r>
              <a:rPr lang="cs-CZ" dirty="0" err="1"/>
              <a:t>breathe</a:t>
            </a:r>
            <a:r>
              <a:rPr lang="cs-CZ" dirty="0"/>
              <a:t> free, 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wretched</a:t>
            </a:r>
            <a:r>
              <a:rPr lang="cs-CZ" dirty="0"/>
              <a:t> </a:t>
            </a:r>
            <a:r>
              <a:rPr lang="cs-CZ" dirty="0" err="1"/>
              <a:t>refuse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teeming</a:t>
            </a:r>
            <a:r>
              <a:rPr lang="cs-CZ" dirty="0"/>
              <a:t> </a:t>
            </a:r>
            <a:r>
              <a:rPr lang="cs-CZ" dirty="0" err="1"/>
              <a:t>shore</a:t>
            </a:r>
            <a:r>
              <a:rPr lang="cs-CZ" dirty="0"/>
              <a:t>. </a:t>
            </a:r>
          </a:p>
          <a:p>
            <a:r>
              <a:rPr lang="cs-CZ" dirty="0" err="1"/>
              <a:t>Send</a:t>
            </a:r>
            <a:r>
              <a:rPr lang="cs-CZ" dirty="0"/>
              <a:t> these,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homeless</a:t>
            </a:r>
            <a:r>
              <a:rPr lang="cs-CZ" dirty="0"/>
              <a:t>, </a:t>
            </a:r>
            <a:r>
              <a:rPr lang="cs-CZ" dirty="0" err="1"/>
              <a:t>tempest-tost</a:t>
            </a:r>
            <a:r>
              <a:rPr lang="cs-CZ" dirty="0"/>
              <a:t> to </a:t>
            </a:r>
            <a:r>
              <a:rPr lang="cs-CZ" dirty="0" err="1"/>
              <a:t>me</a:t>
            </a:r>
            <a:r>
              <a:rPr lang="cs-CZ" dirty="0"/>
              <a:t>, </a:t>
            </a:r>
          </a:p>
          <a:p>
            <a:r>
              <a:rPr lang="cs-CZ" dirty="0"/>
              <a:t>I lift my lamp </a:t>
            </a:r>
            <a:r>
              <a:rPr lang="cs-CZ" dirty="0" err="1"/>
              <a:t>beside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golden</a:t>
            </a:r>
            <a:r>
              <a:rPr lang="cs-CZ" dirty="0"/>
              <a:t> </a:t>
            </a:r>
            <a:r>
              <a:rPr lang="cs-CZ" dirty="0" err="1"/>
              <a:t>door</a:t>
            </a:r>
            <a:r>
              <a:rPr lang="cs-CZ" dirty="0"/>
              <a:t>!' </a:t>
            </a:r>
          </a:p>
        </p:txBody>
      </p:sp>
    </p:spTree>
    <p:extLst>
      <p:ext uri="{BB962C8B-B14F-4D97-AF65-F5344CB8AC3E}">
        <p14:creationId xmlns:p14="http://schemas.microsoft.com/office/powerpoint/2010/main" val="302625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F37386-BBDD-E441-A61E-00BD2C4E5017}"/>
              </a:ext>
            </a:extLst>
          </p:cNvPr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“Sonnet 73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time of year thou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may’st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me behold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yellow leaves, or none, or few, do hang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Upon those boughs which shake against the cold,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Bare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ruin’d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choirs, where late the sweet birds sang.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 me thou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see’st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twilight of such day,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after sunset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fadeth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west,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by and by black night doth take away,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Death’s second self, that seals up all in rest.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me thou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see’st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glowing of such fire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on the ashes of his youth doth lie,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death-bed whereon it must expire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Consum’d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that which it was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nourish’d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thou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perceivest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which makes thy love more strong,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love that well which thou must leave ere long.”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1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A60DB4-1CD0-0848-BA76-9F41C7F69E52}"/>
              </a:ext>
            </a:extLst>
          </p:cNvPr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"Time does not bring relief..."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Edna St. Vincent Millay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does not bring relief; you all have lied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told me time would ease me of my pain!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miss him in the weeping of the rain;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want him at the shrinking of the tide;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old snows melt from every mountain-side,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last year's leaves are smoke in every lane;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last year's bitter loving must remain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Heaped on my heart, and my old thoughts abide!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a hundred places where I fear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go,--so with his memory they brim!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entering with relief some quiet place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never fell his foot or shone his face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say, "There is no memory of him here!"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so stand stricken, so remembering him!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CD39D-DD8A-574D-B83A-E7B5D98ADCCC}"/>
              </a:ext>
            </a:extLst>
          </p:cNvPr>
          <p:cNvSpPr/>
          <p:nvPr/>
        </p:nvSpPr>
        <p:spPr>
          <a:xfrm>
            <a:off x="1597307" y="1081060"/>
            <a:ext cx="82874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Epitaph</a:t>
            </a:r>
          </a:p>
          <a:p>
            <a:pPr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brief writing or saying inscribed on a grave. Generally, it is a brief composition, having figurative sense in a verse or in prose form, written to pay tribute to a deceased person, or to remember a past event.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6114A8-B9EC-8B4C-85B1-78881D093E09}"/>
              </a:ext>
            </a:extLst>
          </p:cNvPr>
          <p:cNvSpPr/>
          <p:nvPr/>
        </p:nvSpPr>
        <p:spPr>
          <a:xfrm>
            <a:off x="1856725" y="3093863"/>
            <a:ext cx="5399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Greek word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epitaphios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which means “funeral oration.” </a:t>
            </a: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A30F16-D7A2-C04D-9FB1-EB9D51FBB30D}"/>
              </a:ext>
            </a:extLst>
          </p:cNvPr>
          <p:cNvSpPr/>
          <p:nvPr/>
        </p:nvSpPr>
        <p:spPr>
          <a:xfrm>
            <a:off x="1508566" y="399867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Spoon River Anthology (1915), </a:t>
            </a:r>
          </a:p>
          <a:p>
            <a:pPr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sequence of over 200 free-verse epitaphs spoken from the cemetery of the town of Spoon River.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00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EAE0C3-038E-8541-A82F-17D602DEA05C}"/>
              </a:ext>
            </a:extLst>
          </p:cNvPr>
          <p:cNvSpPr/>
          <p:nvPr/>
        </p:nvSpPr>
        <p:spPr>
          <a:xfrm>
            <a:off x="3048000" y="1767007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Amanda </a:t>
            </a:r>
            <a:r>
              <a:rPr lang="cs-CZ" dirty="0" err="1"/>
              <a:t>Barker</a:t>
            </a:r>
            <a:endParaRPr lang="cs-CZ" dirty="0"/>
          </a:p>
          <a:p>
            <a:r>
              <a:rPr lang="cs-CZ" dirty="0"/>
              <a:t>Edgar </a:t>
            </a:r>
            <a:r>
              <a:rPr lang="cs-CZ" dirty="0" err="1"/>
              <a:t>Lee</a:t>
            </a:r>
            <a:r>
              <a:rPr lang="cs-CZ" dirty="0"/>
              <a:t> </a:t>
            </a:r>
            <a:r>
              <a:rPr lang="cs-CZ" dirty="0" err="1"/>
              <a:t>Masters</a:t>
            </a:r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HENRY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,</a:t>
            </a:r>
          </a:p>
          <a:p>
            <a:r>
              <a:rPr lang="cs-CZ" dirty="0" err="1"/>
              <a:t>Knowing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I </a:t>
            </a:r>
            <a:r>
              <a:rPr lang="cs-CZ" dirty="0" err="1"/>
              <a:t>could</a:t>
            </a:r>
            <a:r>
              <a:rPr lang="cs-CZ" dirty="0"/>
              <a:t> not </a:t>
            </a:r>
            <a:r>
              <a:rPr lang="cs-CZ" dirty="0" err="1"/>
              <a:t>bring</a:t>
            </a:r>
            <a:r>
              <a:rPr lang="cs-CZ" dirty="0"/>
              <a:t> </a:t>
            </a:r>
            <a:r>
              <a:rPr lang="cs-CZ" dirty="0" err="1"/>
              <a:t>forth</a:t>
            </a:r>
            <a:r>
              <a:rPr lang="cs-CZ" dirty="0"/>
              <a:t> </a:t>
            </a:r>
            <a:r>
              <a:rPr lang="cs-CZ" dirty="0" err="1"/>
              <a:t>life</a:t>
            </a:r>
            <a:endParaRPr lang="cs-CZ" dirty="0"/>
          </a:p>
          <a:p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losing</a:t>
            </a:r>
            <a:r>
              <a:rPr lang="cs-CZ" dirty="0"/>
              <a:t> my </a:t>
            </a:r>
            <a:r>
              <a:rPr lang="cs-CZ" dirty="0" err="1"/>
              <a:t>own</a:t>
            </a:r>
            <a:r>
              <a:rPr lang="cs-CZ" dirty="0"/>
              <a:t>.</a:t>
            </a:r>
          </a:p>
          <a:p>
            <a:r>
              <a:rPr lang="cs-CZ" dirty="0"/>
              <a:t>In my </a:t>
            </a:r>
            <a:r>
              <a:rPr lang="cs-CZ" dirty="0" err="1"/>
              <a:t>youth</a:t>
            </a:r>
            <a:r>
              <a:rPr lang="cs-CZ" dirty="0"/>
              <a:t> </a:t>
            </a:r>
            <a:r>
              <a:rPr lang="cs-CZ" dirty="0" err="1"/>
              <a:t>therefore</a:t>
            </a:r>
            <a:r>
              <a:rPr lang="cs-CZ" dirty="0"/>
              <a:t> I </a:t>
            </a:r>
            <a:r>
              <a:rPr lang="cs-CZ" dirty="0" err="1"/>
              <a:t>entered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portals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dust</a:t>
            </a:r>
            <a:r>
              <a:rPr lang="cs-CZ" dirty="0"/>
              <a:t>.</a:t>
            </a:r>
          </a:p>
          <a:p>
            <a:r>
              <a:rPr lang="cs-CZ" dirty="0" err="1"/>
              <a:t>Traveler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believed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village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I </a:t>
            </a:r>
            <a:r>
              <a:rPr lang="cs-CZ" dirty="0" err="1"/>
              <a:t>lived</a:t>
            </a:r>
            <a:endParaRPr lang="cs-CZ" dirty="0"/>
          </a:p>
          <a:p>
            <a:r>
              <a:rPr lang="cs-CZ" dirty="0" err="1"/>
              <a:t>That</a:t>
            </a:r>
            <a:r>
              <a:rPr lang="cs-CZ" dirty="0"/>
              <a:t> Henry </a:t>
            </a:r>
            <a:r>
              <a:rPr lang="cs-CZ" dirty="0" err="1"/>
              <a:t>loved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husband's</a:t>
            </a:r>
            <a:r>
              <a:rPr lang="cs-CZ" dirty="0"/>
              <a:t> love,</a:t>
            </a:r>
          </a:p>
          <a:p>
            <a:r>
              <a:rPr lang="cs-CZ" dirty="0"/>
              <a:t>But I </a:t>
            </a:r>
            <a:r>
              <a:rPr lang="cs-CZ" dirty="0" err="1"/>
              <a:t>proclaim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dust</a:t>
            </a:r>
            <a:endParaRPr lang="cs-CZ" dirty="0"/>
          </a:p>
          <a:p>
            <a:r>
              <a:rPr lang="cs-CZ" dirty="0" err="1"/>
              <a:t>That</a:t>
            </a:r>
            <a:r>
              <a:rPr lang="cs-CZ" dirty="0"/>
              <a:t> he </a:t>
            </a:r>
            <a:r>
              <a:rPr lang="cs-CZ" dirty="0" err="1"/>
              <a:t>slew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to </a:t>
            </a:r>
            <a:r>
              <a:rPr lang="cs-CZ" dirty="0" err="1"/>
              <a:t>gratify</a:t>
            </a:r>
            <a:r>
              <a:rPr lang="cs-CZ" dirty="0"/>
              <a:t> his </a:t>
            </a:r>
            <a:r>
              <a:rPr lang="cs-CZ" dirty="0" err="1"/>
              <a:t>hatred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7353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321B51-2E67-E04C-A106-0DE1A89AE80E}"/>
              </a:ext>
            </a:extLst>
          </p:cNvPr>
          <p:cNvSpPr/>
          <p:nvPr/>
        </p:nvSpPr>
        <p:spPr>
          <a:xfrm>
            <a:off x="3048000" y="176700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Constance </a:t>
            </a:r>
            <a:r>
              <a:rPr lang="cs-CZ" dirty="0" err="1"/>
              <a:t>Hately</a:t>
            </a:r>
            <a:endParaRPr lang="cs-CZ" dirty="0"/>
          </a:p>
          <a:p>
            <a:endParaRPr lang="cs-CZ" dirty="0"/>
          </a:p>
          <a:p>
            <a:r>
              <a:rPr lang="cs-CZ" dirty="0"/>
              <a:t>YOU </a:t>
            </a:r>
            <a:r>
              <a:rPr lang="cs-CZ" dirty="0" err="1"/>
              <a:t>praise</a:t>
            </a:r>
            <a:r>
              <a:rPr lang="cs-CZ" dirty="0"/>
              <a:t> my </a:t>
            </a:r>
            <a:r>
              <a:rPr lang="cs-CZ" dirty="0" err="1"/>
              <a:t>self-sacrifice</a:t>
            </a:r>
            <a:r>
              <a:rPr lang="cs-CZ" dirty="0"/>
              <a:t>, </a:t>
            </a:r>
            <a:r>
              <a:rPr lang="cs-CZ" dirty="0" err="1"/>
              <a:t>Spoon</a:t>
            </a:r>
            <a:r>
              <a:rPr lang="cs-CZ" dirty="0"/>
              <a:t> River,</a:t>
            </a:r>
          </a:p>
          <a:p>
            <a:r>
              <a:rPr lang="cs-CZ" dirty="0"/>
              <a:t>In </a:t>
            </a:r>
            <a:r>
              <a:rPr lang="cs-CZ" dirty="0" err="1"/>
              <a:t>rearing</a:t>
            </a:r>
            <a:r>
              <a:rPr lang="cs-CZ" dirty="0"/>
              <a:t> </a:t>
            </a:r>
            <a:r>
              <a:rPr lang="cs-CZ" dirty="0" err="1"/>
              <a:t>Irene</a:t>
            </a:r>
            <a:r>
              <a:rPr lang="cs-CZ" dirty="0"/>
              <a:t> and Mary,</a:t>
            </a:r>
          </a:p>
          <a:p>
            <a:r>
              <a:rPr lang="cs-CZ" dirty="0" err="1"/>
              <a:t>Orphans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my </a:t>
            </a:r>
            <a:r>
              <a:rPr lang="cs-CZ" dirty="0" err="1"/>
              <a:t>older</a:t>
            </a:r>
            <a:r>
              <a:rPr lang="cs-CZ" dirty="0"/>
              <a:t> </a:t>
            </a:r>
            <a:r>
              <a:rPr lang="cs-CZ" dirty="0" err="1"/>
              <a:t>sister</a:t>
            </a:r>
            <a:r>
              <a:rPr lang="cs-CZ" dirty="0"/>
              <a:t>!</a:t>
            </a:r>
          </a:p>
          <a:p>
            <a:r>
              <a:rPr lang="cs-CZ" dirty="0"/>
              <a:t>And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censure</a:t>
            </a:r>
            <a:r>
              <a:rPr lang="cs-CZ" dirty="0"/>
              <a:t> </a:t>
            </a:r>
            <a:r>
              <a:rPr lang="cs-CZ" dirty="0" err="1"/>
              <a:t>Irene</a:t>
            </a:r>
            <a:r>
              <a:rPr lang="cs-CZ" dirty="0"/>
              <a:t> and Mary</a:t>
            </a:r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contempt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!</a:t>
            </a:r>
          </a:p>
          <a:p>
            <a:r>
              <a:rPr lang="cs-CZ" dirty="0"/>
              <a:t>But </a:t>
            </a:r>
            <a:r>
              <a:rPr lang="cs-CZ" dirty="0" err="1"/>
              <a:t>praise</a:t>
            </a:r>
            <a:r>
              <a:rPr lang="cs-CZ" dirty="0"/>
              <a:t> not my </a:t>
            </a:r>
            <a:r>
              <a:rPr lang="cs-CZ" dirty="0" err="1"/>
              <a:t>self-sacrifice</a:t>
            </a:r>
            <a:r>
              <a:rPr lang="cs-CZ" dirty="0"/>
              <a:t>,</a:t>
            </a:r>
          </a:p>
          <a:p>
            <a:r>
              <a:rPr lang="cs-CZ" dirty="0"/>
              <a:t>And </a:t>
            </a:r>
            <a:r>
              <a:rPr lang="cs-CZ" dirty="0" err="1"/>
              <a:t>censure</a:t>
            </a:r>
            <a:r>
              <a:rPr lang="cs-CZ" dirty="0"/>
              <a:t> not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contempt</a:t>
            </a:r>
            <a:r>
              <a:rPr lang="cs-CZ" dirty="0"/>
              <a:t>;</a:t>
            </a:r>
          </a:p>
          <a:p>
            <a:r>
              <a:rPr lang="cs-CZ" dirty="0"/>
              <a:t>I </a:t>
            </a:r>
            <a:r>
              <a:rPr lang="cs-CZ" dirty="0" err="1"/>
              <a:t>reared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, I </a:t>
            </a:r>
            <a:r>
              <a:rPr lang="cs-CZ" dirty="0" err="1"/>
              <a:t>cared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, 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!--</a:t>
            </a:r>
          </a:p>
          <a:p>
            <a:r>
              <a:rPr lang="cs-CZ" dirty="0"/>
              <a:t>But I </a:t>
            </a:r>
            <a:r>
              <a:rPr lang="cs-CZ" dirty="0" err="1"/>
              <a:t>poisoned</a:t>
            </a:r>
            <a:r>
              <a:rPr lang="cs-CZ" dirty="0"/>
              <a:t> my </a:t>
            </a:r>
            <a:r>
              <a:rPr lang="cs-CZ" dirty="0" err="1"/>
              <a:t>benefactions</a:t>
            </a:r>
            <a:endParaRPr lang="cs-CZ" dirty="0"/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constant</a:t>
            </a:r>
            <a:r>
              <a:rPr lang="cs-CZ" dirty="0"/>
              <a:t> </a:t>
            </a:r>
            <a:r>
              <a:rPr lang="cs-CZ" dirty="0" err="1"/>
              <a:t>reminders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dependence.</a:t>
            </a:r>
          </a:p>
        </p:txBody>
      </p:sp>
    </p:spTree>
    <p:extLst>
      <p:ext uri="{BB962C8B-B14F-4D97-AF65-F5344CB8AC3E}">
        <p14:creationId xmlns:p14="http://schemas.microsoft.com/office/powerpoint/2010/main" val="420559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382C61-BE29-0D4F-B8B9-319DFAC0A568}"/>
              </a:ext>
            </a:extLst>
          </p:cNvPr>
          <p:cNvSpPr/>
          <p:nvPr/>
        </p:nvSpPr>
        <p:spPr>
          <a:xfrm>
            <a:off x="1948404" y="1082248"/>
            <a:ext cx="76470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VILANELLE</a:t>
            </a:r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French</a:t>
            </a:r>
            <a:r>
              <a:rPr lang="cs-CZ" dirty="0"/>
              <a:t> verse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consisting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-line </a:t>
            </a:r>
            <a:r>
              <a:rPr lang="cs-CZ" dirty="0" err="1"/>
              <a:t>stanzas</a:t>
            </a:r>
            <a:r>
              <a:rPr lang="cs-CZ" dirty="0"/>
              <a:t> and a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quatrain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and </a:t>
            </a:r>
            <a:r>
              <a:rPr lang="cs-CZ" dirty="0" err="1"/>
              <a:t>third</a:t>
            </a:r>
            <a:r>
              <a:rPr lang="cs-CZ" dirty="0"/>
              <a:t> lines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stanza</a:t>
            </a:r>
            <a:r>
              <a:rPr lang="cs-CZ" dirty="0"/>
              <a:t> </a:t>
            </a:r>
            <a:r>
              <a:rPr lang="cs-CZ" dirty="0" err="1"/>
              <a:t>repeating</a:t>
            </a:r>
            <a:r>
              <a:rPr lang="cs-CZ" dirty="0"/>
              <a:t> </a:t>
            </a:r>
            <a:r>
              <a:rPr lang="cs-CZ" dirty="0" err="1"/>
              <a:t>alternately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stanzas</a:t>
            </a:r>
            <a:r>
              <a:rPr lang="cs-CZ" dirty="0"/>
              <a:t>. These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refrain</a:t>
            </a:r>
            <a:r>
              <a:rPr lang="cs-CZ" dirty="0"/>
              <a:t> lines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couplet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quatrain</a:t>
            </a:r>
            <a:r>
              <a:rPr lang="cs-CZ" dirty="0"/>
              <a:t>. </a:t>
            </a:r>
            <a:r>
              <a:rPr lang="cs-CZ" dirty="0" err="1"/>
              <a:t>See</a:t>
            </a:r>
            <a:r>
              <a:rPr lang="cs-CZ" dirty="0"/>
              <a:t> “Do Not Go </a:t>
            </a:r>
            <a:r>
              <a:rPr lang="cs-CZ" dirty="0" err="1"/>
              <a:t>Gentle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Night” by </a:t>
            </a:r>
            <a:r>
              <a:rPr lang="cs-CZ" dirty="0" err="1"/>
              <a:t>Dylan</a:t>
            </a:r>
            <a:r>
              <a:rPr lang="cs-CZ" dirty="0"/>
              <a:t> Thomas, Elizabeth </a:t>
            </a:r>
            <a:r>
              <a:rPr lang="cs-CZ" dirty="0" err="1"/>
              <a:t>Bishop’s</a:t>
            </a:r>
            <a:r>
              <a:rPr lang="cs-CZ" dirty="0"/>
              <a:t> “</a:t>
            </a:r>
            <a:r>
              <a:rPr lang="cs-CZ" dirty="0" err="1"/>
              <a:t>One</a:t>
            </a:r>
            <a:r>
              <a:rPr lang="cs-CZ" dirty="0"/>
              <a:t> Art,”  and Edwin </a:t>
            </a:r>
            <a:r>
              <a:rPr lang="cs-CZ" dirty="0" err="1"/>
              <a:t>Arlington</a:t>
            </a:r>
            <a:r>
              <a:rPr lang="cs-CZ" dirty="0"/>
              <a:t> </a:t>
            </a:r>
            <a:r>
              <a:rPr lang="cs-CZ" dirty="0" err="1"/>
              <a:t>Robinson’s</a:t>
            </a:r>
            <a:r>
              <a:rPr lang="cs-CZ" dirty="0"/>
              <a:t> “</a:t>
            </a:r>
            <a:r>
              <a:rPr lang="cs-CZ" dirty="0" err="1"/>
              <a:t>The</a:t>
            </a:r>
            <a:r>
              <a:rPr lang="cs-CZ" dirty="0"/>
              <a:t> House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Hill</a:t>
            </a:r>
            <a:r>
              <a:rPr lang="cs-CZ" dirty="0"/>
              <a:t>.”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83611C-2203-7F49-9494-2BCACB64F086}"/>
              </a:ext>
            </a:extLst>
          </p:cNvPr>
          <p:cNvSpPr/>
          <p:nvPr/>
        </p:nvSpPr>
        <p:spPr>
          <a:xfrm>
            <a:off x="1948404" y="3952374"/>
            <a:ext cx="74618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cs-CZ" b="1" dirty="0"/>
              <a:t>ODE</a:t>
            </a:r>
          </a:p>
          <a:p>
            <a:pPr fontAlgn="base"/>
            <a:r>
              <a:rPr lang="cs-CZ" dirty="0"/>
              <a:t>A </a:t>
            </a:r>
            <a:r>
              <a:rPr lang="cs-CZ" dirty="0" err="1"/>
              <a:t>formal</a:t>
            </a:r>
            <a:r>
              <a:rPr lang="cs-CZ" dirty="0"/>
              <a:t>,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ceremonious</a:t>
            </a:r>
            <a:r>
              <a:rPr lang="cs-CZ" dirty="0"/>
              <a:t> </a:t>
            </a:r>
            <a:r>
              <a:rPr lang="cs-CZ" dirty="0" err="1"/>
              <a:t>lyric</a:t>
            </a:r>
            <a:r>
              <a:rPr lang="cs-CZ" dirty="0"/>
              <a:t> poem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addresses</a:t>
            </a:r>
            <a:r>
              <a:rPr lang="cs-CZ" dirty="0"/>
              <a:t> and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celebrates</a:t>
            </a:r>
            <a:r>
              <a:rPr lang="cs-CZ" dirty="0"/>
              <a:t> a person, place, </a:t>
            </a:r>
            <a:r>
              <a:rPr lang="cs-CZ" dirty="0" err="1"/>
              <a:t>thing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idea.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stanza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vary.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i="1" dirty="0" err="1"/>
              <a:t>Greek</a:t>
            </a:r>
            <a:r>
              <a:rPr lang="cs-CZ" i="1" dirty="0"/>
              <a:t> </a:t>
            </a:r>
            <a:r>
              <a:rPr lang="cs-CZ" dirty="0" err="1"/>
              <a:t>or</a:t>
            </a:r>
            <a:r>
              <a:rPr lang="cs-CZ" i="1" dirty="0"/>
              <a:t> </a:t>
            </a:r>
            <a:r>
              <a:rPr lang="cs-CZ" i="1" dirty="0" err="1"/>
              <a:t>Pindaric</a:t>
            </a:r>
            <a:r>
              <a:rPr lang="cs-CZ" i="1" dirty="0"/>
              <a:t> </a:t>
            </a:r>
            <a:r>
              <a:rPr lang="cs-CZ" dirty="0"/>
              <a:t>(</a:t>
            </a:r>
            <a:r>
              <a:rPr lang="cs-CZ" dirty="0" err="1"/>
              <a:t>Pindar</a:t>
            </a:r>
            <a:r>
              <a:rPr lang="cs-CZ" dirty="0"/>
              <a:t>, ca. 552–442 B.C.E.) ode </a:t>
            </a:r>
            <a:r>
              <a:rPr lang="cs-CZ" dirty="0" err="1"/>
              <a:t>was</a:t>
            </a:r>
            <a:r>
              <a:rPr lang="cs-CZ" dirty="0"/>
              <a:t> a public poem, </a:t>
            </a:r>
            <a:r>
              <a:rPr lang="cs-CZ" dirty="0" err="1"/>
              <a:t>usually</a:t>
            </a:r>
            <a:r>
              <a:rPr lang="cs-CZ" dirty="0"/>
              <a:t> set to music,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celebrated</a:t>
            </a:r>
            <a:r>
              <a:rPr lang="cs-CZ" dirty="0"/>
              <a:t> </a:t>
            </a:r>
            <a:r>
              <a:rPr lang="cs-CZ" dirty="0" err="1"/>
              <a:t>athletic</a:t>
            </a:r>
            <a:r>
              <a:rPr lang="cs-CZ" dirty="0"/>
              <a:t> </a:t>
            </a:r>
            <a:r>
              <a:rPr lang="cs-CZ" dirty="0" err="1"/>
              <a:t>victories</a:t>
            </a:r>
            <a:r>
              <a:rPr lang="cs-CZ" dirty="0"/>
              <a:t>. 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74824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</TotalTime>
  <Words>793</Words>
  <Application>Microsoft Macintosh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Vapor Trail</vt:lpstr>
      <vt:lpstr>POETIC FORMS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POETIC FORMS 1</dc:title>
  <dc:creator>Microsoft Office User</dc:creator>
  <cp:lastModifiedBy>Microsoft Office User</cp:lastModifiedBy>
  <cp:revision>2</cp:revision>
  <dcterms:created xsi:type="dcterms:W3CDTF">2020-11-22T10:59:26Z</dcterms:created>
  <dcterms:modified xsi:type="dcterms:W3CDTF">2020-11-30T15:21:19Z</dcterms:modified>
</cp:coreProperties>
</file>