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/>
    <p:restoredTop sz="95761"/>
  </p:normalViewPr>
  <p:slideViewPr>
    <p:cSldViewPr snapToGrid="0" snapToObjects="1">
      <p:cViewPr varScale="1">
        <p:scale>
          <a:sx n="110" d="100"/>
          <a:sy n="110" d="100"/>
        </p:scale>
        <p:origin x="3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65CAD-1DC2-F14B-A949-7003CDCF7014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EB95C-AA97-5749-8447-33DC14BE5C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7272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FEB95C-AA97-5749-8447-33DC14BE5C43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1220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oughtco.com/text-language-studies-1692537" TargetMode="External"/><Relationship Id="rId2" Type="http://schemas.openxmlformats.org/officeDocument/2006/relationships/hyperlink" Target="https://www.thoughtco.com/reading-definition-1692024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3651C-3056-0D40-8EA5-AC077F6C0E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VOICE IN POETRY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E26358-645B-B044-B228-DD095F8E7C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WHO IS SPEAKING?</a:t>
            </a:r>
          </a:p>
        </p:txBody>
      </p:sp>
    </p:spTree>
    <p:extLst>
      <p:ext uri="{BB962C8B-B14F-4D97-AF65-F5344CB8AC3E}">
        <p14:creationId xmlns:p14="http://schemas.microsoft.com/office/powerpoint/2010/main" val="3638006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EBA5832-9037-0746-B25F-9CE7638A8894}"/>
              </a:ext>
            </a:extLst>
          </p:cNvPr>
          <p:cNvSpPr/>
          <p:nvPr/>
        </p:nvSpPr>
        <p:spPr>
          <a:xfrm>
            <a:off x="466845" y="642808"/>
            <a:ext cx="944108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/>
              <a:t>Definition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Voice</a:t>
            </a:r>
            <a:endParaRPr lang="cs-CZ" dirty="0"/>
          </a:p>
          <a:p>
            <a:endParaRPr lang="cs-CZ" dirty="0"/>
          </a:p>
          <a:p>
            <a:r>
              <a:rPr lang="cs-CZ" dirty="0"/>
              <a:t>Just </a:t>
            </a:r>
            <a:r>
              <a:rPr lang="cs-CZ" dirty="0" err="1"/>
              <a:t>like</a:t>
            </a:r>
            <a:r>
              <a:rPr lang="cs-CZ" dirty="0"/>
              <a:t> fiction has a </a:t>
            </a:r>
            <a:r>
              <a:rPr lang="cs-CZ" dirty="0" err="1"/>
              <a:t>narrator</a:t>
            </a:r>
            <a:r>
              <a:rPr lang="cs-CZ" dirty="0"/>
              <a:t>, </a:t>
            </a:r>
            <a:r>
              <a:rPr lang="cs-CZ" dirty="0" err="1"/>
              <a:t>poetry</a:t>
            </a:r>
            <a:r>
              <a:rPr lang="cs-CZ" dirty="0"/>
              <a:t> has a </a:t>
            </a:r>
            <a:r>
              <a:rPr lang="cs-CZ" dirty="0" err="1"/>
              <a:t>speaker</a:t>
            </a:r>
            <a:r>
              <a:rPr lang="cs-CZ" dirty="0"/>
              <a:t>–</a:t>
            </a:r>
            <a:r>
              <a:rPr lang="cs-CZ" dirty="0" err="1"/>
              <a:t>someone</a:t>
            </a:r>
            <a:r>
              <a:rPr lang="cs-CZ" dirty="0"/>
              <a:t> </a:t>
            </a:r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voice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poem. </a:t>
            </a:r>
            <a:r>
              <a:rPr lang="cs-CZ" dirty="0" err="1"/>
              <a:t>Often</a:t>
            </a:r>
            <a:r>
              <a:rPr lang="cs-CZ" dirty="0"/>
              <a:t> </a:t>
            </a:r>
            <a:r>
              <a:rPr lang="cs-CZ" dirty="0" err="1"/>
              <a:t>times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speaker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poet</a:t>
            </a:r>
            <a:r>
              <a:rPr lang="cs-CZ" dirty="0"/>
              <a:t>.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times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speaker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take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voice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persona–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voice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someone</a:t>
            </a:r>
            <a:r>
              <a:rPr lang="cs-CZ" dirty="0"/>
              <a:t> </a:t>
            </a:r>
            <a:r>
              <a:rPr lang="cs-CZ" dirty="0" err="1"/>
              <a:t>else</a:t>
            </a:r>
            <a:r>
              <a:rPr lang="cs-CZ" dirty="0"/>
              <a:t> </a:t>
            </a:r>
            <a:r>
              <a:rPr lang="cs-CZ" dirty="0" err="1"/>
              <a:t>including</a:t>
            </a:r>
            <a:r>
              <a:rPr lang="cs-CZ" dirty="0"/>
              <a:t> </a:t>
            </a:r>
            <a:r>
              <a:rPr lang="cs-CZ" dirty="0" err="1"/>
              <a:t>animals</a:t>
            </a:r>
            <a:r>
              <a:rPr lang="cs-CZ" dirty="0"/>
              <a:t> and </a:t>
            </a:r>
            <a:r>
              <a:rPr lang="cs-CZ" dirty="0" err="1"/>
              <a:t>inanimate</a:t>
            </a:r>
            <a:r>
              <a:rPr lang="cs-CZ" dirty="0"/>
              <a:t> </a:t>
            </a:r>
            <a:r>
              <a:rPr lang="cs-CZ" dirty="0" err="1"/>
              <a:t>objects</a:t>
            </a:r>
            <a:r>
              <a:rPr lang="cs-CZ" dirty="0"/>
              <a:t>.</a:t>
            </a:r>
          </a:p>
          <a:p>
            <a:br>
              <a:rPr lang="cs-CZ" dirty="0"/>
            </a:br>
            <a:endParaRPr lang="cs-CZ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09DE081-61C9-C740-B8E3-A6B51D5D2AF9}"/>
              </a:ext>
            </a:extLst>
          </p:cNvPr>
          <p:cNvSpPr/>
          <p:nvPr/>
        </p:nvSpPr>
        <p:spPr>
          <a:xfrm>
            <a:off x="466844" y="2951132"/>
            <a:ext cx="11582401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0"/>
              </a:spcAft>
            </a:pPr>
            <a:r>
              <a:rPr lang="cs-CZ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View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Just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fiction,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poem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written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point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view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spcAft>
                <a:spcPts val="60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-person (I,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my,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spcBef>
                <a:spcPts val="600"/>
              </a:spcBef>
              <a:spcAft>
                <a:spcPts val="60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Second-person (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spcBef>
                <a:spcPts val="600"/>
              </a:spcBef>
              <a:spcAft>
                <a:spcPts val="60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Third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-person (he,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him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her, his,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hers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theirs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Remember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choosing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point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view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determines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reader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involved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poem.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Third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-person point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view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more distance.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reader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observer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Whereas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-person point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view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draw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reader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poem. Second-person point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view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occasionally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poetry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speaker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speaking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directly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his/her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readers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second-person point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view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has to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done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carefully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more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advanced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skill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done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poorly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inexperienced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writer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322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2FA0DBB-3335-0C42-B200-ABA9A10CFC4F}"/>
              </a:ext>
            </a:extLst>
          </p:cNvPr>
          <p:cNvSpPr/>
          <p:nvPr/>
        </p:nvSpPr>
        <p:spPr>
          <a:xfrm>
            <a:off x="744638" y="954134"/>
            <a:ext cx="1005454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/>
              <a:t>Elements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 </a:t>
            </a:r>
            <a:r>
              <a:rPr lang="cs-CZ" dirty="0" err="1"/>
              <a:t>Voice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Several</a:t>
            </a:r>
            <a:r>
              <a:rPr lang="cs-CZ" dirty="0"/>
              <a:t> </a:t>
            </a:r>
            <a:r>
              <a:rPr lang="cs-CZ" dirty="0" err="1"/>
              <a:t>elements</a:t>
            </a:r>
            <a:r>
              <a:rPr lang="cs-CZ" dirty="0"/>
              <a:t> </a:t>
            </a:r>
            <a:r>
              <a:rPr lang="cs-CZ" dirty="0" err="1"/>
              <a:t>create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speaker’s</a:t>
            </a:r>
            <a:r>
              <a:rPr lang="cs-CZ" dirty="0"/>
              <a:t> </a:t>
            </a:r>
            <a:r>
              <a:rPr lang="cs-CZ" dirty="0" err="1"/>
              <a:t>voice</a:t>
            </a:r>
            <a:r>
              <a:rPr lang="cs-CZ" dirty="0"/>
              <a:t>: tone, </a:t>
            </a:r>
            <a:r>
              <a:rPr lang="cs-CZ" dirty="0" err="1"/>
              <a:t>diction</a:t>
            </a:r>
            <a:r>
              <a:rPr lang="cs-CZ" dirty="0"/>
              <a:t>, syntax, and audience.</a:t>
            </a:r>
          </a:p>
          <a:p>
            <a:endParaRPr lang="cs-CZ" dirty="0"/>
          </a:p>
          <a:p>
            <a:r>
              <a:rPr lang="cs-CZ" b="1" dirty="0"/>
              <a:t>Tone</a:t>
            </a:r>
            <a:r>
              <a:rPr lang="cs-CZ" dirty="0"/>
              <a:t> </a:t>
            </a:r>
            <a:r>
              <a:rPr lang="cs-CZ" dirty="0" err="1"/>
              <a:t>refers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poet’s</a:t>
            </a:r>
            <a:r>
              <a:rPr lang="cs-CZ" dirty="0"/>
              <a:t> </a:t>
            </a:r>
            <a:r>
              <a:rPr lang="cs-CZ" dirty="0" err="1"/>
              <a:t>attitude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position</a:t>
            </a:r>
            <a:r>
              <a:rPr lang="cs-CZ" dirty="0"/>
              <a:t> </a:t>
            </a:r>
            <a:r>
              <a:rPr lang="cs-CZ" dirty="0" err="1"/>
              <a:t>toward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subject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b="1" dirty="0" err="1"/>
              <a:t>Diction</a:t>
            </a:r>
            <a:r>
              <a:rPr lang="cs-CZ" dirty="0"/>
              <a:t> </a:t>
            </a:r>
            <a:r>
              <a:rPr lang="cs-CZ" dirty="0" err="1"/>
              <a:t>involves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word</a:t>
            </a:r>
            <a:r>
              <a:rPr lang="cs-CZ" dirty="0"/>
              <a:t> </a:t>
            </a:r>
            <a:r>
              <a:rPr lang="cs-CZ" dirty="0" err="1"/>
              <a:t>choices</a:t>
            </a:r>
            <a:r>
              <a:rPr lang="cs-CZ" dirty="0"/>
              <a:t> made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poet</a:t>
            </a:r>
            <a:r>
              <a:rPr lang="cs-CZ" dirty="0"/>
              <a:t>.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example</a:t>
            </a:r>
            <a:r>
              <a:rPr lang="cs-CZ" dirty="0"/>
              <a:t>, </a:t>
            </a:r>
            <a:r>
              <a:rPr lang="cs-CZ" dirty="0" err="1"/>
              <a:t>word</a:t>
            </a:r>
            <a:r>
              <a:rPr lang="cs-CZ" dirty="0"/>
              <a:t> </a:t>
            </a:r>
            <a:r>
              <a:rPr lang="cs-CZ" dirty="0" err="1"/>
              <a:t>choice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include</a:t>
            </a:r>
            <a:r>
              <a:rPr lang="cs-CZ" dirty="0"/>
              <a:t> slang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dialect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b="1" dirty="0"/>
              <a:t>Syntax</a:t>
            </a:r>
            <a:r>
              <a:rPr lang="cs-CZ" dirty="0"/>
              <a:t> </a:t>
            </a:r>
            <a:r>
              <a:rPr lang="cs-CZ" dirty="0" err="1"/>
              <a:t>works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diction</a:t>
            </a:r>
            <a:r>
              <a:rPr lang="cs-CZ" dirty="0"/>
              <a:t>;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includes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order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pattern</a:t>
            </a:r>
            <a:r>
              <a:rPr lang="cs-CZ" dirty="0"/>
              <a:t> in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poet</a:t>
            </a:r>
            <a:r>
              <a:rPr lang="cs-CZ" dirty="0"/>
              <a:t> </a:t>
            </a:r>
            <a:r>
              <a:rPr lang="cs-CZ" dirty="0" err="1"/>
              <a:t>places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words</a:t>
            </a:r>
            <a:r>
              <a:rPr lang="cs-CZ" dirty="0"/>
              <a:t> in lines.</a:t>
            </a:r>
          </a:p>
          <a:p>
            <a:endParaRPr lang="cs-CZ" dirty="0"/>
          </a:p>
          <a:p>
            <a:r>
              <a:rPr lang="cs-CZ" b="1" dirty="0"/>
              <a:t>Audience </a:t>
            </a:r>
            <a:r>
              <a:rPr lang="cs-CZ" dirty="0"/>
              <a:t>are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intended</a:t>
            </a:r>
            <a:r>
              <a:rPr lang="cs-CZ" dirty="0"/>
              <a:t> </a:t>
            </a:r>
            <a:r>
              <a:rPr lang="cs-CZ" dirty="0" err="1"/>
              <a:t>readers</a:t>
            </a:r>
            <a:r>
              <a:rPr lang="cs-CZ" dirty="0"/>
              <a:t> (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any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9202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BCFC7B2-391B-2942-97DA-C110443776C7}"/>
              </a:ext>
            </a:extLst>
          </p:cNvPr>
          <p:cNvSpPr/>
          <p:nvPr/>
        </p:nvSpPr>
        <p:spPr>
          <a:xfrm>
            <a:off x="1772690" y="1056719"/>
            <a:ext cx="5493812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Wayne C. Booth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en-GB" dirty="0"/>
              <a:t>The Rhetoric of Fiction (1961): “implied author”: </a:t>
            </a:r>
          </a:p>
          <a:p>
            <a:endParaRPr lang="en-GB" dirty="0"/>
          </a:p>
          <a:p>
            <a:r>
              <a:rPr lang="en-GB" dirty="0"/>
              <a:t> </a:t>
            </a:r>
            <a:endParaRPr lang="cs-CZ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16C4F65-BC93-014C-8F73-66AE29E6325B}"/>
              </a:ext>
            </a:extLst>
          </p:cNvPr>
          <p:cNvSpPr/>
          <p:nvPr/>
        </p:nvSpPr>
        <p:spPr>
          <a:xfrm>
            <a:off x="779362" y="4036174"/>
            <a:ext cx="92327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In </a:t>
            </a:r>
            <a:r>
              <a:rPr lang="cs-CZ" dirty="0">
                <a:hlinkClick r:id="rId2"/>
              </a:rPr>
              <a:t>reading</a:t>
            </a:r>
            <a:r>
              <a:rPr lang="cs-CZ" dirty="0"/>
              <a:t>, </a:t>
            </a:r>
            <a:r>
              <a:rPr lang="cs-CZ" dirty="0" err="1"/>
              <a:t>an</a:t>
            </a:r>
            <a:r>
              <a:rPr lang="cs-CZ" dirty="0"/>
              <a:t> </a:t>
            </a:r>
            <a:r>
              <a:rPr lang="cs-CZ" i="1" dirty="0" err="1"/>
              <a:t>implied</a:t>
            </a:r>
            <a:r>
              <a:rPr lang="cs-CZ" i="1" dirty="0"/>
              <a:t> </a:t>
            </a:r>
            <a:r>
              <a:rPr lang="cs-CZ" i="1" dirty="0" err="1"/>
              <a:t>author</a:t>
            </a:r>
            <a:r>
              <a:rPr lang="cs-CZ" dirty="0"/>
              <a:t> 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version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writer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a </a:t>
            </a:r>
            <a:r>
              <a:rPr lang="cs-CZ" dirty="0" err="1"/>
              <a:t>reader</a:t>
            </a:r>
            <a:r>
              <a:rPr lang="cs-CZ" dirty="0"/>
              <a:t> </a:t>
            </a:r>
            <a:r>
              <a:rPr lang="cs-CZ" dirty="0" err="1"/>
              <a:t>constructs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 </a:t>
            </a:r>
            <a:r>
              <a:rPr lang="cs-CZ" dirty="0">
                <a:hlinkClick r:id="rId3"/>
              </a:rPr>
              <a:t>text</a:t>
            </a:r>
            <a:r>
              <a:rPr lang="cs-CZ" dirty="0"/>
              <a:t> in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entirety</a:t>
            </a:r>
            <a:r>
              <a:rPr lang="cs-CZ" dirty="0"/>
              <a:t>. </a:t>
            </a:r>
            <a:r>
              <a:rPr lang="cs-CZ" dirty="0" err="1"/>
              <a:t>Also</a:t>
            </a:r>
            <a:r>
              <a:rPr lang="cs-CZ" dirty="0"/>
              <a:t> </a:t>
            </a:r>
            <a:r>
              <a:rPr lang="cs-CZ" dirty="0" err="1"/>
              <a:t>called</a:t>
            </a:r>
            <a:r>
              <a:rPr lang="cs-CZ" dirty="0"/>
              <a:t> a </a:t>
            </a:r>
            <a:r>
              <a:rPr lang="cs-CZ" i="1" dirty="0"/>
              <a:t>model </a:t>
            </a:r>
            <a:r>
              <a:rPr lang="cs-CZ" i="1" dirty="0" err="1"/>
              <a:t>author</a:t>
            </a:r>
            <a:r>
              <a:rPr lang="cs-CZ" dirty="0"/>
              <a:t>, </a:t>
            </a:r>
            <a:r>
              <a:rPr lang="cs-CZ" dirty="0" err="1"/>
              <a:t>an</a:t>
            </a:r>
            <a:r>
              <a:rPr lang="cs-CZ" dirty="0"/>
              <a:t> </a:t>
            </a:r>
            <a:r>
              <a:rPr lang="cs-CZ" i="1" dirty="0" err="1"/>
              <a:t>abstract</a:t>
            </a:r>
            <a:r>
              <a:rPr lang="cs-CZ" i="1" dirty="0"/>
              <a:t> </a:t>
            </a:r>
            <a:r>
              <a:rPr lang="cs-CZ" i="1" dirty="0" err="1"/>
              <a:t>author</a:t>
            </a:r>
            <a:r>
              <a:rPr lang="cs-CZ" dirty="0"/>
              <a:t>,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 </a:t>
            </a:r>
            <a:r>
              <a:rPr lang="cs-CZ" i="1" dirty="0" err="1"/>
              <a:t>inferred</a:t>
            </a:r>
            <a:r>
              <a:rPr lang="cs-CZ" i="1" dirty="0"/>
              <a:t> </a:t>
            </a:r>
            <a:r>
              <a:rPr lang="cs-CZ" i="1" dirty="0" err="1"/>
              <a:t>author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1B8938-1CCF-B041-8C6A-1D173F87B843}"/>
              </a:ext>
            </a:extLst>
          </p:cNvPr>
          <p:cNvSpPr/>
          <p:nvPr/>
        </p:nvSpPr>
        <p:spPr>
          <a:xfrm>
            <a:off x="2631312" y="236178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>
                <a:latin typeface="Georgia" panose="02040502050405020303" pitchFamily="18" charset="0"/>
              </a:rPr>
              <a:t>"</a:t>
            </a:r>
            <a:r>
              <a:rPr lang="cs-CZ" dirty="0" err="1">
                <a:latin typeface="Georgia" panose="02040502050405020303" pitchFamily="18" charset="0"/>
              </a:rPr>
              <a:t>However</a:t>
            </a:r>
            <a:r>
              <a:rPr lang="cs-CZ" dirty="0">
                <a:latin typeface="Georgia" panose="02040502050405020303" pitchFamily="18" charset="0"/>
              </a:rPr>
              <a:t> </a:t>
            </a:r>
            <a:r>
              <a:rPr lang="cs-CZ" dirty="0" err="1">
                <a:latin typeface="Georgia" panose="02040502050405020303" pitchFamily="18" charset="0"/>
              </a:rPr>
              <a:t>impersonal</a:t>
            </a:r>
            <a:r>
              <a:rPr lang="cs-CZ" dirty="0">
                <a:latin typeface="Georgia" panose="02040502050405020303" pitchFamily="18" charset="0"/>
              </a:rPr>
              <a:t> [</a:t>
            </a:r>
            <a:r>
              <a:rPr lang="cs-CZ" dirty="0" err="1">
                <a:latin typeface="Georgia" panose="02040502050405020303" pitchFamily="18" charset="0"/>
              </a:rPr>
              <a:t>an</a:t>
            </a:r>
            <a:r>
              <a:rPr lang="cs-CZ" dirty="0">
                <a:latin typeface="Georgia" panose="02040502050405020303" pitchFamily="18" charset="0"/>
              </a:rPr>
              <a:t> </a:t>
            </a:r>
            <a:r>
              <a:rPr lang="cs-CZ" dirty="0" err="1">
                <a:latin typeface="Georgia" panose="02040502050405020303" pitchFamily="18" charset="0"/>
              </a:rPr>
              <a:t>author</a:t>
            </a:r>
            <a:r>
              <a:rPr lang="cs-CZ" dirty="0">
                <a:latin typeface="Georgia" panose="02040502050405020303" pitchFamily="18" charset="0"/>
              </a:rPr>
              <a:t>] </a:t>
            </a:r>
            <a:r>
              <a:rPr lang="cs-CZ" dirty="0" err="1">
                <a:latin typeface="Georgia" panose="02040502050405020303" pitchFamily="18" charset="0"/>
              </a:rPr>
              <a:t>may</a:t>
            </a:r>
            <a:r>
              <a:rPr lang="cs-CZ" dirty="0">
                <a:latin typeface="Georgia" panose="02040502050405020303" pitchFamily="18" charset="0"/>
              </a:rPr>
              <a:t> </a:t>
            </a:r>
            <a:r>
              <a:rPr lang="cs-CZ" dirty="0" err="1">
                <a:latin typeface="Georgia" panose="02040502050405020303" pitchFamily="18" charset="0"/>
              </a:rPr>
              <a:t>try</a:t>
            </a:r>
            <a:r>
              <a:rPr lang="cs-CZ" dirty="0">
                <a:latin typeface="Georgia" panose="02040502050405020303" pitchFamily="18" charset="0"/>
              </a:rPr>
              <a:t> to </a:t>
            </a:r>
            <a:r>
              <a:rPr lang="cs-CZ" dirty="0" err="1">
                <a:latin typeface="Georgia" panose="02040502050405020303" pitchFamily="18" charset="0"/>
              </a:rPr>
              <a:t>be</a:t>
            </a:r>
            <a:r>
              <a:rPr lang="cs-CZ" dirty="0">
                <a:latin typeface="Georgia" panose="02040502050405020303" pitchFamily="18" charset="0"/>
              </a:rPr>
              <a:t>, his </a:t>
            </a:r>
            <a:r>
              <a:rPr lang="cs-CZ" dirty="0" err="1">
                <a:latin typeface="Georgia" panose="02040502050405020303" pitchFamily="18" charset="0"/>
              </a:rPr>
              <a:t>reader</a:t>
            </a:r>
            <a:r>
              <a:rPr lang="cs-CZ" dirty="0">
                <a:latin typeface="Georgia" panose="02040502050405020303" pitchFamily="18" charset="0"/>
              </a:rPr>
              <a:t> </a:t>
            </a:r>
            <a:r>
              <a:rPr lang="cs-CZ" dirty="0" err="1">
                <a:latin typeface="Georgia" panose="02040502050405020303" pitchFamily="18" charset="0"/>
              </a:rPr>
              <a:t>will</a:t>
            </a:r>
            <a:r>
              <a:rPr lang="cs-CZ" dirty="0">
                <a:latin typeface="Georgia" panose="02040502050405020303" pitchFamily="18" charset="0"/>
              </a:rPr>
              <a:t> </a:t>
            </a:r>
            <a:r>
              <a:rPr lang="cs-CZ" dirty="0" err="1">
                <a:latin typeface="Georgia" panose="02040502050405020303" pitchFamily="18" charset="0"/>
              </a:rPr>
              <a:t>inevitably</a:t>
            </a:r>
            <a:r>
              <a:rPr lang="cs-CZ" dirty="0">
                <a:latin typeface="Georgia" panose="02040502050405020303" pitchFamily="18" charset="0"/>
              </a:rPr>
              <a:t> </a:t>
            </a:r>
            <a:r>
              <a:rPr lang="cs-CZ" dirty="0" err="1">
                <a:latin typeface="Georgia" panose="02040502050405020303" pitchFamily="18" charset="0"/>
              </a:rPr>
              <a:t>construct</a:t>
            </a:r>
            <a:r>
              <a:rPr lang="cs-CZ" dirty="0">
                <a:latin typeface="Georgia" panose="02040502050405020303" pitchFamily="18" charset="0"/>
              </a:rPr>
              <a:t> a </a:t>
            </a:r>
            <a:r>
              <a:rPr lang="cs-CZ" dirty="0" err="1">
                <a:latin typeface="Georgia" panose="02040502050405020303" pitchFamily="18" charset="0"/>
              </a:rPr>
              <a:t>picture</a:t>
            </a:r>
            <a:r>
              <a:rPr lang="cs-CZ" dirty="0">
                <a:latin typeface="Georgia" panose="02040502050405020303" pitchFamily="18" charset="0"/>
              </a:rPr>
              <a:t> </a:t>
            </a:r>
            <a:r>
              <a:rPr lang="cs-CZ" dirty="0" err="1">
                <a:latin typeface="Georgia" panose="02040502050405020303" pitchFamily="18" charset="0"/>
              </a:rPr>
              <a:t>of</a:t>
            </a:r>
            <a:r>
              <a:rPr lang="cs-CZ" dirty="0">
                <a:latin typeface="Georgia" panose="02040502050405020303" pitchFamily="18" charset="0"/>
              </a:rPr>
              <a:t> </a:t>
            </a:r>
            <a:r>
              <a:rPr lang="cs-CZ" dirty="0" err="1">
                <a:latin typeface="Georgia" panose="02040502050405020303" pitchFamily="18" charset="0"/>
              </a:rPr>
              <a:t>the</a:t>
            </a:r>
            <a:r>
              <a:rPr lang="cs-CZ" dirty="0">
                <a:latin typeface="Georgia" panose="02040502050405020303" pitchFamily="18" charset="0"/>
              </a:rPr>
              <a:t> </a:t>
            </a:r>
            <a:r>
              <a:rPr lang="cs-CZ" dirty="0" err="1">
                <a:latin typeface="Georgia" panose="02040502050405020303" pitchFamily="18" charset="0"/>
              </a:rPr>
              <a:t>official</a:t>
            </a:r>
            <a:r>
              <a:rPr lang="cs-CZ" dirty="0">
                <a:latin typeface="Georgia" panose="02040502050405020303" pitchFamily="18" charset="0"/>
              </a:rPr>
              <a:t> </a:t>
            </a:r>
            <a:r>
              <a:rPr lang="cs-CZ" dirty="0" err="1">
                <a:latin typeface="Georgia" panose="02040502050405020303" pitchFamily="18" charset="0"/>
              </a:rPr>
              <a:t>scribe</a:t>
            </a:r>
            <a:r>
              <a:rPr lang="cs-CZ" dirty="0">
                <a:latin typeface="Georgia" panose="02040502050405020303" pitchFamily="18" charset="0"/>
              </a:rPr>
              <a:t> </a:t>
            </a:r>
            <a:r>
              <a:rPr lang="cs-CZ" dirty="0" err="1">
                <a:latin typeface="Georgia" panose="02040502050405020303" pitchFamily="18" charset="0"/>
              </a:rPr>
              <a:t>who</a:t>
            </a:r>
            <a:r>
              <a:rPr lang="cs-CZ" dirty="0">
                <a:latin typeface="Georgia" panose="02040502050405020303" pitchFamily="18" charset="0"/>
              </a:rPr>
              <a:t> </a:t>
            </a:r>
            <a:r>
              <a:rPr lang="cs-CZ" dirty="0" err="1">
                <a:latin typeface="Georgia" panose="02040502050405020303" pitchFamily="18" charset="0"/>
              </a:rPr>
              <a:t>writes</a:t>
            </a:r>
            <a:r>
              <a:rPr lang="cs-CZ" dirty="0">
                <a:latin typeface="Georgia" panose="02040502050405020303" pitchFamily="18" charset="0"/>
              </a:rPr>
              <a:t> in </a:t>
            </a:r>
            <a:r>
              <a:rPr lang="cs-CZ" dirty="0" err="1">
                <a:latin typeface="Georgia" panose="02040502050405020303" pitchFamily="18" charset="0"/>
              </a:rPr>
              <a:t>this</a:t>
            </a:r>
            <a:r>
              <a:rPr lang="cs-CZ" dirty="0">
                <a:latin typeface="Georgia" panose="02040502050405020303" pitchFamily="18" charset="0"/>
              </a:rPr>
              <a:t> </a:t>
            </a:r>
            <a:r>
              <a:rPr lang="cs-CZ" dirty="0" err="1">
                <a:latin typeface="Georgia" panose="02040502050405020303" pitchFamily="18" charset="0"/>
              </a:rPr>
              <a:t>manner</a:t>
            </a:r>
            <a:r>
              <a:rPr lang="cs-CZ" dirty="0">
                <a:latin typeface="Georgia" panose="02040502050405020303" pitchFamily="18" charset="0"/>
              </a:rPr>
              <a:t>."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1484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B072744-ECD6-9546-8ED5-8308A4DAED32}"/>
              </a:ext>
            </a:extLst>
          </p:cNvPr>
          <p:cNvSpPr/>
          <p:nvPr/>
        </p:nvSpPr>
        <p:spPr>
          <a:xfrm>
            <a:off x="833377" y="889844"/>
            <a:ext cx="831062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/>
              <a:t>Implied</a:t>
            </a:r>
            <a:r>
              <a:rPr lang="cs-CZ" dirty="0"/>
              <a:t> </a:t>
            </a:r>
            <a:r>
              <a:rPr lang="cs-CZ" dirty="0" err="1"/>
              <a:t>Author</a:t>
            </a:r>
            <a:r>
              <a:rPr lang="cs-CZ" dirty="0"/>
              <a:t> and </a:t>
            </a:r>
            <a:r>
              <a:rPr lang="cs-CZ" dirty="0" err="1"/>
              <a:t>Implied</a:t>
            </a:r>
            <a:r>
              <a:rPr lang="cs-CZ" dirty="0"/>
              <a:t> </a:t>
            </a:r>
            <a:r>
              <a:rPr lang="cs-CZ" dirty="0" err="1"/>
              <a:t>Reader</a:t>
            </a:r>
            <a:r>
              <a:rPr lang="cs-CZ" dirty="0"/>
              <a:t> </a:t>
            </a:r>
          </a:p>
          <a:p>
            <a:endParaRPr lang="cs-CZ" dirty="0"/>
          </a:p>
          <a:p>
            <a:r>
              <a:rPr lang="cs-CZ" dirty="0"/>
              <a:t>"A </a:t>
            </a:r>
            <a:r>
              <a:rPr lang="cs-CZ" dirty="0" err="1"/>
              <a:t>classic</a:t>
            </a:r>
            <a:r>
              <a:rPr lang="cs-CZ" dirty="0"/>
              <a:t> </a:t>
            </a:r>
            <a:r>
              <a:rPr lang="cs-CZ" dirty="0" err="1"/>
              <a:t>example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mismatching</a:t>
            </a:r>
            <a:r>
              <a:rPr lang="cs-CZ" dirty="0"/>
              <a:t> in </a:t>
            </a:r>
            <a:r>
              <a:rPr lang="cs-CZ" dirty="0" err="1"/>
              <a:t>kind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 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Jungle</a:t>
            </a:r>
            <a:r>
              <a:rPr lang="cs-CZ" dirty="0"/>
              <a:t>, by </a:t>
            </a:r>
            <a:r>
              <a:rPr lang="cs-CZ" dirty="0" err="1"/>
              <a:t>Upton</a:t>
            </a:r>
            <a:r>
              <a:rPr lang="cs-CZ" dirty="0"/>
              <a:t> </a:t>
            </a:r>
            <a:r>
              <a:rPr lang="cs-CZ" dirty="0" err="1"/>
              <a:t>Sinclair</a:t>
            </a:r>
            <a:r>
              <a:rPr lang="cs-CZ" dirty="0"/>
              <a:t>. </a:t>
            </a:r>
            <a:r>
              <a:rPr lang="cs-CZ" dirty="0" err="1"/>
              <a:t>The</a:t>
            </a:r>
            <a:r>
              <a:rPr lang="cs-CZ" dirty="0"/>
              <a:t> </a:t>
            </a:r>
            <a:r>
              <a:rPr lang="cs-CZ" dirty="0" err="1"/>
              <a:t>implied</a:t>
            </a:r>
            <a:r>
              <a:rPr lang="cs-CZ" dirty="0"/>
              <a:t> </a:t>
            </a:r>
            <a:r>
              <a:rPr lang="cs-CZ" dirty="0" err="1"/>
              <a:t>author</a:t>
            </a:r>
            <a:r>
              <a:rPr lang="cs-CZ" dirty="0"/>
              <a:t> </a:t>
            </a:r>
            <a:r>
              <a:rPr lang="cs-CZ" dirty="0" err="1"/>
              <a:t>intends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 </a:t>
            </a:r>
            <a:r>
              <a:rPr lang="cs-CZ" dirty="0" err="1"/>
              <a:t>implied</a:t>
            </a:r>
            <a:r>
              <a:rPr lang="cs-CZ" dirty="0"/>
              <a:t> </a:t>
            </a:r>
            <a:r>
              <a:rPr lang="cs-CZ" dirty="0" err="1"/>
              <a:t>reader</a:t>
            </a:r>
            <a:r>
              <a:rPr lang="cs-CZ" dirty="0"/>
              <a:t> 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react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horrifying</a:t>
            </a:r>
            <a:r>
              <a:rPr lang="cs-CZ" dirty="0"/>
              <a:t> </a:t>
            </a:r>
            <a:r>
              <a:rPr lang="cs-CZ" dirty="0" err="1"/>
              <a:t>account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Chicago </a:t>
            </a:r>
            <a:r>
              <a:rPr lang="cs-CZ" dirty="0" err="1"/>
              <a:t>meatpacking</a:t>
            </a:r>
            <a:r>
              <a:rPr lang="cs-CZ" dirty="0"/>
              <a:t> </a:t>
            </a:r>
            <a:r>
              <a:rPr lang="cs-CZ" dirty="0" err="1"/>
              <a:t>industry</a:t>
            </a:r>
            <a:r>
              <a:rPr lang="cs-CZ" dirty="0"/>
              <a:t> by </a:t>
            </a:r>
            <a:r>
              <a:rPr lang="cs-CZ" dirty="0" err="1"/>
              <a:t>taking</a:t>
            </a:r>
            <a:r>
              <a:rPr lang="cs-CZ" dirty="0"/>
              <a:t> </a:t>
            </a:r>
            <a:r>
              <a:rPr lang="cs-CZ" dirty="0" err="1"/>
              <a:t>socialist</a:t>
            </a:r>
            <a:r>
              <a:rPr lang="cs-CZ" dirty="0"/>
              <a:t> </a:t>
            </a:r>
            <a:r>
              <a:rPr lang="cs-CZ" dirty="0" err="1"/>
              <a:t>action</a:t>
            </a:r>
            <a:r>
              <a:rPr lang="cs-CZ" dirty="0"/>
              <a:t> to </a:t>
            </a:r>
            <a:r>
              <a:rPr lang="cs-CZ" dirty="0" err="1"/>
              <a:t>improve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workers</a:t>
            </a:r>
            <a:r>
              <a:rPr lang="cs-CZ" dirty="0"/>
              <a:t>' </a:t>
            </a:r>
            <a:r>
              <a:rPr lang="cs-CZ" dirty="0" err="1"/>
              <a:t>lives</a:t>
            </a:r>
            <a:r>
              <a:rPr lang="cs-CZ" dirty="0"/>
              <a:t>. In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words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implied</a:t>
            </a:r>
            <a:r>
              <a:rPr lang="cs-CZ" dirty="0"/>
              <a:t> </a:t>
            </a:r>
            <a:r>
              <a:rPr lang="cs-CZ" dirty="0" err="1"/>
              <a:t>reader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 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Junglealready</a:t>
            </a:r>
            <a:r>
              <a:rPr lang="cs-CZ" dirty="0"/>
              <a:t> </a:t>
            </a:r>
            <a:r>
              <a:rPr lang="cs-CZ" dirty="0" err="1"/>
              <a:t>cares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workers</a:t>
            </a:r>
            <a:r>
              <a:rPr lang="cs-CZ" dirty="0"/>
              <a:t> in </a:t>
            </a:r>
            <a:r>
              <a:rPr lang="cs-CZ" dirty="0" err="1"/>
              <a:t>general</a:t>
            </a:r>
            <a:r>
              <a:rPr lang="cs-CZ" dirty="0"/>
              <a:t>,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implied</a:t>
            </a:r>
            <a:r>
              <a:rPr lang="cs-CZ" dirty="0"/>
              <a:t> </a:t>
            </a:r>
            <a:r>
              <a:rPr lang="cs-CZ" dirty="0" err="1"/>
              <a:t>author</a:t>
            </a:r>
            <a:r>
              <a:rPr lang="cs-CZ" dirty="0"/>
              <a:t> </a:t>
            </a:r>
            <a:r>
              <a:rPr lang="cs-CZ" dirty="0" err="1"/>
              <a:t>intends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building</a:t>
            </a:r>
            <a:r>
              <a:rPr lang="cs-CZ" dirty="0"/>
              <a:t> on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old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reader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primarily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motivated</a:t>
            </a:r>
            <a:r>
              <a:rPr lang="cs-CZ" dirty="0"/>
              <a:t> to </a:t>
            </a:r>
            <a:r>
              <a:rPr lang="cs-CZ" dirty="0" err="1"/>
              <a:t>adopt</a:t>
            </a:r>
            <a:r>
              <a:rPr lang="cs-CZ" dirty="0"/>
              <a:t> a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--</a:t>
            </a:r>
            <a:r>
              <a:rPr lang="cs-CZ" dirty="0" err="1"/>
              <a:t>socialist</a:t>
            </a:r>
            <a:r>
              <a:rPr lang="cs-CZ" dirty="0"/>
              <a:t> </a:t>
            </a:r>
            <a:r>
              <a:rPr lang="cs-CZ" dirty="0" err="1"/>
              <a:t>commitment</a:t>
            </a:r>
            <a:r>
              <a:rPr lang="cs-CZ" dirty="0"/>
              <a:t> to </a:t>
            </a:r>
            <a:r>
              <a:rPr lang="cs-CZ" dirty="0" err="1"/>
              <a:t>helping</a:t>
            </a:r>
            <a:r>
              <a:rPr lang="cs-CZ" dirty="0"/>
              <a:t> Chicago </a:t>
            </a:r>
            <a:r>
              <a:rPr lang="cs-CZ" dirty="0" err="1"/>
              <a:t>meat</a:t>
            </a:r>
            <a:r>
              <a:rPr lang="cs-CZ" dirty="0"/>
              <a:t> </a:t>
            </a:r>
            <a:r>
              <a:rPr lang="cs-CZ" dirty="0" err="1"/>
              <a:t>workers</a:t>
            </a:r>
            <a:r>
              <a:rPr lang="cs-CZ" dirty="0"/>
              <a:t>. But, </a:t>
            </a:r>
            <a:r>
              <a:rPr lang="cs-CZ" dirty="0" err="1"/>
              <a:t>because</a:t>
            </a:r>
            <a:r>
              <a:rPr lang="cs-CZ" dirty="0"/>
              <a:t> most </a:t>
            </a:r>
            <a:r>
              <a:rPr lang="cs-CZ" dirty="0" err="1"/>
              <a:t>actual</a:t>
            </a:r>
            <a:r>
              <a:rPr lang="cs-CZ" dirty="0"/>
              <a:t> </a:t>
            </a:r>
            <a:r>
              <a:rPr lang="cs-CZ" dirty="0" err="1"/>
              <a:t>American</a:t>
            </a:r>
            <a:r>
              <a:rPr lang="cs-CZ" dirty="0"/>
              <a:t> </a:t>
            </a:r>
            <a:r>
              <a:rPr lang="cs-CZ" dirty="0" err="1"/>
              <a:t>readers</a:t>
            </a:r>
            <a:r>
              <a:rPr lang="cs-CZ" dirty="0"/>
              <a:t> </a:t>
            </a:r>
            <a:r>
              <a:rPr lang="cs-CZ" dirty="0" err="1"/>
              <a:t>lacked</a:t>
            </a:r>
            <a:r>
              <a:rPr lang="cs-CZ" dirty="0"/>
              <a:t> </a:t>
            </a:r>
            <a:r>
              <a:rPr lang="cs-CZ" dirty="0" err="1"/>
              <a:t>sufficient</a:t>
            </a:r>
            <a:r>
              <a:rPr lang="cs-CZ" dirty="0"/>
              <a:t> </a:t>
            </a:r>
            <a:r>
              <a:rPr lang="cs-CZ" dirty="0" err="1"/>
              <a:t>concern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workers</a:t>
            </a:r>
            <a:r>
              <a:rPr lang="cs-CZ" dirty="0"/>
              <a:t>, a </a:t>
            </a:r>
            <a:r>
              <a:rPr lang="cs-CZ" dirty="0" err="1"/>
              <a:t>mismatch</a:t>
            </a:r>
            <a:r>
              <a:rPr lang="cs-CZ" dirty="0"/>
              <a:t> </a:t>
            </a:r>
            <a:r>
              <a:rPr lang="cs-CZ" dirty="0" err="1"/>
              <a:t>occurred</a:t>
            </a:r>
            <a:r>
              <a:rPr lang="cs-CZ" dirty="0"/>
              <a:t>, and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failed</a:t>
            </a:r>
            <a:r>
              <a:rPr lang="cs-CZ" dirty="0"/>
              <a:t> to </a:t>
            </a:r>
            <a:r>
              <a:rPr lang="cs-CZ" dirty="0" err="1"/>
              <a:t>react</a:t>
            </a:r>
            <a:r>
              <a:rPr lang="cs-CZ" dirty="0"/>
              <a:t> as </a:t>
            </a:r>
            <a:r>
              <a:rPr lang="cs-CZ" dirty="0" err="1"/>
              <a:t>intended</a:t>
            </a:r>
            <a:r>
              <a:rPr lang="cs-CZ" dirty="0"/>
              <a:t>; 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Jungle</a:t>
            </a:r>
            <a:r>
              <a:rPr lang="cs-CZ" dirty="0"/>
              <a:t> </a:t>
            </a:r>
            <a:r>
              <a:rPr lang="cs-CZ" dirty="0" err="1"/>
              <a:t>ended</a:t>
            </a:r>
            <a:r>
              <a:rPr lang="cs-CZ" dirty="0"/>
              <a:t> up </a:t>
            </a:r>
            <a:r>
              <a:rPr lang="cs-CZ" dirty="0" err="1"/>
              <a:t>moving</a:t>
            </a:r>
            <a:r>
              <a:rPr lang="cs-CZ" dirty="0"/>
              <a:t> </a:t>
            </a:r>
            <a:r>
              <a:rPr lang="cs-CZ" dirty="0" err="1"/>
              <a:t>them</a:t>
            </a:r>
            <a:r>
              <a:rPr lang="cs-CZ" dirty="0"/>
              <a:t> </a:t>
            </a:r>
            <a:r>
              <a:rPr lang="cs-CZ" dirty="0" err="1"/>
              <a:t>only</a:t>
            </a:r>
            <a:r>
              <a:rPr lang="cs-CZ" dirty="0"/>
              <a:t> to </a:t>
            </a:r>
            <a:r>
              <a:rPr lang="cs-CZ" dirty="0" err="1"/>
              <a:t>agitate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improved</a:t>
            </a:r>
            <a:r>
              <a:rPr lang="cs-CZ" dirty="0"/>
              <a:t> </a:t>
            </a:r>
            <a:r>
              <a:rPr lang="cs-CZ" dirty="0" err="1"/>
              <a:t>sanitation</a:t>
            </a:r>
            <a:r>
              <a:rPr lang="cs-CZ" dirty="0"/>
              <a:t> in </a:t>
            </a:r>
            <a:r>
              <a:rPr lang="cs-CZ" dirty="0" err="1"/>
              <a:t>meatpacking</a:t>
            </a:r>
            <a:r>
              <a:rPr lang="cs-CZ" dirty="0"/>
              <a:t>.“</a:t>
            </a:r>
          </a:p>
          <a:p>
            <a:br>
              <a:rPr lang="cs-CZ" dirty="0"/>
            </a:br>
            <a:r>
              <a:rPr lang="cs-CZ" dirty="0"/>
              <a:t>(Ellen Susan </a:t>
            </a:r>
            <a:r>
              <a:rPr lang="cs-CZ" dirty="0" err="1"/>
              <a:t>Peel</a:t>
            </a:r>
            <a:r>
              <a:rPr lang="cs-CZ" dirty="0"/>
              <a:t>, </a:t>
            </a:r>
            <a:r>
              <a:rPr lang="cs-CZ" dirty="0" err="1"/>
              <a:t>Politics</a:t>
            </a:r>
            <a:r>
              <a:rPr lang="cs-CZ" dirty="0"/>
              <a:t>, </a:t>
            </a:r>
            <a:r>
              <a:rPr lang="cs-CZ" dirty="0" err="1"/>
              <a:t>Persuasion</a:t>
            </a:r>
            <a:r>
              <a:rPr lang="cs-CZ" dirty="0"/>
              <a:t>, and </a:t>
            </a:r>
            <a:r>
              <a:rPr lang="cs-CZ" dirty="0" err="1"/>
              <a:t>Pragmatism</a:t>
            </a:r>
            <a:r>
              <a:rPr lang="cs-CZ" dirty="0"/>
              <a:t>: A </a:t>
            </a:r>
            <a:r>
              <a:rPr lang="cs-CZ" dirty="0" err="1"/>
              <a:t>Rhetoric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Feminist</a:t>
            </a:r>
            <a:r>
              <a:rPr lang="cs-CZ" dirty="0"/>
              <a:t> </a:t>
            </a:r>
            <a:r>
              <a:rPr lang="cs-CZ" dirty="0" err="1"/>
              <a:t>Utopian</a:t>
            </a:r>
            <a:r>
              <a:rPr lang="cs-CZ" dirty="0"/>
              <a:t> Fiction. Ohio </a:t>
            </a:r>
            <a:r>
              <a:rPr lang="cs-CZ" dirty="0" err="1"/>
              <a:t>State</a:t>
            </a:r>
            <a:r>
              <a:rPr lang="cs-CZ" dirty="0"/>
              <a:t> University. </a:t>
            </a:r>
            <a:r>
              <a:rPr lang="cs-CZ" dirty="0" err="1"/>
              <a:t>Press</a:t>
            </a:r>
            <a:r>
              <a:rPr lang="cs-CZ" dirty="0"/>
              <a:t>, 2002)</a:t>
            </a:r>
          </a:p>
        </p:txBody>
      </p:sp>
    </p:spTree>
    <p:extLst>
      <p:ext uri="{BB962C8B-B14F-4D97-AF65-F5344CB8AC3E}">
        <p14:creationId xmlns:p14="http://schemas.microsoft.com/office/powerpoint/2010/main" val="3698604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04058F-85A4-CE4C-B5AA-A908F1D59E31}"/>
              </a:ext>
            </a:extLst>
          </p:cNvPr>
          <p:cNvSpPr/>
          <p:nvPr/>
        </p:nvSpPr>
        <p:spPr>
          <a:xfrm>
            <a:off x="2758632" y="2854763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“</a:t>
            </a:r>
            <a:r>
              <a:rPr lang="cs-CZ" dirty="0" err="1"/>
              <a:t>Five</a:t>
            </a:r>
            <a:r>
              <a:rPr lang="cs-CZ" dirty="0"/>
              <a:t> </a:t>
            </a:r>
            <a:r>
              <a:rPr lang="cs-CZ" dirty="0" err="1"/>
              <a:t>years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past; </a:t>
            </a:r>
            <a:r>
              <a:rPr lang="cs-CZ" dirty="0" err="1"/>
              <a:t>five</a:t>
            </a:r>
            <a:r>
              <a:rPr lang="cs-CZ" dirty="0"/>
              <a:t> </a:t>
            </a:r>
            <a:r>
              <a:rPr lang="cs-CZ" dirty="0" err="1"/>
              <a:t>summers</a:t>
            </a:r>
            <a:r>
              <a:rPr lang="cs-CZ" dirty="0"/>
              <a:t>,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length</a:t>
            </a:r>
            <a:endParaRPr lang="cs-CZ" dirty="0"/>
          </a:p>
          <a:p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five</a:t>
            </a:r>
            <a:r>
              <a:rPr lang="cs-CZ" dirty="0"/>
              <a:t> long </a:t>
            </a:r>
            <a:r>
              <a:rPr lang="cs-CZ" dirty="0" err="1"/>
              <a:t>winters</a:t>
            </a:r>
            <a:r>
              <a:rPr lang="cs-CZ" dirty="0"/>
              <a:t>! and </a:t>
            </a:r>
            <a:r>
              <a:rPr lang="cs-CZ" dirty="0" err="1"/>
              <a:t>again</a:t>
            </a:r>
            <a:r>
              <a:rPr lang="cs-CZ" dirty="0"/>
              <a:t> I </a:t>
            </a:r>
            <a:r>
              <a:rPr lang="cs-CZ" dirty="0" err="1"/>
              <a:t>hear</a:t>
            </a:r>
            <a:endParaRPr lang="cs-CZ" dirty="0"/>
          </a:p>
          <a:p>
            <a:r>
              <a:rPr lang="cs-CZ" dirty="0"/>
              <a:t>These </a:t>
            </a:r>
            <a:r>
              <a:rPr lang="cs-CZ" dirty="0" err="1"/>
              <a:t>waters</a:t>
            </a:r>
            <a:r>
              <a:rPr lang="cs-CZ" dirty="0"/>
              <a:t>, </a:t>
            </a:r>
            <a:r>
              <a:rPr lang="cs-CZ" dirty="0" err="1"/>
              <a:t>rolling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mountain-springs</a:t>
            </a:r>
            <a:endParaRPr lang="cs-CZ" dirty="0"/>
          </a:p>
          <a:p>
            <a:r>
              <a:rPr lang="cs-CZ" dirty="0" err="1"/>
              <a:t>With</a:t>
            </a:r>
            <a:r>
              <a:rPr lang="cs-CZ" dirty="0"/>
              <a:t> a soft </a:t>
            </a:r>
            <a:r>
              <a:rPr lang="cs-CZ" dirty="0" err="1"/>
              <a:t>inland</a:t>
            </a:r>
            <a:r>
              <a:rPr lang="cs-CZ" dirty="0"/>
              <a:t> </a:t>
            </a:r>
            <a:r>
              <a:rPr lang="cs-CZ" dirty="0" err="1"/>
              <a:t>murmur</a:t>
            </a:r>
            <a:r>
              <a:rPr lang="cs-CZ" dirty="0"/>
              <a:t>.—</a:t>
            </a:r>
            <a:r>
              <a:rPr lang="cs-CZ" dirty="0" err="1"/>
              <a:t>Once</a:t>
            </a:r>
            <a:r>
              <a:rPr lang="cs-CZ" dirty="0"/>
              <a:t> </a:t>
            </a:r>
            <a:r>
              <a:rPr lang="cs-CZ" dirty="0" err="1"/>
              <a:t>again</a:t>
            </a:r>
            <a:endParaRPr lang="cs-CZ" dirty="0"/>
          </a:p>
          <a:p>
            <a:r>
              <a:rPr lang="cs-CZ" dirty="0"/>
              <a:t>Do I </a:t>
            </a:r>
            <a:r>
              <a:rPr lang="cs-CZ" dirty="0" err="1"/>
              <a:t>behold</a:t>
            </a:r>
            <a:r>
              <a:rPr lang="cs-CZ" dirty="0"/>
              <a:t> these </a:t>
            </a:r>
            <a:r>
              <a:rPr lang="cs-CZ" dirty="0" err="1"/>
              <a:t>steep</a:t>
            </a:r>
            <a:r>
              <a:rPr lang="cs-CZ" dirty="0"/>
              <a:t> and </a:t>
            </a:r>
            <a:r>
              <a:rPr lang="cs-CZ" dirty="0" err="1"/>
              <a:t>lofty</a:t>
            </a:r>
            <a:r>
              <a:rPr lang="cs-CZ" dirty="0"/>
              <a:t> </a:t>
            </a:r>
            <a:r>
              <a:rPr lang="cs-CZ" dirty="0" err="1"/>
              <a:t>cliffs</a:t>
            </a:r>
            <a:r>
              <a:rPr lang="cs-CZ" dirty="0"/>
              <a:t>,</a:t>
            </a:r>
          </a:p>
          <a:p>
            <a:r>
              <a:rPr lang="cs-CZ" dirty="0" err="1"/>
              <a:t>That</a:t>
            </a:r>
            <a:r>
              <a:rPr lang="cs-CZ" dirty="0"/>
              <a:t> on a </a:t>
            </a:r>
            <a:r>
              <a:rPr lang="cs-CZ" dirty="0" err="1"/>
              <a:t>wild</a:t>
            </a:r>
            <a:r>
              <a:rPr lang="cs-CZ" dirty="0"/>
              <a:t> </a:t>
            </a:r>
            <a:r>
              <a:rPr lang="cs-CZ" dirty="0" err="1"/>
              <a:t>secluded</a:t>
            </a:r>
            <a:r>
              <a:rPr lang="cs-CZ" dirty="0"/>
              <a:t> </a:t>
            </a:r>
            <a:r>
              <a:rPr lang="cs-CZ" dirty="0" err="1"/>
              <a:t>scene</a:t>
            </a:r>
            <a:r>
              <a:rPr lang="cs-CZ" dirty="0"/>
              <a:t> </a:t>
            </a:r>
            <a:r>
              <a:rPr lang="cs-CZ" dirty="0" err="1"/>
              <a:t>impress</a:t>
            </a:r>
            <a:endParaRPr lang="cs-CZ" dirty="0"/>
          </a:p>
          <a:p>
            <a:r>
              <a:rPr lang="cs-CZ" dirty="0" err="1"/>
              <a:t>Thoughts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more </a:t>
            </a:r>
            <a:r>
              <a:rPr lang="cs-CZ" dirty="0" err="1"/>
              <a:t>deep</a:t>
            </a:r>
            <a:r>
              <a:rPr lang="cs-CZ" dirty="0"/>
              <a:t> </a:t>
            </a:r>
            <a:r>
              <a:rPr lang="cs-CZ" dirty="0" err="1"/>
              <a:t>seclusion</a:t>
            </a:r>
            <a:r>
              <a:rPr lang="cs-CZ" dirty="0"/>
              <a:t>; and </a:t>
            </a:r>
            <a:r>
              <a:rPr lang="cs-CZ" dirty="0" err="1"/>
              <a:t>connect</a:t>
            </a:r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landscape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quiet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sky</a:t>
            </a:r>
            <a:r>
              <a:rPr lang="cs-CZ" dirty="0"/>
              <a:t>.”</a:t>
            </a:r>
          </a:p>
          <a:p>
            <a:endParaRPr lang="cs-CZ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085BB7D-AA21-3F48-8E4C-B640F4EF6E8A}"/>
              </a:ext>
            </a:extLst>
          </p:cNvPr>
          <p:cNvSpPr/>
          <p:nvPr/>
        </p:nvSpPr>
        <p:spPr>
          <a:xfrm>
            <a:off x="1288647" y="1213009"/>
            <a:ext cx="87929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dirty="0"/>
              <a:t>More </a:t>
            </a:r>
            <a:r>
              <a:rPr lang="cs-CZ" dirty="0" err="1"/>
              <a:t>personal</a:t>
            </a:r>
            <a:r>
              <a:rPr lang="cs-CZ" dirty="0"/>
              <a:t> </a:t>
            </a:r>
            <a:r>
              <a:rPr lang="cs-CZ" dirty="0" err="1"/>
              <a:t>approach</a:t>
            </a:r>
            <a:r>
              <a:rPr lang="cs-CZ" dirty="0"/>
              <a:t> (</a:t>
            </a:r>
            <a:r>
              <a:rPr lang="cs-CZ" dirty="0" err="1"/>
              <a:t>less</a:t>
            </a:r>
            <a:r>
              <a:rPr lang="cs-CZ" dirty="0"/>
              <a:t> </a:t>
            </a:r>
            <a:r>
              <a:rPr lang="cs-CZ" dirty="0" err="1"/>
              <a:t>mediated</a:t>
            </a:r>
            <a:r>
              <a:rPr lang="cs-CZ" dirty="0"/>
              <a:t>): </a:t>
            </a:r>
          </a:p>
          <a:p>
            <a:r>
              <a:rPr lang="cs-CZ" dirty="0" err="1"/>
              <a:t>Romantic</a:t>
            </a:r>
            <a:r>
              <a:rPr lang="cs-CZ" dirty="0"/>
              <a:t> </a:t>
            </a:r>
            <a:r>
              <a:rPr lang="cs-CZ" dirty="0" err="1"/>
              <a:t>poets</a:t>
            </a:r>
            <a:r>
              <a:rPr lang="cs-CZ" dirty="0"/>
              <a:t> and </a:t>
            </a:r>
            <a:r>
              <a:rPr lang="cs-CZ" dirty="0" err="1"/>
              <a:t>Confessional</a:t>
            </a:r>
            <a:r>
              <a:rPr lang="cs-CZ" dirty="0"/>
              <a:t> </a:t>
            </a:r>
            <a:r>
              <a:rPr lang="cs-CZ" dirty="0" err="1"/>
              <a:t>poets</a:t>
            </a:r>
            <a:endParaRPr lang="cs-CZ" dirty="0"/>
          </a:p>
          <a:p>
            <a:endParaRPr lang="cs-CZ" dirty="0"/>
          </a:p>
          <a:p>
            <a:r>
              <a:rPr lang="cs-CZ" dirty="0"/>
              <a:t>William </a:t>
            </a:r>
            <a:r>
              <a:rPr lang="cs-CZ" dirty="0" err="1"/>
              <a:t>Wordsworth’s</a:t>
            </a:r>
            <a:r>
              <a:rPr lang="cs-CZ" dirty="0"/>
              <a:t> “Lines </a:t>
            </a:r>
            <a:r>
              <a:rPr lang="cs-CZ" dirty="0" err="1"/>
              <a:t>Composed</a:t>
            </a:r>
            <a:r>
              <a:rPr lang="cs-CZ" dirty="0"/>
              <a:t> a </a:t>
            </a:r>
            <a:r>
              <a:rPr lang="cs-CZ" dirty="0" err="1"/>
              <a:t>Few</a:t>
            </a:r>
            <a:r>
              <a:rPr lang="cs-CZ" dirty="0"/>
              <a:t> </a:t>
            </a:r>
            <a:r>
              <a:rPr lang="cs-CZ" dirty="0" err="1"/>
              <a:t>Miles</a:t>
            </a:r>
            <a:r>
              <a:rPr lang="cs-CZ" dirty="0"/>
              <a:t> </a:t>
            </a:r>
            <a:r>
              <a:rPr lang="cs-CZ" dirty="0" err="1"/>
              <a:t>above</a:t>
            </a:r>
            <a:r>
              <a:rPr lang="cs-CZ" dirty="0"/>
              <a:t> </a:t>
            </a:r>
            <a:r>
              <a:rPr lang="cs-CZ" dirty="0" err="1"/>
              <a:t>Tintern</a:t>
            </a:r>
            <a:r>
              <a:rPr lang="cs-CZ" dirty="0"/>
              <a:t> </a:t>
            </a:r>
            <a:r>
              <a:rPr lang="cs-CZ" dirty="0" err="1"/>
              <a:t>Abbey</a:t>
            </a:r>
            <a:r>
              <a:rPr lang="cs-CZ" dirty="0"/>
              <a:t>”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5966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32DF586-4340-8940-AE61-6134923F3A08}"/>
              </a:ext>
            </a:extLst>
          </p:cNvPr>
          <p:cNvSpPr/>
          <p:nvPr/>
        </p:nvSpPr>
        <p:spPr>
          <a:xfrm>
            <a:off x="408972" y="324271"/>
            <a:ext cx="51121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Wanting to Die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ANNE SEXTON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Since you ask, most days I cannot remember.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walk in my clothing, unmarked by that voyage.   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 the almost unnameable lust returns.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 then I have nothing against life.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know well the grass blades you mention,   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furniture you have placed under the sun.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suicides have a special language.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Like carpenters they want to know which tools.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never ask why build.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Twice I have so simply declared myself,   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possessed the enemy, eaten the enemy,   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taken on his craft, his magic.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way, heavy and thoughtful,   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warmer than oil or water,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have rested, drooling at the mouth-hole.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68F1FF-B2DE-A141-8157-B9BCD97DB08D}"/>
              </a:ext>
            </a:extLst>
          </p:cNvPr>
          <p:cNvSpPr/>
          <p:nvPr/>
        </p:nvSpPr>
        <p:spPr>
          <a:xfrm>
            <a:off x="5629154" y="324271"/>
            <a:ext cx="6096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did not think of my body at needle point.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 the cornea and the leftover urine were gone.   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Suicides have already betrayed the body.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Still-born, they don’t always die,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dazzled, they can’t forget a drug so sweet   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even children would look on and smile.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thrust all that life under your tongue!—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that, all by itself, becomes a passion.   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Death’s a sad bone; bruised, you’d say,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yet she waits for me, year after year,   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so delicately undo an old wound,   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empty my breath from its bad prison.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Balanced there, suicides sometimes meet,   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raging at the fruit a pumped-up moon,   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leaving the bread they mistook for a kiss,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leaving the page of the book carelessly open,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something unsaid, the phone off the hook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the love whatever it was, an infection.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5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59D5762-E23A-6046-816D-7BDC679DCDEA}"/>
              </a:ext>
            </a:extLst>
          </p:cNvPr>
          <p:cNvSpPr/>
          <p:nvPr/>
        </p:nvSpPr>
        <p:spPr>
          <a:xfrm>
            <a:off x="258502" y="266265"/>
            <a:ext cx="6096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Flea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BY JOHN DONNE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Mark but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flea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mark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   </a:t>
            </a:r>
          </a:p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How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little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thou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deniest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;   </a:t>
            </a:r>
          </a:p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sucked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first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now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sucks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thee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And in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flea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our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bloods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mingled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;   </a:t>
            </a:r>
          </a:p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Thou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know’st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cannot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said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A sin, nor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shame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nor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loss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maidenhead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Yet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enjoys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before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woo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 And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pampered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swells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one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blood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made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 And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alas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more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than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would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do.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Oh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stay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lives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one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flea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spare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almost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nay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more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than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married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are.   </a:t>
            </a:r>
          </a:p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flea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and I, and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this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Our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marriage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bed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marriage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temple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;   </a:t>
            </a:r>
          </a:p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Though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parents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grudge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w'are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met,   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cloistered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in these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living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walls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jet.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   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Though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use make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apt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kill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    Let not to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self-murder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added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    And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sacrilege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sins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killing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7DD3B71-F45B-0B4C-B82D-BB3400B0E6CD}"/>
              </a:ext>
            </a:extLst>
          </p:cNvPr>
          <p:cNvSpPr/>
          <p:nvPr/>
        </p:nvSpPr>
        <p:spPr>
          <a:xfrm>
            <a:off x="6096000" y="828401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Cruel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sudden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hast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thou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Purpled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nail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in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blood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innocence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?   </a:t>
            </a:r>
          </a:p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Wherein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could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flea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guilty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Except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drop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sucked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thee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?   </a:t>
            </a:r>
          </a:p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Yet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thou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triumph’st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say'st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thou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   </a:t>
            </a:r>
          </a:p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Find’st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not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self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nor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weaker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now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    ’Tis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true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then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learn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how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false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fears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    Just so much honor,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thou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yield’st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   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waste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as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flea’s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death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life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thee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705761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41</TotalTime>
  <Words>1292</Words>
  <Application>Microsoft Macintosh PowerPoint</Application>
  <PresentationFormat>Widescreen</PresentationFormat>
  <Paragraphs>123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Georgia</vt:lpstr>
      <vt:lpstr>Symbol</vt:lpstr>
      <vt:lpstr>Times New Roman</vt:lpstr>
      <vt:lpstr>Vapor Trail</vt:lpstr>
      <vt:lpstr>VOICE IN POETRY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VOICE IN POETRY</dc:title>
  <dc:creator>Microsoft Office User</dc:creator>
  <cp:lastModifiedBy>Microsoft Office User</cp:lastModifiedBy>
  <cp:revision>5</cp:revision>
  <dcterms:created xsi:type="dcterms:W3CDTF">2020-11-08T08:49:45Z</dcterms:created>
  <dcterms:modified xsi:type="dcterms:W3CDTF">2020-11-23T14:09:43Z</dcterms:modified>
</cp:coreProperties>
</file>