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5C4E-13EB-4827-AAD8-08D4E743B2C2}" type="datetimeFigureOut">
              <a:rPr lang="cs-CZ" smtClean="0"/>
              <a:t>28.4.2019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2013-1F5C-4A38-839D-3AB7B17C13F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A5B1-2FC9-4E03-BAAB-81095D525DAC}" type="datetimeFigureOut">
              <a:rPr lang="cs-CZ" smtClean="0"/>
              <a:pPr/>
              <a:t>28.4.2019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F255-4F8D-4BA9-86BE-F3216122A7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sola di Pon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478802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Isola di Ventote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861048"/>
            <a:ext cx="5040560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67544" y="335699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ISOLA DI PONZA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645333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ISOLA DI VENTOTENE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52120" y="47667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QUESTE DUE ISOLE SONO VULCANI SPENTI IN EPOCA RECENTE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remma_from_Maglian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7848872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39552" y="386104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LE PIANURE SI TROVANO PREVALENTEMENTE SULLA FASCIA COSTIERA E SONO COMPRESE TRA IL MAR TIRRENO E L'ANTIAPPENNINO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lmar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33975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Zannone-isola-latina-87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437112"/>
            <a:ext cx="5813152" cy="202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sola di Ga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60648"/>
            <a:ext cx="2376264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Isola di Santo Stefa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340768"/>
            <a:ext cx="28575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23528" y="364502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PALMAROLA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19672" y="652534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ZANNONE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37170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GAVI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31840" y="364502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SANTO STEFANO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1886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LE ISOLE PONZIANEO</a:t>
            </a:r>
          </a:p>
          <a:p>
            <a:pPr algn="ctr"/>
            <a:endParaRPr lang="cs-CZ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 REGIONE HA MOLTI PARCHI: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PARCHI NAZIONALI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(PN ABRUZZO, LAZIO E MOLISE, PN DEL CIRCEO)</a:t>
            </a:r>
          </a:p>
          <a:p>
            <a:pPr>
              <a:buFont typeface="Wingdings" pitchFamily="2" charset="2"/>
              <a:buChar char="ü"/>
            </a:pP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PARCHI REGIONALI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(PARCO DEI MONTI SIMBRUINI)</a:t>
            </a:r>
          </a:p>
          <a:p>
            <a:pPr>
              <a:buFont typeface="Wingdings" pitchFamily="2" charset="2"/>
              <a:buChar char="ü"/>
            </a:pP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RISERVE MARINE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(ISOLE DI VENTOTENE E SANTO STEFANO, SECCHE DI TOR PATERNO)</a:t>
            </a:r>
          </a:p>
          <a:p>
            <a:pPr>
              <a:buFont typeface="Wingdings" pitchFamily="2" charset="2"/>
              <a:buChar char="ü"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Parco nazionale del Circ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60848"/>
            <a:ext cx="3528392" cy="2606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parconazionalediabruz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4680520" cy="246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orso_de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348880"/>
            <a:ext cx="2279354" cy="1477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parco-nazionale-del-gran-paradi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941168"/>
            <a:ext cx="2021210" cy="142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60px-Tib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283654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tevere-in-pi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10445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1711_7_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548680"/>
            <a:ext cx="2843783" cy="2513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ázek 6" descr="400_F_32091997_lnSHcT2CO8UAnU2NQP0qsfWIsCoF4D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429000"/>
            <a:ext cx="4104456" cy="217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79512" y="6021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IL TEVERE È IL TERZO FIUME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DʼITALIA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PER LUNGHEZZA ED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PRIMO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DELLʼITALIA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PENINSULARE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59832" y="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TEVERE</a:t>
            </a:r>
            <a:endParaRPr lang="cs-CZ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AGO DI bOL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73630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Lago di Bracci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293097"/>
            <a:ext cx="3050704" cy="2088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 descr="Lago di Vi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348880"/>
            <a:ext cx="2697088" cy="2485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ázek 6" descr="Lago di Alba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32656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 descr="Lago di Nem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013176"/>
            <a:ext cx="3095625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23528" y="306896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LAGO DI BOLSEA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52120" y="645333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LAGO DI BRACCIANO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21328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LAGO DI ALBANO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652534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LAGO DI NEMI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03848" y="18448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LAGO DI VICO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20020616">
            <a:off x="964953" y="254068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 MAGGIORI LAGHI SONO LAGHI VULCANICI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conom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7" y="980728"/>
            <a:ext cx="4104456" cy="25922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ek 5" descr="economia.jpg_1315991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429000"/>
            <a:ext cx="3888432" cy="24974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79512" y="332656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LʼECONOMIA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SI BASA SOPRATTUTTO SUL TERZIARIO DATA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LʼELEVATA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PRESENZA, A ROMA, DI UFFICI DELLA PUBBLICA AMMINISTRAZIONE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2606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AGRICULTURA</a:t>
            </a:r>
            <a:endParaRPr lang="cs-CZ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A-tavola-con-cereali-ortaggi-legumi-e-fru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2692921" cy="2238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32656"/>
            <a:ext cx="290740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frut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852936"/>
            <a:ext cx="368300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 descr="floricolt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764704"/>
            <a:ext cx="2453258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51520" y="56612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 REGIONE È RICCA DI CEREALI, ORTAGGI, ALBERI DA FRUTTO, VITE, OLIVO E FLORICOLTURA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neficiobuf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38437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pecor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933056"/>
            <a:ext cx="3217416" cy="2535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Rischio-biologico-allevamenti-bovini-300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348880"/>
            <a:ext cx="2376264" cy="1512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ovéPole 7"/>
          <p:cNvSpPr txBox="1"/>
          <p:nvPr/>
        </p:nvSpPr>
        <p:spPr>
          <a:xfrm>
            <a:off x="251520" y="4005064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Lʼ'ALLEVAMENTO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DI BOVINI, BUFALI A SUD DELLA REGIONE ED ANCHE D'OVINI 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DAL LATTE DEI BUFALI SI FA LA FAMOSA MOZZARELLA BUFALA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 REGIONE È LA TERZA PER NUMERO DI CAPI DI OVINI ALLEVATI (QUASI IL 9% DELLA PRODUZIONE NAZIONALE)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Lazio_in_Ital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76672"/>
            <a:ext cx="2729552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4653136"/>
            <a:ext cx="8208912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IL NOME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DALLʼANTICO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POPOLO DEI LATINI CHE IN PASSATO, ABITAVANO LA REGIONE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UNA REGIONE ITALIANA A STATUTO ORDINARIO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DELLʼITALIA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CENTRALE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È ESTREMAMENTE POPOLATA (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5.728.688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ABITANTI)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LʼINDUSTRIA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LAZIALE: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MECCANICA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CHIMICA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FARMACEUTICA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ELETTRONICA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INFORMATICA</a:t>
            </a: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AEREOSPAZIALE</a:t>
            </a:r>
          </a:p>
          <a:p>
            <a:pPr>
              <a:buFont typeface="Wingdings" pitchFamily="2" charset="2"/>
              <a:buChar char="ü"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farmaceu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2808312" cy="2340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ázek 6" descr="industria_aerospazi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21088"/>
            <a:ext cx="3203848" cy="2198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 descr="Fotolia_38607349_Subscription_Monthly_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420888"/>
            <a:ext cx="269979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TURISMO</a:t>
            </a:r>
            <a:endParaRPr lang="cs-CZ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tarqui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419202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cerveteri-panor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60648"/>
            <a:ext cx="3347864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tivo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284984"/>
            <a:ext cx="338437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viterb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84984"/>
            <a:ext cx="338437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23528" y="285293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TARQUINIA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08104" y="28529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CERVETERI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5616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TIVOLI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58772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VITERBO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q"/>
            </a:pP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TURISMO È DIFFUSO SOPRATTUTTO A ROMA ED ANCHE A:</a:t>
            </a:r>
            <a:br>
              <a:rPr lang="cs-C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TARQUINIA</a:t>
            </a:r>
            <a:br>
              <a:rPr lang="cs-C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CERVETERI</a:t>
            </a:r>
            <a:br>
              <a:rPr lang="cs-C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TIVOLI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VITERBO</a:t>
            </a:r>
            <a:br>
              <a:rPr lang="cs-CZ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>
                <a:latin typeface="Times New Roman" pitchFamily="18" charset="0"/>
                <a:cs typeface="Times New Roman" pitchFamily="18" charset="0"/>
              </a:rPr>
            </a:b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314096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NEI CENTRI BALNEARI: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OSTIA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TERRACINA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FORMIA, IN QUELLI MONTANI COME A TERMINILLO</a:t>
            </a:r>
          </a:p>
          <a:p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NEI CENTRI TERMALI:</a:t>
            </a:r>
          </a:p>
          <a:p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FIUGGI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s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3810000" cy="1572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004048" y="234888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OSTIA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 descr="Terrac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484784"/>
            <a:ext cx="3455665" cy="161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4644008" y="314096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TERRACINA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Form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869160"/>
            <a:ext cx="4032448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4788024" y="652534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FORMIA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l Castello di Santa Sev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319016" cy="202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5220072" y="332656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 REGIONE HA MOLTISSIMI CASTELLI, FORSE A CAUSA DELLA CONFORMAZIONE DEL SUO TERRITORIO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 QUALI CHE SONO PIÙ BELLI APPARTENGONO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Il castello di Pa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3168352" cy="2110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Il Castello Odescalchi di Santa Marin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564904"/>
            <a:ext cx="2540000" cy="1080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67544" y="25649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CASTELLO DI PALO</a:t>
            </a:r>
            <a:endParaRPr lang="cs-CZ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57332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CASTELLO DI SANTA SEVERA</a:t>
            </a:r>
            <a:endParaRPr lang="cs-CZ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35696" y="371703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CASTELLO DI ODESCALCHI DI SANTA MARINELLA - BRACCIANO</a:t>
            </a:r>
            <a:endParaRPr lang="cs-CZ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astel_Sant_Ang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74441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Castel-Santangelo-Di-notte-sul-tev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399593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museo_nazionale_di_castel_sant_angelo_ro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132856"/>
            <a:ext cx="3395746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 rot="1934420">
            <a:off x="5107407" y="848385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cs typeface="Times New Roman" pitchFamily="18" charset="0"/>
              </a:rPr>
              <a:t>CASTEL SANT'ANGELO</a:t>
            </a:r>
            <a:endParaRPr lang="cs-CZ" sz="40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2606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ROMA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olosseum_at_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408712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4869160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FU FONDATA SECONDO LA TRADIZIONE DA ROMOLO NEL 753 A.C.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 CAPITALE DELLA REPUBBLICA ITALIANA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MOLTO SPESSO VIENE CHIAMATA COME LA “CITTÀ ETERNA”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atican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7632848" cy="249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39552" y="188640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cs typeface="Times New Roman" pitchFamily="18" charset="0"/>
              </a:rPr>
              <a:t>HA LA CRISTIANITÀ CATTOLICA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cs typeface="Times New Roman" pitchFamily="18" charset="0"/>
              </a:rPr>
              <a:t>PER LA CITTÀ DEL VATICANO È SPESSO DEFINITA CAPITALE DI DUE STATI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cs typeface="Times New Roman" pitchFamily="18" charset="0"/>
              </a:rPr>
              <a:t>SORGE SULLE RIVE DEL FIUME TEVERE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cs typeface="Times New Roman" pitchFamily="18" charset="0"/>
              </a:rPr>
              <a:t>È CIRCONDATA DA SETTE COLLI: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 AVENTINO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 CAMPIDOGLIO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 CELIO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ESQUILINO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PALATINO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QUIRINALE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cs typeface="Times New Roman" pitchFamily="18" charset="0"/>
              </a:rPr>
              <a:t>VIMINALE</a:t>
            </a:r>
            <a:endParaRPr lang="cs-CZ" b="1" dirty="0">
              <a:cs typeface="Times New Roman" pitchFamily="18" charset="0"/>
            </a:endParaRPr>
          </a:p>
        </p:txBody>
      </p:sp>
      <p:pic>
        <p:nvPicPr>
          <p:cNvPr id="7" name="Obrázek 6" descr="92176-800x554-500x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08720"/>
            <a:ext cx="2597274" cy="3520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SIMBOLI DI ROMA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Roma-Stem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2184127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67544" y="42930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cs typeface="Times New Roman" pitchFamily="18" charset="0"/>
              </a:rPr>
              <a:t>L'EBLEMA DEL COMUNE</a:t>
            </a:r>
            <a:endParaRPr lang="cs-CZ" b="1" dirty="0">
              <a:cs typeface="Times New Roman" pitchFamily="18" charset="0"/>
            </a:endParaRPr>
          </a:p>
        </p:txBody>
      </p:sp>
      <p:pic>
        <p:nvPicPr>
          <p:cNvPr id="9" name="Obrázek 8" descr="250px-Capitoline_she-wolf_Musei_Capitolini_MC1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24744"/>
            <a:ext cx="369336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5004048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cs typeface="Times New Roman" pitchFamily="18" charset="0"/>
              </a:rPr>
              <a:t>LA LUPA CAPITOLINA</a:t>
            </a:r>
            <a:endParaRPr lang="cs-CZ" b="1" dirty="0">
              <a:cs typeface="Times New Roman" pitchFamily="18" charset="0"/>
            </a:endParaRPr>
          </a:p>
        </p:txBody>
      </p:sp>
      <p:pic>
        <p:nvPicPr>
          <p:cNvPr id="12" name="Obrázek 11" descr="Petersdom_von_Engelsburg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068960"/>
            <a:ext cx="2952328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2483768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LA CUPOLA DELLA BASILICA DI SAN PIETRO</a:t>
            </a:r>
            <a:endParaRPr lang="cs-CZ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404664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/>
              <a:t>IL MOTTO DELLA CITT</a:t>
            </a:r>
            <a:r>
              <a:rPr lang="cs-CZ" b="1" dirty="0" smtClean="0">
                <a:cs typeface="Andalus"/>
              </a:rPr>
              <a:t>À È “SPQR”, IN LATINO SENATUS POPULUS QUE ROMANUS (IL SENATO E IL POPOLO ROMANO)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cs typeface="Andalus"/>
              </a:rPr>
              <a:t>NELL‘ANTICHITÀ INDICAVA LE DUE CLASSI:</a:t>
            </a:r>
          </a:p>
          <a:p>
            <a:endParaRPr lang="cs-CZ" b="1" dirty="0" smtClean="0">
              <a:cs typeface="Andalus"/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cs typeface="Andalus"/>
              </a:rPr>
              <a:t>LA CLASSE DEI PATRIZI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cs typeface="Andalus"/>
              </a:rPr>
              <a:t>LA CLASSE DEI PLEBE</a:t>
            </a:r>
            <a:endParaRPr lang="cs-CZ" b="1" dirty="0"/>
          </a:p>
        </p:txBody>
      </p:sp>
      <p:pic>
        <p:nvPicPr>
          <p:cNvPr id="5" name="Obrázek 4" descr="RO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417646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rom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76672"/>
            <a:ext cx="32385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usto_augu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96952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443356462_a78690d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04664"/>
            <a:ext cx="2736304" cy="3400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6016" y="39330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CESARE </a:t>
            </a:r>
          </a:p>
          <a:p>
            <a:pPr algn="ctr"/>
            <a:r>
              <a:rPr lang="cs-CZ" b="1" dirty="0" smtClean="0"/>
              <a:t>(100 A.C. – 44 A.C.)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SPARTACO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33265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u="sng" dirty="0" smtClean="0"/>
              <a:t>I PERSONAGGI PIÙ FAMOSI</a:t>
            </a:r>
            <a:endParaRPr lang="cs-CZ" sz="40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024px-Map_of_region_of_Lazio,_Italy,_with_provinces-i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836712"/>
            <a:ext cx="423566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539552" y="559737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SI DIVIDE IN 5 PROVINCE: ROMA, FROSINONE,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ATINA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IETI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ITERBO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8_05-giuseppe_mazzin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3456384" cy="4893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Garibal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346107"/>
            <a:ext cx="388843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580112" y="53732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GIUSEPPE MAZZINI </a:t>
            </a:r>
          </a:p>
          <a:p>
            <a:pPr algn="ctr"/>
            <a:r>
              <a:rPr lang="cs-CZ" b="1" dirty="0" smtClean="0"/>
              <a:t>(1805-1872)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60932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GIUSEPPE GARIBALDI (1807-1882)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640px-Bild-Ottavio_Leoni,_Caravag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3024336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800px-Gian_Lorenzo_Bernini,_self-portrait,_c1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404664"/>
            <a:ext cx="309634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472514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GIAN LORENZO BERNINI</a:t>
            </a:r>
          </a:p>
          <a:p>
            <a:pPr algn="ctr"/>
            <a:r>
              <a:rPr lang="cs-CZ" b="1" dirty="0" smtClean="0"/>
              <a:t>(1598-1680)</a:t>
            </a:r>
            <a:endParaRPr lang="cs-CZ" b="1" dirty="0"/>
          </a:p>
        </p:txBody>
      </p:sp>
      <p:pic>
        <p:nvPicPr>
          <p:cNvPr id="6" name="Obrázek 5" descr="Michelangel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7805" y="872716"/>
            <a:ext cx="3600400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275856" y="51626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MICHELANGELO BUONARROTI</a:t>
            </a:r>
          </a:p>
          <a:p>
            <a:pPr algn="ctr"/>
            <a:r>
              <a:rPr lang="cs-CZ" b="1" dirty="0" smtClean="0"/>
              <a:t>(1475-1564)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84168" y="47251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CARAVAGGIO</a:t>
            </a:r>
          </a:p>
          <a:p>
            <a:pPr algn="ctr"/>
            <a:r>
              <a:rPr lang="cs-CZ" b="1" dirty="0" smtClean="0"/>
              <a:t>(1571-1610)</a:t>
            </a:r>
            <a:endParaRPr lang="cs-CZ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ersimg6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6672"/>
            <a:ext cx="295232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vittorio-de-sica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44824"/>
            <a:ext cx="2952328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691680" y="494116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ALBERTO SORDI</a:t>
            </a:r>
          </a:p>
          <a:p>
            <a:pPr algn="ctr"/>
            <a:r>
              <a:rPr lang="cs-CZ" b="1" dirty="0" smtClean="0"/>
              <a:t>(1920-2003)</a:t>
            </a:r>
          </a:p>
          <a:p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27984" y="61653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VITTORIO DE SICA</a:t>
            </a:r>
          </a:p>
          <a:p>
            <a:pPr algn="ctr"/>
            <a:r>
              <a:rPr lang="cs-CZ" b="1" dirty="0" smtClean="0"/>
              <a:t>1901-1974)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azio_01c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4032448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292080" y="620688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NORD: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LʼUMBRIA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NORD-EST: LE MARCHE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NORD-OVEST: LA TOSCANA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SUD-EST: LA CAMPANIA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EST: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LʼABRUZZO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OVEST: IL MAR TIRRENO </a:t>
            </a:r>
          </a:p>
          <a:p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IN ESTENSIONE,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LAZIO È LA NONA REGIONE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SUPERFICIE: </a:t>
            </a:r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17.236 km</a:t>
            </a:r>
            <a:r>
              <a:rPr lang="it-IT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ltimetria_Lazi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5897769" cy="44138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1115616" y="465313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PREVALENTAMENTE COLLINARE: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54% SONO LE ZONE COLLINARI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26% SONO LE ZONE MONTUOSE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20% SONO PIANURE</a:t>
            </a:r>
            <a:endParaRPr lang="cs-C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bruzzo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48680"/>
            <a:ext cx="4438150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23528" y="476672"/>
            <a:ext cx="32403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IL GRUPPO PRINCIPALE DELL'APPENNINO ABRUZZESE: I MONTI REATINI CON LA VETTA PIÙ ALTA IL MONTE TERMINILLO (2217 m)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ALTRI GRUPPI DELL‘APPENNINO ABRUZZESE: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SABINI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SIMBRUINI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ERNICI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TRA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LʼAPPENNINO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E LA COSTA PIANEGGIANTE SI ERGE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LʼANTIAPPENNINO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nti-Cimini-e-lago-di-V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360172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23528" y="33265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 NORD CI SONO I GRUPPI DI ORIGINE VULCANICA: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VOLSINI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CIMICI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SABATINI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COLLI ALBANI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328498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 MONTI CIMICI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 descr="Colli Alb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6012160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ovéPole 8"/>
          <p:cNvSpPr txBox="1"/>
          <p:nvPr/>
        </p:nvSpPr>
        <p:spPr>
          <a:xfrm>
            <a:off x="395536" y="63813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COLLI ALBANI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onti-lepini-450784ee-675d-448f-ba45-f333393486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4664"/>
            <a:ext cx="6300192" cy="2304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Monti Auso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396044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Monti Aurun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212976"/>
            <a:ext cx="424847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259632" y="278092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LEPINI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501317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AUSONI</a:t>
            </a:r>
          </a:p>
          <a:p>
            <a:pPr algn="ctr"/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16016" y="508518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AURUNCI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551723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 SUD CI SONO I GRUPPI CHE NON SONO DI ORIGINE VULCANICA: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LEPINI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AUSONI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MONTI AURUNCI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ag19mappa_laz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92695"/>
            <a:ext cx="5169196" cy="4392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323528" y="56612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TRA I MONTI ERNICI E I MONTI LEPINI SI TROVA LA VALLE LATINA MA LA ZONA È DENOMINATA ANCHE CIOCIARÌA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629</Words>
  <Application>Microsoft Office PowerPoint</Application>
  <PresentationFormat>Předvádění na obrazovce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Andalus</vt:lpstr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TURISMO</vt:lpstr>
      <vt:lpstr>TURISMO È DIFFUSO SOPRATTUTTO A ROMA ED ANCHE A:  TARQUINIA CERVETERI TIVOLI VITERBO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REGIONE LAZIO</dc:title>
  <dc:creator>Lenka</dc:creator>
  <cp:lastModifiedBy>uzivatel</cp:lastModifiedBy>
  <cp:revision>52</cp:revision>
  <dcterms:created xsi:type="dcterms:W3CDTF">2014-11-10T16:44:09Z</dcterms:created>
  <dcterms:modified xsi:type="dcterms:W3CDTF">2019-04-28T18:36:08Z</dcterms:modified>
</cp:coreProperties>
</file>