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A0FA-04A0-4BEA-8645-6FEA74B93F94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824C-4F32-46C6-A78D-9108E1FCD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5868144" y="5903560"/>
            <a:ext cx="3056384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" name="Obrázek 3" descr="imagesXCN1QF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45826"/>
            <a:ext cx="9144000" cy="370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</a:rPr>
              <a:t>Bergamo</a:t>
            </a:r>
            <a:endParaRPr lang="cs-CZ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agesN3RZ7M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3098453" cy="4026416"/>
          </a:xfrm>
        </p:spPr>
      </p:pic>
      <p:pic>
        <p:nvPicPr>
          <p:cNvPr id="5" name="Obrázek 4" descr="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4898324" cy="32478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36096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Santa</a:t>
            </a:r>
            <a:r>
              <a:rPr lang="cs-CZ" dirty="0" smtClean="0"/>
              <a:t> Maria </a:t>
            </a:r>
            <a:r>
              <a:rPr lang="cs-CZ" dirty="0" err="1" smtClean="0"/>
              <a:t>delle</a:t>
            </a:r>
            <a:r>
              <a:rPr lang="cs-CZ" dirty="0" smtClean="0"/>
              <a:t> </a:t>
            </a:r>
            <a:r>
              <a:rPr lang="cs-CZ" dirty="0" err="1" smtClean="0"/>
              <a:t>Grazie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 </a:t>
            </a:r>
            <a:r>
              <a:rPr lang="cs-CZ" dirty="0" err="1" smtClean="0"/>
              <a:t>cappella</a:t>
            </a:r>
            <a:r>
              <a:rPr lang="cs-CZ" dirty="0" smtClean="0"/>
              <a:t> </a:t>
            </a:r>
            <a:r>
              <a:rPr lang="cs-CZ" dirty="0" err="1" smtClean="0"/>
              <a:t>Colleoni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63408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chemeClr val="accent2">
                    <a:lumMod val="75000"/>
                  </a:schemeClr>
                </a:solidFill>
              </a:rPr>
              <a:t>Milano</a:t>
            </a:r>
            <a:endParaRPr lang="cs-CZ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duomo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4032448" cy="2805961"/>
          </a:xfrm>
        </p:spPr>
      </p:pic>
      <p:pic>
        <p:nvPicPr>
          <p:cNvPr id="5" name="Obrázek 4" descr="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35863"/>
            <a:ext cx="3940075" cy="2478210"/>
          </a:xfrm>
          <a:prstGeom prst="rect">
            <a:avLst/>
          </a:prstGeom>
        </p:spPr>
      </p:pic>
      <p:pic>
        <p:nvPicPr>
          <p:cNvPr id="6" name="Obrázek 5" descr="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3695390" cy="2592289"/>
          </a:xfrm>
          <a:prstGeom prst="rect">
            <a:avLst/>
          </a:prstGeom>
        </p:spPr>
      </p:pic>
      <p:pic>
        <p:nvPicPr>
          <p:cNvPr id="9" name="Obrázek 8" descr="images8Q4FG2Q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548680"/>
            <a:ext cx="3865049" cy="28950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48064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Galleria</a:t>
            </a:r>
            <a:r>
              <a:rPr lang="cs-CZ" dirty="0" smtClean="0"/>
              <a:t> </a:t>
            </a:r>
            <a:r>
              <a:rPr lang="cs-CZ" dirty="0" err="1" smtClean="0"/>
              <a:t>Vittorio</a:t>
            </a:r>
            <a:r>
              <a:rPr lang="cs-CZ" dirty="0" smtClean="0"/>
              <a:t> Emanuele II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Castello</a:t>
            </a:r>
            <a:r>
              <a:rPr lang="cs-CZ" dirty="0" smtClean="0"/>
              <a:t> </a:t>
            </a:r>
            <a:r>
              <a:rPr lang="cs-CZ" dirty="0" err="1" smtClean="0"/>
              <a:t>Sforzesco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Duomo</a:t>
            </a:r>
            <a:r>
              <a:rPr lang="cs-CZ" dirty="0" smtClean="0"/>
              <a:t> </a:t>
            </a:r>
            <a:r>
              <a:rPr lang="cs-CZ" dirty="0" err="1" smtClean="0"/>
              <a:t>di</a:t>
            </a:r>
            <a:r>
              <a:rPr lang="cs-CZ" dirty="0" smtClean="0"/>
              <a:t> Milano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Teatro</a:t>
            </a:r>
            <a:r>
              <a:rPr lang="cs-CZ" dirty="0" smtClean="0"/>
              <a:t> </a:t>
            </a:r>
            <a:r>
              <a:rPr lang="cs-CZ" dirty="0" err="1" smtClean="0"/>
              <a:t>alla</a:t>
            </a:r>
            <a:r>
              <a:rPr lang="cs-CZ" dirty="0" smtClean="0"/>
              <a:t> </a:t>
            </a:r>
            <a:r>
              <a:rPr lang="cs-CZ" dirty="0" err="1" smtClean="0"/>
              <a:t>Scala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Personaggi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famosi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agesBIN66Q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292" y="1844824"/>
            <a:ext cx="3024336" cy="3024336"/>
          </a:xfrm>
        </p:spPr>
      </p:pic>
      <p:pic>
        <p:nvPicPr>
          <p:cNvPr id="5" name="Obrázek 4" descr="imagesJ7K8MDW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772816"/>
            <a:ext cx="2569595" cy="3312368"/>
          </a:xfrm>
          <a:prstGeom prst="rect">
            <a:avLst/>
          </a:prstGeom>
        </p:spPr>
      </p:pic>
      <p:pic>
        <p:nvPicPr>
          <p:cNvPr id="6" name="Obrázek 5" descr="imagesO82CAT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72815"/>
            <a:ext cx="2514614" cy="3254957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5126414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Alessandro Manzoni</a:t>
            </a:r>
            <a:r>
              <a:rPr lang="cs-C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Giuseppe Arcimboldo</a:t>
            </a:r>
            <a:r>
              <a:rPr lang="cs-C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Giuseppe Parini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sPLCV5Y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168352" cy="3168352"/>
          </a:xfrm>
        </p:spPr>
      </p:pic>
      <p:pic>
        <p:nvPicPr>
          <p:cNvPr id="5" name="Obrázek 4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2298" y="980728"/>
            <a:ext cx="2457856" cy="3384376"/>
          </a:xfrm>
          <a:prstGeom prst="rect">
            <a:avLst/>
          </a:prstGeom>
        </p:spPr>
      </p:pic>
      <p:pic>
        <p:nvPicPr>
          <p:cNvPr id="6" name="Obrázek 5" descr="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8400" y="980728"/>
            <a:ext cx="2710198" cy="338437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524509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Luchino Visconti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it-IT" sz="16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Alessandro Volta</a:t>
            </a:r>
            <a:r>
              <a:rPr lang="cs-CZ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it-IT" sz="16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Giovanni Battista Pirelli</a:t>
            </a:r>
            <a:endParaRPr kumimoji="0" lang="cs-CZ" sz="1600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6TPRHY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5076056" cy="46805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3682752" cy="5721499"/>
          </a:xfrm>
        </p:spPr>
        <p:txBody>
          <a:bodyPr>
            <a:normAutofit/>
          </a:bodyPr>
          <a:lstStyle/>
          <a:p>
            <a:r>
              <a:rPr lang="cs-CZ" b="1" u="sng" dirty="0" err="1"/>
              <a:t>Posizione</a:t>
            </a:r>
            <a:endParaRPr lang="cs-CZ" dirty="0"/>
          </a:p>
          <a:p>
            <a:pPr>
              <a:buNone/>
            </a:pPr>
            <a:r>
              <a:rPr lang="cs-CZ" dirty="0" smtClean="0"/>
              <a:t>- l</a:t>
            </a:r>
            <a:r>
              <a:rPr lang="it-IT" dirty="0" smtClean="0"/>
              <a:t>a </a:t>
            </a:r>
            <a:r>
              <a:rPr lang="it-IT" dirty="0"/>
              <a:t>Lombardia è </a:t>
            </a:r>
            <a:r>
              <a:rPr lang="it-IT" dirty="0" smtClean="0"/>
              <a:t>una</a:t>
            </a:r>
            <a:r>
              <a:rPr lang="cs-CZ" dirty="0" smtClean="0"/>
              <a:t> regione</a:t>
            </a:r>
            <a:r>
              <a:rPr lang="it-IT" dirty="0" smtClean="0"/>
              <a:t> dell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Italia</a:t>
            </a:r>
            <a:r>
              <a:rPr lang="cs-CZ" dirty="0" smtClean="0"/>
              <a:t>                      </a:t>
            </a:r>
            <a:r>
              <a:rPr lang="cs-CZ" dirty="0" err="1" smtClean="0"/>
              <a:t>nord-occidentale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 c</a:t>
            </a:r>
            <a:r>
              <a:rPr lang="it-IT" dirty="0" smtClean="0"/>
              <a:t>onfina </a:t>
            </a:r>
            <a:r>
              <a:rPr lang="it-IT" dirty="0"/>
              <a:t>a nord con la </a:t>
            </a:r>
            <a:r>
              <a:rPr lang="cs-CZ" dirty="0" err="1" smtClean="0"/>
              <a:t>Svizzera</a:t>
            </a:r>
            <a:r>
              <a:rPr lang="cs-CZ" dirty="0" smtClean="0"/>
              <a:t> </a:t>
            </a:r>
            <a:r>
              <a:rPr lang="it-IT" dirty="0" smtClean="0"/>
              <a:t>a </a:t>
            </a:r>
            <a:r>
              <a:rPr lang="it-IT" dirty="0"/>
              <a:t>ovest </a:t>
            </a:r>
            <a:r>
              <a:rPr lang="cs-CZ" dirty="0" err="1" smtClean="0"/>
              <a:t>con</a:t>
            </a:r>
            <a:r>
              <a:rPr lang="cs-CZ" dirty="0" smtClean="0"/>
              <a:t> i</a:t>
            </a:r>
            <a:r>
              <a:rPr lang="it-IT" dirty="0" smtClean="0"/>
              <a:t>l </a:t>
            </a:r>
            <a:r>
              <a:rPr lang="cs-CZ" dirty="0" smtClean="0"/>
              <a:t>Piemonte</a:t>
            </a:r>
            <a:r>
              <a:rPr lang="it-IT" dirty="0" smtClean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a </a:t>
            </a:r>
            <a:r>
              <a:rPr lang="it-IT" dirty="0"/>
              <a:t>est con </a:t>
            </a:r>
            <a:r>
              <a:rPr lang="it-IT" dirty="0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Veneto</a:t>
            </a:r>
            <a:r>
              <a:rPr lang="it-IT" dirty="0" smtClean="0"/>
              <a:t> </a:t>
            </a:r>
            <a:r>
              <a:rPr lang="it-IT" dirty="0"/>
              <a:t>e il </a:t>
            </a:r>
            <a:r>
              <a:rPr lang="cs-CZ" dirty="0" err="1" smtClean="0"/>
              <a:t>Trentino-Alto</a:t>
            </a:r>
            <a:r>
              <a:rPr lang="cs-CZ" dirty="0" smtClean="0"/>
              <a:t> </a:t>
            </a:r>
            <a:r>
              <a:rPr lang="cs-CZ" dirty="0" err="1" smtClean="0"/>
              <a:t>Adige</a:t>
            </a:r>
            <a:r>
              <a:rPr lang="it-IT" dirty="0" smtClean="0"/>
              <a:t> </a:t>
            </a:r>
            <a:r>
              <a:rPr lang="it-IT" dirty="0"/>
              <a:t>e a sud con </a:t>
            </a:r>
            <a:r>
              <a:rPr lang="it-IT" dirty="0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Emilia-Romagna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80728"/>
            <a:ext cx="5148064" cy="54006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4464496" cy="6597352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err="1" smtClean="0"/>
              <a:t>le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origini</a:t>
            </a:r>
            <a:r>
              <a:rPr lang="cs-CZ" b="1" u="sng" dirty="0" smtClean="0"/>
              <a:t> </a:t>
            </a:r>
            <a:r>
              <a:rPr lang="cs-CZ" b="1" u="sng" dirty="0" err="1"/>
              <a:t>del</a:t>
            </a:r>
            <a:r>
              <a:rPr lang="cs-CZ" b="1" u="sng" dirty="0"/>
              <a:t> </a:t>
            </a:r>
            <a:r>
              <a:rPr lang="cs-CZ" b="1" u="sng" dirty="0" smtClean="0"/>
              <a:t>nome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i </a:t>
            </a:r>
            <a:r>
              <a:rPr lang="cs-CZ" dirty="0" err="1"/>
              <a:t>Longobardi</a:t>
            </a:r>
            <a:r>
              <a:rPr lang="cs-CZ" dirty="0"/>
              <a:t> </a:t>
            </a:r>
            <a:r>
              <a:rPr lang="cs-CZ" dirty="0" err="1"/>
              <a:t>nel</a:t>
            </a:r>
            <a:r>
              <a:rPr lang="cs-CZ" dirty="0"/>
              <a:t> VI </a:t>
            </a:r>
            <a:r>
              <a:rPr lang="cs-CZ" dirty="0" err="1"/>
              <a:t>secolo</a:t>
            </a:r>
            <a:r>
              <a:rPr lang="cs-CZ" dirty="0"/>
              <a:t> </a:t>
            </a:r>
            <a:r>
              <a:rPr lang="cs-CZ" dirty="0" err="1" smtClean="0"/>
              <a:t>d.C</a:t>
            </a:r>
            <a:r>
              <a:rPr lang="cs-CZ" dirty="0" smtClean="0"/>
              <a:t>. </a:t>
            </a:r>
            <a:r>
              <a:rPr lang="cs-CZ" dirty="0" err="1"/>
              <a:t>occuparono</a:t>
            </a:r>
            <a:r>
              <a:rPr lang="cs-CZ" dirty="0"/>
              <a:t> quasi </a:t>
            </a:r>
            <a:r>
              <a:rPr lang="cs-CZ" dirty="0" err="1"/>
              <a:t>tutta</a:t>
            </a:r>
            <a:r>
              <a:rPr lang="cs-CZ" dirty="0"/>
              <a:t> la </a:t>
            </a:r>
            <a:r>
              <a:rPr lang="cs-CZ" dirty="0" err="1"/>
              <a:t>Penisola</a:t>
            </a:r>
            <a:r>
              <a:rPr lang="cs-CZ" dirty="0"/>
              <a:t> 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/>
              <a:t>loro </a:t>
            </a:r>
            <a:r>
              <a:rPr lang="cs-CZ" dirty="0" err="1"/>
              <a:t>territorio</a:t>
            </a:r>
            <a:r>
              <a:rPr lang="cs-CZ" dirty="0"/>
              <a:t> si </a:t>
            </a:r>
            <a:r>
              <a:rPr lang="cs-CZ" dirty="0" err="1"/>
              <a:t>chiamò</a:t>
            </a:r>
            <a:r>
              <a:rPr lang="cs-CZ" dirty="0"/>
              <a:t> </a:t>
            </a:r>
            <a:r>
              <a:rPr lang="cs-CZ" dirty="0" err="1" smtClean="0"/>
              <a:t>Longobardia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in </a:t>
            </a:r>
            <a:r>
              <a:rPr lang="cs-CZ" dirty="0" err="1"/>
              <a:t>seguito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nome si </a:t>
            </a:r>
            <a:r>
              <a:rPr lang="cs-CZ" dirty="0" err="1"/>
              <a:t>trasformò</a:t>
            </a:r>
            <a:r>
              <a:rPr lang="cs-CZ" dirty="0"/>
              <a:t> </a:t>
            </a:r>
            <a:r>
              <a:rPr lang="cs-CZ" dirty="0" err="1" smtClean="0"/>
              <a:t>nell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attuale</a:t>
            </a:r>
            <a:r>
              <a:rPr lang="cs-CZ" dirty="0" smtClean="0"/>
              <a:t> </a:t>
            </a:r>
            <a:r>
              <a:rPr lang="cs-CZ" dirty="0" err="1"/>
              <a:t>Lombardia</a:t>
            </a:r>
            <a:r>
              <a:rPr lang="cs-CZ" dirty="0" smtClean="0"/>
              <a:t>.</a:t>
            </a:r>
          </a:p>
          <a:p>
            <a:r>
              <a:rPr lang="cs-CZ" b="1" u="sng" dirty="0" err="1" smtClean="0"/>
              <a:t>province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Bergamo</a:t>
            </a:r>
            <a:r>
              <a:rPr lang="cs-CZ" dirty="0"/>
              <a:t>, </a:t>
            </a:r>
            <a:r>
              <a:rPr lang="cs-CZ" dirty="0" err="1"/>
              <a:t>Brescia</a:t>
            </a:r>
            <a:r>
              <a:rPr lang="cs-CZ" dirty="0"/>
              <a:t>, </a:t>
            </a:r>
            <a:r>
              <a:rPr lang="cs-CZ" dirty="0" err="1"/>
              <a:t>Como</a:t>
            </a:r>
            <a:r>
              <a:rPr lang="cs-CZ" dirty="0"/>
              <a:t>, Cremona, Lecco, Lodi, Mantova, Milano, Pavia, </a:t>
            </a:r>
            <a:r>
              <a:rPr lang="cs-CZ" dirty="0" err="1"/>
              <a:t>Sondrio</a:t>
            </a:r>
            <a:r>
              <a:rPr lang="cs-CZ" dirty="0"/>
              <a:t>, </a:t>
            </a:r>
            <a:r>
              <a:rPr lang="cs-CZ" dirty="0" err="1" smtClean="0"/>
              <a:t>Varese</a:t>
            </a:r>
            <a:endParaRPr lang="cs-CZ" dirty="0"/>
          </a:p>
          <a:p>
            <a:r>
              <a:rPr lang="cs-CZ" b="1" u="sng" dirty="0" err="1" smtClean="0"/>
              <a:t>capoluogo</a:t>
            </a:r>
            <a:r>
              <a:rPr lang="cs-CZ" dirty="0" smtClean="0"/>
              <a:t>: Milano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ltimetria_Lombardia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367438" cy="636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45024"/>
            <a:ext cx="4174021" cy="259228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4690864" cy="648072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l</a:t>
            </a:r>
            <a:r>
              <a:rPr lang="it-IT" b="1" u="sng" dirty="0" smtClean="0"/>
              <a:t>e </a:t>
            </a:r>
            <a:r>
              <a:rPr lang="it-IT" b="1" u="sng" dirty="0"/>
              <a:t>catene montuose</a:t>
            </a:r>
            <a:r>
              <a:rPr lang="it-IT" dirty="0"/>
              <a:t> </a:t>
            </a:r>
            <a:r>
              <a:rPr lang="cs-CZ" dirty="0" smtClean="0"/>
              <a:t>: </a:t>
            </a:r>
            <a:r>
              <a:rPr lang="cs-CZ" dirty="0" err="1" smtClean="0"/>
              <a:t>Alpi</a:t>
            </a:r>
            <a:r>
              <a:rPr lang="it-IT" dirty="0" smtClean="0"/>
              <a:t>, </a:t>
            </a:r>
            <a:r>
              <a:rPr lang="cs-CZ" dirty="0" err="1" smtClean="0"/>
              <a:t>Prealpi</a:t>
            </a:r>
            <a:r>
              <a:rPr lang="it-IT" dirty="0" smtClean="0"/>
              <a:t> e </a:t>
            </a:r>
            <a:r>
              <a:rPr lang="cs-CZ" dirty="0" err="1" smtClean="0"/>
              <a:t>Appennini</a:t>
            </a:r>
            <a:endParaRPr lang="cs-CZ" dirty="0" smtClean="0"/>
          </a:p>
          <a:p>
            <a:r>
              <a:rPr lang="cs-CZ" b="1" u="sng" dirty="0" smtClean="0"/>
              <a:t>la </a:t>
            </a:r>
            <a:r>
              <a:rPr lang="cs-CZ" b="1" u="sng" dirty="0" err="1"/>
              <a:t>cima</a:t>
            </a:r>
            <a:r>
              <a:rPr lang="cs-CZ" b="1" u="sng" dirty="0"/>
              <a:t> </a:t>
            </a:r>
            <a:r>
              <a:rPr lang="cs-CZ" b="1" u="sng" dirty="0" err="1"/>
              <a:t>più</a:t>
            </a:r>
            <a:r>
              <a:rPr lang="cs-CZ" b="1" u="sng" dirty="0"/>
              <a:t> </a:t>
            </a:r>
            <a:r>
              <a:rPr lang="cs-CZ" b="1" u="sng" dirty="0" err="1" smtClean="0"/>
              <a:t>alta</a:t>
            </a:r>
            <a:r>
              <a:rPr lang="cs-CZ" b="1" u="sng" dirty="0" smtClean="0"/>
              <a:t>:</a:t>
            </a:r>
            <a:r>
              <a:rPr lang="cs-CZ" dirty="0" smtClean="0"/>
              <a:t> </a:t>
            </a:r>
            <a:r>
              <a:rPr lang="cs-CZ" dirty="0" err="1"/>
              <a:t>il</a:t>
            </a:r>
            <a:r>
              <a:rPr lang="cs-CZ" dirty="0"/>
              <a:t> Monte </a:t>
            </a:r>
            <a:r>
              <a:rPr lang="cs-CZ" dirty="0" err="1"/>
              <a:t>Bernina</a:t>
            </a:r>
            <a:r>
              <a:rPr lang="cs-CZ" dirty="0"/>
              <a:t> (4.049 </a:t>
            </a:r>
            <a:r>
              <a:rPr lang="cs-CZ" dirty="0" err="1"/>
              <a:t>metri</a:t>
            </a:r>
            <a:r>
              <a:rPr lang="cs-CZ" dirty="0"/>
              <a:t>).</a:t>
            </a:r>
          </a:p>
          <a:p>
            <a:r>
              <a:rPr lang="cs-CZ" b="1" u="sng" dirty="0" smtClean="0"/>
              <a:t>la </a:t>
            </a:r>
            <a:r>
              <a:rPr lang="cs-CZ" b="1" u="sng" dirty="0" err="1" smtClean="0"/>
              <a:t>pianura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principale</a:t>
            </a:r>
            <a:r>
              <a:rPr lang="cs-CZ" b="1" u="sng" dirty="0" smtClean="0"/>
              <a:t>:</a:t>
            </a:r>
            <a:r>
              <a:rPr lang="cs-CZ" dirty="0"/>
              <a:t> </a:t>
            </a:r>
            <a:r>
              <a:rPr lang="cs-CZ" dirty="0" err="1"/>
              <a:t>Pianura</a:t>
            </a:r>
            <a:r>
              <a:rPr lang="cs-CZ" dirty="0"/>
              <a:t> </a:t>
            </a:r>
            <a:r>
              <a:rPr lang="cs-CZ" dirty="0" err="1" smtClean="0"/>
              <a:t>Padana</a:t>
            </a:r>
            <a:endParaRPr lang="cs-CZ" dirty="0" smtClean="0"/>
          </a:p>
          <a:p>
            <a:r>
              <a:rPr lang="cs-CZ" b="1" u="sng" dirty="0" smtClean="0"/>
              <a:t>i </a:t>
            </a:r>
            <a:r>
              <a:rPr lang="cs-CZ" b="1" u="sng" dirty="0" err="1" smtClean="0"/>
              <a:t>fiumi</a:t>
            </a:r>
            <a:r>
              <a:rPr lang="cs-CZ" b="1" u="sng" dirty="0" smtClean="0"/>
              <a:t>:</a:t>
            </a:r>
            <a:r>
              <a:rPr lang="cs-CZ" dirty="0" smtClean="0"/>
              <a:t> Po, </a:t>
            </a:r>
            <a:r>
              <a:rPr lang="cs-CZ" dirty="0"/>
              <a:t>Ticino, </a:t>
            </a:r>
            <a:r>
              <a:rPr lang="cs-CZ" dirty="0" err="1" smtClean="0"/>
              <a:t>Oglio</a:t>
            </a:r>
            <a:r>
              <a:rPr lang="cs-CZ" dirty="0"/>
              <a:t>, </a:t>
            </a:r>
            <a:r>
              <a:rPr lang="cs-CZ" dirty="0" err="1" smtClean="0"/>
              <a:t>Adda</a:t>
            </a:r>
            <a:r>
              <a:rPr lang="cs-CZ" dirty="0" smtClean="0"/>
              <a:t> </a:t>
            </a:r>
            <a:r>
              <a:rPr lang="cs-CZ" dirty="0"/>
              <a:t>e </a:t>
            </a:r>
            <a:r>
              <a:rPr lang="cs-CZ" dirty="0" smtClean="0"/>
              <a:t> </a:t>
            </a:r>
            <a:r>
              <a:rPr lang="cs-CZ" dirty="0" err="1" smtClean="0"/>
              <a:t>Mincio</a:t>
            </a:r>
            <a:endParaRPr lang="cs-CZ" dirty="0" smtClean="0"/>
          </a:p>
          <a:p>
            <a:r>
              <a:rPr lang="cs-CZ" b="1" u="sng" dirty="0" smtClean="0"/>
              <a:t>i </a:t>
            </a:r>
            <a:r>
              <a:rPr lang="cs-CZ" b="1" u="sng" dirty="0" err="1" smtClean="0"/>
              <a:t>laghi</a:t>
            </a:r>
            <a:r>
              <a:rPr lang="cs-CZ" b="1" u="sng" dirty="0" smtClean="0"/>
              <a:t>:</a:t>
            </a:r>
            <a:r>
              <a:rPr lang="cs-CZ" b="1" dirty="0" smtClean="0"/>
              <a:t> </a:t>
            </a:r>
            <a:r>
              <a:rPr lang="cs-CZ" dirty="0" err="1" smtClean="0"/>
              <a:t>Lago</a:t>
            </a:r>
            <a:r>
              <a:rPr lang="cs-CZ" dirty="0" smtClean="0"/>
              <a:t> </a:t>
            </a:r>
            <a:r>
              <a:rPr lang="cs-CZ" dirty="0"/>
              <a:t>di </a:t>
            </a:r>
            <a:r>
              <a:rPr lang="cs-CZ" dirty="0" smtClean="0"/>
              <a:t>Garda,  </a:t>
            </a:r>
            <a:r>
              <a:rPr lang="cs-CZ" dirty="0" err="1"/>
              <a:t>Lago</a:t>
            </a:r>
            <a:r>
              <a:rPr lang="cs-CZ" dirty="0"/>
              <a:t> di </a:t>
            </a:r>
            <a:r>
              <a:rPr lang="cs-CZ" dirty="0" err="1"/>
              <a:t>Como</a:t>
            </a:r>
            <a:r>
              <a:rPr lang="cs-CZ" dirty="0"/>
              <a:t>, </a:t>
            </a:r>
            <a:r>
              <a:rPr lang="cs-CZ" dirty="0" err="1" smtClean="0"/>
              <a:t>Lago</a:t>
            </a:r>
            <a:r>
              <a:rPr lang="cs-CZ" dirty="0" smtClean="0"/>
              <a:t> </a:t>
            </a:r>
            <a:r>
              <a:rPr lang="cs-CZ" dirty="0" err="1"/>
              <a:t>Maggiore</a:t>
            </a:r>
            <a:r>
              <a:rPr lang="cs-CZ" dirty="0"/>
              <a:t> </a:t>
            </a:r>
            <a:r>
              <a:rPr lang="cs-CZ" dirty="0" smtClean="0"/>
              <a:t>o </a:t>
            </a:r>
            <a:r>
              <a:rPr lang="cs-CZ" dirty="0" err="1" smtClean="0"/>
              <a:t>Lago</a:t>
            </a:r>
            <a:r>
              <a:rPr lang="cs-CZ" dirty="0" smtClean="0"/>
              <a:t> </a:t>
            </a:r>
            <a:r>
              <a:rPr lang="cs-CZ" dirty="0"/>
              <a:t>di </a:t>
            </a:r>
            <a:r>
              <a:rPr lang="cs-CZ" dirty="0" err="1" smtClean="0"/>
              <a:t>Lugano</a:t>
            </a:r>
            <a:endParaRPr lang="cs-CZ" b="1" u="sng" dirty="0"/>
          </a:p>
        </p:txBody>
      </p:sp>
      <p:pic>
        <p:nvPicPr>
          <p:cNvPr id="5" name="Obrázek 4" descr="imagesQNZW55H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973132" cy="2976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imagesXDZDAJ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183396"/>
            <a:ext cx="1800200" cy="1674604"/>
          </a:xfrm>
          <a:prstGeom prst="rect">
            <a:avLst/>
          </a:prstGeom>
        </p:spPr>
      </p:pic>
      <p:pic>
        <p:nvPicPr>
          <p:cNvPr id="7" name="Obrázek 6" descr="images1MYNTG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738364" cy="17115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5194920" cy="5976664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err="1" smtClean="0"/>
              <a:t>agricoltura</a:t>
            </a:r>
            <a:r>
              <a:rPr lang="cs-CZ" b="1" u="sng" dirty="0" smtClean="0"/>
              <a:t> </a:t>
            </a:r>
            <a:r>
              <a:rPr lang="cs-CZ" b="1" u="sng" dirty="0"/>
              <a:t>- </a:t>
            </a:r>
            <a:r>
              <a:rPr lang="cs-CZ" b="1" u="sng" dirty="0" err="1" smtClean="0"/>
              <a:t>allevamento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la </a:t>
            </a:r>
            <a:r>
              <a:rPr lang="cs-CZ" dirty="0" err="1" smtClean="0"/>
              <a:t>coltura</a:t>
            </a:r>
            <a:r>
              <a:rPr lang="cs-CZ" dirty="0" smtClean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grano</a:t>
            </a:r>
            <a:r>
              <a:rPr lang="cs-CZ" dirty="0"/>
              <a:t>, </a:t>
            </a:r>
            <a:r>
              <a:rPr lang="cs-CZ" dirty="0" err="1"/>
              <a:t>riso</a:t>
            </a:r>
            <a:r>
              <a:rPr lang="cs-CZ" dirty="0"/>
              <a:t>, </a:t>
            </a:r>
            <a:r>
              <a:rPr lang="cs-CZ" dirty="0" err="1"/>
              <a:t>ortaggi</a:t>
            </a:r>
            <a:r>
              <a:rPr lang="cs-CZ" dirty="0"/>
              <a:t> e </a:t>
            </a:r>
            <a:r>
              <a:rPr lang="cs-CZ" dirty="0" err="1" smtClean="0"/>
              <a:t>foraggio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allevamento</a:t>
            </a:r>
            <a:r>
              <a:rPr lang="cs-CZ" dirty="0" smtClean="0"/>
              <a:t> </a:t>
            </a:r>
            <a:r>
              <a:rPr lang="cs-CZ" dirty="0"/>
              <a:t>dei </a:t>
            </a:r>
            <a:r>
              <a:rPr lang="cs-CZ" dirty="0" err="1"/>
              <a:t>bovini</a:t>
            </a:r>
            <a:r>
              <a:rPr lang="cs-CZ" dirty="0"/>
              <a:t> in </a:t>
            </a:r>
            <a:r>
              <a:rPr lang="cs-CZ" dirty="0" err="1"/>
              <a:t>generale</a:t>
            </a:r>
            <a:r>
              <a:rPr lang="cs-CZ" dirty="0"/>
              <a:t> e </a:t>
            </a:r>
            <a:r>
              <a:rPr lang="cs-CZ" dirty="0" err="1"/>
              <a:t>delle</a:t>
            </a:r>
            <a:r>
              <a:rPr lang="cs-CZ" dirty="0"/>
              <a:t> </a:t>
            </a:r>
            <a:r>
              <a:rPr lang="cs-CZ" dirty="0" err="1"/>
              <a:t>mucche</a:t>
            </a:r>
            <a:r>
              <a:rPr lang="cs-CZ" dirty="0"/>
              <a:t> da </a:t>
            </a:r>
            <a:r>
              <a:rPr lang="cs-CZ" dirty="0" err="1" smtClean="0"/>
              <a:t>latte</a:t>
            </a:r>
            <a:r>
              <a:rPr lang="cs-CZ" dirty="0" smtClean="0"/>
              <a:t> e </a:t>
            </a:r>
            <a:r>
              <a:rPr lang="cs-CZ" dirty="0" err="1" smtClean="0"/>
              <a:t>suini</a:t>
            </a:r>
            <a:r>
              <a:rPr lang="cs-CZ" dirty="0" smtClean="0"/>
              <a:t>              la </a:t>
            </a:r>
            <a:r>
              <a:rPr lang="cs-CZ" dirty="0" err="1"/>
              <a:t>produzione</a:t>
            </a:r>
            <a:r>
              <a:rPr lang="cs-CZ" dirty="0"/>
              <a:t> di carne, </a:t>
            </a:r>
            <a:r>
              <a:rPr lang="cs-CZ" dirty="0" err="1"/>
              <a:t>latte</a:t>
            </a:r>
            <a:r>
              <a:rPr lang="cs-CZ" dirty="0"/>
              <a:t>, </a:t>
            </a:r>
            <a:r>
              <a:rPr lang="cs-CZ" dirty="0" err="1"/>
              <a:t>burro</a:t>
            </a:r>
            <a:r>
              <a:rPr lang="cs-CZ" dirty="0"/>
              <a:t> e </a:t>
            </a:r>
            <a:r>
              <a:rPr lang="cs-CZ" dirty="0" err="1"/>
              <a:t>formaggi</a:t>
            </a:r>
            <a:r>
              <a:rPr lang="cs-CZ" dirty="0"/>
              <a:t> </a:t>
            </a:r>
            <a:r>
              <a:rPr lang="cs-CZ" dirty="0" smtClean="0"/>
              <a:t>(gorgonzola)</a:t>
            </a:r>
          </a:p>
          <a:p>
            <a:r>
              <a:rPr lang="cs-CZ" b="1" u="sng" dirty="0" err="1" smtClean="0"/>
              <a:t>industria</a:t>
            </a:r>
            <a:r>
              <a:rPr lang="cs-CZ" b="1" u="sng" dirty="0" smtClean="0"/>
              <a:t> </a:t>
            </a:r>
            <a:endParaRPr lang="cs-CZ" dirty="0"/>
          </a:p>
          <a:p>
            <a:pPr>
              <a:buNone/>
            </a:pPr>
            <a:r>
              <a:rPr lang="cs-CZ" dirty="0" smtClean="0"/>
              <a:t>-  </a:t>
            </a:r>
            <a:r>
              <a:rPr lang="cs-CZ" dirty="0" err="1" smtClean="0"/>
              <a:t>molto</a:t>
            </a:r>
            <a:r>
              <a:rPr lang="cs-CZ" dirty="0" smtClean="0"/>
              <a:t> </a:t>
            </a:r>
            <a:r>
              <a:rPr lang="cs-CZ" dirty="0" err="1"/>
              <a:t>sviluppata</a:t>
            </a:r>
            <a:r>
              <a:rPr lang="cs-CZ" dirty="0"/>
              <a:t> </a:t>
            </a:r>
            <a:r>
              <a:rPr lang="cs-CZ" dirty="0" err="1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industria</a:t>
            </a:r>
            <a:r>
              <a:rPr lang="cs-CZ" dirty="0" smtClean="0"/>
              <a:t> </a:t>
            </a:r>
            <a:r>
              <a:rPr lang="cs-CZ" dirty="0" err="1"/>
              <a:t>nei</a:t>
            </a:r>
            <a:r>
              <a:rPr lang="cs-CZ" dirty="0"/>
              <a:t> </a:t>
            </a:r>
            <a:r>
              <a:rPr lang="cs-CZ" dirty="0" err="1" smtClean="0"/>
              <a:t>settori</a:t>
            </a:r>
            <a:r>
              <a:rPr lang="cs-CZ" dirty="0" smtClean="0"/>
              <a:t> </a:t>
            </a:r>
            <a:r>
              <a:rPr lang="cs-CZ" dirty="0" err="1" smtClean="0"/>
              <a:t>siderurgico</a:t>
            </a:r>
            <a:r>
              <a:rPr lang="cs-CZ" dirty="0" smtClean="0"/>
              <a:t> </a:t>
            </a:r>
            <a:r>
              <a:rPr lang="cs-CZ" dirty="0"/>
              <a:t>e </a:t>
            </a:r>
            <a:r>
              <a:rPr lang="cs-CZ" dirty="0" err="1"/>
              <a:t>metalmeccanico</a:t>
            </a:r>
            <a:r>
              <a:rPr lang="cs-CZ" dirty="0"/>
              <a:t>, </a:t>
            </a:r>
            <a:r>
              <a:rPr lang="cs-CZ" dirty="0" err="1"/>
              <a:t>nel</a:t>
            </a:r>
            <a:r>
              <a:rPr lang="cs-CZ" dirty="0"/>
              <a:t> </a:t>
            </a:r>
            <a:r>
              <a:rPr lang="cs-CZ" dirty="0" err="1"/>
              <a:t>chimico</a:t>
            </a:r>
            <a:r>
              <a:rPr lang="cs-CZ" dirty="0"/>
              <a:t> </a:t>
            </a:r>
            <a:r>
              <a:rPr lang="cs-CZ" dirty="0" smtClean="0"/>
              <a:t>e </a:t>
            </a:r>
            <a:r>
              <a:rPr lang="cs-CZ" dirty="0" err="1"/>
              <a:t>tessile</a:t>
            </a:r>
            <a:r>
              <a:rPr lang="cs-CZ" dirty="0"/>
              <a:t> 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771800" y="285293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60648"/>
            <a:ext cx="2859782" cy="1980664"/>
          </a:xfrm>
          <a:prstGeom prst="rect">
            <a:avLst/>
          </a:prstGeom>
        </p:spPr>
      </p:pic>
      <p:pic>
        <p:nvPicPr>
          <p:cNvPr id="6" name="Obrázek 5" descr="imagesK9C201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05064"/>
            <a:ext cx="2843808" cy="1273347"/>
          </a:xfrm>
          <a:prstGeom prst="rect">
            <a:avLst/>
          </a:prstGeom>
        </p:spPr>
      </p:pic>
      <p:pic>
        <p:nvPicPr>
          <p:cNvPr id="9" name="Obrázek 8" descr="imagesL1JLREY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229200"/>
            <a:ext cx="2227691" cy="148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err="1" smtClean="0"/>
              <a:t>Il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panettone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panet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177479"/>
            <a:ext cx="4716016" cy="468052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6203032" cy="602128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Il panettone è un dolce milanese tipico delle festività natalizie, ma diffuso in tutta Italia.</a:t>
            </a:r>
            <a:endParaRPr lang="cs-CZ" dirty="0" smtClean="0"/>
          </a:p>
          <a:p>
            <a:r>
              <a:rPr lang="it-IT" dirty="0" smtClean="0"/>
              <a:t>Origine del nome....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1)</a:t>
            </a:r>
            <a:r>
              <a:rPr lang="it-IT" dirty="0" smtClean="0"/>
              <a:t> </a:t>
            </a:r>
            <a:r>
              <a:rPr lang="cs-CZ" dirty="0" err="1" smtClean="0"/>
              <a:t>Sulla</a:t>
            </a:r>
            <a:r>
              <a:rPr lang="cs-CZ" dirty="0" smtClean="0"/>
              <a:t> </a:t>
            </a:r>
            <a:r>
              <a:rPr lang="it-IT" dirty="0" smtClean="0"/>
              <a:t>corte di Ludovico il Moro</a:t>
            </a:r>
            <a:r>
              <a:rPr lang="cs-CZ" dirty="0" smtClean="0"/>
              <a:t> e</a:t>
            </a:r>
            <a:r>
              <a:rPr lang="it-IT" dirty="0" smtClean="0"/>
              <a:t>ra stato preparato un dolce, le cui condizioni non sembravano molto buone. P</a:t>
            </a:r>
            <a:r>
              <a:rPr lang="cs-CZ" dirty="0" err="1" smtClean="0"/>
              <a:t>erci</a:t>
            </a:r>
            <a:r>
              <a:rPr lang="cs-CZ" dirty="0" err="1" smtClean="0">
                <a:latin typeface="+mj-lt"/>
                <a:cs typeface="Arial"/>
              </a:rPr>
              <a:t>ò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it-IT" b="1" dirty="0" smtClean="0"/>
              <a:t>un servitore di nome Toni</a:t>
            </a:r>
            <a:r>
              <a:rPr lang="it-IT" dirty="0" smtClean="0"/>
              <a:t> decise di rimediare mettendo a punto velocemente </a:t>
            </a:r>
            <a:r>
              <a:rPr lang="cs-CZ" dirty="0" err="1" smtClean="0"/>
              <a:t>altro</a:t>
            </a:r>
            <a:r>
              <a:rPr lang="cs-CZ" dirty="0" smtClean="0"/>
              <a:t> dolce </a:t>
            </a:r>
            <a:r>
              <a:rPr lang="cs-CZ" dirty="0" err="1" smtClean="0"/>
              <a:t>che</a:t>
            </a:r>
            <a:r>
              <a:rPr lang="cs-CZ" dirty="0" smtClean="0"/>
              <a:t> </a:t>
            </a:r>
            <a:r>
              <a:rPr lang="it-IT" dirty="0" smtClean="0"/>
              <a:t>incontrò il favore degli ospiti, che acclamarono: “</a:t>
            </a:r>
            <a:r>
              <a:rPr lang="it-IT" b="1" dirty="0" smtClean="0"/>
              <a:t>Evviva il Pan de Toni!</a:t>
            </a:r>
            <a:r>
              <a:rPr lang="it-IT" dirty="0" smtClean="0"/>
              <a:t>”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2)</a:t>
            </a:r>
            <a:r>
              <a:rPr lang="it-IT" dirty="0" smtClean="0"/>
              <a:t> Sempre </a:t>
            </a:r>
            <a:r>
              <a:rPr lang="it-IT" b="1" dirty="0" smtClean="0"/>
              <a:t>Toni</a:t>
            </a:r>
            <a:r>
              <a:rPr lang="cs-CZ" dirty="0" smtClean="0"/>
              <a:t>, </a:t>
            </a:r>
            <a:r>
              <a:rPr lang="it-IT" dirty="0" smtClean="0"/>
              <a:t>un giovane timido, che non aveva il coraggio di dichiarare il suo amore nei confronti di una fanciulla. Per conquis</a:t>
            </a:r>
            <a:r>
              <a:rPr lang="cs-CZ" dirty="0" smtClean="0"/>
              <a:t>-</a:t>
            </a:r>
            <a:r>
              <a:rPr lang="it-IT" dirty="0" smtClean="0"/>
              <a:t>tarla decise di preparare per lei un dolce.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La fanciulla apprezzò il dolce realizzato dal giovane panettiere e decise di sposarlo.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Fu così che nacque il </a:t>
            </a:r>
            <a:r>
              <a:rPr lang="it-IT" b="1" dirty="0" smtClean="0"/>
              <a:t>Pan de Toni</a:t>
            </a:r>
            <a:r>
              <a:rPr lang="it-IT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34082"/>
          </a:xfrm>
        </p:spPr>
        <p:txBody>
          <a:bodyPr>
            <a:noAutofit/>
          </a:bodyPr>
          <a:lstStyle/>
          <a:p>
            <a:r>
              <a:rPr lang="cs-CZ" sz="4000" b="1" u="sng" dirty="0" smtClean="0">
                <a:solidFill>
                  <a:schemeClr val="accent2">
                    <a:lumMod val="75000"/>
                  </a:schemeClr>
                </a:solidFill>
              </a:rPr>
              <a:t>Mantova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cs-CZ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87306" cy="2520280"/>
          </a:xfrm>
        </p:spPr>
      </p:pic>
      <p:pic>
        <p:nvPicPr>
          <p:cNvPr id="5" name="Obrázek 4" descr="b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041800" cy="3027449"/>
          </a:xfrm>
          <a:prstGeom prst="rect">
            <a:avLst/>
          </a:prstGeom>
        </p:spPr>
      </p:pic>
      <p:pic>
        <p:nvPicPr>
          <p:cNvPr id="6" name="Obrázek 5" descr="imagesL5Z7QZ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5481985" cy="280146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Cattedrale</a:t>
            </a:r>
            <a:r>
              <a:rPr lang="cs-CZ" dirty="0" smtClean="0"/>
              <a:t> </a:t>
            </a:r>
            <a:r>
              <a:rPr lang="cs-CZ" dirty="0" err="1" smtClean="0"/>
              <a:t>di</a:t>
            </a:r>
            <a:r>
              <a:rPr lang="cs-CZ" dirty="0" smtClean="0"/>
              <a:t> San </a:t>
            </a:r>
            <a:r>
              <a:rPr lang="cs-CZ" dirty="0" err="1" smtClean="0"/>
              <a:t>Pietro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6176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Palazzo</a:t>
            </a:r>
            <a:r>
              <a:rPr lang="cs-CZ" dirty="0" smtClean="0"/>
              <a:t> </a:t>
            </a:r>
            <a:r>
              <a:rPr lang="cs-CZ" dirty="0" err="1" smtClean="0"/>
              <a:t>Ducale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28184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Castello</a:t>
            </a:r>
            <a:r>
              <a:rPr lang="cs-CZ" dirty="0" smtClean="0"/>
              <a:t> </a:t>
            </a:r>
            <a:r>
              <a:rPr lang="cs-CZ" dirty="0" err="1" smtClean="0"/>
              <a:t>di</a:t>
            </a:r>
            <a:r>
              <a:rPr lang="cs-CZ" dirty="0" smtClean="0"/>
              <a:t> San </a:t>
            </a:r>
            <a:r>
              <a:rPr lang="cs-CZ" dirty="0" err="1" smtClean="0"/>
              <a:t>Giorgio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u="sng" dirty="0" err="1" smtClean="0">
                <a:solidFill>
                  <a:schemeClr val="accent2">
                    <a:lumMod val="75000"/>
                  </a:schemeClr>
                </a:solidFill>
              </a:rPr>
              <a:t>Brescia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 descr="imagesBKE2N50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257823" cy="3189257"/>
          </a:xfrm>
          <a:prstGeom prst="rect">
            <a:avLst/>
          </a:prstGeom>
        </p:spPr>
      </p:pic>
      <p:pic>
        <p:nvPicPr>
          <p:cNvPr id="6" name="Obrázek 5" descr="imagesYLXX2FY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08070"/>
            <a:ext cx="4093310" cy="3149930"/>
          </a:xfrm>
          <a:prstGeom prst="rect">
            <a:avLst/>
          </a:prstGeom>
        </p:spPr>
      </p:pic>
      <p:pic>
        <p:nvPicPr>
          <p:cNvPr id="4" name="Zástupný symbol pro obsah 3" descr="images2UUN4YM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3776658" cy="3024336"/>
          </a:xfrm>
        </p:spPr>
      </p:pic>
      <p:sp>
        <p:nvSpPr>
          <p:cNvPr id="7" name="TextovéPole 6"/>
          <p:cNvSpPr txBox="1"/>
          <p:nvPr/>
        </p:nvSpPr>
        <p:spPr>
          <a:xfrm>
            <a:off x="6732240" y="33569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Duomo</a:t>
            </a:r>
            <a:r>
              <a:rPr lang="cs-CZ" dirty="0" smtClean="0"/>
              <a:t> </a:t>
            </a:r>
            <a:r>
              <a:rPr lang="cs-CZ" dirty="0" err="1" smtClean="0"/>
              <a:t>vecchio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376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Duomo</a:t>
            </a:r>
            <a:r>
              <a:rPr lang="cs-CZ" dirty="0" smtClean="0"/>
              <a:t> </a:t>
            </a:r>
            <a:r>
              <a:rPr lang="cs-CZ" dirty="0" err="1" smtClean="0"/>
              <a:t>nuovo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51720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Tempio</a:t>
            </a:r>
            <a:r>
              <a:rPr lang="cs-CZ" dirty="0" smtClean="0"/>
              <a:t> </a:t>
            </a:r>
            <a:r>
              <a:rPr lang="cs-CZ" dirty="0" err="1" smtClean="0"/>
              <a:t>capitolino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283</Words>
  <Application>Microsoft Office PowerPoint</Application>
  <PresentationFormat>Předvádění na obrazovce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Il panettone </vt:lpstr>
      <vt:lpstr>Mantova </vt:lpstr>
      <vt:lpstr> Brescia </vt:lpstr>
      <vt:lpstr>Bergamo</vt:lpstr>
      <vt:lpstr>Milano</vt:lpstr>
      <vt:lpstr>Personaggi famosi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uzivatel</cp:lastModifiedBy>
  <cp:revision>45</cp:revision>
  <dcterms:created xsi:type="dcterms:W3CDTF">2014-11-01T11:12:58Z</dcterms:created>
  <dcterms:modified xsi:type="dcterms:W3CDTF">2019-04-24T17:02:50Z</dcterms:modified>
</cp:coreProperties>
</file>