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9" r:id="rId11"/>
    <p:sldId id="265" r:id="rId12"/>
    <p:sldId id="266" r:id="rId13"/>
    <p:sldId id="267" r:id="rId14"/>
    <p:sldId id="268" r:id="rId1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BCD20-9D3A-491B-A967-4D498AB55FC0}" type="datetimeFigureOut">
              <a:rPr lang="cs-CZ" smtClean="0"/>
              <a:pPr/>
              <a:t>24.4.2019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8346C-EB91-4977-814E-BEED4028E12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BCD20-9D3A-491B-A967-4D498AB55FC0}" type="datetimeFigureOut">
              <a:rPr lang="cs-CZ" smtClean="0"/>
              <a:pPr/>
              <a:t>24.4.2019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8346C-EB91-4977-814E-BEED4028E12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BCD20-9D3A-491B-A967-4D498AB55FC0}" type="datetimeFigureOut">
              <a:rPr lang="cs-CZ" smtClean="0"/>
              <a:pPr/>
              <a:t>24.4.2019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8346C-EB91-4977-814E-BEED4028E12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BCD20-9D3A-491B-A967-4D498AB55FC0}" type="datetimeFigureOut">
              <a:rPr lang="cs-CZ" smtClean="0"/>
              <a:pPr/>
              <a:t>24.4.2019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8346C-EB91-4977-814E-BEED4028E12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BCD20-9D3A-491B-A967-4D498AB55FC0}" type="datetimeFigureOut">
              <a:rPr lang="cs-CZ" smtClean="0"/>
              <a:pPr/>
              <a:t>24.4.2019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8346C-EB91-4977-814E-BEED4028E12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BCD20-9D3A-491B-A967-4D498AB55FC0}" type="datetimeFigureOut">
              <a:rPr lang="cs-CZ" smtClean="0"/>
              <a:pPr/>
              <a:t>24.4.2019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8346C-EB91-4977-814E-BEED4028E12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BCD20-9D3A-491B-A967-4D498AB55FC0}" type="datetimeFigureOut">
              <a:rPr lang="cs-CZ" smtClean="0"/>
              <a:pPr/>
              <a:t>24.4.2019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8346C-EB91-4977-814E-BEED4028E12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BCD20-9D3A-491B-A967-4D498AB55FC0}" type="datetimeFigureOut">
              <a:rPr lang="cs-CZ" smtClean="0"/>
              <a:pPr/>
              <a:t>24.4.2019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8346C-EB91-4977-814E-BEED4028E12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BCD20-9D3A-491B-A967-4D498AB55FC0}" type="datetimeFigureOut">
              <a:rPr lang="cs-CZ" smtClean="0"/>
              <a:pPr/>
              <a:t>24.4.2019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8346C-EB91-4977-814E-BEED4028E12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BCD20-9D3A-491B-A967-4D498AB55FC0}" type="datetimeFigureOut">
              <a:rPr lang="cs-CZ" smtClean="0"/>
              <a:pPr/>
              <a:t>24.4.2019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8346C-EB91-4977-814E-BEED4028E12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BCD20-9D3A-491B-A967-4D498AB55FC0}" type="datetimeFigureOut">
              <a:rPr lang="cs-CZ" smtClean="0"/>
              <a:pPr/>
              <a:t>24.4.2019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8346C-EB91-4977-814E-BEED4028E12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3BCD20-9D3A-491B-A967-4D498AB55FC0}" type="datetimeFigureOut">
              <a:rPr lang="cs-CZ" smtClean="0"/>
              <a:pPr/>
              <a:t>24.4.2019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68346C-EB91-4977-814E-BEED4028E121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572000" y="6453336"/>
            <a:ext cx="4424536" cy="49560"/>
          </a:xfrm>
        </p:spPr>
        <p:txBody>
          <a:bodyPr>
            <a:normAutofit fontScale="25000" lnSpcReduction="20000"/>
          </a:bodyPr>
          <a:lstStyle/>
          <a:p>
            <a:endParaRPr lang="cs-CZ" dirty="0"/>
          </a:p>
        </p:txBody>
      </p:sp>
      <p:pic>
        <p:nvPicPr>
          <p:cNvPr id="4" name="Obrázek 3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2160" y="587794"/>
            <a:ext cx="8642328" cy="53498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 descr="teatro-rossini-pesaro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982371">
            <a:off x="4046209" y="4146268"/>
            <a:ext cx="3104183" cy="2454131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-252536" y="476672"/>
            <a:ext cx="5292080" cy="994122"/>
          </a:xfrm>
        </p:spPr>
        <p:txBody>
          <a:bodyPr>
            <a:normAutofit fontScale="90000"/>
          </a:bodyPr>
          <a:lstStyle/>
          <a:p>
            <a:r>
              <a:rPr lang="cs-CZ" sz="4000" b="1" i="1" dirty="0">
                <a:solidFill>
                  <a:srgbClr val="FF0000"/>
                </a:solidFill>
              </a:rPr>
              <a:t>l</a:t>
            </a:r>
            <a:r>
              <a:rPr lang="cs-CZ" sz="4000" b="1" i="1" dirty="0" smtClean="0">
                <a:solidFill>
                  <a:srgbClr val="FF0000"/>
                </a:solidFill>
              </a:rPr>
              <a:t>a regione dei 100 </a:t>
            </a:r>
            <a:r>
              <a:rPr lang="cs-CZ" sz="4000" b="1" i="1" dirty="0" err="1" smtClean="0">
                <a:solidFill>
                  <a:srgbClr val="FF0000"/>
                </a:solidFill>
              </a:rPr>
              <a:t>teatri</a:t>
            </a:r>
            <a:r>
              <a:rPr lang="cs-CZ" i="1" dirty="0" smtClean="0">
                <a:solidFill>
                  <a:srgbClr val="FF0000"/>
                </a:solidFill>
              </a:rPr>
              <a:t/>
            </a:r>
            <a:br>
              <a:rPr lang="cs-CZ" i="1" dirty="0" smtClean="0">
                <a:solidFill>
                  <a:srgbClr val="FF0000"/>
                </a:solidFill>
              </a:rPr>
            </a:br>
            <a:endParaRPr lang="cs-CZ" i="1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124744"/>
            <a:ext cx="3816424" cy="5472608"/>
          </a:xfrm>
        </p:spPr>
        <p:txBody>
          <a:bodyPr>
            <a:normAutofit/>
          </a:bodyPr>
          <a:lstStyle/>
          <a:p>
            <a:r>
              <a:rPr lang="sq-AL" dirty="0" smtClean="0"/>
              <a:t>le Marche sono </a:t>
            </a:r>
            <a:br>
              <a:rPr lang="sq-AL" dirty="0" smtClean="0"/>
            </a:br>
            <a:r>
              <a:rPr lang="sq-AL" dirty="0" smtClean="0"/>
              <a:t>una regione ad altissima densità </a:t>
            </a:r>
            <a:br>
              <a:rPr lang="sq-AL" dirty="0" smtClean="0"/>
            </a:br>
            <a:r>
              <a:rPr lang="sq-AL" dirty="0" smtClean="0"/>
              <a:t>di teatri storici; utilizzati ancora come sugges-tionante scenario per la rappresen-tazione di opere teatrali moderne e antiche</a:t>
            </a:r>
          </a:p>
          <a:p>
            <a:endParaRPr lang="cs-CZ" dirty="0"/>
          </a:p>
        </p:txBody>
      </p:sp>
      <p:pic>
        <p:nvPicPr>
          <p:cNvPr id="4" name="Obrázek 3" descr="Penna_SanGiovanni_Teatro_Flor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40" y="260648"/>
            <a:ext cx="4015140" cy="2720327"/>
          </a:xfrm>
          <a:prstGeom prst="rect">
            <a:avLst/>
          </a:prstGeom>
        </p:spPr>
      </p:pic>
      <p:pic>
        <p:nvPicPr>
          <p:cNvPr id="5" name="Obrázek 4" descr="teatro+lauro+rossi+macerat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51920" y="1844824"/>
            <a:ext cx="3204397" cy="2063105"/>
          </a:xfrm>
          <a:prstGeom prst="rect">
            <a:avLst/>
          </a:prstGeom>
        </p:spPr>
      </p:pic>
      <p:pic>
        <p:nvPicPr>
          <p:cNvPr id="6" name="Obrázek 5" descr="Teatro_delle_Muse-Ancon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376815">
            <a:off x="5710276" y="3242447"/>
            <a:ext cx="3307952" cy="24809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188640"/>
            <a:ext cx="4572000" cy="1152128"/>
          </a:xfrm>
        </p:spPr>
        <p:txBody>
          <a:bodyPr>
            <a:normAutofit fontScale="90000"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le Grotte di Frasassi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196752"/>
            <a:ext cx="4392488" cy="1584176"/>
          </a:xfrm>
        </p:spPr>
        <p:txBody>
          <a:bodyPr>
            <a:normAutofit/>
          </a:bodyPr>
          <a:lstStyle/>
          <a:p>
            <a:r>
              <a:rPr lang="it-IT" dirty="0" smtClean="0"/>
              <a:t>il complesso carsico più grande d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ʼ</a:t>
            </a:r>
            <a:r>
              <a:rPr lang="it-IT" dirty="0" smtClean="0"/>
              <a:t>Italia</a:t>
            </a:r>
            <a:endParaRPr lang="cs-CZ" dirty="0"/>
          </a:p>
        </p:txBody>
      </p:sp>
      <p:pic>
        <p:nvPicPr>
          <p:cNvPr id="5" name="Obrázek 4" descr="mk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3140968"/>
            <a:ext cx="6696744" cy="3519963"/>
          </a:xfrm>
          <a:prstGeom prst="rect">
            <a:avLst/>
          </a:prstGeom>
        </p:spPr>
      </p:pic>
      <p:pic>
        <p:nvPicPr>
          <p:cNvPr id="4" name="Obrázek 3" descr="imagesOK9DG27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381771">
            <a:off x="4419248" y="502351"/>
            <a:ext cx="4550618" cy="33954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764704"/>
            <a:ext cx="2890664" cy="1296144"/>
          </a:xfrm>
        </p:spPr>
        <p:txBody>
          <a:bodyPr/>
          <a:lstStyle/>
          <a:p>
            <a:r>
              <a:rPr lang="it-IT" b="1" dirty="0" smtClean="0">
                <a:solidFill>
                  <a:srgbClr val="FF0000"/>
                </a:solidFill>
              </a:rPr>
              <a:t>Recanati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35488" y="4725144"/>
            <a:ext cx="4608512" cy="1944216"/>
          </a:xfrm>
        </p:spPr>
        <p:txBody>
          <a:bodyPr>
            <a:normAutofit/>
          </a:bodyPr>
          <a:lstStyle/>
          <a:p>
            <a:r>
              <a:rPr lang="it-IT" dirty="0" smtClean="0"/>
              <a:t> </a:t>
            </a:r>
            <a:r>
              <a:rPr lang="cs-CZ" dirty="0" err="1" smtClean="0"/>
              <a:t>città</a:t>
            </a:r>
            <a:r>
              <a:rPr lang="cs-CZ" dirty="0" smtClean="0"/>
              <a:t> </a:t>
            </a:r>
            <a:r>
              <a:rPr lang="cs-CZ" dirty="0" err="1" smtClean="0"/>
              <a:t>dove</a:t>
            </a:r>
            <a:r>
              <a:rPr lang="it-IT" dirty="0" smtClean="0"/>
              <a:t> nacque nel 1798</a:t>
            </a:r>
            <a:r>
              <a:rPr lang="cs-CZ" dirty="0" smtClean="0"/>
              <a:t> </a:t>
            </a:r>
            <a:r>
              <a:rPr lang="it-IT" dirty="0" smtClean="0"/>
              <a:t>il grande poeta</a:t>
            </a:r>
            <a:r>
              <a:rPr lang="it-IT" b="1" i="1" dirty="0" smtClean="0"/>
              <a:t> Giacomo Leopardi </a:t>
            </a:r>
            <a:endParaRPr lang="cs-CZ" b="1" i="1" dirty="0"/>
          </a:p>
        </p:txBody>
      </p:sp>
      <p:pic>
        <p:nvPicPr>
          <p:cNvPr id="4" name="Obrázek 3" descr="recanati_650x43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99792" y="404664"/>
            <a:ext cx="6191250" cy="4143375"/>
          </a:xfrm>
          <a:prstGeom prst="rect">
            <a:avLst/>
          </a:prstGeom>
        </p:spPr>
      </p:pic>
      <p:pic>
        <p:nvPicPr>
          <p:cNvPr id="5" name="Obrázek 4" descr="j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9188" y="3140968"/>
            <a:ext cx="3306708" cy="34419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/>
              <a:t> </a:t>
            </a:r>
            <a:r>
              <a:rPr lang="it-IT" b="1" dirty="0" smtClean="0">
                <a:solidFill>
                  <a:srgbClr val="FF0000"/>
                </a:solidFill>
              </a:rPr>
              <a:t>Santa Casa di Loreto</a:t>
            </a:r>
            <a:endParaRPr lang="cs-CZ" dirty="0">
              <a:solidFill>
                <a:srgbClr val="FF0000"/>
              </a:solidFill>
            </a:endParaRPr>
          </a:p>
        </p:txBody>
      </p:sp>
      <p:pic>
        <p:nvPicPr>
          <p:cNvPr id="4" name="Zástupný symbol pro obsah 3" descr="800px-Basilica_Pontificia_della_Santa_Casa_di_Loret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6" y="1124743"/>
            <a:ext cx="6840760" cy="553246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it-IT" b="1" dirty="0" smtClean="0">
                <a:solidFill>
                  <a:srgbClr val="FF0000"/>
                </a:solidFill>
              </a:rPr>
              <a:t>la riviera del Conero</a:t>
            </a:r>
            <a:endParaRPr lang="cs-CZ" dirty="0">
              <a:solidFill>
                <a:srgbClr val="FF0000"/>
              </a:solidFill>
            </a:endParaRPr>
          </a:p>
        </p:txBody>
      </p:sp>
      <p:pic>
        <p:nvPicPr>
          <p:cNvPr id="5" name="Obrázek 4" descr="s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9632" y="4221088"/>
            <a:ext cx="6683570" cy="2280072"/>
          </a:xfrm>
          <a:prstGeom prst="rect">
            <a:avLst/>
          </a:prstGeom>
        </p:spPr>
      </p:pic>
      <p:pic>
        <p:nvPicPr>
          <p:cNvPr id="8" name="Obrázek 7" descr="images85RYF1P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412776"/>
            <a:ext cx="5402906" cy="2701453"/>
          </a:xfrm>
          <a:prstGeom prst="rect">
            <a:avLst/>
          </a:prstGeom>
        </p:spPr>
      </p:pic>
      <p:pic>
        <p:nvPicPr>
          <p:cNvPr id="7" name="Zástupný symbol pro obsah 6" descr="images0ZPQ5UWS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 rot="1217119">
            <a:off x="4771323" y="1593268"/>
            <a:ext cx="4023106" cy="273630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march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15816" y="2280299"/>
            <a:ext cx="5832648" cy="4577702"/>
          </a:xfrm>
          <a:prstGeom prst="rect">
            <a:avLst/>
          </a:prstGeom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332657"/>
            <a:ext cx="8496944" cy="2448271"/>
          </a:xfrm>
        </p:spPr>
        <p:txBody>
          <a:bodyPr>
            <a:normAutofit fontScale="92500" lnSpcReduction="10000"/>
          </a:bodyPr>
          <a:lstStyle/>
          <a:p>
            <a:r>
              <a:rPr lang="sq-AL" u="sng" dirty="0" smtClean="0"/>
              <a:t>posizione:</a:t>
            </a:r>
          </a:p>
          <a:p>
            <a:pPr>
              <a:buNone/>
            </a:pPr>
            <a:r>
              <a:rPr lang="sq-AL" dirty="0" smtClean="0"/>
              <a:t>  - una regione italiana dell</a:t>
            </a:r>
            <a:r>
              <a:rPr lang="sq-A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ʼ</a:t>
            </a:r>
            <a:r>
              <a:rPr lang="sq-AL" dirty="0" smtClean="0"/>
              <a:t>Italia Centrale, confinano con l</a:t>
            </a:r>
            <a:r>
              <a:rPr lang="sq-A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ʼ</a:t>
            </a:r>
            <a:r>
              <a:rPr lang="sq-AL" dirty="0" smtClean="0"/>
              <a:t>Emilia-Romagna, la Repubblica di San Marino, la Toscana, l</a:t>
            </a:r>
            <a:r>
              <a:rPr lang="sq-A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ʼ</a:t>
            </a:r>
            <a:r>
              <a:rPr lang="sq-AL" dirty="0" smtClean="0"/>
              <a:t>Umbria, il Lazio, l</a:t>
            </a:r>
            <a:r>
              <a:rPr lang="sq-A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ʼ</a:t>
            </a:r>
            <a:r>
              <a:rPr lang="sq-AL" dirty="0" smtClean="0"/>
              <a:t>Abruzzo e il Mar Adriatico</a:t>
            </a:r>
            <a:endParaRPr lang="sq-A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Marchel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787348">
            <a:off x="4003732" y="833658"/>
            <a:ext cx="5715000" cy="5800725"/>
          </a:xfrm>
          <a:prstGeom prst="rect">
            <a:avLst/>
          </a:prstGeom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60648"/>
            <a:ext cx="4474840" cy="6597352"/>
          </a:xfrm>
        </p:spPr>
        <p:txBody>
          <a:bodyPr>
            <a:normAutofit fontScale="92500"/>
          </a:bodyPr>
          <a:lstStyle/>
          <a:p>
            <a:r>
              <a:rPr lang="sq-AL" b="1" u="sng" dirty="0" smtClean="0"/>
              <a:t>le origini del nome:</a:t>
            </a:r>
            <a:endParaRPr lang="sq-AL" dirty="0" smtClean="0"/>
          </a:p>
          <a:p>
            <a:pPr>
              <a:buNone/>
            </a:pPr>
            <a:r>
              <a:rPr lang="sq-AL" dirty="0" smtClean="0"/>
              <a:t>- l</a:t>
            </a:r>
            <a:r>
              <a:rPr lang="sq-A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ʼ</a:t>
            </a:r>
            <a:r>
              <a:rPr lang="sq-AL" dirty="0" smtClean="0"/>
              <a:t>origine storica del nome “Marche” risale all</a:t>
            </a:r>
            <a:r>
              <a:rPr lang="sq-A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ʼ</a:t>
            </a:r>
            <a:r>
              <a:rPr lang="sq-AL" dirty="0" smtClean="0"/>
              <a:t>antica lingua germanica in cui “mark” significava “confine”</a:t>
            </a:r>
          </a:p>
          <a:p>
            <a:pPr>
              <a:buFontTx/>
              <a:buChar char="-"/>
            </a:pPr>
            <a:r>
              <a:rPr lang="sq-AL" dirty="0" smtClean="0"/>
              <a:t>le Marche sono l</a:t>
            </a:r>
            <a:r>
              <a:rPr lang="sq-A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ʼ</a:t>
            </a:r>
            <a:r>
              <a:rPr lang="sq-AL" dirty="0" smtClean="0"/>
              <a:t>unica regione italiana con </a:t>
            </a:r>
            <a:br>
              <a:rPr lang="sq-AL" dirty="0" smtClean="0"/>
            </a:br>
            <a:r>
              <a:rPr lang="sq-AL" dirty="0" smtClean="0"/>
              <a:t>il nome al plurale.</a:t>
            </a:r>
          </a:p>
          <a:p>
            <a:r>
              <a:rPr lang="sq-AL" b="1" u="sng" dirty="0" smtClean="0"/>
              <a:t>province</a:t>
            </a:r>
            <a:r>
              <a:rPr lang="sq-AL" dirty="0" smtClean="0"/>
              <a:t>: Ancona, Ascoli Piceno, Macerata, Fermo, Pesaro e Urbino</a:t>
            </a:r>
          </a:p>
          <a:p>
            <a:r>
              <a:rPr lang="sq-AL" b="1" u="sng" dirty="0" smtClean="0"/>
              <a:t>capoluogo</a:t>
            </a:r>
            <a:r>
              <a:rPr lang="sq-AL" dirty="0" smtClean="0"/>
              <a:t>: Ancona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Altimetria_Marche_svg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-118888"/>
            <a:ext cx="7056784" cy="705678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332656"/>
            <a:ext cx="4042792" cy="5793507"/>
          </a:xfrm>
        </p:spPr>
        <p:txBody>
          <a:bodyPr>
            <a:normAutofit/>
          </a:bodyPr>
          <a:lstStyle/>
          <a:p>
            <a:r>
              <a:rPr lang="sq-AL" b="1" u="sng" dirty="0" smtClean="0"/>
              <a:t>una zona montuosa</a:t>
            </a:r>
            <a:r>
              <a:rPr lang="sq-AL" dirty="0" smtClean="0"/>
              <a:t> è formata dall</a:t>
            </a:r>
            <a:r>
              <a:rPr lang="sq-A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ʼ</a:t>
            </a:r>
            <a:r>
              <a:rPr lang="sq-AL" dirty="0" smtClean="0"/>
              <a:t>Appennino umbro-marchigiano, la catena dei Monti Sibillini</a:t>
            </a:r>
          </a:p>
          <a:p>
            <a:r>
              <a:rPr lang="sq-AL" b="1" u="sng" dirty="0" smtClean="0"/>
              <a:t>la cima più alta</a:t>
            </a:r>
            <a:r>
              <a:rPr lang="sq-AL" dirty="0" smtClean="0"/>
              <a:t>: Monte Vettore (2478 m.)</a:t>
            </a:r>
          </a:p>
          <a:p>
            <a:r>
              <a:rPr lang="sq-AL" b="1" u="sng" dirty="0" smtClean="0"/>
              <a:t>il fiume</a:t>
            </a:r>
            <a:r>
              <a:rPr lang="sq-AL" dirty="0" smtClean="0"/>
              <a:t> più lungo è il Metauro</a:t>
            </a:r>
          </a:p>
          <a:p>
            <a:endParaRPr lang="cs-CZ" dirty="0"/>
          </a:p>
        </p:txBody>
      </p:sp>
      <p:pic>
        <p:nvPicPr>
          <p:cNvPr id="4" name="Obrázek 3" descr="bez názvu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99992" y="332656"/>
            <a:ext cx="4473277" cy="3003953"/>
          </a:xfrm>
          <a:prstGeom prst="rect">
            <a:avLst/>
          </a:prstGeom>
        </p:spPr>
      </p:pic>
      <p:pic>
        <p:nvPicPr>
          <p:cNvPr id="5" name="Obrázek 4" descr="imagesFIKH3DN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3429000"/>
            <a:ext cx="4392488" cy="32901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 descr="imagesVSBG00X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95936" y="2708920"/>
            <a:ext cx="2459335" cy="1700849"/>
          </a:xfrm>
          <a:prstGeom prst="rect">
            <a:avLst/>
          </a:prstGeom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60648"/>
            <a:ext cx="5338936" cy="6597352"/>
          </a:xfrm>
        </p:spPr>
        <p:txBody>
          <a:bodyPr>
            <a:normAutofit fontScale="85000" lnSpcReduction="10000"/>
          </a:bodyPr>
          <a:lstStyle/>
          <a:p>
            <a:r>
              <a:rPr lang="af-ZA" b="1" u="sng" dirty="0" smtClean="0"/>
              <a:t>agricoltura - allevamento - pesca:</a:t>
            </a:r>
            <a:endParaRPr lang="af-ZA" dirty="0" smtClean="0"/>
          </a:p>
          <a:p>
            <a:pPr>
              <a:buNone/>
            </a:pPr>
            <a:r>
              <a:rPr lang="af-ZA" dirty="0" smtClean="0"/>
              <a:t>-   si produce orzo e frumento, barbabietole da zucchero, patate e frutta in genere, le olive sono per la qualità di quelle da tavola</a:t>
            </a:r>
          </a:p>
          <a:p>
            <a:pPr>
              <a:buNone/>
            </a:pPr>
            <a:r>
              <a:rPr lang="af-ZA" dirty="0" smtClean="0"/>
              <a:t>-   allevamenti dei suini</a:t>
            </a:r>
          </a:p>
          <a:p>
            <a:pPr>
              <a:buNone/>
            </a:pPr>
            <a:r>
              <a:rPr lang="af-ZA" dirty="0" smtClean="0"/>
              <a:t>-   la pesca nella costa delle Marche è molto fiorente</a:t>
            </a:r>
          </a:p>
          <a:p>
            <a:r>
              <a:rPr lang="af-ZA" b="1" u="sng" dirty="0" smtClean="0"/>
              <a:t>industria:</a:t>
            </a:r>
            <a:endParaRPr lang="af-ZA" dirty="0" smtClean="0"/>
          </a:p>
          <a:p>
            <a:pPr>
              <a:buNone/>
            </a:pPr>
            <a:r>
              <a:rPr lang="af-ZA" dirty="0" smtClean="0"/>
              <a:t>-   i principali impianti industriali sono i cantieri navali, le raffinerie di petrolio e gli impianti chimici</a:t>
            </a:r>
          </a:p>
          <a:p>
            <a:pPr>
              <a:buNone/>
            </a:pPr>
            <a:r>
              <a:rPr lang="af-ZA" dirty="0" smtClean="0"/>
              <a:t>-   caratteristiche sono le ceramiche di Urbino, Pesaro e Recanati.</a:t>
            </a:r>
          </a:p>
          <a:p>
            <a:endParaRPr lang="af-ZA" dirty="0"/>
          </a:p>
        </p:txBody>
      </p:sp>
      <p:pic>
        <p:nvPicPr>
          <p:cNvPr id="4" name="Obrázek 3" descr="bez k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16216" y="188640"/>
            <a:ext cx="2466975" cy="1847850"/>
          </a:xfrm>
          <a:prstGeom prst="rect">
            <a:avLst/>
          </a:prstGeom>
        </p:spPr>
      </p:pic>
      <p:pic>
        <p:nvPicPr>
          <p:cNvPr id="5" name="Obrázek 4" descr="imagesNYICU7XV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16216" y="2132856"/>
            <a:ext cx="2409825" cy="1895475"/>
          </a:xfrm>
          <a:prstGeom prst="rect">
            <a:avLst/>
          </a:prstGeom>
        </p:spPr>
      </p:pic>
      <p:pic>
        <p:nvPicPr>
          <p:cNvPr id="9" name="Obrázek 8" descr="m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24128" y="4437112"/>
            <a:ext cx="3354078" cy="22319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 </a:t>
            </a:r>
            <a:r>
              <a:rPr lang="it-IT" b="1" dirty="0" smtClean="0">
                <a:solidFill>
                  <a:srgbClr val="FF0066"/>
                </a:solidFill>
              </a:rPr>
              <a:t>Palazzo Ducale di Urbino</a:t>
            </a:r>
            <a:endParaRPr lang="cs-CZ" dirty="0">
              <a:solidFill>
                <a:srgbClr val="FF0066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504056"/>
          </a:xfrm>
        </p:spPr>
        <p:txBody>
          <a:bodyPr>
            <a:normAutofit fontScale="92500" lnSpcReduction="10000"/>
          </a:bodyPr>
          <a:lstStyle/>
          <a:p>
            <a:r>
              <a:rPr lang="it-IT" dirty="0" smtClean="0"/>
              <a:t>sede della Galleria Nazionale delle Marche</a:t>
            </a:r>
            <a:endParaRPr lang="cs-CZ" dirty="0"/>
          </a:p>
        </p:txBody>
      </p:sp>
      <p:pic>
        <p:nvPicPr>
          <p:cNvPr id="5" name="Obrázek 4" descr="ImageFlow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1844824"/>
            <a:ext cx="8409949" cy="46528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548680"/>
            <a:ext cx="4139952" cy="1224136"/>
          </a:xfrm>
        </p:spPr>
        <p:txBody>
          <a:bodyPr>
            <a:normAutofit fontScale="90000"/>
          </a:bodyPr>
          <a:lstStyle/>
          <a:p>
            <a:r>
              <a:rPr lang="it-IT" b="1" i="1" dirty="0" smtClean="0">
                <a:solidFill>
                  <a:srgbClr val="FF0000"/>
                </a:solidFill>
              </a:rPr>
              <a:t>Sferisterio di Macerata</a:t>
            </a:r>
            <a:endParaRPr lang="cs-CZ" i="1" dirty="0">
              <a:solidFill>
                <a:srgbClr val="FF0000"/>
              </a:solidFill>
            </a:endParaRPr>
          </a:p>
        </p:txBody>
      </p:sp>
      <p:pic>
        <p:nvPicPr>
          <p:cNvPr id="5" name="Obrázek 4" descr="Areana-Sferisteri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0754" y="3284984"/>
            <a:ext cx="6365053" cy="3348683"/>
          </a:xfrm>
          <a:prstGeom prst="rect">
            <a:avLst/>
          </a:prstGeom>
        </p:spPr>
      </p:pic>
      <p:pic>
        <p:nvPicPr>
          <p:cNvPr id="4" name="Zástupný symbol pro obsah 3" descr="167_00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 rot="212815">
            <a:off x="3618531" y="163717"/>
            <a:ext cx="5411712" cy="384502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620688"/>
            <a:ext cx="3178696" cy="1714202"/>
          </a:xfrm>
        </p:spPr>
        <p:txBody>
          <a:bodyPr>
            <a:norm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Duomo di Ancona</a:t>
            </a:r>
            <a:endParaRPr lang="cs-CZ" dirty="0">
              <a:solidFill>
                <a:srgbClr val="FF0000"/>
              </a:solidFill>
            </a:endParaRPr>
          </a:p>
        </p:txBody>
      </p:sp>
      <p:pic>
        <p:nvPicPr>
          <p:cNvPr id="7" name="Obrázek 6" descr="san%20Ciriac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59832" y="188640"/>
            <a:ext cx="5854805" cy="4032448"/>
          </a:xfrm>
          <a:prstGeom prst="rect">
            <a:avLst/>
          </a:prstGeom>
        </p:spPr>
      </p:pic>
      <p:pic>
        <p:nvPicPr>
          <p:cNvPr id="9" name="Obrázek 8" descr="imagesFHLOFQJ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59814">
            <a:off x="365845" y="3512551"/>
            <a:ext cx="4257823" cy="31892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</TotalTime>
  <Words>205</Words>
  <Application>Microsoft Office PowerPoint</Application>
  <PresentationFormat>Předvádění na obrazovce (4:3)</PresentationFormat>
  <Paragraphs>30</Paragraphs>
  <Slides>14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8" baseType="lpstr">
      <vt:lpstr>Arial</vt:lpstr>
      <vt:lpstr>Calibri</vt:lpstr>
      <vt:lpstr>Times New Roman</vt:lpstr>
      <vt:lpstr>Motiv sady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 Palazzo Ducale di Urbino</vt:lpstr>
      <vt:lpstr>Sferisterio di Macerata</vt:lpstr>
      <vt:lpstr>Duomo di Ancona</vt:lpstr>
      <vt:lpstr>la regione dei 100 teatri </vt:lpstr>
      <vt:lpstr>le Grotte di Frasassi </vt:lpstr>
      <vt:lpstr>Recanati</vt:lpstr>
      <vt:lpstr> Santa Casa di Loreto</vt:lpstr>
      <vt:lpstr>la riviera del Conero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Notebook</dc:creator>
  <cp:lastModifiedBy>uzivatel</cp:lastModifiedBy>
  <cp:revision>28</cp:revision>
  <dcterms:created xsi:type="dcterms:W3CDTF">2014-11-15T22:57:46Z</dcterms:created>
  <dcterms:modified xsi:type="dcterms:W3CDTF">2019-04-24T19:55:38Z</dcterms:modified>
</cp:coreProperties>
</file>