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DBE12-C3D6-4090-8D8D-460B7E6E6D7A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6A46F-8853-4B63-A74C-55A27A547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6A46F-8853-4B63-A74C-55A27A54709A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DDCAD-6F8D-4F99-B5F7-D0D5EB645C76}" type="datetimeFigureOut">
              <a:rPr lang="cs-CZ" smtClean="0"/>
              <a:pPr/>
              <a:t>25.4.2019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EB8A-7A7A-4361-8AAF-5168F3E3E23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328592" cy="6445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                                                                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Scapoli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il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borgo </a:t>
            </a:r>
            <a:r>
              <a:rPr lang="it-IT" b="1" dirty="0">
                <a:solidFill>
                  <a:schemeClr val="accent3">
                    <a:lumMod val="50000"/>
                  </a:schemeClr>
                </a:solidFill>
              </a:rPr>
              <a:t>di Bagnoli del Trigno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Obrázek 3" descr="imagesET576B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980728"/>
            <a:ext cx="2869242" cy="2160240"/>
          </a:xfrm>
          <a:prstGeom prst="rect">
            <a:avLst/>
          </a:prstGeom>
        </p:spPr>
      </p:pic>
      <p:pic>
        <p:nvPicPr>
          <p:cNvPr id="5" name="Obrázek 4" descr="imagesJWPZY2G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80928"/>
            <a:ext cx="4392488" cy="2938974"/>
          </a:xfrm>
          <a:prstGeom prst="rect">
            <a:avLst/>
          </a:prstGeom>
        </p:spPr>
      </p:pic>
      <p:pic>
        <p:nvPicPr>
          <p:cNvPr id="6" name="Obrázek 5" descr="imagesR1DNKT3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284984"/>
            <a:ext cx="2193776" cy="3016442"/>
          </a:xfrm>
          <a:prstGeom prst="rect">
            <a:avLst/>
          </a:prstGeom>
        </p:spPr>
      </p:pic>
      <p:pic>
        <p:nvPicPr>
          <p:cNvPr id="7" name="Obrázek 6" descr="l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88640"/>
            <a:ext cx="3486140" cy="26103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 smtClean="0"/>
              <a:t>    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 smtClean="0"/>
              <a:t>                                                  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cs-CZ" sz="3600" b="1" dirty="0" smtClean="0"/>
              <a:t>                                                                                                                                           </a:t>
            </a:r>
            <a:r>
              <a:rPr lang="it-IT" sz="4400" b="1" dirty="0" smtClean="0">
                <a:solidFill>
                  <a:schemeClr val="accent3">
                    <a:lumMod val="50000"/>
                  </a:schemeClr>
                </a:solidFill>
              </a:rPr>
              <a:t>il</a:t>
            </a:r>
            <a:r>
              <a:rPr lang="it-IT" sz="4400" dirty="0" smtClean="0">
                <a:solidFill>
                  <a:schemeClr val="accent3">
                    <a:lumMod val="50000"/>
                  </a:schemeClr>
                </a:solidFill>
              </a:rPr>
              <a:t>  </a:t>
            </a:r>
            <a:r>
              <a:rPr lang="it-IT" sz="4400" b="1" dirty="0" smtClean="0">
                <a:solidFill>
                  <a:schemeClr val="accent3">
                    <a:lumMod val="50000"/>
                  </a:schemeClr>
                </a:solidFill>
              </a:rPr>
              <a:t>Pietrabbondante</a:t>
            </a:r>
            <a:endParaRPr lang="cs-CZ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b="1" dirty="0" smtClean="0"/>
          </a:p>
          <a:p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 smtClean="0"/>
              <a:t>                                                                                                          </a:t>
            </a:r>
          </a:p>
          <a:p>
            <a:pPr>
              <a:buNone/>
            </a:pPr>
            <a:r>
              <a:rPr lang="cs-CZ" sz="4400" b="1" dirty="0" smtClean="0"/>
              <a:t> </a:t>
            </a:r>
            <a:r>
              <a:rPr lang="it-IT" sz="4400" b="1" dirty="0" smtClean="0">
                <a:solidFill>
                  <a:schemeClr val="accent3">
                    <a:lumMod val="50000"/>
                  </a:schemeClr>
                </a:solidFill>
              </a:rPr>
              <a:t>Termoli</a:t>
            </a:r>
            <a:r>
              <a:rPr lang="cs-CZ" sz="44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it-IT" sz="4400" dirty="0" smtClean="0">
                <a:solidFill>
                  <a:schemeClr val="accent3">
                    <a:lumMod val="50000"/>
                  </a:schemeClr>
                </a:solidFill>
              </a:rPr>
              <a:t>Castello Svevo </a:t>
            </a:r>
            <a:endParaRPr lang="cs-CZ" sz="4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magesSNNYG7R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924944"/>
            <a:ext cx="3024336" cy="3776658"/>
          </a:xfrm>
          <a:prstGeom prst="rect">
            <a:avLst/>
          </a:prstGeom>
        </p:spPr>
      </p:pic>
      <p:pic>
        <p:nvPicPr>
          <p:cNvPr id="5" name="Obrázek 4" descr="mk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88641"/>
            <a:ext cx="7164288" cy="27086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it-IT" sz="4000" b="1" dirty="0" smtClean="0">
                <a:solidFill>
                  <a:schemeClr val="accent3">
                    <a:lumMod val="50000"/>
                  </a:schemeClr>
                </a:solidFill>
              </a:rPr>
              <a:t>Venafro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il castello Pandone</a:t>
            </a: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dirty="0"/>
          </a:p>
        </p:txBody>
      </p:sp>
      <p:pic>
        <p:nvPicPr>
          <p:cNvPr id="5" name="Obrázek 4" descr="j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2238" y="1196751"/>
            <a:ext cx="7234177" cy="52812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700OTZ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2492896"/>
            <a:ext cx="5472608" cy="403134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2880320"/>
          </a:xfrm>
        </p:spPr>
        <p:txBody>
          <a:bodyPr>
            <a:normAutofit/>
          </a:bodyPr>
          <a:lstStyle/>
          <a:p>
            <a:r>
              <a:rPr lang="cs-CZ" b="1" u="sng" dirty="0" err="1" smtClean="0"/>
              <a:t>posizione</a:t>
            </a:r>
            <a:endParaRPr lang="cs-CZ" dirty="0"/>
          </a:p>
          <a:p>
            <a:pPr>
              <a:buNone/>
            </a:pPr>
            <a:r>
              <a:rPr lang="cs-CZ" dirty="0" smtClean="0"/>
              <a:t>-</a:t>
            </a:r>
            <a:r>
              <a:rPr lang="it-IT" dirty="0" smtClean="0"/>
              <a:t> </a:t>
            </a:r>
            <a:r>
              <a:rPr lang="it-IT" dirty="0"/>
              <a:t>Molise è una piccola regione </a:t>
            </a:r>
            <a:r>
              <a:rPr lang="it-IT" dirty="0" smtClean="0"/>
              <a:t>dell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it-IT" dirty="0" smtClean="0"/>
              <a:t>Italia centro-meridionale</a:t>
            </a:r>
            <a:endParaRPr lang="cs-CZ" dirty="0" smtClean="0"/>
          </a:p>
          <a:p>
            <a:pPr>
              <a:buFontTx/>
              <a:buChar char="-"/>
            </a:pPr>
            <a:r>
              <a:rPr lang="af-ZA" dirty="0" smtClean="0"/>
              <a:t>confina con l</a:t>
            </a:r>
            <a:r>
              <a:rPr lang="af-Z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af-ZA" dirty="0" smtClean="0"/>
              <a:t>Abruzzo, il Lazio, la Campania, </a:t>
            </a:r>
            <a:br>
              <a:rPr lang="af-ZA" dirty="0" smtClean="0"/>
            </a:br>
            <a:r>
              <a:rPr lang="af-ZA" dirty="0" smtClean="0"/>
              <a:t>la Puglia ed il Mar Adriatico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imagesWYKNIOW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362891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4906888" cy="6264696"/>
          </a:xfrm>
        </p:spPr>
        <p:txBody>
          <a:bodyPr>
            <a:normAutofit/>
          </a:bodyPr>
          <a:lstStyle/>
          <a:p>
            <a:r>
              <a:rPr lang="sq-AL" b="1" u="sng" dirty="0" smtClean="0"/>
              <a:t>province</a:t>
            </a:r>
            <a:r>
              <a:rPr lang="sq-AL" dirty="0" smtClean="0"/>
              <a:t>: Campobasso e Isernia</a:t>
            </a:r>
          </a:p>
          <a:p>
            <a:r>
              <a:rPr lang="sq-AL" b="1" u="sng" dirty="0" smtClean="0"/>
              <a:t>capoluogo</a:t>
            </a:r>
            <a:r>
              <a:rPr lang="sq-AL" dirty="0" smtClean="0"/>
              <a:t>: Campobasso</a:t>
            </a:r>
          </a:p>
          <a:p>
            <a:r>
              <a:rPr lang="sq-AL" b="1" u="sng" dirty="0" smtClean="0"/>
              <a:t>la zona montuosa</a:t>
            </a:r>
            <a:r>
              <a:rPr lang="sq-AL" dirty="0" smtClean="0"/>
              <a:t>: 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Appennino abruzzese e 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Appennino Sannita,</a:t>
            </a:r>
            <a:br>
              <a:rPr lang="sq-AL" dirty="0" smtClean="0"/>
            </a:br>
            <a:r>
              <a:rPr lang="sq-AL" dirty="0" smtClean="0"/>
              <a:t>i Monti della Meta </a:t>
            </a:r>
          </a:p>
          <a:p>
            <a:r>
              <a:rPr lang="sq-AL" b="1" u="sng" dirty="0" smtClean="0"/>
              <a:t>il clima</a:t>
            </a:r>
            <a:r>
              <a:rPr lang="sq-AL" dirty="0" smtClean="0"/>
              <a:t> è di tipo semi-continentale, con inverni generalmente freddi ed estati calde</a:t>
            </a:r>
          </a:p>
          <a:p>
            <a:endParaRPr lang="cs-CZ" dirty="0"/>
          </a:p>
        </p:txBody>
      </p:sp>
      <p:pic>
        <p:nvPicPr>
          <p:cNvPr id="5" name="Obrázek 4" descr="images03IA223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17640"/>
            <a:ext cx="324036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agesYMQU6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84784"/>
            <a:ext cx="2571750" cy="178117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5842992" cy="6192688"/>
          </a:xfrm>
        </p:spPr>
        <p:txBody>
          <a:bodyPr>
            <a:normAutofit lnSpcReduction="10000"/>
          </a:bodyPr>
          <a:lstStyle/>
          <a:p>
            <a:r>
              <a:rPr lang="cs-CZ" b="1" u="sng" dirty="0" err="1" smtClean="0"/>
              <a:t>agricoltura</a:t>
            </a:r>
            <a:r>
              <a:rPr lang="cs-CZ" b="1" u="sng" dirty="0" smtClean="0"/>
              <a:t> </a:t>
            </a:r>
            <a:r>
              <a:rPr lang="cs-CZ" b="1" u="sng" dirty="0"/>
              <a:t>– </a:t>
            </a:r>
            <a:r>
              <a:rPr lang="cs-CZ" b="1" u="sng" dirty="0" err="1" smtClean="0"/>
              <a:t>allevamento</a:t>
            </a:r>
            <a:endParaRPr lang="cs-CZ" dirty="0"/>
          </a:p>
          <a:p>
            <a:pPr>
              <a:buNone/>
            </a:pPr>
            <a:r>
              <a:rPr lang="cs-CZ" dirty="0" smtClean="0"/>
              <a:t>- la </a:t>
            </a:r>
            <a:r>
              <a:rPr lang="cs-CZ" dirty="0" err="1"/>
              <a:t>produzione</a:t>
            </a:r>
            <a:r>
              <a:rPr lang="cs-CZ" dirty="0"/>
              <a:t> </a:t>
            </a:r>
            <a:r>
              <a:rPr lang="cs-CZ" dirty="0" err="1"/>
              <a:t>di</a:t>
            </a:r>
            <a:r>
              <a:rPr lang="cs-CZ" dirty="0"/>
              <a:t> </a:t>
            </a:r>
            <a:r>
              <a:rPr lang="cs-CZ" dirty="0" err="1" smtClean="0"/>
              <a:t>frutta</a:t>
            </a:r>
            <a:r>
              <a:rPr lang="cs-CZ" dirty="0"/>
              <a:t>, </a:t>
            </a:r>
            <a:r>
              <a:rPr lang="cs-CZ" dirty="0" err="1"/>
              <a:t>uva</a:t>
            </a:r>
            <a:r>
              <a:rPr lang="cs-CZ" dirty="0"/>
              <a:t> </a:t>
            </a:r>
            <a:r>
              <a:rPr lang="cs-CZ" dirty="0" err="1" smtClean="0"/>
              <a:t>da</a:t>
            </a:r>
            <a:r>
              <a:rPr lang="cs-CZ" dirty="0" smtClean="0"/>
              <a:t> tavola</a:t>
            </a:r>
            <a:r>
              <a:rPr lang="cs-CZ" dirty="0"/>
              <a:t>, </a:t>
            </a:r>
            <a:r>
              <a:rPr lang="cs-CZ" dirty="0" err="1"/>
              <a:t>ortaggi</a:t>
            </a:r>
            <a:r>
              <a:rPr lang="cs-CZ" dirty="0"/>
              <a:t>, </a:t>
            </a:r>
            <a:r>
              <a:rPr lang="cs-CZ" dirty="0" err="1"/>
              <a:t>barbabietole</a:t>
            </a:r>
            <a:r>
              <a:rPr lang="cs-CZ" dirty="0"/>
              <a:t> </a:t>
            </a:r>
            <a:r>
              <a:rPr lang="cs-CZ" dirty="0" err="1"/>
              <a:t>da</a:t>
            </a:r>
            <a:r>
              <a:rPr lang="cs-CZ" dirty="0"/>
              <a:t> </a:t>
            </a:r>
            <a:r>
              <a:rPr lang="cs-CZ" dirty="0" err="1"/>
              <a:t>zucchero</a:t>
            </a:r>
            <a:r>
              <a:rPr lang="cs-CZ" dirty="0"/>
              <a:t> e </a:t>
            </a:r>
            <a:r>
              <a:rPr lang="cs-CZ" dirty="0" err="1" smtClean="0"/>
              <a:t>tabacco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l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cs-CZ" dirty="0" err="1" smtClean="0"/>
              <a:t>allevamento</a:t>
            </a:r>
            <a:r>
              <a:rPr lang="cs-CZ" dirty="0" smtClean="0"/>
              <a:t> </a:t>
            </a:r>
            <a:r>
              <a:rPr lang="cs-CZ" dirty="0"/>
              <a:t>di </a:t>
            </a:r>
            <a:r>
              <a:rPr lang="cs-CZ" dirty="0" err="1" smtClean="0"/>
              <a:t>ovini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 la </a:t>
            </a:r>
            <a:r>
              <a:rPr lang="cs-CZ" dirty="0" err="1"/>
              <a:t>produzione</a:t>
            </a:r>
            <a:r>
              <a:rPr lang="cs-CZ" dirty="0"/>
              <a:t> </a:t>
            </a:r>
            <a:r>
              <a:rPr lang="cs-CZ" dirty="0" err="1"/>
              <a:t>dei</a:t>
            </a:r>
            <a:r>
              <a:rPr lang="cs-CZ" dirty="0"/>
              <a:t> </a:t>
            </a:r>
            <a:r>
              <a:rPr lang="cs-CZ" dirty="0" err="1" smtClean="0"/>
              <a:t>formaggi</a:t>
            </a:r>
            <a:endParaRPr lang="cs-CZ" dirty="0"/>
          </a:p>
          <a:p>
            <a:r>
              <a:rPr lang="cs-CZ" b="1" u="sng" dirty="0" err="1" smtClean="0"/>
              <a:t>industria</a:t>
            </a:r>
            <a:r>
              <a:rPr lang="cs-CZ" b="1" u="sng" dirty="0" smtClean="0"/>
              <a:t>:</a:t>
            </a:r>
            <a:endParaRPr lang="cs-CZ" dirty="0"/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il</a:t>
            </a:r>
            <a:r>
              <a:rPr lang="cs-CZ" dirty="0" smtClean="0"/>
              <a:t> </a:t>
            </a:r>
            <a:r>
              <a:rPr lang="cs-CZ" dirty="0" err="1"/>
              <a:t>settore</a:t>
            </a:r>
            <a:r>
              <a:rPr lang="cs-CZ" dirty="0"/>
              <a:t> </a:t>
            </a:r>
            <a:r>
              <a:rPr lang="cs-CZ" dirty="0" err="1"/>
              <a:t>più</a:t>
            </a:r>
            <a:r>
              <a:rPr lang="cs-CZ" dirty="0"/>
              <a:t> </a:t>
            </a:r>
            <a:r>
              <a:rPr lang="cs-CZ" dirty="0" err="1"/>
              <a:t>sviluppato</a:t>
            </a:r>
            <a:r>
              <a:rPr lang="cs-CZ" dirty="0"/>
              <a:t> è </a:t>
            </a:r>
            <a:r>
              <a:rPr lang="cs-CZ" dirty="0" err="1"/>
              <a:t>quello</a:t>
            </a:r>
            <a:r>
              <a:rPr lang="cs-CZ" dirty="0"/>
              <a:t> </a:t>
            </a:r>
            <a:r>
              <a:rPr lang="cs-CZ" dirty="0" err="1"/>
              <a:t>alimentare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la </a:t>
            </a:r>
            <a:r>
              <a:rPr lang="cs-CZ" dirty="0" err="1"/>
              <a:t>produzione</a:t>
            </a:r>
            <a:r>
              <a:rPr lang="cs-CZ" dirty="0"/>
              <a:t> </a:t>
            </a:r>
            <a:r>
              <a:rPr lang="cs-CZ" dirty="0" err="1"/>
              <a:t>artigianale</a:t>
            </a:r>
            <a:r>
              <a:rPr lang="cs-CZ" dirty="0"/>
              <a:t> </a:t>
            </a:r>
            <a:r>
              <a:rPr lang="cs-CZ" dirty="0" err="1"/>
              <a:t>dei</a:t>
            </a:r>
            <a:r>
              <a:rPr lang="cs-CZ" dirty="0"/>
              <a:t> </a:t>
            </a:r>
            <a:r>
              <a:rPr lang="cs-CZ" dirty="0" err="1"/>
              <a:t>pizzi</a:t>
            </a:r>
            <a:r>
              <a:rPr lang="cs-CZ" dirty="0"/>
              <a:t> a Tombolo e </a:t>
            </a:r>
            <a:r>
              <a:rPr lang="cs-CZ" dirty="0" err="1"/>
              <a:t>quello</a:t>
            </a:r>
            <a:r>
              <a:rPr lang="cs-CZ" dirty="0"/>
              <a:t> </a:t>
            </a:r>
            <a:r>
              <a:rPr lang="cs-CZ" dirty="0" err="1"/>
              <a:t>della</a:t>
            </a:r>
            <a:r>
              <a:rPr lang="cs-CZ" dirty="0"/>
              <a:t> </a:t>
            </a:r>
            <a:r>
              <a:rPr lang="cs-CZ" dirty="0" err="1"/>
              <a:t>fabbricazione</a:t>
            </a:r>
            <a:r>
              <a:rPr lang="cs-CZ" dirty="0"/>
              <a:t> </a:t>
            </a:r>
            <a:r>
              <a:rPr lang="cs-CZ" dirty="0" err="1"/>
              <a:t>dei</a:t>
            </a:r>
            <a:r>
              <a:rPr lang="cs-CZ" dirty="0"/>
              <a:t> </a:t>
            </a:r>
            <a:r>
              <a:rPr lang="cs-CZ" dirty="0" err="1" smtClean="0"/>
              <a:t>coltelli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imagesNYICU7X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8640"/>
            <a:ext cx="2409825" cy="1895475"/>
          </a:xfrm>
          <a:prstGeom prst="rect">
            <a:avLst/>
          </a:prstGeom>
        </p:spPr>
      </p:pic>
      <p:pic>
        <p:nvPicPr>
          <p:cNvPr id="6" name="Obrázek 5" descr="t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6790" y="2204864"/>
            <a:ext cx="2077210" cy="1584176"/>
          </a:xfrm>
          <a:prstGeom prst="rect">
            <a:avLst/>
          </a:prstGeom>
        </p:spPr>
      </p:pic>
      <p:pic>
        <p:nvPicPr>
          <p:cNvPr id="7" name="Obrázek 6" descr="images0E90YDV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85570" y="4077072"/>
            <a:ext cx="272249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s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852936"/>
            <a:ext cx="2314575" cy="1981200"/>
          </a:xfrm>
          <a:prstGeom prst="rect">
            <a:avLst/>
          </a:prstGeom>
        </p:spPr>
      </p:pic>
      <p:pic>
        <p:nvPicPr>
          <p:cNvPr id="5" name="Obrázek 4" descr="j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204864"/>
            <a:ext cx="1924050" cy="2381250"/>
          </a:xfrm>
          <a:prstGeom prst="rect">
            <a:avLst/>
          </a:prstGeom>
        </p:spPr>
      </p:pic>
      <p:pic>
        <p:nvPicPr>
          <p:cNvPr id="4" name="Obrázek 3" descr="imagesB6WXCMK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60648"/>
            <a:ext cx="3600400" cy="227259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4402832" cy="5649491"/>
          </a:xfrm>
        </p:spPr>
        <p:txBody>
          <a:bodyPr/>
          <a:lstStyle/>
          <a:p>
            <a:r>
              <a:rPr lang="it-IT" b="1" u="sng" dirty="0" smtClean="0"/>
              <a:t>cucina </a:t>
            </a:r>
            <a:r>
              <a:rPr lang="it-IT" b="1" u="sng" dirty="0"/>
              <a:t>tipica</a:t>
            </a:r>
            <a:r>
              <a:rPr lang="it-IT" dirty="0"/>
              <a:t> </a:t>
            </a:r>
            <a:r>
              <a:rPr lang="it-IT" dirty="0" smtClean="0"/>
              <a:t>: </a:t>
            </a:r>
            <a:endParaRPr lang="cs-CZ" dirty="0" smtClean="0"/>
          </a:p>
          <a:p>
            <a:pPr>
              <a:buFontTx/>
              <a:buChar char="-"/>
            </a:pPr>
            <a:r>
              <a:rPr lang="it-IT" dirty="0" smtClean="0"/>
              <a:t>l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it-IT" dirty="0" smtClean="0"/>
              <a:t>olio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i </a:t>
            </a:r>
            <a:r>
              <a:rPr lang="it-IT" dirty="0" smtClean="0"/>
              <a:t>salumi</a:t>
            </a:r>
            <a:r>
              <a:rPr lang="cs-CZ" dirty="0" smtClean="0"/>
              <a:t>: </a:t>
            </a:r>
            <a:r>
              <a:rPr lang="it-IT" dirty="0" smtClean="0"/>
              <a:t>il </a:t>
            </a:r>
            <a:r>
              <a:rPr lang="it-IT" dirty="0"/>
              <a:t>Capocollo e la </a:t>
            </a:r>
            <a:r>
              <a:rPr lang="it-IT" dirty="0" smtClean="0"/>
              <a:t>Soppressata 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it-IT" dirty="0" smtClean="0"/>
              <a:t>i vini</a:t>
            </a:r>
            <a:r>
              <a:rPr lang="cs-CZ" dirty="0" smtClean="0"/>
              <a:t>: </a:t>
            </a:r>
            <a:r>
              <a:rPr lang="it-IT" dirty="0" smtClean="0"/>
              <a:t>il </a:t>
            </a:r>
            <a:r>
              <a:rPr lang="it-IT" dirty="0"/>
              <a:t>Biferno,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it-IT" dirty="0" smtClean="0"/>
              <a:t>il </a:t>
            </a:r>
            <a:r>
              <a:rPr lang="it-IT" dirty="0"/>
              <a:t>Pentro e la </a:t>
            </a:r>
            <a:r>
              <a:rPr lang="it-IT" dirty="0" smtClean="0"/>
              <a:t>Tintili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 descr="a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293096"/>
            <a:ext cx="733425" cy="2390775"/>
          </a:xfrm>
          <a:prstGeom prst="rect">
            <a:avLst/>
          </a:prstGeom>
        </p:spPr>
      </p:pic>
      <p:pic>
        <p:nvPicPr>
          <p:cNvPr id="8" name="Obrázek 7" descr="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077072"/>
            <a:ext cx="6858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b="1" u="sng" dirty="0">
                <a:solidFill>
                  <a:schemeClr val="accent3">
                    <a:lumMod val="50000"/>
                  </a:schemeClr>
                </a:solidFill>
              </a:rPr>
              <a:t>Campobasso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3754760" cy="964704"/>
          </a:xfrm>
        </p:spPr>
        <p:txBody>
          <a:bodyPr>
            <a:normAutofit fontScale="92500"/>
          </a:bodyPr>
          <a:lstStyle/>
          <a:p>
            <a:r>
              <a:rPr lang="it-IT" b="1" dirty="0" smtClean="0"/>
              <a:t>il Castello Monforte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t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5" y="332656"/>
            <a:ext cx="5039777" cy="3384376"/>
          </a:xfrm>
          <a:prstGeom prst="rect">
            <a:avLst/>
          </a:prstGeom>
        </p:spPr>
      </p:pic>
      <p:pic>
        <p:nvPicPr>
          <p:cNvPr id="4" name="Obrázek 3" descr="imagesB27LYBX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924943"/>
            <a:ext cx="6120680" cy="37062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la Cattedrale</a:t>
            </a:r>
            <a:r>
              <a:rPr lang="it-IT" dirty="0" smtClean="0"/>
              <a:t> 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il Museo del Presepe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smtClean="0"/>
              <a:t> 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sa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980728"/>
            <a:ext cx="4145291" cy="4392488"/>
          </a:xfrm>
          <a:prstGeom prst="rect">
            <a:avLst/>
          </a:prstGeom>
        </p:spPr>
      </p:pic>
      <p:pic>
        <p:nvPicPr>
          <p:cNvPr id="5" name="Obrázek 4" descr="imagesOTUF91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52736"/>
            <a:ext cx="4550618" cy="33954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 smtClean="0">
                <a:solidFill>
                  <a:schemeClr val="accent3">
                    <a:lumMod val="50000"/>
                  </a:schemeClr>
                </a:solidFill>
              </a:rPr>
              <a:t>Isernia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                                   </a:t>
            </a:r>
            <a:r>
              <a:rPr lang="it-IT" b="1" dirty="0" smtClean="0"/>
              <a:t>la</a:t>
            </a:r>
            <a:r>
              <a:rPr lang="it-IT" b="1" dirty="0"/>
              <a:t> Fontana della </a:t>
            </a:r>
            <a:r>
              <a:rPr lang="it-IT" b="1" dirty="0" smtClean="0"/>
              <a:t>Fraterna</a:t>
            </a:r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r>
              <a:rPr lang="it-IT" b="1" dirty="0" smtClean="0"/>
              <a:t>la</a:t>
            </a:r>
            <a:r>
              <a:rPr lang="it-IT" b="1" dirty="0"/>
              <a:t> Chiesa di San </a:t>
            </a:r>
            <a:r>
              <a:rPr lang="it-IT" b="1" dirty="0" smtClean="0"/>
              <a:t>Francesco</a:t>
            </a:r>
            <a:endParaRPr lang="cs-CZ" b="1" dirty="0" smtClean="0"/>
          </a:p>
        </p:txBody>
      </p:sp>
      <p:pic>
        <p:nvPicPr>
          <p:cNvPr id="4" name="Obrázek 3" descr="images103N6SY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844824"/>
            <a:ext cx="4694064" cy="3123686"/>
          </a:xfrm>
          <a:prstGeom prst="rect">
            <a:avLst/>
          </a:prstGeom>
        </p:spPr>
      </p:pic>
      <p:pic>
        <p:nvPicPr>
          <p:cNvPr id="5" name="Obrázek 4" descr="imagesFR0EE0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3397999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Il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Museo Santa Maria delle Monache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images3D2IKKQ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467093" cy="3346007"/>
          </a:xfrm>
          <a:prstGeom prst="rect">
            <a:avLst/>
          </a:prstGeom>
        </p:spPr>
      </p:pic>
      <p:pic>
        <p:nvPicPr>
          <p:cNvPr id="5" name="Obrázek 4" descr="x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4212" y="2420888"/>
            <a:ext cx="4309788" cy="32281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138</Words>
  <Application>Microsoft Office PowerPoint</Application>
  <PresentationFormat>Předvádění na obrazovce (4:3)</PresentationFormat>
  <Paragraphs>83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Campobasso</vt:lpstr>
      <vt:lpstr>Prezentace aplikace PowerPoint</vt:lpstr>
      <vt:lpstr>Isernia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Notebook</dc:creator>
  <cp:lastModifiedBy>uzivatel</cp:lastModifiedBy>
  <cp:revision>22</cp:revision>
  <dcterms:created xsi:type="dcterms:W3CDTF">2014-12-07T14:08:44Z</dcterms:created>
  <dcterms:modified xsi:type="dcterms:W3CDTF">2019-04-25T02:47:35Z</dcterms:modified>
</cp:coreProperties>
</file>