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93" r:id="rId3"/>
    <p:sldId id="272" r:id="rId4"/>
    <p:sldId id="273" r:id="rId5"/>
    <p:sldId id="294" r:id="rId6"/>
    <p:sldId id="274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03" r:id="rId16"/>
    <p:sldId id="287" r:id="rId17"/>
  </p:sldIdLst>
  <p:sldSz cx="9144000" cy="6858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79B3-215F-4271-A4D9-F498ADCB3402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2F14-BAFB-41BB-A406-F215BF38B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EFFC11-115D-423F-8F4E-39C118F7A1B6}" type="datetimeFigureOut">
              <a:rPr lang="sk-SK" smtClean="0"/>
              <a:t>21. 11. 2022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2/2e/Etna_eruzione_del_07-12-2018_%2846227870341%29.jpg/220px-Etna_eruzione_del_07-12-2018_%2846227870341%29.jpg" TargetMode="External"/><Relationship Id="rId13" Type="http://schemas.openxmlformats.org/officeDocument/2006/relationships/hyperlink" Target="https://upload.wikimedia.org/wikipedia/commons/thumb/f/ff/Capo_Peloro_%28Messina%29_01.jpg/1920px-Capo_Peloro_%28Messina%29_01.jpg" TargetMode="External"/><Relationship Id="rId3" Type="http://schemas.openxmlformats.org/officeDocument/2006/relationships/hyperlink" Target="https://it.wikipedia.org/wiki/Sicilia" TargetMode="External"/><Relationship Id="rId7" Type="http://schemas.openxmlformats.org/officeDocument/2006/relationships/hyperlink" Target="https://upload.wikimedia.org/wikipedia/commons/thumb/e/e9/Altimetria_Sicilia.svg/220px-Altimetria_Sicilia.svg.png" TargetMode="External"/><Relationship Id="rId12" Type="http://schemas.openxmlformats.org/officeDocument/2006/relationships/hyperlink" Target="https://upload.wikimedia.org/wikipedia/commons/thumb/1/12/Barca_pescespada_3.jpg/1280px-Barca_pescespada_3.jpg" TargetMode="External"/><Relationship Id="rId2" Type="http://schemas.openxmlformats.org/officeDocument/2006/relationships/hyperlink" Target="https://it.wikipedia.org/wiki/Vespri_sicili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5/5d/Map_of_region_of_Sicily%2C_Italy%2C_with_provinces-it.svg/260px-Map_of_region_of_Sicily%2C_Italy%2C_with_provinces-it.svg.png" TargetMode="External"/><Relationship Id="rId11" Type="http://schemas.openxmlformats.org/officeDocument/2006/relationships/hyperlink" Target="https://upload.wikimedia.org/wikipedia/commons/thumb/5/5e/Giuseppe_Garibaldi_1861.jpg/194px-Giuseppe_Garibaldi_1861.jpg" TargetMode="External"/><Relationship Id="rId5" Type="http://schemas.openxmlformats.org/officeDocument/2006/relationships/hyperlink" Target="https://upload.wikimedia.org/wikipedia/commons/thumb/8/84/Sicilian_Flag.svg/1920px-Sicilian_Flag.svg.png" TargetMode="External"/><Relationship Id="rId15" Type="http://schemas.openxmlformats.org/officeDocument/2006/relationships/hyperlink" Target="https://beborghi.com/weekend-sicilia-dove-andare/" TargetMode="External"/><Relationship Id="rId10" Type="http://schemas.openxmlformats.org/officeDocument/2006/relationships/hyperlink" Target="https://it.wikipedia.org/wiki/Giuseppe_Garibaldi" TargetMode="External"/><Relationship Id="rId4" Type="http://schemas.openxmlformats.org/officeDocument/2006/relationships/hyperlink" Target="https://cs.wikipedia.org/wiki/Sic%C3%ADlie#/media/Soubor:Sicily_in_Italy.svg" TargetMode="External"/><Relationship Id="rId9" Type="http://schemas.openxmlformats.org/officeDocument/2006/relationships/hyperlink" Target="https://it.wikipedia.org/wiki/Scuola_siciliana" TargetMode="External"/><Relationship Id="rId14" Type="http://schemas.openxmlformats.org/officeDocument/2006/relationships/hyperlink" Target="https://upload.wikimedia.org/wikipedia/commons/thumb/b/b2/Montage_of_Palermo.jpg/1280px-Montage_of_Palerm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05800" cy="1143000"/>
          </a:xfrm>
        </p:spPr>
        <p:txBody>
          <a:bodyPr/>
          <a:lstStyle/>
          <a:p>
            <a:r>
              <a:rPr lang="sk-SK" sz="6600" dirty="0" err="1" smtClean="0"/>
              <a:t>Sicilia</a:t>
            </a:r>
            <a:endParaRPr lang="sk-SK" sz="6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2699792" cy="175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</a:t>
            </a:r>
            <a:r>
              <a:rPr lang="it-IT" dirty="0" smtClean="0"/>
              <a:t>a </a:t>
            </a:r>
            <a:r>
              <a:rPr lang="it-IT" dirty="0"/>
              <a:t>poesia della Scuola </a:t>
            </a:r>
            <a:r>
              <a:rPr lang="it-IT" dirty="0" smtClean="0"/>
              <a:t>siciliana a Palermo</a:t>
            </a:r>
            <a:r>
              <a:rPr lang="cs-CZ" dirty="0" smtClean="0"/>
              <a:t> (</a:t>
            </a:r>
            <a:r>
              <a:rPr lang="it-IT" dirty="0" smtClean="0"/>
              <a:t>di </a:t>
            </a:r>
            <a:r>
              <a:rPr lang="it-IT" dirty="0"/>
              <a:t>Federico II di </a:t>
            </a:r>
            <a:r>
              <a:rPr lang="it-IT" dirty="0" smtClean="0"/>
              <a:t>Svevia</a:t>
            </a:r>
            <a:r>
              <a:rPr lang="cs-CZ" dirty="0" smtClean="0"/>
              <a:t>)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cs-CZ" dirty="0"/>
              <a:t>D</a:t>
            </a:r>
            <a:r>
              <a:rPr lang="it-IT" dirty="0" smtClean="0"/>
              <a:t>al </a:t>
            </a:r>
            <a:r>
              <a:rPr lang="it-IT" dirty="0"/>
              <a:t>1220 </a:t>
            </a:r>
            <a:r>
              <a:rPr lang="cs-CZ" dirty="0" smtClean="0"/>
              <a:t>i </a:t>
            </a:r>
            <a:r>
              <a:rPr lang="it-IT" dirty="0" smtClean="0"/>
              <a:t>primi </a:t>
            </a:r>
            <a:r>
              <a:rPr lang="it-IT" dirty="0"/>
              <a:t>utilizzi letterari di una lingua </a:t>
            </a:r>
            <a:r>
              <a:rPr lang="it-IT" dirty="0" smtClean="0"/>
              <a:t>romanza</a:t>
            </a:r>
            <a:r>
              <a:rPr lang="cs-CZ" dirty="0" smtClean="0"/>
              <a:t> </a:t>
            </a:r>
            <a:r>
              <a:rPr lang="it-IT" dirty="0" smtClean="0"/>
              <a:t>(dopo </a:t>
            </a:r>
            <a:r>
              <a:rPr lang="it-IT" dirty="0"/>
              <a:t>l'esperienza provenzale), </a:t>
            </a:r>
            <a:r>
              <a:rPr lang="it-IT" b="1" dirty="0">
                <a:solidFill>
                  <a:srgbClr val="7030A0"/>
                </a:solidFill>
              </a:rPr>
              <a:t>il </a:t>
            </a:r>
            <a:r>
              <a:rPr lang="it-IT" b="1" dirty="0" smtClean="0">
                <a:solidFill>
                  <a:srgbClr val="7030A0"/>
                </a:solidFill>
              </a:rPr>
              <a:t>siciliano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it-IT" dirty="0" smtClean="0"/>
              <a:t>La </a:t>
            </a:r>
            <a:r>
              <a:rPr lang="it-IT" dirty="0"/>
              <a:t>poesia </a:t>
            </a:r>
            <a:r>
              <a:rPr lang="it-IT" dirty="0" smtClean="0"/>
              <a:t>ha </a:t>
            </a:r>
            <a:r>
              <a:rPr lang="it-IT" dirty="0"/>
              <a:t>avuto una notevole influenza sulla </a:t>
            </a:r>
            <a:r>
              <a:rPr lang="it-IT" dirty="0" smtClean="0"/>
              <a:t>letteratura</a:t>
            </a:r>
            <a:r>
              <a:rPr lang="cs-CZ" dirty="0" smtClean="0"/>
              <a:t> - </a:t>
            </a:r>
            <a:r>
              <a:rPr lang="it-IT" dirty="0" smtClean="0"/>
              <a:t>diventata </a:t>
            </a:r>
            <a:r>
              <a:rPr lang="it-IT" dirty="0"/>
              <a:t>la moderna </a:t>
            </a:r>
            <a:r>
              <a:rPr lang="it-IT" b="1" dirty="0">
                <a:solidFill>
                  <a:srgbClr val="7030A0"/>
                </a:solidFill>
              </a:rPr>
              <a:t>lingua </a:t>
            </a:r>
            <a:r>
              <a:rPr lang="it-IT" b="1" dirty="0" smtClean="0">
                <a:solidFill>
                  <a:srgbClr val="7030A0"/>
                </a:solidFill>
              </a:rPr>
              <a:t>italiana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it-IT" dirty="0" smtClean="0"/>
              <a:t>La </a:t>
            </a:r>
            <a:r>
              <a:rPr lang="it-IT" dirty="0"/>
              <a:t>scuola e la sua poesia furono salutate con entusiasmo da Dante e dai suoi </a:t>
            </a:r>
            <a:r>
              <a:rPr lang="it-IT" dirty="0" smtClean="0"/>
              <a:t>contemporanei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</a:t>
            </a:r>
            <a:r>
              <a:rPr lang="it-IT" dirty="0" smtClean="0"/>
              <a:t>lingua </a:t>
            </a:r>
            <a:r>
              <a:rPr lang="it-IT" dirty="0"/>
              <a:t>d'</a:t>
            </a:r>
            <a:r>
              <a:rPr lang="it-IT" i="1" dirty="0"/>
              <a:t>élite</a:t>
            </a:r>
            <a:r>
              <a:rPr lang="it-IT" dirty="0"/>
              <a:t> letteraria </a:t>
            </a:r>
            <a:r>
              <a:rPr lang="it-IT" dirty="0" smtClean="0"/>
              <a:t>d'Italia</a:t>
            </a:r>
            <a:r>
              <a:rPr lang="cs-CZ" dirty="0" smtClean="0"/>
              <a:t>)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 </a:t>
            </a:r>
            <a:r>
              <a:rPr lang="cs-CZ" b="1" dirty="0" err="1" smtClean="0"/>
              <a:t>scuola</a:t>
            </a:r>
            <a:r>
              <a:rPr lang="cs-CZ" b="1" dirty="0" smtClean="0"/>
              <a:t> </a:t>
            </a:r>
            <a:r>
              <a:rPr lang="cs-CZ" b="1" dirty="0" err="1" smtClean="0"/>
              <a:t>siciliana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44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Cannolo</a:t>
            </a:r>
            <a:r>
              <a:rPr lang="cs-CZ" dirty="0" smtClean="0"/>
              <a:t> </a:t>
            </a:r>
            <a:r>
              <a:rPr lang="cs-CZ" dirty="0" err="1" smtClean="0"/>
              <a:t>siciliano</a:t>
            </a:r>
            <a:endParaRPr lang="cs-CZ" dirty="0" smtClean="0"/>
          </a:p>
          <a:p>
            <a:r>
              <a:rPr lang="en-GB" dirty="0"/>
              <a:t>Cassata </a:t>
            </a:r>
            <a:r>
              <a:rPr lang="en-GB" dirty="0" err="1"/>
              <a:t>siciliana</a:t>
            </a:r>
            <a:endParaRPr lang="en-GB" dirty="0"/>
          </a:p>
          <a:p>
            <a:r>
              <a:rPr lang="en-GB" dirty="0" err="1"/>
              <a:t>Granita</a:t>
            </a:r>
            <a:r>
              <a:rPr lang="en-GB" dirty="0"/>
              <a:t> con brioche</a:t>
            </a:r>
          </a:p>
          <a:p>
            <a:r>
              <a:rPr lang="en-GB" dirty="0" err="1"/>
              <a:t>Arancino</a:t>
            </a:r>
            <a:r>
              <a:rPr lang="en-GB" dirty="0"/>
              <a:t> o </a:t>
            </a:r>
            <a:r>
              <a:rPr lang="en-GB" dirty="0" err="1"/>
              <a:t>arancina</a:t>
            </a:r>
            <a:endParaRPr lang="en-GB" dirty="0"/>
          </a:p>
          <a:p>
            <a:r>
              <a:rPr lang="en-GB" dirty="0"/>
              <a:t>Pasta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norma</a:t>
            </a:r>
            <a:endParaRPr lang="en-GB" dirty="0"/>
          </a:p>
          <a:p>
            <a:r>
              <a:rPr lang="en-GB" dirty="0" err="1"/>
              <a:t>Caponata</a:t>
            </a:r>
            <a:endParaRPr lang="en-GB" dirty="0"/>
          </a:p>
          <a:p>
            <a:r>
              <a:rPr lang="en-GB" dirty="0"/>
              <a:t>Pane, </a:t>
            </a:r>
            <a:r>
              <a:rPr lang="en-GB" dirty="0" err="1"/>
              <a:t>panelle</a:t>
            </a:r>
            <a:r>
              <a:rPr lang="en-GB" dirty="0"/>
              <a:t> e </a:t>
            </a:r>
            <a:r>
              <a:rPr lang="en-GB" dirty="0" err="1" smtClean="0"/>
              <a:t>crocché</a:t>
            </a:r>
            <a:endParaRPr lang="cs-CZ" dirty="0" smtClean="0"/>
          </a:p>
          <a:p>
            <a:r>
              <a:rPr lang="en-GB" dirty="0" err="1"/>
              <a:t>Cous</a:t>
            </a:r>
            <a:r>
              <a:rPr lang="en-GB" dirty="0"/>
              <a:t> </a:t>
            </a:r>
            <a:r>
              <a:rPr lang="en-GB" dirty="0" err="1"/>
              <a:t>Cous</a:t>
            </a:r>
            <a:endParaRPr lang="en-GB" dirty="0"/>
          </a:p>
          <a:p>
            <a:r>
              <a:rPr lang="en-GB" dirty="0" err="1"/>
              <a:t>Sarde</a:t>
            </a:r>
            <a:r>
              <a:rPr lang="en-GB" dirty="0"/>
              <a:t> a beccafico</a:t>
            </a:r>
          </a:p>
          <a:p>
            <a:r>
              <a:rPr lang="en-GB" dirty="0"/>
              <a:t>Le </a:t>
            </a:r>
            <a:r>
              <a:rPr lang="en-GB" dirty="0" err="1" smtClean="0"/>
              <a:t>stigghiole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en-GB" sz="1900" dirty="0" smtClean="0"/>
              <a:t>https</a:t>
            </a:r>
            <a:r>
              <a:rPr lang="en-GB" sz="1900" dirty="0"/>
              <a:t>://souvenirdiviaggio.it/cosa-mangiare-in-sicilia-piatti-tipici-siciliani/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Prodotti</a:t>
            </a:r>
            <a:r>
              <a:rPr lang="cs-CZ" b="1" dirty="0" smtClean="0"/>
              <a:t> </a:t>
            </a:r>
            <a:r>
              <a:rPr lang="cs-CZ" b="1" dirty="0" err="1" smtClean="0"/>
              <a:t>tipici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30763"/>
            <a:ext cx="2016224" cy="1405153"/>
          </a:xfrm>
          <a:prstGeom prst="rect">
            <a:avLst/>
          </a:prstGeom>
        </p:spPr>
      </p:pic>
      <p:pic>
        <p:nvPicPr>
          <p:cNvPr id="5" name="obrázek 3" descr="Granita-con-brioche-col-tuppo-piatti-sicilian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724207"/>
            <a:ext cx="1296144" cy="161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253"/>
            <a:ext cx="2027419" cy="13911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85" y="1720732"/>
            <a:ext cx="1496393" cy="17978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40" y="1720732"/>
            <a:ext cx="1890106" cy="13230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88" y="4052776"/>
            <a:ext cx="1872208" cy="13710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3" y="3603432"/>
            <a:ext cx="1291245" cy="15400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536" y="3175577"/>
            <a:ext cx="1265313" cy="9203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14" y="4158099"/>
            <a:ext cx="1932699" cy="108231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99" y="5302604"/>
            <a:ext cx="1594520" cy="11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Marzamemi</a:t>
            </a:r>
            <a:r>
              <a:rPr lang="cs-CZ" dirty="0" smtClean="0"/>
              <a:t> - </a:t>
            </a:r>
            <a:r>
              <a:rPr lang="it-IT" dirty="0" smtClean="0"/>
              <a:t>borgo </a:t>
            </a:r>
            <a:r>
              <a:rPr lang="it-IT" dirty="0"/>
              <a:t>di pescatori famoso per la sua tonnara, costituisce una risorsa preziosa per la Sicilia, che è la prima regione italiana per quantità di prodotto catturato, per consistenza di flotta (33% della flotta </a:t>
            </a:r>
            <a:r>
              <a:rPr lang="it-IT" dirty="0" smtClean="0"/>
              <a:t>peschereccia </a:t>
            </a:r>
            <a:r>
              <a:rPr lang="it-IT" dirty="0"/>
              <a:t>italiana) e numero di pescatori </a:t>
            </a:r>
            <a:r>
              <a:rPr lang="it-IT" dirty="0" smtClean="0"/>
              <a:t>impiegati;</a:t>
            </a:r>
            <a:endParaRPr lang="cs-CZ" baseline="30000" dirty="0" smtClean="0"/>
          </a:p>
          <a:p>
            <a:r>
              <a:rPr lang="cs-CZ" dirty="0"/>
              <a:t>N</a:t>
            </a:r>
            <a:r>
              <a:rPr lang="it-IT" dirty="0" smtClean="0"/>
              <a:t>ella </a:t>
            </a:r>
            <a:r>
              <a:rPr lang="it-IT" dirty="0"/>
              <a:t>zona dello </a:t>
            </a:r>
            <a:r>
              <a:rPr lang="it-IT" b="1" dirty="0"/>
              <a:t>stretto di </a:t>
            </a:r>
            <a:r>
              <a:rPr lang="it-IT" b="1" dirty="0" smtClean="0"/>
              <a:t>Messina</a:t>
            </a:r>
            <a:r>
              <a:rPr lang="cs-CZ" b="1" dirty="0"/>
              <a:t> </a:t>
            </a:r>
            <a:r>
              <a:rPr lang="cs-CZ" dirty="0" smtClean="0"/>
              <a:t>- </a:t>
            </a:r>
            <a:r>
              <a:rPr lang="it-IT" dirty="0" smtClean="0"/>
              <a:t>il </a:t>
            </a:r>
            <a:r>
              <a:rPr lang="it-IT" dirty="0"/>
              <a:t>tonno, le sardine, le alici e gli sgombri, ovvero il pesce </a:t>
            </a:r>
            <a:r>
              <a:rPr lang="it-IT" dirty="0" smtClean="0"/>
              <a:t>azzurro</a:t>
            </a:r>
            <a:r>
              <a:rPr lang="cs-CZ" dirty="0" smtClean="0"/>
              <a:t> </a:t>
            </a:r>
            <a:r>
              <a:rPr lang="it-IT" dirty="0" smtClean="0"/>
              <a:t>tipico </a:t>
            </a:r>
            <a:r>
              <a:rPr lang="it-IT" dirty="0"/>
              <a:t>del Mar </a:t>
            </a:r>
            <a:r>
              <a:rPr lang="it-IT" dirty="0" smtClean="0"/>
              <a:t>Mediterraneo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</a:t>
            </a:r>
            <a:r>
              <a:rPr lang="it-IT" dirty="0" smtClean="0"/>
              <a:t>produzione </a:t>
            </a:r>
            <a:r>
              <a:rPr lang="it-IT" dirty="0"/>
              <a:t>del pesce in </a:t>
            </a:r>
            <a:r>
              <a:rPr lang="it-IT" dirty="0" smtClean="0"/>
              <a:t>scatola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 </a:t>
            </a:r>
            <a:r>
              <a:rPr lang="it-IT" dirty="0"/>
              <a:t>e del pesce </a:t>
            </a:r>
            <a:r>
              <a:rPr lang="it-IT" dirty="0" smtClean="0"/>
              <a:t>affumicato</a:t>
            </a:r>
            <a:r>
              <a:rPr lang="cs-CZ" dirty="0" smtClean="0"/>
              <a:t>)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Pesca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53" y="4509120"/>
            <a:ext cx="2863747" cy="19442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7"/>
            <a:ext cx="4125590" cy="1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</a:t>
            </a:r>
            <a:r>
              <a:rPr lang="it-IT" dirty="0" smtClean="0"/>
              <a:t>ermine </a:t>
            </a:r>
            <a:r>
              <a:rPr lang="it-IT" b="1" dirty="0">
                <a:solidFill>
                  <a:srgbClr val="7030A0"/>
                </a:solidFill>
              </a:rPr>
              <a:t>mafia</a:t>
            </a:r>
            <a:r>
              <a:rPr lang="it-IT" dirty="0"/>
              <a:t> o </a:t>
            </a:r>
            <a:r>
              <a:rPr lang="it-IT" b="1" dirty="0">
                <a:solidFill>
                  <a:srgbClr val="7030A0"/>
                </a:solidFill>
              </a:rPr>
              <a:t>Cosa nostra </a:t>
            </a:r>
            <a:r>
              <a:rPr lang="it-IT" dirty="0"/>
              <a:t>si riferiva del resto originariamente solo all'organizzazione criminale </a:t>
            </a:r>
            <a:r>
              <a:rPr lang="it-IT" dirty="0" smtClean="0"/>
              <a:t>siciliana;</a:t>
            </a:r>
            <a:endParaRPr lang="cs-CZ" dirty="0" smtClean="0"/>
          </a:p>
          <a:p>
            <a:r>
              <a:rPr lang="it-IT" dirty="0"/>
              <a:t>Le sue </a:t>
            </a:r>
            <a:r>
              <a:rPr lang="it-IT" dirty="0" smtClean="0"/>
              <a:t>origini</a:t>
            </a:r>
            <a:r>
              <a:rPr lang="cs-CZ" dirty="0" smtClean="0"/>
              <a:t> - </a:t>
            </a:r>
            <a:r>
              <a:rPr lang="it-IT" dirty="0" smtClean="0"/>
              <a:t>tradizionalmente </a:t>
            </a:r>
            <a:r>
              <a:rPr lang="it-IT" dirty="0"/>
              <a:t>alla rivolta dei </a:t>
            </a:r>
            <a:r>
              <a:rPr lang="it-IT" b="1" dirty="0">
                <a:solidFill>
                  <a:srgbClr val="7030A0"/>
                </a:solidFill>
              </a:rPr>
              <a:t>Vespri </a:t>
            </a:r>
            <a:r>
              <a:rPr lang="it-IT" b="1" dirty="0" smtClean="0">
                <a:solidFill>
                  <a:srgbClr val="7030A0"/>
                </a:solidFill>
              </a:rPr>
              <a:t>siciliani</a:t>
            </a:r>
            <a:r>
              <a:rPr lang="cs-CZ" b="1" dirty="0" smtClean="0"/>
              <a:t> - </a:t>
            </a:r>
            <a:r>
              <a:rPr lang="it-IT" dirty="0"/>
              <a:t>una ribellione scoppiata a </a:t>
            </a:r>
            <a:r>
              <a:rPr lang="it-IT" dirty="0" smtClean="0"/>
              <a:t>Palermo;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it-IT" dirty="0" smtClean="0"/>
              <a:t>uona </a:t>
            </a:r>
            <a:r>
              <a:rPr lang="it-IT" dirty="0"/>
              <a:t>parte degli studiosi ritiene di datare il fenomeno al XVI secolo, quando in varie parti d'Italia si erano formate </a:t>
            </a:r>
            <a:r>
              <a:rPr lang="it-IT" dirty="0">
                <a:solidFill>
                  <a:srgbClr val="7030A0"/>
                </a:solidFill>
              </a:rPr>
              <a:t>congregazioni paracriminali </a:t>
            </a:r>
            <a:r>
              <a:rPr lang="it-IT" dirty="0"/>
              <a:t>sul tipo di quella citata da Alessandro Manzoni nel suo capolavoro </a:t>
            </a:r>
            <a:r>
              <a:rPr lang="it-IT" b="1" i="1" dirty="0"/>
              <a:t>I promessi sposi</a:t>
            </a:r>
            <a:r>
              <a:rPr lang="it-IT" b="1" dirty="0"/>
              <a:t> </a:t>
            </a:r>
            <a:r>
              <a:rPr lang="it-IT" dirty="0"/>
              <a:t>(I "</a:t>
            </a:r>
            <a:r>
              <a:rPr lang="it-IT" dirty="0">
                <a:solidFill>
                  <a:srgbClr val="7030A0"/>
                </a:solidFill>
              </a:rPr>
              <a:t>bravi</a:t>
            </a:r>
            <a:r>
              <a:rPr lang="it-IT" dirty="0"/>
              <a:t>" di Don Rodrigo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Mafia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941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</a:t>
            </a:r>
            <a:r>
              <a:rPr lang="cs-CZ" b="1" dirty="0" smtClean="0"/>
              <a:t> posti </a:t>
            </a:r>
            <a:r>
              <a:rPr lang="cs-CZ" b="1" dirty="0" err="1" smtClean="0"/>
              <a:t>importanti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7030A0"/>
                </a:solidFill>
              </a:rPr>
              <a:t>pilone di Torre </a:t>
            </a:r>
            <a:r>
              <a:rPr lang="it-IT" b="1" dirty="0" smtClean="0">
                <a:solidFill>
                  <a:srgbClr val="7030A0"/>
                </a:solidFill>
              </a:rPr>
              <a:t>Faro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it-IT" dirty="0" smtClean="0"/>
              <a:t>posto </a:t>
            </a:r>
            <a:r>
              <a:rPr lang="it-IT" dirty="0"/>
              <a:t>nella striscia di </a:t>
            </a:r>
            <a:r>
              <a:rPr lang="it-IT" dirty="0" smtClean="0"/>
              <a:t>terra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it-IT" dirty="0" smtClean="0"/>
              <a:t> </a:t>
            </a:r>
            <a:r>
              <a:rPr lang="it-IT" dirty="0"/>
              <a:t>dell'isola </a:t>
            </a:r>
            <a:r>
              <a:rPr lang="it-IT" dirty="0" smtClean="0"/>
              <a:t>siciliana </a:t>
            </a:r>
            <a:r>
              <a:rPr lang="it-IT" dirty="0"/>
              <a:t>più a </a:t>
            </a:r>
            <a:r>
              <a:rPr lang="it-IT" dirty="0" smtClean="0"/>
              <a:t>nord-est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cs-CZ" b="1" dirty="0" smtClean="0">
                <a:solidFill>
                  <a:srgbClr val="7030A0"/>
                </a:solidFill>
              </a:rPr>
              <a:t>Palermo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sua lunga storia e il </a:t>
            </a: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succedersi </a:t>
            </a:r>
            <a:r>
              <a:rPr lang="it-IT" dirty="0"/>
              <a:t>di numerosi </a:t>
            </a: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popoli </a:t>
            </a:r>
            <a:r>
              <a:rPr lang="it-IT" dirty="0"/>
              <a:t>e civiltà hanno </a:t>
            </a: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conferito </a:t>
            </a:r>
            <a:r>
              <a:rPr lang="it-IT" dirty="0"/>
              <a:t>alla città un </a:t>
            </a: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notevole </a:t>
            </a:r>
            <a:r>
              <a:rPr lang="it-IT" dirty="0"/>
              <a:t>patrimonio artistico e </a:t>
            </a:r>
            <a:r>
              <a:rPr lang="it-IT" dirty="0" smtClean="0"/>
              <a:t>architettonico</a:t>
            </a:r>
            <a:r>
              <a:rPr lang="cs-CZ" dirty="0" smtClean="0"/>
              <a:t>.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52400"/>
            <a:ext cx="3858168" cy="2135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36912"/>
            <a:ext cx="4320481" cy="28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err="1" smtClean="0"/>
              <a:t>Cefalu</a:t>
            </a:r>
            <a:endParaRPr lang="cs-CZ" dirty="0" smtClean="0"/>
          </a:p>
          <a:p>
            <a:r>
              <a:rPr lang="cs-CZ" dirty="0" err="1" smtClean="0"/>
              <a:t>Taormina</a:t>
            </a:r>
            <a:endParaRPr lang="cs-CZ" dirty="0" smtClean="0"/>
          </a:p>
          <a:p>
            <a:r>
              <a:rPr lang="cs-CZ" dirty="0" err="1" smtClean="0"/>
              <a:t>Catania</a:t>
            </a:r>
            <a:endParaRPr lang="cs-CZ" dirty="0" smtClean="0"/>
          </a:p>
          <a:p>
            <a:r>
              <a:rPr lang="cs-CZ" dirty="0" err="1" smtClean="0"/>
              <a:t>Siracusa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posti </a:t>
            </a:r>
            <a:r>
              <a:rPr lang="cs-CZ" dirty="0" err="1" smtClean="0"/>
              <a:t>importanti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58" y="1503298"/>
            <a:ext cx="2837803" cy="205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03298"/>
            <a:ext cx="2752195" cy="20315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58" y="3707927"/>
            <a:ext cx="2837804" cy="21669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07927"/>
            <a:ext cx="2746744" cy="21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it.wikipedia.org/wiki/Vespri_siciliani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it.wikipedia.org/wiki/Sicilia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https://cs.wikipedia.org/wiki/Sic%C3%ADlie#/</a:t>
            </a:r>
            <a:r>
              <a:rPr lang="cs-CZ" dirty="0" smtClean="0">
                <a:hlinkClick r:id="rId4"/>
              </a:rPr>
              <a:t>media/Soubor:Sicily_in_Italy.svg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upload.wikimedia.org/wikipedia/commons/thumb/8/84/Sicilian_Flag.svg/1920px-Sicilian_Flag.svg.png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upload.wikimedia.org/wikipedia/commons/thumb/5/5d/Map_of_region_of_Sicily%2C_Italy%2C_with_provinces-it.svg/260px-Map_of_region_of_Sicily%2C_Italy%2C_with_provinces-it.svg.png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upload.wikimedia.org/wikipedia/commons/thumb/e/e9/Altimetria_Sicilia.svg/220px-Altimetria_Sicilia.svg.png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https://upload.wikimedia.org/wikipedia/commons/thumb/2/2e/Etna_eruzione_del_07-12-2018_%2846227870341%29.jpg/220px-Etna_eruzione_del_07-12-2018_%</a:t>
            </a:r>
            <a:r>
              <a:rPr lang="cs-CZ" dirty="0" smtClean="0">
                <a:hlinkClick r:id="rId8"/>
              </a:rPr>
              <a:t>2846227870341%29.jpg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it.wikipedia.org/wiki/Scuola_siciliana</a:t>
            </a:r>
            <a:endParaRPr lang="cs-CZ" dirty="0" smtClean="0"/>
          </a:p>
          <a:p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it.wikipedia.org/wiki/Giuseppe_Garibaldi</a:t>
            </a:r>
            <a:endParaRPr lang="cs-CZ" dirty="0" smtClean="0"/>
          </a:p>
          <a:p>
            <a:r>
              <a:rPr lang="cs-CZ" dirty="0">
                <a:hlinkClick r:id="rId11"/>
              </a:rPr>
              <a:t>https://</a:t>
            </a:r>
            <a:r>
              <a:rPr lang="cs-CZ" dirty="0" smtClean="0">
                <a:hlinkClick r:id="rId11"/>
              </a:rPr>
              <a:t>upload.wikimedia.org/wikipedia/commons/thumb/5/5e/Giuseppe_Garibaldi_1861.jpg/194px-Giuseppe_Garibaldi_1861.jpg</a:t>
            </a:r>
            <a:endParaRPr lang="cs-CZ" dirty="0" smtClean="0"/>
          </a:p>
          <a:p>
            <a:r>
              <a:rPr lang="cs-CZ" dirty="0">
                <a:hlinkClick r:id="rId12"/>
              </a:rPr>
              <a:t>https://</a:t>
            </a:r>
            <a:r>
              <a:rPr lang="cs-CZ" dirty="0" smtClean="0">
                <a:hlinkClick r:id="rId12"/>
              </a:rPr>
              <a:t>upload.wikimedia.org/wikipedia/commons/thumb/1/12/Barca_pescespada_3.jpg/1280px-Barca_pescespada_3.jpg</a:t>
            </a:r>
            <a:endParaRPr lang="cs-CZ" dirty="0" smtClean="0"/>
          </a:p>
          <a:p>
            <a:r>
              <a:rPr lang="cs-CZ" dirty="0">
                <a:hlinkClick r:id="rId13"/>
              </a:rPr>
              <a:t>https://upload.wikimedia.org/wikipedia/commons/thumb/f/ff/Capo_Peloro_%28Messina%29_01.jpg/1920px-Capo_Peloro_%</a:t>
            </a:r>
            <a:r>
              <a:rPr lang="cs-CZ" dirty="0" smtClean="0">
                <a:hlinkClick r:id="rId13"/>
              </a:rPr>
              <a:t>28Messina%29_01.jpg</a:t>
            </a:r>
            <a:endParaRPr lang="cs-CZ" dirty="0" smtClean="0"/>
          </a:p>
          <a:p>
            <a:r>
              <a:rPr lang="cs-CZ" dirty="0">
                <a:hlinkClick r:id="rId14"/>
              </a:rPr>
              <a:t>https://</a:t>
            </a:r>
            <a:r>
              <a:rPr lang="cs-CZ" dirty="0" smtClean="0">
                <a:hlinkClick r:id="rId14"/>
              </a:rPr>
              <a:t>upload.wikimedia.org/wikipedia/commons/thumb/b/b2/Montage_of_Palermo.jpg/1280px-Montage_of_Palermo.jpg</a:t>
            </a:r>
            <a:endParaRPr lang="cs-CZ" dirty="0" smtClean="0"/>
          </a:p>
          <a:p>
            <a:r>
              <a:rPr lang="en-GB" dirty="0">
                <a:hlinkClick r:id="rId15"/>
              </a:rPr>
              <a:t>https://beborghi.com/weekend-sicilia-dove-andare</a:t>
            </a:r>
            <a:r>
              <a:rPr lang="en-GB" dirty="0" smtClean="0">
                <a:hlinkClick r:id="rId15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Bibliografia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>
            <a:normAutofit/>
          </a:bodyPr>
          <a:lstStyle/>
          <a:p>
            <a:r>
              <a:rPr lang="cs-CZ" dirty="0" err="1"/>
              <a:t>Capoluogo</a:t>
            </a:r>
            <a:r>
              <a:rPr lang="cs-CZ" dirty="0"/>
              <a:t> – </a:t>
            </a:r>
            <a:r>
              <a:rPr lang="cs-CZ" dirty="0" smtClean="0"/>
              <a:t>Palermo</a:t>
            </a:r>
            <a:endParaRPr lang="cs-CZ" dirty="0"/>
          </a:p>
          <a:p>
            <a:r>
              <a:rPr lang="cs-CZ" dirty="0" err="1"/>
              <a:t>Abitanti</a:t>
            </a:r>
            <a:r>
              <a:rPr lang="cs-CZ" dirty="0"/>
              <a:t> </a:t>
            </a:r>
            <a:r>
              <a:rPr lang="cs-CZ" dirty="0" smtClean="0"/>
              <a:t>– 4 780 210 (31.7.2022)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Province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 </a:t>
            </a:r>
            <a:r>
              <a:rPr lang="it-IT" dirty="0" smtClean="0">
                <a:solidFill>
                  <a:schemeClr val="bg1"/>
                </a:solidFill>
              </a:rPr>
              <a:t>liberi </a:t>
            </a:r>
            <a:r>
              <a:rPr lang="it-IT" dirty="0">
                <a:solidFill>
                  <a:schemeClr val="bg1"/>
                </a:solidFill>
              </a:rPr>
              <a:t>consorzi comunali: Agrigento, Caltanissetta, Enna, Ragusa, Siracusa, Trapani;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/>
              <a:t>3</a:t>
            </a:r>
            <a:r>
              <a:rPr lang="it-IT" dirty="0">
                <a:solidFill>
                  <a:schemeClr val="bg1"/>
                </a:solidFill>
              </a:rPr>
              <a:t> città metropolitane: Catania, Messina, </a:t>
            </a:r>
            <a:r>
              <a:rPr lang="it-IT" dirty="0" smtClean="0">
                <a:solidFill>
                  <a:schemeClr val="bg1"/>
                </a:solidFill>
              </a:rPr>
              <a:t>Palermo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Sicilia</a:t>
            </a:r>
            <a:endParaRPr lang="en-GB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05298"/>
            <a:ext cx="2276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36130"/>
            <a:ext cx="4752528" cy="36375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Mappa della regione </a:t>
            </a:r>
            <a:r>
              <a:rPr lang="cs-CZ" b="1" dirty="0" smtClean="0"/>
              <a:t>con </a:t>
            </a:r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sue</a:t>
            </a:r>
            <a:r>
              <a:rPr lang="cs-CZ" b="1" dirty="0" smtClean="0"/>
              <a:t> </a:t>
            </a:r>
            <a:r>
              <a:rPr lang="cs-CZ" b="1" dirty="0" err="1" smtClean="0"/>
              <a:t>province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0443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vulcani più importanti sono </a:t>
            </a:r>
            <a:r>
              <a:rPr lang="it-IT" b="1" dirty="0"/>
              <a:t>l'Etna</a:t>
            </a:r>
            <a:r>
              <a:rPr lang="it-IT" dirty="0"/>
              <a:t>, </a:t>
            </a:r>
            <a:r>
              <a:rPr lang="it-IT" b="1" dirty="0"/>
              <a:t>lo Stromboli </a:t>
            </a:r>
            <a:r>
              <a:rPr lang="it-IT" dirty="0"/>
              <a:t>e </a:t>
            </a:r>
            <a:r>
              <a:rPr lang="it-IT" b="1" dirty="0"/>
              <a:t>Vulcano</a:t>
            </a:r>
            <a:r>
              <a:rPr lang="it-IT" dirty="0"/>
              <a:t>.</a:t>
            </a:r>
            <a:endParaRPr lang="it-IT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Geografia</a:t>
            </a:r>
            <a:r>
              <a:rPr lang="en-GB" b="1" dirty="0"/>
              <a:t> </a:t>
            </a:r>
            <a:r>
              <a:rPr lang="en-GB" b="1" dirty="0" err="1"/>
              <a:t>fisica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2520280" cy="2520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2311524" cy="18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b="1" dirty="0"/>
              <a:t>isole della Sicilia</a:t>
            </a:r>
            <a:r>
              <a:rPr lang="it-IT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it-IT" dirty="0" smtClean="0"/>
              <a:t>sono </a:t>
            </a:r>
            <a:r>
              <a:rPr lang="it-IT" dirty="0"/>
              <a:t>territori costituiti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it-IT" dirty="0" smtClean="0"/>
              <a:t>dagli </a:t>
            </a:r>
            <a:r>
              <a:rPr lang="it-IT" b="1" dirty="0">
                <a:solidFill>
                  <a:srgbClr val="7030A0"/>
                </a:solidFill>
              </a:rPr>
              <a:t>arcipelaghi</a:t>
            </a:r>
            <a:r>
              <a:rPr lang="it-IT" b="1" dirty="0"/>
              <a:t> </a:t>
            </a:r>
            <a:r>
              <a:rPr lang="it-IT" dirty="0"/>
              <a:t>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dalle</a:t>
            </a:r>
            <a:r>
              <a:rPr lang="cs-CZ" dirty="0"/>
              <a:t> </a:t>
            </a:r>
            <a:r>
              <a:rPr lang="it-IT" b="1" dirty="0" smtClean="0">
                <a:solidFill>
                  <a:srgbClr val="7030A0"/>
                </a:solidFill>
              </a:rPr>
              <a:t>isole sparse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Numero </a:t>
            </a:r>
            <a:r>
              <a:rPr lang="cs-CZ" dirty="0" err="1" smtClean="0"/>
              <a:t>isole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20 </a:t>
            </a:r>
            <a:r>
              <a:rPr lang="cs-CZ" dirty="0" err="1" smtClean="0"/>
              <a:t>abitate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in </a:t>
            </a:r>
            <a:r>
              <a:rPr lang="cs-CZ" dirty="0" err="1" smtClean="0"/>
              <a:t>totale</a:t>
            </a:r>
            <a:r>
              <a:rPr lang="cs-CZ" dirty="0" smtClean="0"/>
              <a:t> </a:t>
            </a:r>
            <a:r>
              <a:rPr lang="cs-CZ" dirty="0" err="1" smtClean="0"/>
              <a:t>circa</a:t>
            </a:r>
            <a:r>
              <a:rPr lang="cs-CZ" dirty="0" smtClean="0"/>
              <a:t> 105.</a:t>
            </a:r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isole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608512" cy="51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/>
          </a:p>
          <a:p>
            <a:r>
              <a:rPr lang="it-IT" dirty="0" smtClean="0"/>
              <a:t>La </a:t>
            </a:r>
            <a:r>
              <a:rPr lang="it-IT" b="1" dirty="0">
                <a:solidFill>
                  <a:srgbClr val="7030A0"/>
                </a:solidFill>
              </a:rPr>
              <a:t>Spedizione dei </a:t>
            </a:r>
            <a:r>
              <a:rPr lang="it-IT" b="1" dirty="0" smtClean="0">
                <a:solidFill>
                  <a:srgbClr val="7030A0"/>
                </a:solidFill>
              </a:rPr>
              <a:t>Mille</a:t>
            </a:r>
            <a:r>
              <a:rPr lang="cs-CZ" dirty="0" smtClean="0"/>
              <a:t>:</a:t>
            </a:r>
            <a:r>
              <a:rPr lang="it-IT" dirty="0" smtClean="0"/>
              <a:t> </a:t>
            </a:r>
            <a:r>
              <a:rPr lang="it-IT" dirty="0"/>
              <a:t>uno degli episodi cruciali del </a:t>
            </a:r>
            <a:r>
              <a:rPr lang="it-IT" dirty="0" smtClean="0"/>
              <a:t>Risorgimento</a:t>
            </a:r>
            <a:r>
              <a:rPr lang="it-IT" dirty="0"/>
              <a:t>;</a:t>
            </a:r>
            <a:endParaRPr lang="cs-CZ" dirty="0" smtClean="0"/>
          </a:p>
          <a:p>
            <a:r>
              <a:rPr lang="cs-CZ" dirty="0"/>
              <a:t>D</a:t>
            </a:r>
            <a:r>
              <a:rPr lang="it-IT" dirty="0" smtClean="0"/>
              <a:t>al </a:t>
            </a:r>
            <a:r>
              <a:rPr lang="it-IT" b="1" dirty="0"/>
              <a:t>1860</a:t>
            </a:r>
            <a:r>
              <a:rPr lang="it-IT" dirty="0"/>
              <a:t> al </a:t>
            </a:r>
            <a:r>
              <a:rPr lang="it-IT" b="1" dirty="0" smtClean="0"/>
              <a:t>1861</a:t>
            </a:r>
            <a:r>
              <a:rPr lang="cs-CZ" dirty="0" smtClean="0"/>
              <a:t>: </a:t>
            </a:r>
            <a:r>
              <a:rPr lang="it-IT" dirty="0" smtClean="0"/>
              <a:t>un </a:t>
            </a:r>
            <a:r>
              <a:rPr lang="it-IT" dirty="0"/>
              <a:t>migliaio di volontari, al comando di </a:t>
            </a:r>
            <a:r>
              <a:rPr lang="it-IT" b="1" dirty="0">
                <a:solidFill>
                  <a:srgbClr val="7030A0"/>
                </a:solidFill>
              </a:rPr>
              <a:t>Giuseppe </a:t>
            </a:r>
            <a:r>
              <a:rPr lang="it-IT" b="1" dirty="0" smtClean="0">
                <a:solidFill>
                  <a:srgbClr val="7030A0"/>
                </a:solidFill>
              </a:rPr>
              <a:t>Garibaldi</a:t>
            </a:r>
            <a:r>
              <a:rPr lang="it-IT" dirty="0" smtClean="0"/>
              <a:t>,</a:t>
            </a:r>
            <a:r>
              <a:rPr lang="cs-CZ" dirty="0" smtClean="0"/>
              <a:t>(</a:t>
            </a:r>
            <a:r>
              <a:rPr lang="it-IT" dirty="0" smtClean="0"/>
              <a:t>partì </a:t>
            </a:r>
            <a:r>
              <a:rPr lang="it-IT" dirty="0"/>
              <a:t>nella notte tra il 5 e il 6 </a:t>
            </a:r>
            <a:r>
              <a:rPr lang="it-IT" dirty="0" smtClean="0"/>
              <a:t>maggio</a:t>
            </a:r>
            <a:r>
              <a:rPr lang="cs-CZ" dirty="0" smtClean="0"/>
              <a:t>);</a:t>
            </a:r>
            <a:r>
              <a:rPr lang="it-IT" dirty="0" smtClean="0"/>
              <a:t> </a:t>
            </a:r>
            <a:endParaRPr lang="cs-CZ" dirty="0" smtClean="0"/>
          </a:p>
          <a:p>
            <a:r>
              <a:rPr lang="it-IT" dirty="0" smtClean="0"/>
              <a:t>Lo scopo</a:t>
            </a:r>
            <a:r>
              <a:rPr lang="cs-CZ" dirty="0" smtClean="0"/>
              <a:t>: </a:t>
            </a:r>
            <a:r>
              <a:rPr lang="it-IT" b="1" dirty="0" smtClean="0"/>
              <a:t>rovesciare </a:t>
            </a:r>
            <a:r>
              <a:rPr lang="it-IT" b="1" dirty="0"/>
              <a:t>il governo </a:t>
            </a:r>
            <a:r>
              <a:rPr lang="it-IT" b="1" dirty="0" smtClean="0"/>
              <a:t>borbonico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it-IT" dirty="0" smtClean="0"/>
              <a:t>I </a:t>
            </a:r>
            <a:r>
              <a:rPr lang="it-IT" dirty="0"/>
              <a:t>garibaldini sbarcarono </a:t>
            </a:r>
            <a:r>
              <a:rPr lang="it-IT" b="1" dirty="0"/>
              <a:t>l'11 maggio </a:t>
            </a:r>
            <a:r>
              <a:rPr lang="it-IT" dirty="0"/>
              <a:t>presso Marsala e, grazie al contributo di volontari meridionali e a rinforzi alla spedizione, aumentarono di numero, creando </a:t>
            </a:r>
            <a:r>
              <a:rPr lang="it-IT" b="1" dirty="0"/>
              <a:t>l'Esercito meridionale</a:t>
            </a:r>
            <a:r>
              <a:rPr lang="it-IT" dirty="0"/>
              <a:t>. 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 </a:t>
            </a:r>
            <a:r>
              <a:rPr lang="cs-CZ" b="1" dirty="0" err="1"/>
              <a:t>s</a:t>
            </a:r>
            <a:r>
              <a:rPr lang="cs-CZ" b="1" dirty="0" err="1" smtClean="0"/>
              <a:t>toria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616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Giuseppe </a:t>
            </a:r>
            <a:r>
              <a:rPr lang="cs-CZ" b="1" dirty="0">
                <a:solidFill>
                  <a:srgbClr val="7030A0"/>
                </a:solidFill>
              </a:rPr>
              <a:t>G</a:t>
            </a:r>
            <a:r>
              <a:rPr lang="cs-CZ" b="1" dirty="0" smtClean="0">
                <a:solidFill>
                  <a:srgbClr val="7030A0"/>
                </a:solidFill>
              </a:rPr>
              <a:t>aribaldi</a:t>
            </a:r>
          </a:p>
          <a:p>
            <a:r>
              <a:rPr lang="it-IT" dirty="0"/>
              <a:t>Nizza</a:t>
            </a:r>
            <a:r>
              <a:rPr lang="it-IT" dirty="0" smtClean="0"/>
              <a:t>, </a:t>
            </a:r>
            <a:r>
              <a:rPr lang="it-IT" dirty="0"/>
              <a:t>1807 – </a:t>
            </a:r>
            <a:r>
              <a:rPr lang="it-IT" dirty="0" smtClean="0"/>
              <a:t>Caprera,</a:t>
            </a:r>
            <a:r>
              <a:rPr lang="cs-CZ" dirty="0" smtClean="0"/>
              <a:t> </a:t>
            </a:r>
            <a:r>
              <a:rPr lang="it-IT" dirty="0" smtClean="0"/>
              <a:t>1882</a:t>
            </a:r>
            <a:endParaRPr lang="cs-CZ" dirty="0"/>
          </a:p>
          <a:p>
            <a:r>
              <a:rPr lang="it-IT" dirty="0" smtClean="0"/>
              <a:t>un </a:t>
            </a:r>
            <a:r>
              <a:rPr lang="it-IT" dirty="0"/>
              <a:t>generale, patriota, condottiero,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scrittore</a:t>
            </a:r>
            <a:r>
              <a:rPr lang="it-IT" dirty="0"/>
              <a:t>, marinaio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e </a:t>
            </a:r>
            <a:r>
              <a:rPr lang="it-IT" dirty="0"/>
              <a:t>politico italiano.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 </a:t>
            </a:r>
            <a:r>
              <a:rPr lang="cs-CZ" b="1" dirty="0" err="1" smtClean="0"/>
              <a:t>storia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08999"/>
            <a:ext cx="3034680" cy="46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1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Sicilia è fra le più popolose regioni </a:t>
            </a:r>
            <a:r>
              <a:rPr lang="it-IT" dirty="0" smtClean="0"/>
              <a:t>italian</a:t>
            </a:r>
            <a:r>
              <a:rPr lang="cs-CZ" dirty="0" smtClean="0"/>
              <a:t>e;</a:t>
            </a:r>
          </a:p>
          <a:p>
            <a:r>
              <a:rPr lang="it-IT" dirty="0"/>
              <a:t>In </a:t>
            </a:r>
            <a:r>
              <a:rPr lang="it-IT" b="1" dirty="0">
                <a:solidFill>
                  <a:srgbClr val="7030A0"/>
                </a:solidFill>
              </a:rPr>
              <a:t>età classica</a:t>
            </a:r>
            <a:r>
              <a:rPr lang="it-IT" dirty="0"/>
              <a:t>, l'isola era fra le zone più popolate del Mediterraneo, e alcune città rappresentavano importanti poli urbani del </a:t>
            </a:r>
            <a:r>
              <a:rPr lang="it-IT" b="1" dirty="0">
                <a:solidFill>
                  <a:srgbClr val="7030A0"/>
                </a:solidFill>
              </a:rPr>
              <a:t>mondo </a:t>
            </a:r>
            <a:r>
              <a:rPr lang="it-IT" b="1" dirty="0" smtClean="0">
                <a:solidFill>
                  <a:srgbClr val="7030A0"/>
                </a:solidFill>
              </a:rPr>
              <a:t>greco</a:t>
            </a:r>
            <a:r>
              <a:rPr lang="cs-CZ" dirty="0" smtClean="0"/>
              <a:t>:</a:t>
            </a:r>
            <a:r>
              <a:rPr lang="it-IT" dirty="0" smtClean="0"/>
              <a:t> </a:t>
            </a:r>
            <a:r>
              <a:rPr lang="it-IT" b="1" dirty="0"/>
              <a:t>Palermo</a:t>
            </a:r>
            <a:r>
              <a:rPr lang="it-IT" dirty="0"/>
              <a:t> e </a:t>
            </a:r>
            <a:r>
              <a:rPr lang="it-IT" b="1" dirty="0" smtClean="0"/>
              <a:t>Messina</a:t>
            </a:r>
            <a:r>
              <a:rPr lang="cs-CZ" dirty="0"/>
              <a:t> ;</a:t>
            </a:r>
            <a:endParaRPr lang="cs-CZ" b="1" dirty="0" smtClean="0"/>
          </a:p>
          <a:p>
            <a:r>
              <a:rPr lang="cs-CZ" dirty="0" smtClean="0"/>
              <a:t>I</a:t>
            </a:r>
            <a:r>
              <a:rPr lang="it-IT" dirty="0" smtClean="0"/>
              <a:t>n </a:t>
            </a:r>
            <a:r>
              <a:rPr lang="it-IT" dirty="0"/>
              <a:t>età aragonese gruppi proveniente </a:t>
            </a:r>
            <a:r>
              <a:rPr lang="it-IT" b="1" dirty="0">
                <a:solidFill>
                  <a:srgbClr val="7030A0"/>
                </a:solidFill>
              </a:rPr>
              <a:t>dai Balcani </a:t>
            </a:r>
            <a:r>
              <a:rPr lang="it-IT" dirty="0"/>
              <a:t>si stabilirono nelle zone della </a:t>
            </a:r>
            <a:r>
              <a:rPr lang="it-IT" b="1" dirty="0">
                <a:solidFill>
                  <a:srgbClr val="7030A0"/>
                </a:solidFill>
              </a:rPr>
              <a:t>Sicilia </a:t>
            </a:r>
            <a:r>
              <a:rPr lang="it-IT" b="1" dirty="0" smtClean="0">
                <a:solidFill>
                  <a:srgbClr val="7030A0"/>
                </a:solidFill>
              </a:rPr>
              <a:t>occidentale</a:t>
            </a:r>
            <a:r>
              <a:rPr lang="cs-CZ" dirty="0" smtClean="0"/>
              <a:t>.</a:t>
            </a:r>
          </a:p>
          <a:p>
            <a:r>
              <a:rPr lang="cs-CZ" dirty="0" smtClean="0"/>
              <a:t>L</a:t>
            </a:r>
            <a:r>
              <a:rPr lang="it-IT" b="1" dirty="0" smtClean="0"/>
              <a:t>'esodo </a:t>
            </a:r>
            <a:r>
              <a:rPr lang="it-IT" b="1" dirty="0"/>
              <a:t>di massa verso </a:t>
            </a:r>
            <a:r>
              <a:rPr lang="it-IT" b="1" dirty="0">
                <a:solidFill>
                  <a:srgbClr val="7030A0"/>
                </a:solidFill>
              </a:rPr>
              <a:t>le Americhe</a:t>
            </a:r>
            <a:r>
              <a:rPr lang="it-IT" dirty="0"/>
              <a:t>, dove c'è una numerosa comunità </a:t>
            </a:r>
            <a:r>
              <a:rPr lang="it-IT" dirty="0" smtClean="0"/>
              <a:t>siculoamericana</a:t>
            </a:r>
            <a:r>
              <a:rPr lang="cs-CZ" dirty="0" smtClean="0"/>
              <a:t>.</a:t>
            </a:r>
            <a:endParaRPr lang="en-GB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Societ</a:t>
            </a:r>
            <a:r>
              <a:rPr lang="it-IT" b="1" dirty="0"/>
              <a:t>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709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lingua ufficiale parlata in Sicilia è </a:t>
            </a:r>
            <a:r>
              <a:rPr lang="it-IT" dirty="0" smtClean="0">
                <a:solidFill>
                  <a:srgbClr val="7030A0"/>
                </a:solidFill>
              </a:rPr>
              <a:t>l'italiano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cs-CZ" dirty="0" smtClean="0"/>
              <a:t>G</a:t>
            </a:r>
            <a:r>
              <a:rPr lang="it-IT" dirty="0" smtClean="0"/>
              <a:t>ran </a:t>
            </a:r>
            <a:r>
              <a:rPr lang="it-IT" dirty="0"/>
              <a:t>parte della popolazione locale parla anche </a:t>
            </a:r>
            <a:r>
              <a:rPr lang="it-IT" dirty="0">
                <a:solidFill>
                  <a:srgbClr val="7030A0"/>
                </a:solidFill>
              </a:rPr>
              <a:t>il </a:t>
            </a:r>
            <a:r>
              <a:rPr lang="it-IT" dirty="0" smtClean="0">
                <a:solidFill>
                  <a:srgbClr val="7030A0"/>
                </a:solidFill>
              </a:rPr>
              <a:t>siciliano</a:t>
            </a:r>
            <a:r>
              <a:rPr lang="it-IT" dirty="0"/>
              <a:t> </a:t>
            </a:r>
            <a:r>
              <a:rPr lang="it-IT" dirty="0" smtClean="0"/>
              <a:t>;</a:t>
            </a:r>
            <a:endParaRPr lang="cs-CZ" dirty="0" smtClean="0"/>
          </a:p>
          <a:p>
            <a:r>
              <a:rPr lang="cs-CZ" dirty="0" smtClean="0">
                <a:solidFill>
                  <a:srgbClr val="7030A0"/>
                </a:solidFill>
              </a:rPr>
              <a:t>M</a:t>
            </a:r>
            <a:r>
              <a:rPr lang="it-IT" dirty="0" smtClean="0">
                <a:solidFill>
                  <a:srgbClr val="7030A0"/>
                </a:solidFill>
              </a:rPr>
              <a:t>inoranze </a:t>
            </a:r>
            <a:r>
              <a:rPr lang="it-IT" dirty="0"/>
              <a:t>etno-linguistiche e </a:t>
            </a:r>
            <a:r>
              <a:rPr lang="it-IT" dirty="0">
                <a:solidFill>
                  <a:srgbClr val="7030A0"/>
                </a:solidFill>
              </a:rPr>
              <a:t>dialettali </a:t>
            </a:r>
            <a:r>
              <a:rPr lang="it-IT" dirty="0"/>
              <a:t>poco </a:t>
            </a:r>
            <a:r>
              <a:rPr lang="it-IT" dirty="0" smtClean="0"/>
              <a:t>numerose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la </a:t>
            </a:r>
            <a:r>
              <a:rPr lang="it-IT" dirty="0"/>
              <a:t>minoranza </a:t>
            </a:r>
            <a:r>
              <a:rPr lang="it-IT" dirty="0" smtClean="0">
                <a:solidFill>
                  <a:srgbClr val="7030A0"/>
                </a:solidFill>
              </a:rPr>
              <a:t>gallo-italica</a:t>
            </a:r>
            <a:r>
              <a:rPr lang="cs-CZ" dirty="0" smtClean="0"/>
              <a:t>, </a:t>
            </a:r>
            <a:r>
              <a:rPr lang="it-IT" dirty="0" smtClean="0"/>
              <a:t>la </a:t>
            </a:r>
            <a:r>
              <a:rPr lang="it-IT" dirty="0"/>
              <a:t>minoranza </a:t>
            </a:r>
            <a:r>
              <a:rPr lang="it-IT" dirty="0">
                <a:solidFill>
                  <a:srgbClr val="7030A0"/>
                </a:solidFill>
              </a:rPr>
              <a:t>albanese</a:t>
            </a:r>
            <a:r>
              <a:rPr lang="it-IT" dirty="0"/>
              <a:t>, 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detta </a:t>
            </a:r>
            <a:r>
              <a:rPr lang="it-IT" i="1" dirty="0">
                <a:solidFill>
                  <a:srgbClr val="7030A0"/>
                </a:solidFill>
              </a:rPr>
              <a:t>arbëreshe</a:t>
            </a:r>
            <a:r>
              <a:rPr lang="it-IT" dirty="0"/>
              <a:t>, della </a:t>
            </a:r>
            <a:r>
              <a:rPr lang="it-IT" dirty="0">
                <a:solidFill>
                  <a:srgbClr val="7030A0"/>
                </a:solidFill>
              </a:rPr>
              <a:t>città metropolitana di Palermo</a:t>
            </a:r>
            <a:r>
              <a:rPr lang="it-IT" dirty="0"/>
              <a:t>; e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quella </a:t>
            </a:r>
            <a:r>
              <a:rPr lang="it-IT" dirty="0"/>
              <a:t>più recente </a:t>
            </a:r>
            <a:r>
              <a:rPr lang="it-IT" dirty="0">
                <a:solidFill>
                  <a:srgbClr val="7030A0"/>
                </a:solidFill>
              </a:rPr>
              <a:t>greca di Messina</a:t>
            </a:r>
            <a:r>
              <a:rPr lang="it-IT" dirty="0"/>
              <a:t>.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lingue</a:t>
            </a:r>
            <a:r>
              <a:rPr lang="cs-CZ" b="1" dirty="0" smtClean="0"/>
              <a:t> e </a:t>
            </a:r>
            <a:r>
              <a:rPr lang="cs-CZ" b="1" dirty="0" err="1" smtClean="0"/>
              <a:t>dialetti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850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402</TotalTime>
  <Words>715</Words>
  <Application>Microsoft Office PowerPoint</Application>
  <PresentationFormat>Předvádění na obrazovce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Papier</vt:lpstr>
      <vt:lpstr>Prezentace aplikace PowerPoint</vt:lpstr>
      <vt:lpstr>Sicilia</vt:lpstr>
      <vt:lpstr>Mappa della regione con le sue province</vt:lpstr>
      <vt:lpstr>Geografia fisica </vt:lpstr>
      <vt:lpstr>Le isole</vt:lpstr>
      <vt:lpstr>La storia</vt:lpstr>
      <vt:lpstr>La storia</vt:lpstr>
      <vt:lpstr>Società</vt:lpstr>
      <vt:lpstr>Le lingue e dialetti</vt:lpstr>
      <vt:lpstr>La scuola siciliana</vt:lpstr>
      <vt:lpstr>Prodotti tipici</vt:lpstr>
      <vt:lpstr>Pesca</vt:lpstr>
      <vt:lpstr>Mafia</vt:lpstr>
      <vt:lpstr>I posti importanti</vt:lpstr>
      <vt:lpstr>I posti importanti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nikolka</dc:creator>
  <cp:lastModifiedBy>Andrea Macková</cp:lastModifiedBy>
  <cp:revision>59</cp:revision>
  <cp:lastPrinted>2022-10-03T15:20:29Z</cp:lastPrinted>
  <dcterms:created xsi:type="dcterms:W3CDTF">2014-10-13T19:52:27Z</dcterms:created>
  <dcterms:modified xsi:type="dcterms:W3CDTF">2022-11-21T18:49:16Z</dcterms:modified>
</cp:coreProperties>
</file>