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93" r:id="rId3"/>
    <p:sldId id="273" r:id="rId4"/>
    <p:sldId id="304" r:id="rId5"/>
    <p:sldId id="305" r:id="rId6"/>
    <p:sldId id="274" r:id="rId7"/>
    <p:sldId id="306" r:id="rId8"/>
    <p:sldId id="307" r:id="rId9"/>
    <p:sldId id="308" r:id="rId10"/>
    <p:sldId id="309" r:id="rId11"/>
    <p:sldId id="310" r:id="rId12"/>
    <p:sldId id="311" r:id="rId13"/>
    <p:sldId id="303" r:id="rId14"/>
    <p:sldId id="287" r:id="rId15"/>
  </p:sldIdLst>
  <p:sldSz cx="9144000" cy="6858000" type="screen4x3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F79B3-215F-4271-A4D9-F498ADCB3402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F2F14-BAFB-41BB-A406-F215BF38B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6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EFFC11-115D-423F-8F4E-39C118F7A1B6}" type="datetimeFigureOut">
              <a:rPr lang="sk-SK" smtClean="0"/>
              <a:t>27. 11. 2022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f/ff/Perugia%2C_museo_archeologico_nazionale%2C_ingresso_02.jpg/200px-Perugia%2C_museo_archeologico_nazionale%2C_ingresso_02.jpg" TargetMode="External"/><Relationship Id="rId13" Type="http://schemas.openxmlformats.org/officeDocument/2006/relationships/hyperlink" Target="https://upload.wikimedia.org/wikipedia/commons/thumb/4/4c/Perugia_-_palazzo_priori_1.jpg/1280px-Perugia_-_palazzo_priori_1.jpg" TargetMode="External"/><Relationship Id="rId3" Type="http://schemas.openxmlformats.org/officeDocument/2006/relationships/hyperlink" Target="https://upload.wikimedia.org/wikipedia/commons/thumb/a/ab/Fresh_grave.JPG/220px-Fresh_grave.JPG" TargetMode="External"/><Relationship Id="rId7" Type="http://schemas.openxmlformats.org/officeDocument/2006/relationships/hyperlink" Target="https://upload.wikimedia.org/wikipedia/commons/thumb/e/e3/Orvieto051.jpg/260px-Orvieto051.jpg" TargetMode="External"/><Relationship Id="rId12" Type="http://schemas.openxmlformats.org/officeDocument/2006/relationships/hyperlink" Target="https://upload.wikimedia.org/wikipedia/commons/thumb/9/9d/Assisi_-_Basilica_di_Santa_Chiara.jpg/220px-Assisi_-_Basilica_di_Santa_Chiara.jpg" TargetMode="External"/><Relationship Id="rId2" Type="http://schemas.openxmlformats.org/officeDocument/2006/relationships/hyperlink" Target="https://upload.wikimedia.org/wikipedia/commons/thumb/6/67/Tibre.png/200px-Tibr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a/a1/Etruscan_civilization_italian_map.png/247px-Etruscan_civilization_italian_map.png" TargetMode="External"/><Relationship Id="rId11" Type="http://schemas.openxmlformats.org/officeDocument/2006/relationships/hyperlink" Target="https://upload.wikimedia.org/wikipedia/commons/thumb/0/0e/Fresco_depicting_Clare_of_Assisi_holding_a_lily.jpg/234px-Fresco_depicting_Clare_of_Assisi_holding_a_lily.jpg" TargetMode="External"/><Relationship Id="rId5" Type="http://schemas.openxmlformats.org/officeDocument/2006/relationships/hyperlink" Target="https://it.wikipedia.org/wiki/Lago_Trasimeno" TargetMode="External"/><Relationship Id="rId10" Type="http://schemas.openxmlformats.org/officeDocument/2006/relationships/hyperlink" Target="https://upload.wikimedia.org/wikipedia/commons/thumb/9/90/Luca_Giordano_-_San_Francisco_de_Asis.jpg/227px-Luca_Giordano_-_San_Francisco_de_Asis.jpg" TargetMode="External"/><Relationship Id="rId4" Type="http://schemas.openxmlformats.org/officeDocument/2006/relationships/hyperlink" Target="https://it.wikipedia.org/wiki/Sepoltura" TargetMode="External"/><Relationship Id="rId9" Type="http://schemas.openxmlformats.org/officeDocument/2006/relationships/hyperlink" Target="https://upload.wikimedia.org/wikipedia/commons/thumb/7/7b/Andrea_Mantegna_Saint_Benedict.jpg/109px-Andrea_Mantegna_Saint_Benedict.jpg" TargetMode="External"/><Relationship Id="rId14" Type="http://schemas.openxmlformats.org/officeDocument/2006/relationships/hyperlink" Target="https://upload.wikimedia.org/wikipedia/commons/thumb/9/98/Duomo-di-Orvieto.jpg/1280px-Duomo-di-Orvieto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305800" cy="1143000"/>
          </a:xfrm>
        </p:spPr>
        <p:txBody>
          <a:bodyPr/>
          <a:lstStyle/>
          <a:p>
            <a:r>
              <a:rPr lang="sk-SK" sz="6600" dirty="0" err="1" smtClean="0"/>
              <a:t>Umbria</a:t>
            </a:r>
            <a:endParaRPr lang="sk-SK" sz="6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92" y="3933056"/>
            <a:ext cx="2448272" cy="174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L'Umbria mistica nasce con quello che sarà il </a:t>
            </a:r>
            <a:r>
              <a:rPr lang="it-IT" b="1" dirty="0">
                <a:solidFill>
                  <a:srgbClr val="7030A0"/>
                </a:solidFill>
              </a:rPr>
              <a:t>fondatore del monachesimo</a:t>
            </a:r>
            <a:r>
              <a:rPr lang="it-IT" dirty="0"/>
              <a:t>: </a:t>
            </a:r>
            <a:r>
              <a:rPr lang="it-IT" b="1" dirty="0">
                <a:solidFill>
                  <a:srgbClr val="7030A0"/>
                </a:solidFill>
              </a:rPr>
              <a:t>San Benedetto </a:t>
            </a:r>
            <a:r>
              <a:rPr lang="it-IT" dirty="0"/>
              <a:t>da Norcia (480-547</a:t>
            </a:r>
            <a:r>
              <a:rPr lang="it-IT" dirty="0" smtClean="0"/>
              <a:t>).</a:t>
            </a:r>
            <a:endParaRPr lang="cs-CZ" dirty="0" smtClean="0"/>
          </a:p>
          <a:p>
            <a:r>
              <a:rPr lang="it-IT" dirty="0"/>
              <a:t>I monasteri da lui creati hanno fatto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it-IT" dirty="0" smtClean="0"/>
              <a:t>la </a:t>
            </a:r>
            <a:r>
              <a:rPr lang="it-IT" dirty="0"/>
              <a:t>storia e la cultura della religiosità.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en-GB" b="1" dirty="0" err="1" smtClean="0"/>
              <a:t>Spiritualità</a:t>
            </a:r>
            <a:r>
              <a:rPr lang="en-GB" b="1" dirty="0" smtClean="0"/>
              <a:t> </a:t>
            </a:r>
            <a:r>
              <a:rPr lang="en-GB" b="1" dirty="0"/>
              <a:t>e </a:t>
            </a:r>
            <a:r>
              <a:rPr lang="en-GB" b="1" dirty="0" err="1"/>
              <a:t>santuari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64904"/>
            <a:ext cx="1470273" cy="358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6127" y="1484784"/>
            <a:ext cx="8229600" cy="4572000"/>
          </a:xfrm>
        </p:spPr>
        <p:txBody>
          <a:bodyPr/>
          <a:lstStyle/>
          <a:p>
            <a:r>
              <a:rPr lang="it-IT" dirty="0"/>
              <a:t>Nel XIII secolo ad Assisi nacquero due figure importanti per il cattolicesimo: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7030A0"/>
                </a:solidFill>
              </a:rPr>
              <a:t>    </a:t>
            </a:r>
            <a:r>
              <a:rPr lang="it-IT" b="1" dirty="0" smtClean="0">
                <a:solidFill>
                  <a:srgbClr val="7030A0"/>
                </a:solidFill>
              </a:rPr>
              <a:t>san Francesco </a:t>
            </a:r>
            <a:r>
              <a:rPr lang="it-IT" dirty="0" smtClean="0"/>
              <a:t>(1182-1226)</a:t>
            </a:r>
            <a:endParaRPr lang="cs-CZ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rgbClr val="7030A0"/>
                </a:solidFill>
              </a:rPr>
              <a:t>Francesco d'Assisi</a:t>
            </a:r>
            <a:r>
              <a:rPr lang="it-IT" dirty="0" smtClean="0"/>
              <a:t>,</a:t>
            </a:r>
            <a:r>
              <a:rPr lang="cs-CZ" dirty="0" smtClean="0"/>
              <a:t> </a:t>
            </a:r>
            <a:r>
              <a:rPr lang="it-IT" dirty="0" smtClean="0"/>
              <a:t>(1182-1226)</a:t>
            </a:r>
            <a:r>
              <a:rPr lang="cs-CZ" dirty="0" smtClean="0"/>
              <a:t> </a:t>
            </a:r>
            <a:r>
              <a:rPr lang="it-IT" dirty="0" smtClean="0"/>
              <a:t>è stato un religioso e poeta italiano.</a:t>
            </a:r>
            <a:endParaRPr lang="cs-CZ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rgbClr val="7030A0"/>
                </a:solidFill>
              </a:rPr>
              <a:t>Chiara </a:t>
            </a:r>
            <a:r>
              <a:rPr lang="it-IT" b="1" dirty="0">
                <a:solidFill>
                  <a:srgbClr val="7030A0"/>
                </a:solidFill>
              </a:rPr>
              <a:t>d'Assisi </a:t>
            </a:r>
            <a:r>
              <a:rPr lang="cs-CZ" dirty="0"/>
              <a:t>(</a:t>
            </a:r>
            <a:r>
              <a:rPr lang="it-IT" dirty="0" smtClean="0"/>
              <a:t>1194</a:t>
            </a:r>
            <a:r>
              <a:rPr lang="cs-CZ" dirty="0" smtClean="0"/>
              <a:t>-</a:t>
            </a:r>
            <a:r>
              <a:rPr lang="it-IT" dirty="0" smtClean="0"/>
              <a:t>1253</a:t>
            </a:r>
            <a:r>
              <a:rPr lang="it-IT" dirty="0"/>
              <a:t>) è stata una religiosa italiana, collaboratrice di Francesco </a:t>
            </a:r>
            <a:r>
              <a:rPr lang="it-IT" dirty="0" smtClean="0"/>
              <a:t>d'Assisi</a:t>
            </a:r>
            <a:endParaRPr lang="cs-CZ" dirty="0" smtClean="0"/>
          </a:p>
          <a:p>
            <a:pPr marL="0" indent="0">
              <a:buNone/>
            </a:pPr>
            <a:r>
              <a:rPr lang="it-IT" dirty="0" smtClean="0"/>
              <a:t>e </a:t>
            </a:r>
            <a:r>
              <a:rPr lang="it-IT" dirty="0"/>
              <a:t>fondatrice dell'ordine delle </a:t>
            </a:r>
            <a:r>
              <a:rPr lang="it-IT" b="1" dirty="0" smtClean="0">
                <a:solidFill>
                  <a:srgbClr val="7030A0"/>
                </a:solidFill>
              </a:rPr>
              <a:t>Clarisse</a:t>
            </a:r>
            <a:r>
              <a:rPr lang="cs-CZ" dirty="0"/>
              <a:t>.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Spiritualità</a:t>
            </a:r>
            <a:r>
              <a:rPr lang="en-GB" b="1" dirty="0"/>
              <a:t> e </a:t>
            </a:r>
            <a:r>
              <a:rPr lang="en-GB" b="1" dirty="0" err="1"/>
              <a:t>santuari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766841"/>
            <a:ext cx="1516976" cy="20048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86" y="4149080"/>
            <a:ext cx="1788420" cy="22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basilica di </a:t>
            </a:r>
            <a:r>
              <a:rPr lang="it-IT" b="1" dirty="0" smtClean="0">
                <a:solidFill>
                  <a:srgbClr val="7030A0"/>
                </a:solidFill>
              </a:rPr>
              <a:t>Santa Chiara ad </a:t>
            </a:r>
            <a:r>
              <a:rPr lang="it-IT" b="1" dirty="0">
                <a:solidFill>
                  <a:srgbClr val="7030A0"/>
                </a:solidFill>
              </a:rPr>
              <a:t>Assisi</a:t>
            </a:r>
            <a:endParaRPr lang="cs-CZ" b="1" dirty="0" smtClean="0">
              <a:solidFill>
                <a:srgbClr val="7030A0"/>
              </a:solidFill>
            </a:endParaRPr>
          </a:p>
          <a:p>
            <a:r>
              <a:rPr lang="it-IT" dirty="0"/>
              <a:t>Gli splendidi affreschi di </a:t>
            </a:r>
            <a:r>
              <a:rPr lang="it-IT" dirty="0" smtClean="0">
                <a:solidFill>
                  <a:srgbClr val="7030A0"/>
                </a:solidFill>
              </a:rPr>
              <a:t>Giotto</a:t>
            </a:r>
            <a:r>
              <a:rPr lang="it-IT" dirty="0"/>
              <a:t>, </a:t>
            </a:r>
            <a:r>
              <a:rPr lang="it-IT" dirty="0">
                <a:solidFill>
                  <a:srgbClr val="7030A0"/>
                </a:solidFill>
              </a:rPr>
              <a:t>Cimabue</a:t>
            </a:r>
            <a:r>
              <a:rPr lang="it-IT" dirty="0"/>
              <a:t>, </a:t>
            </a:r>
            <a:r>
              <a:rPr lang="it-IT" dirty="0">
                <a:solidFill>
                  <a:srgbClr val="7030A0"/>
                </a:solidFill>
              </a:rPr>
              <a:t>Pietro Lorenzetti e Simone Martini</a:t>
            </a:r>
            <a:r>
              <a:rPr lang="it-IT" dirty="0"/>
              <a:t>, presenti nella basilica assisana, fanno ben comprendere la potenza della religiosità medioevale e il fervore mistico del tempo.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 posti </a:t>
            </a:r>
            <a:r>
              <a:rPr lang="cs-CZ" b="1" dirty="0" err="1"/>
              <a:t>importanti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33056"/>
            <a:ext cx="2802435" cy="18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4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b="1" dirty="0" smtClean="0"/>
              <a:t>Perugia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err="1" smtClean="0"/>
              <a:t>Orvieto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it-IT" dirty="0" smtClean="0"/>
              <a:t>La </a:t>
            </a:r>
            <a:r>
              <a:rPr lang="it-IT" dirty="0"/>
              <a:t>basilica cattedrale di </a:t>
            </a:r>
            <a:r>
              <a:rPr lang="it-IT" b="1" dirty="0"/>
              <a:t>Santa Maria Assunta</a:t>
            </a:r>
            <a:r>
              <a:rPr lang="it-IT" dirty="0"/>
              <a:t> è il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it-IT" dirty="0" smtClean="0"/>
              <a:t>principale </a:t>
            </a:r>
            <a:r>
              <a:rPr lang="it-IT" dirty="0"/>
              <a:t>luogo di culto cattolico di </a:t>
            </a:r>
            <a:r>
              <a:rPr lang="it-IT" dirty="0" smtClean="0"/>
              <a:t>Orvieto, </a:t>
            </a:r>
            <a:r>
              <a:rPr lang="it-IT" dirty="0"/>
              <a:t>chiesa madre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it-IT" dirty="0" smtClean="0"/>
              <a:t>della </a:t>
            </a:r>
            <a:r>
              <a:rPr lang="it-IT" dirty="0"/>
              <a:t>diocesi di Orvieto-Todi e capolavoro </a:t>
            </a:r>
            <a:r>
              <a:rPr lang="it-IT" dirty="0">
                <a:solidFill>
                  <a:srgbClr val="7030A0"/>
                </a:solidFill>
              </a:rPr>
              <a:t>dell'architettura </a:t>
            </a:r>
            <a:endParaRPr lang="cs-CZ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smtClean="0">
                <a:solidFill>
                  <a:srgbClr val="7030A0"/>
                </a:solidFill>
              </a:rPr>
              <a:t>   </a:t>
            </a:r>
            <a:r>
              <a:rPr lang="it-IT" dirty="0" smtClean="0">
                <a:solidFill>
                  <a:srgbClr val="7030A0"/>
                </a:solidFill>
              </a:rPr>
              <a:t>gotica </a:t>
            </a:r>
            <a:r>
              <a:rPr lang="it-IT" dirty="0"/>
              <a:t>dell'Italia </a:t>
            </a:r>
            <a:r>
              <a:rPr lang="it-IT" dirty="0" smtClean="0"/>
              <a:t>Centrale.</a:t>
            </a:r>
            <a:r>
              <a:rPr lang="cs-CZ" dirty="0" smtClean="0"/>
              <a:t> </a:t>
            </a:r>
            <a:r>
              <a:rPr lang="it-IT" dirty="0" smtClean="0"/>
              <a:t>È </a:t>
            </a:r>
            <a:r>
              <a:rPr lang="it-IT" dirty="0"/>
              <a:t>monumento nazionale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it-IT" dirty="0" smtClean="0"/>
              <a:t>italiano</a:t>
            </a:r>
            <a:r>
              <a:rPr lang="it-IT" dirty="0"/>
              <a:t>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 posti </a:t>
            </a:r>
            <a:r>
              <a:rPr lang="cs-CZ" dirty="0" err="1" smtClean="0"/>
              <a:t>importanti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24000"/>
            <a:ext cx="2411760" cy="160532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1303"/>
            <a:ext cx="3059240" cy="20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1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upload.wikimedia.org/wikipedia/commons/thumb/6/67/Tibre.png/200px-Tibre.png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upload.wikimedia.org/wikipedia/commons/thumb/a/ab/Fresh_grave.JPG/220px-Fresh_grave.JPG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it.wikipedia.org/wiki/Sepoltura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it.wikipedia.org/wiki/Lago_Trasimeno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upload.wikimedia.org/wikipedia/commons/thumb/a/a1/Etruscan_civilization_italian_map.png/247px-Etruscan_civilization_italian_map.png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upload.wikimedia.org/wikipedia/commons/thumb/e/e3/Orvieto051.jpg/260px-Orvieto051.jpg</a:t>
            </a:r>
            <a:endParaRPr lang="cs-CZ" dirty="0" smtClean="0"/>
          </a:p>
          <a:p>
            <a:r>
              <a:rPr lang="cs-CZ" dirty="0">
                <a:hlinkClick r:id="rId8"/>
              </a:rPr>
              <a:t>https://</a:t>
            </a:r>
            <a:r>
              <a:rPr lang="cs-CZ" dirty="0" smtClean="0">
                <a:hlinkClick r:id="rId8"/>
              </a:rPr>
              <a:t>upload.wikimedia.org/wikipedia/commons/thumb/f/ff/Perugia%2C_museo_archeologico_nazionale%2C_ingresso_02.jpg/200px-Perugia%2C_museo_archeologico_nazionale%2C_ingresso_02.jpg</a:t>
            </a:r>
            <a:endParaRPr lang="cs-CZ" dirty="0" smtClean="0"/>
          </a:p>
          <a:p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upload.wikimedia.org/wikipedia/commons/thumb/7/7b/Andrea_Mantegna_Saint_Benedict.jpg/109px-Andrea_Mantegna_Saint_Benedict.jpg</a:t>
            </a:r>
            <a:endParaRPr lang="cs-CZ" dirty="0" smtClean="0"/>
          </a:p>
          <a:p>
            <a:r>
              <a:rPr lang="cs-CZ" dirty="0">
                <a:hlinkClick r:id="rId10"/>
              </a:rPr>
              <a:t>https://upload.wikimedia.org/wikipedia/commons/thumb/9/90/Luca_Giordano_-_San_Francisco_de_Asis.jpg/227px-Luca_Giordano_-_</a:t>
            </a:r>
            <a:r>
              <a:rPr lang="cs-CZ" dirty="0" smtClean="0">
                <a:hlinkClick r:id="rId10"/>
              </a:rPr>
              <a:t>San_Francisco_de_Asis.jpg</a:t>
            </a:r>
            <a:endParaRPr lang="cs-CZ" dirty="0" smtClean="0"/>
          </a:p>
          <a:p>
            <a:r>
              <a:rPr lang="cs-CZ" dirty="0">
                <a:hlinkClick r:id="rId11"/>
              </a:rPr>
              <a:t>https://</a:t>
            </a:r>
            <a:r>
              <a:rPr lang="cs-CZ" dirty="0" smtClean="0">
                <a:hlinkClick r:id="rId11"/>
              </a:rPr>
              <a:t>upload.wikimedia.org/wikipedia/commons/thumb/0/0e/Fresco_depicting_Clare_of_Assisi_holding_a_lily.jpg/234px-Fresco_depicting_Clare_of_Assisi_holding_a_lily.jpg</a:t>
            </a:r>
            <a:endParaRPr lang="cs-CZ" dirty="0" smtClean="0"/>
          </a:p>
          <a:p>
            <a:r>
              <a:rPr lang="cs-CZ" dirty="0">
                <a:hlinkClick r:id="rId12"/>
              </a:rPr>
              <a:t>https://upload.wikimedia.org/wikipedia/commons/thumb/9/9d/Assisi_-_Basilica_di_Santa_Chiara.jpg/220px-Assisi_-_</a:t>
            </a:r>
            <a:r>
              <a:rPr lang="cs-CZ" dirty="0" smtClean="0">
                <a:hlinkClick r:id="rId12"/>
              </a:rPr>
              <a:t>Basilica_di_Santa_Chiara.jpg</a:t>
            </a:r>
            <a:endParaRPr lang="cs-CZ" dirty="0" smtClean="0"/>
          </a:p>
          <a:p>
            <a:r>
              <a:rPr lang="cs-CZ" dirty="0">
                <a:hlinkClick r:id="rId13"/>
              </a:rPr>
              <a:t>https://upload.wikimedia.org/wikipedia/commons/thumb/4/4c/Perugia_-_palazzo_priori_1.jpg/1280px-Perugia_-_</a:t>
            </a:r>
            <a:r>
              <a:rPr lang="cs-CZ" dirty="0" smtClean="0">
                <a:hlinkClick r:id="rId13"/>
              </a:rPr>
              <a:t>palazzo_priori_1.jpg</a:t>
            </a:r>
            <a:endParaRPr lang="cs-CZ" dirty="0" smtClean="0"/>
          </a:p>
          <a:p>
            <a:r>
              <a:rPr lang="cs-CZ" dirty="0">
                <a:hlinkClick r:id="rId14"/>
              </a:rPr>
              <a:t>https://</a:t>
            </a:r>
            <a:r>
              <a:rPr lang="cs-CZ" dirty="0" smtClean="0">
                <a:hlinkClick r:id="rId14"/>
              </a:rPr>
              <a:t>upload.wikimedia.org/wikipedia/commons/thumb/9/98/Duomo-di-Orvieto.jpg/1280px-Duomo-di-Orvieto.jpg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Bibliografia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05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9208"/>
          </a:xfrm>
        </p:spPr>
        <p:txBody>
          <a:bodyPr>
            <a:normAutofit/>
          </a:bodyPr>
          <a:lstStyle/>
          <a:p>
            <a:r>
              <a:rPr lang="cs-CZ" dirty="0" err="1"/>
              <a:t>Capoluogo</a:t>
            </a:r>
            <a:r>
              <a:rPr lang="cs-CZ" dirty="0"/>
              <a:t> – </a:t>
            </a:r>
            <a:r>
              <a:rPr lang="cs-CZ" dirty="0" smtClean="0"/>
              <a:t>Perugia</a:t>
            </a:r>
            <a:endParaRPr lang="cs-CZ" dirty="0"/>
          </a:p>
          <a:p>
            <a:r>
              <a:rPr lang="cs-CZ" dirty="0" err="1"/>
              <a:t>Abitanti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en-GB" dirty="0"/>
              <a:t>856 145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smtClean="0"/>
              <a:t>31.8.2022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Province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en-GB" dirty="0" smtClean="0"/>
              <a:t>Perugia</a:t>
            </a:r>
            <a:r>
              <a:rPr lang="en-GB" dirty="0"/>
              <a:t>, </a:t>
            </a:r>
            <a:r>
              <a:rPr lang="en-GB" dirty="0" smtClean="0"/>
              <a:t>Terni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Sicilia</a:t>
            </a:r>
            <a:endParaRPr lang="en-GB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2736"/>
            <a:ext cx="2276475" cy="2857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47407"/>
            <a:ext cx="19621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3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it-IT" dirty="0" smtClean="0"/>
              <a:t>arietà </a:t>
            </a:r>
            <a:r>
              <a:rPr lang="it-IT" dirty="0"/>
              <a:t>di caratteri geomorfologici e paesaggistici </a:t>
            </a:r>
            <a:r>
              <a:rPr lang="it-IT" b="1" dirty="0" smtClean="0">
                <a:solidFill>
                  <a:srgbClr val="7030A0"/>
                </a:solidFill>
              </a:rPr>
              <a:t>vallate</a:t>
            </a:r>
            <a:r>
              <a:rPr lang="it-IT" dirty="0"/>
              <a:t>, </a:t>
            </a:r>
            <a:r>
              <a:rPr lang="it-IT" b="1" dirty="0">
                <a:solidFill>
                  <a:srgbClr val="7030A0"/>
                </a:solidFill>
              </a:rPr>
              <a:t>catene montuose</a:t>
            </a:r>
            <a:r>
              <a:rPr lang="it-IT" dirty="0"/>
              <a:t>, </a:t>
            </a:r>
            <a:r>
              <a:rPr lang="it-IT" b="1" dirty="0">
                <a:solidFill>
                  <a:srgbClr val="7030A0"/>
                </a:solidFill>
              </a:rPr>
              <a:t>altopiani</a:t>
            </a:r>
            <a:r>
              <a:rPr lang="it-IT" dirty="0"/>
              <a:t> e </a:t>
            </a:r>
            <a:r>
              <a:rPr lang="it-IT" b="1" dirty="0" smtClean="0">
                <a:solidFill>
                  <a:srgbClr val="7030A0"/>
                </a:solidFill>
              </a:rPr>
              <a:t>pianure</a:t>
            </a:r>
            <a:r>
              <a:rPr lang="cs-CZ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it-IT" dirty="0" smtClean="0"/>
              <a:t>Il </a:t>
            </a:r>
            <a:r>
              <a:rPr lang="it-IT" dirty="0"/>
              <a:t>territorio è prevalentemente </a:t>
            </a:r>
            <a:r>
              <a:rPr lang="it-IT" b="1" dirty="0">
                <a:solidFill>
                  <a:srgbClr val="7030A0"/>
                </a:solidFill>
              </a:rPr>
              <a:t>collinare</a:t>
            </a:r>
            <a:r>
              <a:rPr lang="it-IT" dirty="0"/>
              <a:t> e </a:t>
            </a:r>
            <a:r>
              <a:rPr lang="it-IT" b="1" dirty="0">
                <a:solidFill>
                  <a:srgbClr val="7030A0"/>
                </a:solidFill>
              </a:rPr>
              <a:t>montuoso</a:t>
            </a:r>
            <a:r>
              <a:rPr lang="it-IT" dirty="0"/>
              <a:t>.</a:t>
            </a:r>
            <a:endParaRPr lang="it-IT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en-GB" b="1" dirty="0" err="1" smtClean="0"/>
              <a:t>Geografia</a:t>
            </a:r>
            <a:r>
              <a:rPr lang="en-GB" b="1" dirty="0" smtClean="0"/>
              <a:t> </a:t>
            </a:r>
            <a:r>
              <a:rPr lang="en-GB" b="1" dirty="0" err="1"/>
              <a:t>fisica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4984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fiumi </a:t>
            </a:r>
            <a:r>
              <a:rPr lang="it-IT" dirty="0" smtClean="0"/>
              <a:t>risultano </a:t>
            </a:r>
            <a:r>
              <a:rPr lang="it-IT" dirty="0"/>
              <a:t>tra i maggiori dell'Italia </a:t>
            </a:r>
            <a:r>
              <a:rPr lang="it-IT" dirty="0" smtClean="0"/>
              <a:t>peninsulare</a:t>
            </a:r>
            <a:r>
              <a:rPr lang="cs-CZ" dirty="0" smtClean="0"/>
              <a:t>.</a:t>
            </a:r>
          </a:p>
          <a:p>
            <a:r>
              <a:rPr lang="it-IT" dirty="0" smtClean="0"/>
              <a:t>Il maggiore</a:t>
            </a:r>
            <a:r>
              <a:rPr lang="cs-CZ" dirty="0" smtClean="0"/>
              <a:t>: </a:t>
            </a:r>
            <a:r>
              <a:rPr lang="it-IT" b="1" dirty="0" smtClean="0">
                <a:solidFill>
                  <a:srgbClr val="7030A0"/>
                </a:solidFill>
              </a:rPr>
              <a:t>il </a:t>
            </a:r>
            <a:r>
              <a:rPr lang="it-IT" b="1" dirty="0">
                <a:solidFill>
                  <a:srgbClr val="7030A0"/>
                </a:solidFill>
              </a:rPr>
              <a:t>Tevere</a:t>
            </a:r>
            <a:r>
              <a:rPr lang="it-IT" dirty="0"/>
              <a:t>, che spacca in due il cuore verde </a:t>
            </a:r>
            <a:r>
              <a:rPr lang="it-IT" dirty="0" smtClean="0"/>
              <a:t>d'Italia</a:t>
            </a:r>
            <a:r>
              <a:rPr lang="cs-CZ" dirty="0" smtClean="0"/>
              <a:t> (</a:t>
            </a:r>
            <a:r>
              <a:rPr lang="it-IT" dirty="0" smtClean="0"/>
              <a:t>ha </a:t>
            </a:r>
            <a:r>
              <a:rPr lang="it-IT" dirty="0"/>
              <a:t>due sbarramenti artificiali lungo il suo corso che danno vita ai laghi di Corbara e </a:t>
            </a:r>
            <a:r>
              <a:rPr lang="it-IT" dirty="0" smtClean="0"/>
              <a:t>Montedoglio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Idrografia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97458"/>
            <a:ext cx="2193032" cy="28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3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it-IT" dirty="0" smtClean="0"/>
              <a:t>n </a:t>
            </a:r>
            <a:r>
              <a:rPr lang="it-IT" b="1" dirty="0">
                <a:solidFill>
                  <a:srgbClr val="7030A0"/>
                </a:solidFill>
              </a:rPr>
              <a:t>lago tettonico</a:t>
            </a:r>
            <a:r>
              <a:rPr lang="it-IT" dirty="0"/>
              <a:t> della provincia di </a:t>
            </a:r>
            <a:r>
              <a:rPr lang="it-IT" b="1" dirty="0" smtClean="0">
                <a:solidFill>
                  <a:srgbClr val="7030A0"/>
                </a:solidFill>
              </a:rPr>
              <a:t>Perugia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H</a:t>
            </a:r>
            <a:r>
              <a:rPr lang="it-IT" dirty="0" smtClean="0"/>
              <a:t>a </a:t>
            </a:r>
            <a:r>
              <a:rPr lang="it-IT" dirty="0"/>
              <a:t>una superficie di 128 </a:t>
            </a:r>
            <a:r>
              <a:rPr lang="it-IT" dirty="0" smtClean="0"/>
              <a:t>km²</a:t>
            </a:r>
            <a:r>
              <a:rPr lang="cs-CZ" dirty="0" smtClean="0"/>
              <a:t>.</a:t>
            </a:r>
          </a:p>
          <a:p>
            <a:r>
              <a:rPr lang="cs-CZ" dirty="0" smtClean="0"/>
              <a:t>I</a:t>
            </a:r>
            <a:r>
              <a:rPr lang="it-IT" dirty="0" smtClean="0"/>
              <a:t>l </a:t>
            </a:r>
            <a:r>
              <a:rPr lang="it-IT" b="1" dirty="0">
                <a:solidFill>
                  <a:srgbClr val="7030A0"/>
                </a:solidFill>
              </a:rPr>
              <a:t>più esteso </a:t>
            </a:r>
            <a:r>
              <a:rPr lang="it-IT" b="1" dirty="0" smtClean="0">
                <a:solidFill>
                  <a:srgbClr val="7030A0"/>
                </a:solidFill>
              </a:rPr>
              <a:t>lago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b="1" dirty="0" smtClean="0">
                <a:solidFill>
                  <a:srgbClr val="7030A0"/>
                </a:solidFill>
              </a:rPr>
              <a:t>dell'Italia centrale</a:t>
            </a:r>
            <a:r>
              <a:rPr lang="it-IT" dirty="0"/>
              <a:t>, </a:t>
            </a:r>
            <a:r>
              <a:rPr lang="it-IT" dirty="0" smtClean="0"/>
              <a:t>una </a:t>
            </a:r>
            <a:r>
              <a:rPr lang="it-IT" dirty="0"/>
              <a:t>scarsa profondità (media 4,3 m, massima 6 </a:t>
            </a:r>
            <a:r>
              <a:rPr lang="it-IT" dirty="0" smtClean="0"/>
              <a:t>m)</a:t>
            </a:r>
            <a:r>
              <a:rPr lang="cs-CZ" dirty="0" smtClean="0"/>
              <a:t> -</a:t>
            </a:r>
            <a:r>
              <a:rPr lang="it-IT" dirty="0" smtClean="0"/>
              <a:t> </a:t>
            </a:r>
            <a:r>
              <a:rPr lang="it-IT" dirty="0"/>
              <a:t>un lago di tipo laminare. 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Lago</a:t>
            </a:r>
            <a:r>
              <a:rPr lang="cs-CZ" b="1" dirty="0" smtClean="0"/>
              <a:t> </a:t>
            </a:r>
            <a:r>
              <a:rPr lang="cs-CZ" b="1" dirty="0" err="1" smtClean="0"/>
              <a:t>Trasimeno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47" y="4090438"/>
            <a:ext cx="2728974" cy="1800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5" y="4090438"/>
            <a:ext cx="26925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b="1" dirty="0"/>
          </a:p>
          <a:p>
            <a:r>
              <a:rPr lang="it-IT" dirty="0"/>
              <a:t>L'Umbria venne abitata in epoca </a:t>
            </a:r>
            <a:r>
              <a:rPr lang="it-IT" b="1" dirty="0">
                <a:solidFill>
                  <a:srgbClr val="7030A0"/>
                </a:solidFill>
              </a:rPr>
              <a:t>protostorica</a:t>
            </a:r>
            <a:r>
              <a:rPr lang="it-IT" dirty="0"/>
              <a:t> e </a:t>
            </a:r>
            <a:r>
              <a:rPr lang="it-IT" b="1" dirty="0" smtClean="0">
                <a:solidFill>
                  <a:srgbClr val="7030A0"/>
                </a:solidFill>
              </a:rPr>
              <a:t>storica</a:t>
            </a:r>
            <a:r>
              <a:rPr lang="cs-CZ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1) A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>
                <a:solidFill>
                  <a:srgbClr val="7030A0"/>
                </a:solidFill>
              </a:rPr>
              <a:t>est </a:t>
            </a:r>
            <a:r>
              <a:rPr lang="it-IT" dirty="0"/>
              <a:t>del Tevere dagli </a:t>
            </a:r>
            <a:r>
              <a:rPr lang="it-IT" b="1" dirty="0" smtClean="0">
                <a:solidFill>
                  <a:srgbClr val="7030A0"/>
                </a:solidFill>
              </a:rPr>
              <a:t>Umbri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smtClean="0">
                <a:solidFill>
                  <a:srgbClr val="7030A0"/>
                </a:solidFill>
              </a:rPr>
              <a:t>-u</a:t>
            </a:r>
            <a:r>
              <a:rPr lang="it-IT" b="1" dirty="0" smtClean="0">
                <a:solidFill>
                  <a:srgbClr val="7030A0"/>
                </a:solidFill>
              </a:rPr>
              <a:t>n </a:t>
            </a:r>
            <a:r>
              <a:rPr lang="it-IT" b="1" dirty="0">
                <a:solidFill>
                  <a:srgbClr val="7030A0"/>
                </a:solidFill>
              </a:rPr>
              <a:t>antico popolo </a:t>
            </a:r>
            <a:r>
              <a:rPr lang="it-IT" b="1" dirty="0" smtClean="0">
                <a:solidFill>
                  <a:srgbClr val="7030A0"/>
                </a:solidFill>
              </a:rPr>
              <a:t>italico</a:t>
            </a:r>
            <a:endParaRPr lang="cs-CZ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dirty="0"/>
              <a:t>di lingua </a:t>
            </a:r>
            <a:r>
              <a:rPr lang="it-IT" dirty="0" smtClean="0"/>
              <a:t>indoeuropea,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it-IT" dirty="0" smtClean="0"/>
              <a:t>vissuto </a:t>
            </a:r>
            <a:r>
              <a:rPr lang="it-IT" dirty="0"/>
              <a:t>in un'area che in epoca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it-IT" dirty="0" smtClean="0"/>
              <a:t>classica </a:t>
            </a:r>
            <a:r>
              <a:rPr lang="it-IT" dirty="0"/>
              <a:t>si estendeva dall'alta media 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smtClean="0">
                <a:solidFill>
                  <a:srgbClr val="7030A0"/>
                </a:solidFill>
              </a:rPr>
              <a:t>  </a:t>
            </a:r>
            <a:r>
              <a:rPr lang="it-IT" dirty="0" smtClean="0">
                <a:solidFill>
                  <a:srgbClr val="7030A0"/>
                </a:solidFill>
              </a:rPr>
              <a:t>valle </a:t>
            </a:r>
            <a:r>
              <a:rPr lang="it-IT" dirty="0">
                <a:solidFill>
                  <a:srgbClr val="7030A0"/>
                </a:solidFill>
              </a:rPr>
              <a:t>del Tevere</a:t>
            </a:r>
            <a:r>
              <a:rPr lang="it-IT" dirty="0"/>
              <a:t> fino al </a:t>
            </a:r>
            <a:r>
              <a:rPr lang="it-IT" dirty="0">
                <a:solidFill>
                  <a:srgbClr val="7030A0"/>
                </a:solidFill>
              </a:rPr>
              <a:t>mar Adriatico</a:t>
            </a:r>
            <a:r>
              <a:rPr lang="it-IT" dirty="0"/>
              <a:t>. </a:t>
            </a:r>
            <a:endParaRPr lang="cs-CZ" dirty="0" smtClean="0"/>
          </a:p>
          <a:p>
            <a:r>
              <a:rPr lang="it-IT" dirty="0" smtClean="0"/>
              <a:t>Popolo </a:t>
            </a:r>
            <a:r>
              <a:rPr lang="it-IT" dirty="0"/>
              <a:t>contraddistinto dalla </a:t>
            </a:r>
            <a:r>
              <a:rPr lang="it-IT" b="1" dirty="0">
                <a:solidFill>
                  <a:srgbClr val="7030A0"/>
                </a:solidFill>
              </a:rPr>
              <a:t>lingua </a:t>
            </a:r>
            <a:r>
              <a:rPr lang="it-IT" b="1" dirty="0" smtClean="0">
                <a:solidFill>
                  <a:srgbClr val="7030A0"/>
                </a:solidFill>
              </a:rPr>
              <a:t>umbra</a:t>
            </a:r>
            <a:r>
              <a:rPr lang="it-IT" dirty="0" smtClean="0"/>
              <a:t>,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it-IT" dirty="0" smtClean="0"/>
              <a:t>scritta </a:t>
            </a:r>
            <a:r>
              <a:rPr lang="it-IT" dirty="0"/>
              <a:t>in origine </a:t>
            </a:r>
            <a:r>
              <a:rPr lang="it-IT" dirty="0">
                <a:solidFill>
                  <a:srgbClr val="7030A0"/>
                </a:solidFill>
              </a:rPr>
              <a:t>con alfabeto </a:t>
            </a:r>
            <a:r>
              <a:rPr lang="it-IT" dirty="0" smtClean="0">
                <a:solidFill>
                  <a:srgbClr val="7030A0"/>
                </a:solidFill>
              </a:rPr>
              <a:t>proprio</a:t>
            </a:r>
            <a:endParaRPr lang="cs-CZ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7030A0"/>
                </a:solidFill>
              </a:rPr>
              <a:t>  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>
                <a:solidFill>
                  <a:srgbClr val="7030A0"/>
                </a:solidFill>
              </a:rPr>
              <a:t>di derivazione etrusca </a:t>
            </a:r>
            <a:r>
              <a:rPr lang="it-IT" dirty="0"/>
              <a:t>e </a:t>
            </a:r>
            <a:r>
              <a:rPr lang="it-IT" dirty="0" smtClean="0"/>
              <a:t>sostituito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it-IT" dirty="0" smtClean="0"/>
              <a:t> </a:t>
            </a:r>
            <a:r>
              <a:rPr lang="it-IT" dirty="0"/>
              <a:t>successivamente da quello </a:t>
            </a:r>
            <a:r>
              <a:rPr lang="it-IT" dirty="0" smtClean="0"/>
              <a:t>latino,</a:t>
            </a:r>
            <a:r>
              <a:rPr lang="cs-CZ" baseline="30000" dirty="0"/>
              <a:t> </a:t>
            </a:r>
            <a:endParaRPr lang="cs-CZ" baseline="30000" dirty="0" smtClean="0"/>
          </a:p>
          <a:p>
            <a:pPr marL="0" indent="0">
              <a:buNone/>
            </a:pPr>
            <a:r>
              <a:rPr lang="cs-CZ" baseline="30000" dirty="0"/>
              <a:t> </a:t>
            </a:r>
            <a:r>
              <a:rPr lang="cs-CZ" baseline="30000" dirty="0" smtClean="0"/>
              <a:t>   </a:t>
            </a:r>
            <a:r>
              <a:rPr lang="it-IT" dirty="0" smtClean="0"/>
              <a:t>e </a:t>
            </a:r>
            <a:r>
              <a:rPr lang="it-IT" dirty="0"/>
              <a:t>dal </a:t>
            </a:r>
            <a:r>
              <a:rPr lang="it-IT" dirty="0">
                <a:solidFill>
                  <a:srgbClr val="7030A0"/>
                </a:solidFill>
              </a:rPr>
              <a:t>rito </a:t>
            </a:r>
            <a:r>
              <a:rPr lang="it-IT" dirty="0" smtClean="0">
                <a:solidFill>
                  <a:srgbClr val="7030A0"/>
                </a:solidFill>
              </a:rPr>
              <a:t>inumatorio</a:t>
            </a:r>
            <a:r>
              <a:rPr lang="cs-CZ" dirty="0" smtClean="0">
                <a:solidFill>
                  <a:srgbClr val="7030A0"/>
                </a:solidFill>
              </a:rPr>
              <a:t>.                                        </a:t>
            </a:r>
          </a:p>
          <a:p>
            <a:pPr marL="0" indent="0">
              <a:buNone/>
            </a:pPr>
            <a:r>
              <a:rPr lang="cs-CZ" sz="1100" dirty="0">
                <a:solidFill>
                  <a:srgbClr val="7030A0"/>
                </a:solidFill>
              </a:rPr>
              <a:t> </a:t>
            </a:r>
            <a:r>
              <a:rPr lang="cs-CZ" sz="1100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                            </a:t>
            </a:r>
            <a:r>
              <a:rPr lang="it-IT" sz="1100" dirty="0" smtClean="0"/>
              <a:t>Una </a:t>
            </a:r>
            <a:r>
              <a:rPr lang="it-IT" sz="1100" dirty="0"/>
              <a:t>fossa pronta per un'inumazione</a:t>
            </a:r>
            <a:r>
              <a:rPr lang="it-IT" dirty="0"/>
              <a:t>.</a:t>
            </a:r>
            <a:endParaRPr lang="cs-CZ" dirty="0" smtClean="0">
              <a:solidFill>
                <a:srgbClr val="7030A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La </a:t>
            </a:r>
            <a:r>
              <a:rPr lang="cs-CZ" b="1" dirty="0" err="1" smtClean="0"/>
              <a:t>storia</a:t>
            </a:r>
            <a:r>
              <a:rPr lang="cs-CZ" b="1" dirty="0" smtClean="0"/>
              <a:t> – </a:t>
            </a:r>
            <a:r>
              <a:rPr lang="cs-CZ" b="1" dirty="0" err="1" smtClean="0"/>
              <a:t>Gli</a:t>
            </a:r>
            <a:r>
              <a:rPr lang="cs-CZ" b="1" dirty="0" smtClean="0"/>
              <a:t> </a:t>
            </a:r>
            <a:r>
              <a:rPr lang="cs-CZ" b="1" dirty="0" err="1" smtClean="0"/>
              <a:t>Umbri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76872"/>
            <a:ext cx="1954560" cy="33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2) </a:t>
            </a:r>
            <a:r>
              <a:rPr lang="cs-CZ" b="1" dirty="0" smtClean="0">
                <a:solidFill>
                  <a:srgbClr val="7030A0"/>
                </a:solidFill>
              </a:rPr>
              <a:t>A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>
                <a:solidFill>
                  <a:srgbClr val="7030A0"/>
                </a:solidFill>
              </a:rPr>
              <a:t>ovest </a:t>
            </a:r>
            <a:r>
              <a:rPr lang="it-IT" dirty="0"/>
              <a:t>dello dagli </a:t>
            </a:r>
            <a:r>
              <a:rPr lang="it-IT" b="1" dirty="0">
                <a:solidFill>
                  <a:srgbClr val="7030A0"/>
                </a:solidFill>
              </a:rPr>
              <a:t>Etruschi</a:t>
            </a:r>
            <a:r>
              <a:rPr lang="it-IT" dirty="0" smtClean="0"/>
              <a:t>.</a:t>
            </a:r>
            <a:endParaRPr lang="cs-CZ" dirty="0" smtClean="0"/>
          </a:p>
          <a:p>
            <a:r>
              <a:rPr lang="it-IT" dirty="0"/>
              <a:t>Gli </a:t>
            </a:r>
            <a:r>
              <a:rPr lang="it-IT" b="1" dirty="0"/>
              <a:t>Etruschi</a:t>
            </a:r>
            <a:r>
              <a:rPr lang="it-IT" dirty="0"/>
              <a:t> </a:t>
            </a:r>
            <a:r>
              <a:rPr lang="it-IT" dirty="0" smtClean="0"/>
              <a:t>sono </a:t>
            </a:r>
            <a:r>
              <a:rPr lang="it-IT" dirty="0"/>
              <a:t>stati un </a:t>
            </a:r>
            <a:r>
              <a:rPr lang="it-IT" b="1" dirty="0">
                <a:solidFill>
                  <a:srgbClr val="7030A0"/>
                </a:solidFill>
              </a:rPr>
              <a:t>popolo dell'Italia antica </a:t>
            </a:r>
            <a:r>
              <a:rPr lang="it-IT" dirty="0"/>
              <a:t>vissuto tra il </a:t>
            </a:r>
            <a:r>
              <a:rPr lang="it-IT" b="1" dirty="0">
                <a:solidFill>
                  <a:srgbClr val="7030A0"/>
                </a:solidFill>
              </a:rPr>
              <a:t>IX secolo a.C. e il I secolo a.C. </a:t>
            </a:r>
            <a:r>
              <a:rPr lang="it-IT" dirty="0"/>
              <a:t>in un'area denominata </a:t>
            </a:r>
            <a:r>
              <a:rPr lang="it-IT" b="1" dirty="0" smtClean="0">
                <a:solidFill>
                  <a:srgbClr val="7030A0"/>
                </a:solidFill>
              </a:rPr>
              <a:t>Etruria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sz="1600" dirty="0" smtClean="0"/>
              <a:t>(</a:t>
            </a:r>
            <a:r>
              <a:rPr lang="it-IT" sz="1600" dirty="0" smtClean="0"/>
              <a:t>corrispondente </a:t>
            </a:r>
            <a:r>
              <a:rPr lang="it-IT" sz="1600" dirty="0"/>
              <a:t>all'incirca alla Toscana, </a:t>
            </a:r>
            <a:r>
              <a:rPr lang="it-IT" sz="1600" dirty="0" smtClean="0"/>
              <a:t>all'Umbria</a:t>
            </a:r>
            <a:endParaRPr lang="cs-CZ" sz="1600" dirty="0" smtClean="0"/>
          </a:p>
          <a:p>
            <a:pPr marL="0" indent="0">
              <a:buNone/>
            </a:pPr>
            <a:r>
              <a:rPr lang="it-IT" sz="1600" dirty="0" smtClean="0"/>
              <a:t> </a:t>
            </a:r>
            <a:r>
              <a:rPr lang="it-IT" sz="1600" dirty="0"/>
              <a:t>occidentale e al Lazio settentrionale e centrale,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it-IT" sz="1600" dirty="0" smtClean="0"/>
              <a:t>con </a:t>
            </a:r>
            <a:r>
              <a:rPr lang="it-IT" sz="1600" dirty="0"/>
              <a:t>propaggini anche a nord nella zona padana, </a:t>
            </a:r>
            <a:endParaRPr lang="cs-CZ" sz="1600" dirty="0" smtClean="0"/>
          </a:p>
          <a:p>
            <a:pPr marL="0" indent="0">
              <a:buNone/>
            </a:pPr>
            <a:r>
              <a:rPr lang="it-IT" sz="1600" dirty="0" smtClean="0"/>
              <a:t>nelle </a:t>
            </a:r>
            <a:r>
              <a:rPr lang="it-IT" sz="1600" dirty="0"/>
              <a:t>attuali Emilia-Romagna, Lombardia </a:t>
            </a:r>
            <a:r>
              <a:rPr lang="it-IT" sz="1600" dirty="0" smtClean="0"/>
              <a:t>sud-orientale</a:t>
            </a:r>
            <a:endParaRPr lang="cs-CZ" sz="1600" dirty="0" smtClean="0"/>
          </a:p>
          <a:p>
            <a:pPr marL="0" indent="0">
              <a:buNone/>
            </a:pPr>
            <a:r>
              <a:rPr lang="it-IT" sz="1600" dirty="0" smtClean="0"/>
              <a:t> </a:t>
            </a:r>
            <a:r>
              <a:rPr lang="it-IT" sz="1600" dirty="0"/>
              <a:t>e Veneto meridionale, all'isola della Corsica, e a sud, </a:t>
            </a:r>
            <a:endParaRPr lang="cs-CZ" sz="1600" dirty="0" smtClean="0"/>
          </a:p>
          <a:p>
            <a:pPr marL="0" indent="0">
              <a:buNone/>
            </a:pPr>
            <a:r>
              <a:rPr lang="it-IT" sz="1600" dirty="0" smtClean="0"/>
              <a:t>in </a:t>
            </a:r>
            <a:r>
              <a:rPr lang="it-IT" sz="1600" dirty="0"/>
              <a:t>alcune aree della </a:t>
            </a:r>
            <a:r>
              <a:rPr lang="it-IT" sz="1600" dirty="0" smtClean="0"/>
              <a:t>Campania</a:t>
            </a:r>
            <a:r>
              <a:rPr lang="cs-CZ" sz="1600" dirty="0" smtClean="0"/>
              <a:t>)</a:t>
            </a:r>
            <a:r>
              <a:rPr lang="it-IT" sz="1600" dirty="0" smtClean="0"/>
              <a:t>.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endParaRPr lang="cs-CZ" baseline="30000" dirty="0"/>
          </a:p>
          <a:p>
            <a:endParaRPr lang="cs-CZ" baseline="30000" dirty="0" smtClean="0"/>
          </a:p>
          <a:p>
            <a:endParaRPr lang="cs-CZ" baseline="30000" dirty="0"/>
          </a:p>
          <a:p>
            <a:endParaRPr lang="cs-CZ" baseline="30000" dirty="0" smtClean="0"/>
          </a:p>
          <a:p>
            <a:endParaRPr lang="cs-CZ" baseline="30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La </a:t>
            </a:r>
            <a:r>
              <a:rPr lang="cs-CZ" b="1" dirty="0" err="1" smtClean="0"/>
              <a:t>storia</a:t>
            </a:r>
            <a:r>
              <a:rPr lang="cs-CZ" b="1" dirty="0" smtClean="0"/>
              <a:t> – </a:t>
            </a:r>
            <a:r>
              <a:rPr lang="cs-CZ" b="1" dirty="0" err="1" smtClean="0"/>
              <a:t>Gli</a:t>
            </a:r>
            <a:r>
              <a:rPr lang="cs-CZ" b="1" dirty="0" smtClean="0"/>
              <a:t> </a:t>
            </a:r>
            <a:r>
              <a:rPr lang="cs-CZ" b="1" dirty="0" err="1" smtClean="0"/>
              <a:t>Etruschi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14396"/>
            <a:ext cx="2648134" cy="32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9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Nel </a:t>
            </a:r>
            <a:r>
              <a:rPr lang="it-IT" b="1" dirty="0">
                <a:solidFill>
                  <a:srgbClr val="7030A0"/>
                </a:solidFill>
              </a:rPr>
              <a:t>672 a.C.</a:t>
            </a:r>
            <a:r>
              <a:rPr lang="it-IT" dirty="0"/>
              <a:t>viene fissata la fondazione di Terni. </a:t>
            </a:r>
            <a:endParaRPr lang="cs-CZ" dirty="0"/>
          </a:p>
          <a:p>
            <a:r>
              <a:rPr lang="it-IT" dirty="0"/>
              <a:t>Nel 295 a.C. dopo la </a:t>
            </a:r>
            <a:r>
              <a:rPr lang="it-IT" b="1" dirty="0">
                <a:solidFill>
                  <a:srgbClr val="7030A0"/>
                </a:solidFill>
              </a:rPr>
              <a:t>battaglia di Sentino </a:t>
            </a:r>
            <a:r>
              <a:rPr lang="it-IT" dirty="0"/>
              <a:t>fu </a:t>
            </a:r>
            <a:r>
              <a:rPr lang="it-IT" b="1" dirty="0">
                <a:solidFill>
                  <a:srgbClr val="7030A0"/>
                </a:solidFill>
              </a:rPr>
              <a:t>conquistata dai Romani</a:t>
            </a:r>
            <a:r>
              <a:rPr lang="it-IT" dirty="0"/>
              <a:t>, che vi stanziarono alcune colonie e ne attraversarono il territorio con la via Flaminia (220 a.C.). </a:t>
            </a:r>
            <a:endParaRPr lang="cs-CZ" dirty="0" smtClean="0"/>
          </a:p>
          <a:p>
            <a:r>
              <a:rPr lang="it-IT" dirty="0" smtClean="0"/>
              <a:t>Vi </a:t>
            </a:r>
            <a:r>
              <a:rPr lang="it-IT" dirty="0"/>
              <a:t>ebbe luogo la </a:t>
            </a:r>
            <a:r>
              <a:rPr lang="it-IT" b="1" dirty="0">
                <a:solidFill>
                  <a:srgbClr val="7030A0"/>
                </a:solidFill>
              </a:rPr>
              <a:t>battaglia del Trasimeno </a:t>
            </a:r>
            <a:r>
              <a:rPr lang="it-IT" dirty="0"/>
              <a:t>durante </a:t>
            </a:r>
            <a:r>
              <a:rPr lang="it-IT" b="1" dirty="0">
                <a:solidFill>
                  <a:srgbClr val="7030A0"/>
                </a:solidFill>
              </a:rPr>
              <a:t>l'invasione di </a:t>
            </a:r>
            <a:r>
              <a:rPr lang="it-IT" b="1" dirty="0" smtClean="0">
                <a:solidFill>
                  <a:srgbClr val="7030A0"/>
                </a:solidFill>
              </a:rPr>
              <a:t>Annibale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>nel </a:t>
            </a:r>
            <a:r>
              <a:rPr lang="it-IT" dirty="0"/>
              <a:t>corso della seconda guerra </a:t>
            </a:r>
            <a:r>
              <a:rPr lang="it-IT" dirty="0" smtClean="0"/>
              <a:t>punica</a:t>
            </a:r>
            <a:r>
              <a:rPr lang="cs-CZ" dirty="0" smtClean="0"/>
              <a:t>.</a:t>
            </a:r>
          </a:p>
          <a:p>
            <a:r>
              <a:rPr lang="it-IT" b="1" dirty="0">
                <a:solidFill>
                  <a:srgbClr val="7030A0"/>
                </a:solidFill>
              </a:rPr>
              <a:t>Carlo Magno </a:t>
            </a:r>
            <a:r>
              <a:rPr lang="it-IT" dirty="0"/>
              <a:t>conquistò gran parte dei domini longobardi e li cedette al </a:t>
            </a:r>
            <a:r>
              <a:rPr lang="it-IT" dirty="0">
                <a:solidFill>
                  <a:srgbClr val="7030A0"/>
                </a:solidFill>
              </a:rPr>
              <a:t>Papa</a:t>
            </a:r>
            <a:r>
              <a:rPr lang="it-IT" dirty="0"/>
              <a:t>. Le città ebbero in seguito una certa autonomia divenendo liberi comuni e furono spesso in guerra tra loro, inserendosi nel più generale conflitto tra papato e impero e tra </a:t>
            </a:r>
            <a:r>
              <a:rPr lang="it-IT" b="1" dirty="0">
                <a:solidFill>
                  <a:srgbClr val="7030A0"/>
                </a:solidFill>
              </a:rPr>
              <a:t>Guelfi</a:t>
            </a:r>
            <a:r>
              <a:rPr lang="it-IT" b="1" dirty="0"/>
              <a:t> e </a:t>
            </a:r>
            <a:r>
              <a:rPr lang="it-IT" b="1" dirty="0" smtClean="0">
                <a:solidFill>
                  <a:srgbClr val="7030A0"/>
                </a:solidFill>
              </a:rPr>
              <a:t>Ghibellini</a:t>
            </a:r>
            <a:r>
              <a:rPr lang="cs-CZ" dirty="0" smtClean="0"/>
              <a:t>.</a:t>
            </a:r>
          </a:p>
          <a:p>
            <a:r>
              <a:rPr lang="it-IT" dirty="0"/>
              <a:t>Dopo </a:t>
            </a:r>
            <a:r>
              <a:rPr lang="it-IT" b="1" dirty="0">
                <a:solidFill>
                  <a:srgbClr val="7030A0"/>
                </a:solidFill>
              </a:rPr>
              <a:t>l'Unità d'Italia (1861), </a:t>
            </a:r>
            <a:r>
              <a:rPr lang="it-IT" dirty="0"/>
              <a:t>il nuovo Stato italiano sceglie Perugia come </a:t>
            </a:r>
            <a:r>
              <a:rPr lang="it-IT" dirty="0">
                <a:solidFill>
                  <a:srgbClr val="7030A0"/>
                </a:solidFill>
              </a:rPr>
              <a:t>capoluogo di una vastissima provincia</a:t>
            </a:r>
            <a:r>
              <a:rPr lang="it-IT" dirty="0"/>
              <a:t>, che si estende fino alla Sabina (nel Lazio e in Abruzzo) ed annette Gubbio dalle Marche.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La </a:t>
            </a:r>
            <a:r>
              <a:rPr lang="cs-CZ" b="1" dirty="0" err="1" smtClean="0"/>
              <a:t>Storia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5020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Museo archeologico nazionale </a:t>
            </a:r>
            <a:r>
              <a:rPr lang="it-IT" dirty="0" smtClean="0"/>
              <a:t>dell'Umbria; </a:t>
            </a:r>
            <a:endParaRPr lang="cs-CZ" dirty="0" smtClean="0"/>
          </a:p>
          <a:p>
            <a:r>
              <a:rPr lang="it-IT" b="1" dirty="0" smtClean="0">
                <a:solidFill>
                  <a:srgbClr val="7030A0"/>
                </a:solidFill>
              </a:rPr>
              <a:t>Museo </a:t>
            </a:r>
            <a:r>
              <a:rPr lang="it-IT" b="1" dirty="0">
                <a:solidFill>
                  <a:srgbClr val="7030A0"/>
                </a:solidFill>
              </a:rPr>
              <a:t>"Claudio Faina</a:t>
            </a:r>
            <a:r>
              <a:rPr lang="it-IT" b="1" dirty="0" smtClean="0">
                <a:solidFill>
                  <a:srgbClr val="7030A0"/>
                </a:solidFill>
              </a:rPr>
              <a:t>" </a:t>
            </a:r>
            <a:r>
              <a:rPr lang="it-IT" dirty="0" smtClean="0"/>
              <a:t>di Orvieto</a:t>
            </a:r>
            <a:r>
              <a:rPr lang="it-IT" dirty="0"/>
              <a:t> ;</a:t>
            </a:r>
            <a:endParaRPr lang="cs-CZ" dirty="0" smtClean="0"/>
          </a:p>
          <a:p>
            <a:r>
              <a:rPr lang="it-IT" b="1" dirty="0" smtClean="0">
                <a:solidFill>
                  <a:srgbClr val="7030A0"/>
                </a:solidFill>
              </a:rPr>
              <a:t>Museo </a:t>
            </a:r>
            <a:r>
              <a:rPr lang="it-IT" b="1" dirty="0">
                <a:solidFill>
                  <a:srgbClr val="7030A0"/>
                </a:solidFill>
              </a:rPr>
              <a:t>archeologico </a:t>
            </a:r>
            <a:r>
              <a:rPr lang="it-IT" dirty="0"/>
              <a:t>di </a:t>
            </a:r>
            <a:r>
              <a:rPr lang="it-IT" dirty="0" smtClean="0"/>
              <a:t>Colfiorito</a:t>
            </a:r>
            <a:r>
              <a:rPr lang="it-IT" dirty="0"/>
              <a:t> ;</a:t>
            </a:r>
            <a:endParaRPr lang="cs-CZ" dirty="0" smtClean="0"/>
          </a:p>
          <a:p>
            <a:r>
              <a:rPr lang="cs-CZ" dirty="0" err="1" smtClean="0"/>
              <a:t>Ci</a:t>
            </a:r>
            <a:r>
              <a:rPr lang="cs-CZ" dirty="0" smtClean="0"/>
              <a:t> </a:t>
            </a:r>
            <a:r>
              <a:rPr lang="cs-CZ" dirty="0" err="1" smtClean="0"/>
              <a:t>sono</a:t>
            </a:r>
            <a:r>
              <a:rPr lang="cs-CZ" dirty="0" smtClean="0"/>
              <a:t> </a:t>
            </a:r>
            <a:r>
              <a:rPr lang="it-IT" dirty="0" smtClean="0"/>
              <a:t>conservati </a:t>
            </a:r>
            <a:r>
              <a:rPr lang="it-IT" dirty="0"/>
              <a:t>numerosi reperti </a:t>
            </a:r>
            <a:r>
              <a:rPr lang="cs-CZ" dirty="0" smtClean="0"/>
              <a:t>                        </a:t>
            </a:r>
            <a:r>
              <a:rPr lang="cs-CZ" sz="1000" dirty="0" smtClean="0"/>
              <a:t>Perugia</a:t>
            </a:r>
          </a:p>
          <a:p>
            <a:r>
              <a:rPr lang="it-IT" dirty="0" smtClean="0"/>
              <a:t>preistorici </a:t>
            </a:r>
            <a:r>
              <a:rPr lang="it-IT" dirty="0"/>
              <a:t>che attestano come l'Umbria </a:t>
            </a:r>
            <a:r>
              <a:rPr lang="it-IT" dirty="0" smtClean="0"/>
              <a:t>cominciò</a:t>
            </a:r>
            <a:endParaRPr lang="cs-CZ" dirty="0" smtClean="0"/>
          </a:p>
          <a:p>
            <a:r>
              <a:rPr lang="it-IT" dirty="0" smtClean="0"/>
              <a:t> </a:t>
            </a:r>
            <a:r>
              <a:rPr lang="it-IT" dirty="0"/>
              <a:t>ad essere abitata già dal </a:t>
            </a:r>
            <a:r>
              <a:rPr lang="it-IT" dirty="0" smtClean="0"/>
              <a:t>paleolitico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2034" y="7319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2700" b="1" dirty="0" smtClean="0"/>
              <a:t/>
            </a:r>
            <a:br>
              <a:rPr lang="cs-CZ" sz="2700" b="1" dirty="0" smtClean="0"/>
            </a:br>
            <a:r>
              <a:rPr lang="cs-CZ" sz="2700" b="1" dirty="0"/>
              <a:t/>
            </a:r>
            <a:br>
              <a:rPr lang="cs-CZ" sz="2700" b="1" dirty="0"/>
            </a:br>
            <a:r>
              <a:rPr lang="cs-CZ" sz="4400" b="1" dirty="0"/>
              <a:t>R</a:t>
            </a:r>
            <a:r>
              <a:rPr lang="it-IT" sz="4400" b="1" dirty="0" smtClean="0"/>
              <a:t>esti </a:t>
            </a:r>
            <a:r>
              <a:rPr lang="it-IT" sz="4400" b="1" dirty="0"/>
              <a:t>archeologici </a:t>
            </a:r>
            <a:r>
              <a:rPr lang="it-IT" sz="4400" b="1" dirty="0" smtClean="0"/>
              <a:t>sulla preistoria </a:t>
            </a:r>
            <a:r>
              <a:rPr lang="it-IT" sz="4400" b="1" dirty="0"/>
              <a:t/>
            </a:r>
            <a:br>
              <a:rPr lang="it-IT" sz="4400" b="1" dirty="0"/>
            </a:br>
            <a:endParaRPr lang="en-GB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00708"/>
            <a:ext cx="1483883" cy="22258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37112"/>
            <a:ext cx="2333083" cy="20072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10625"/>
            <a:ext cx="3590032" cy="14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84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582</TotalTime>
  <Words>696</Words>
  <Application>Microsoft Office PowerPoint</Application>
  <PresentationFormat>Předvádění na obrazovce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Papier</vt:lpstr>
      <vt:lpstr>Prezentace aplikace PowerPoint</vt:lpstr>
      <vt:lpstr>Sicilia</vt:lpstr>
      <vt:lpstr>      Geografia fisica </vt:lpstr>
      <vt:lpstr>Idrografia</vt:lpstr>
      <vt:lpstr>Lago Trasimeno</vt:lpstr>
      <vt:lpstr>La storia – Gli Umbri</vt:lpstr>
      <vt:lpstr>La storia – Gli Etruschi</vt:lpstr>
      <vt:lpstr>La Storia</vt:lpstr>
      <vt:lpstr>  Resti archeologici sulla preistoria  </vt:lpstr>
      <vt:lpstr>        Spiritualità e santuari </vt:lpstr>
      <vt:lpstr>Spiritualità e santuari</vt:lpstr>
      <vt:lpstr>I posti importanti</vt:lpstr>
      <vt:lpstr>I posti importanti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nikolka</dc:creator>
  <cp:lastModifiedBy>Andrea Macková</cp:lastModifiedBy>
  <cp:revision>89</cp:revision>
  <cp:lastPrinted>2022-10-03T15:20:29Z</cp:lastPrinted>
  <dcterms:created xsi:type="dcterms:W3CDTF">2014-10-13T19:52:27Z</dcterms:created>
  <dcterms:modified xsi:type="dcterms:W3CDTF">2022-11-27T20:55:59Z</dcterms:modified>
</cp:coreProperties>
</file>