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Kliknite sem a upravte štýl predlohy podnadpisov.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45EC2-2B6E-44C2-9616-559DD1ECB186}" type="datetimeFigureOut">
              <a:rPr lang="sk-SK" smtClean="0"/>
              <a:pPr/>
              <a:t>24. 4. 2019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E0313-7A3C-4523-8B31-63ECE83179A0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45EC2-2B6E-44C2-9616-559DD1ECB186}" type="datetimeFigureOut">
              <a:rPr lang="sk-SK" smtClean="0"/>
              <a:pPr/>
              <a:t>24. 4. 2019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E0313-7A3C-4523-8B31-63ECE83179A0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45EC2-2B6E-44C2-9616-559DD1ECB186}" type="datetimeFigureOut">
              <a:rPr lang="sk-SK" smtClean="0"/>
              <a:pPr/>
              <a:t>24. 4. 2019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E0313-7A3C-4523-8B31-63ECE83179A0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45EC2-2B6E-44C2-9616-559DD1ECB186}" type="datetimeFigureOut">
              <a:rPr lang="sk-SK" smtClean="0"/>
              <a:pPr/>
              <a:t>24. 4. 2019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E0313-7A3C-4523-8B31-63ECE83179A0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45EC2-2B6E-44C2-9616-559DD1ECB186}" type="datetimeFigureOut">
              <a:rPr lang="sk-SK" smtClean="0"/>
              <a:pPr/>
              <a:t>24. 4. 2019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E0313-7A3C-4523-8B31-63ECE83179A0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45EC2-2B6E-44C2-9616-559DD1ECB186}" type="datetimeFigureOut">
              <a:rPr lang="sk-SK" smtClean="0"/>
              <a:pPr/>
              <a:t>24. 4. 2019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E0313-7A3C-4523-8B31-63ECE83179A0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45EC2-2B6E-44C2-9616-559DD1ECB186}" type="datetimeFigureOut">
              <a:rPr lang="sk-SK" smtClean="0"/>
              <a:pPr/>
              <a:t>24. 4. 2019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E0313-7A3C-4523-8B31-63ECE83179A0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45EC2-2B6E-44C2-9616-559DD1ECB186}" type="datetimeFigureOut">
              <a:rPr lang="sk-SK" smtClean="0"/>
              <a:pPr/>
              <a:t>24. 4. 2019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E0313-7A3C-4523-8B31-63ECE83179A0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45EC2-2B6E-44C2-9616-559DD1ECB186}" type="datetimeFigureOut">
              <a:rPr lang="sk-SK" smtClean="0"/>
              <a:pPr/>
              <a:t>24. 4. 2019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E0313-7A3C-4523-8B31-63ECE83179A0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45EC2-2B6E-44C2-9616-559DD1ECB186}" type="datetimeFigureOut">
              <a:rPr lang="sk-SK" smtClean="0"/>
              <a:pPr/>
              <a:t>24. 4. 2019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E0313-7A3C-4523-8B31-63ECE83179A0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45EC2-2B6E-44C2-9616-559DD1ECB186}" type="datetimeFigureOut">
              <a:rPr lang="sk-SK" smtClean="0"/>
              <a:pPr/>
              <a:t>24. 4. 2019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E0313-7A3C-4523-8B31-63ECE83179A0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445EC2-2B6E-44C2-9616-559DD1ECB186}" type="datetimeFigureOut">
              <a:rPr lang="sk-SK" smtClean="0"/>
              <a:pPr/>
              <a:t>24. 4. 2019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AE0313-7A3C-4523-8B31-63ECE83179A0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https://encrypted-tbn3.gstatic.com/images?q=tbn:ANd9GcS2jqQFQbR0pemffCxUdyQ2gbYK_pN3qswAQkJgoZgGgUg7hdU7m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548680"/>
            <a:ext cx="8286302" cy="5035079"/>
          </a:xfrm>
          <a:prstGeom prst="rect">
            <a:avLst/>
          </a:prstGeom>
          <a:noFill/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4149080"/>
            <a:ext cx="7772400" cy="1470025"/>
          </a:xfrm>
        </p:spPr>
        <p:txBody>
          <a:bodyPr>
            <a:normAutofit/>
          </a:bodyPr>
          <a:lstStyle/>
          <a:p>
            <a:r>
              <a:rPr lang="sk-SK" sz="6000" dirty="0" err="1" smtClean="0">
                <a:solidFill>
                  <a:schemeClr val="bg1"/>
                </a:solidFill>
                <a:latin typeface="Baskerville Old Face" pitchFamily="18" charset="0"/>
              </a:rPr>
              <a:t>Valle</a:t>
            </a:r>
            <a:r>
              <a:rPr lang="sk-SK" sz="6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sk-SK" sz="6000" dirty="0" err="1" smtClean="0">
                <a:solidFill>
                  <a:schemeClr val="bg1"/>
                </a:solidFill>
                <a:latin typeface="Baskerville Old Face" pitchFamily="18" charset="0"/>
              </a:rPr>
              <a:t>d</a:t>
            </a:r>
            <a:r>
              <a:rPr lang="sk-SK" sz="60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ʼ</a:t>
            </a:r>
            <a:r>
              <a:rPr lang="sk-SK" sz="6000" dirty="0" err="1" smtClean="0">
                <a:solidFill>
                  <a:schemeClr val="bg1"/>
                </a:solidFill>
                <a:latin typeface="Baskerville Old Face" pitchFamily="18" charset="0"/>
              </a:rPr>
              <a:t>Aosta</a:t>
            </a:r>
            <a:endParaRPr lang="sk-SK" sz="6000" dirty="0">
              <a:solidFill>
                <a:schemeClr val="bg1"/>
              </a:solidFill>
              <a:latin typeface="Baskerville Old Face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err="1"/>
              <a:t>regione</a:t>
            </a:r>
            <a:r>
              <a:rPr lang="sk-SK" dirty="0"/>
              <a:t> a </a:t>
            </a:r>
            <a:r>
              <a:rPr lang="sk-SK" u="sng" dirty="0" err="1"/>
              <a:t>statuto</a:t>
            </a:r>
            <a:r>
              <a:rPr lang="sk-SK" u="sng" dirty="0"/>
              <a:t> </a:t>
            </a:r>
            <a:r>
              <a:rPr lang="sk-SK" u="sng" dirty="0" err="1"/>
              <a:t>speciale</a:t>
            </a:r>
            <a:r>
              <a:rPr lang="sk-SK" dirty="0"/>
              <a:t> </a:t>
            </a:r>
            <a:endParaRPr lang="sk-SK" dirty="0" smtClean="0"/>
          </a:p>
          <a:p>
            <a:pPr>
              <a:buNone/>
            </a:pPr>
            <a:endParaRPr lang="sk-SK" dirty="0" smtClean="0"/>
          </a:p>
          <a:p>
            <a:r>
              <a:rPr lang="sk-SK" dirty="0" err="1"/>
              <a:t>capoluogo</a:t>
            </a:r>
            <a:r>
              <a:rPr lang="sk-SK" dirty="0"/>
              <a:t> </a:t>
            </a:r>
            <a:r>
              <a:rPr lang="sk-SK" dirty="0" err="1"/>
              <a:t>Aosta</a:t>
            </a:r>
            <a:endParaRPr lang="sk-SK" dirty="0"/>
          </a:p>
          <a:p>
            <a:endParaRPr lang="sk-SK" dirty="0" smtClean="0"/>
          </a:p>
          <a:p>
            <a:r>
              <a:rPr lang="sk-SK" dirty="0" smtClean="0"/>
              <a:t> </a:t>
            </a:r>
            <a:r>
              <a:rPr lang="sk-SK" dirty="0"/>
              <a:t>fa parte </a:t>
            </a:r>
            <a:r>
              <a:rPr lang="sk-SK" dirty="0" err="1" smtClean="0"/>
              <a:t>dell</a:t>
            </a:r>
            <a:r>
              <a:rPr lang="sk-SK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ʼ</a:t>
            </a:r>
            <a:r>
              <a:rPr lang="sk-SK" dirty="0" err="1" smtClean="0"/>
              <a:t>Euroregione</a:t>
            </a:r>
            <a:r>
              <a:rPr lang="sk-SK" dirty="0" smtClean="0"/>
              <a:t> </a:t>
            </a:r>
            <a:r>
              <a:rPr lang="sk-SK" dirty="0" err="1"/>
              <a:t>Alpi-Mediterraneo</a:t>
            </a:r>
            <a:endParaRPr lang="sk-SK" dirty="0"/>
          </a:p>
          <a:p>
            <a:endParaRPr lang="sk-SK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0" y="188640"/>
            <a:ext cx="5842992" cy="5937523"/>
          </a:xfrm>
        </p:spPr>
        <p:txBody>
          <a:bodyPr>
            <a:normAutofit/>
          </a:bodyPr>
          <a:lstStyle/>
          <a:p>
            <a:endParaRPr lang="sk-SK" dirty="0" smtClean="0"/>
          </a:p>
          <a:p>
            <a:endParaRPr lang="sk-SK" dirty="0" smtClean="0"/>
          </a:p>
          <a:p>
            <a:endParaRPr lang="sk-SK" dirty="0"/>
          </a:p>
          <a:p>
            <a:pPr>
              <a:buNone/>
            </a:pPr>
            <a:r>
              <a:rPr lang="sk-SK" dirty="0"/>
              <a:t> </a:t>
            </a:r>
            <a:r>
              <a:rPr lang="sk-SK" dirty="0" smtClean="0"/>
              <a:t>   - </a:t>
            </a:r>
            <a:r>
              <a:rPr lang="sk-SK" dirty="0" err="1" smtClean="0"/>
              <a:t>confina</a:t>
            </a:r>
            <a:r>
              <a:rPr lang="sk-SK" dirty="0" smtClean="0"/>
              <a:t> </a:t>
            </a:r>
            <a:r>
              <a:rPr lang="sk-SK" dirty="0"/>
              <a:t>a </a:t>
            </a:r>
            <a:r>
              <a:rPr lang="sk-SK" dirty="0" err="1"/>
              <a:t>nord</a:t>
            </a:r>
            <a:r>
              <a:rPr lang="sk-SK" dirty="0"/>
              <a:t> </a:t>
            </a:r>
            <a:r>
              <a:rPr lang="sk-SK" dirty="0" err="1"/>
              <a:t>con</a:t>
            </a:r>
            <a:r>
              <a:rPr lang="sk-SK" dirty="0"/>
              <a:t> la </a:t>
            </a:r>
            <a:r>
              <a:rPr lang="sk-SK" dirty="0" err="1"/>
              <a:t>Svizzera</a:t>
            </a:r>
            <a:r>
              <a:rPr lang="sk-SK" dirty="0" smtClean="0"/>
              <a:t>,</a:t>
            </a:r>
          </a:p>
          <a:p>
            <a:pPr>
              <a:buNone/>
            </a:pPr>
            <a:r>
              <a:rPr lang="sk-SK" dirty="0"/>
              <a:t> </a:t>
            </a:r>
            <a:r>
              <a:rPr lang="sk-SK" dirty="0" smtClean="0"/>
              <a:t>   </a:t>
            </a:r>
            <a:r>
              <a:rPr lang="sk-SK" dirty="0"/>
              <a:t>a </a:t>
            </a:r>
            <a:r>
              <a:rPr lang="sk-SK" dirty="0" err="1"/>
              <a:t>ovest</a:t>
            </a:r>
            <a:r>
              <a:rPr lang="sk-SK" dirty="0"/>
              <a:t> </a:t>
            </a:r>
            <a:r>
              <a:rPr lang="sk-SK" dirty="0" err="1"/>
              <a:t>con</a:t>
            </a:r>
            <a:r>
              <a:rPr lang="sk-SK" dirty="0"/>
              <a:t> la Francia a sud e ad </a:t>
            </a:r>
            <a:r>
              <a:rPr lang="sk-SK" dirty="0" err="1"/>
              <a:t>est</a:t>
            </a:r>
            <a:r>
              <a:rPr lang="sk-SK" dirty="0"/>
              <a:t> </a:t>
            </a:r>
            <a:r>
              <a:rPr lang="sk-SK" dirty="0" err="1"/>
              <a:t>con</a:t>
            </a:r>
            <a:r>
              <a:rPr lang="sk-SK" dirty="0"/>
              <a:t> </a:t>
            </a:r>
            <a:r>
              <a:rPr lang="sk-SK" dirty="0" err="1" smtClean="0"/>
              <a:t>il</a:t>
            </a:r>
            <a:r>
              <a:rPr lang="sk-SK" dirty="0" smtClean="0"/>
              <a:t> </a:t>
            </a:r>
            <a:r>
              <a:rPr lang="sk-SK" dirty="0" err="1" smtClean="0"/>
              <a:t>Piemonte</a:t>
            </a:r>
            <a:endParaRPr lang="sk-SK" dirty="0"/>
          </a:p>
          <a:p>
            <a:endParaRPr lang="sk-SK" dirty="0" smtClean="0"/>
          </a:p>
          <a:p>
            <a:pPr>
              <a:buNone/>
            </a:pPr>
            <a:endParaRPr lang="sk-SK" dirty="0" smtClean="0"/>
          </a:p>
          <a:p>
            <a:pPr>
              <a:buNone/>
            </a:pPr>
            <a:r>
              <a:rPr lang="sk-SK" dirty="0" smtClean="0"/>
              <a:t>   - è </a:t>
            </a:r>
            <a:r>
              <a:rPr lang="sk-SK" dirty="0"/>
              <a:t>la </a:t>
            </a:r>
            <a:r>
              <a:rPr lang="sk-SK" dirty="0" err="1"/>
              <a:t>regione</a:t>
            </a:r>
            <a:r>
              <a:rPr lang="sk-SK" dirty="0"/>
              <a:t> </a:t>
            </a:r>
            <a:r>
              <a:rPr lang="sk-SK" dirty="0" err="1"/>
              <a:t>più</a:t>
            </a:r>
            <a:r>
              <a:rPr lang="sk-SK" dirty="0"/>
              <a:t> </a:t>
            </a:r>
            <a:r>
              <a:rPr lang="sk-SK" dirty="0" err="1"/>
              <a:t>piccola</a:t>
            </a:r>
            <a:r>
              <a:rPr lang="sk-SK" dirty="0"/>
              <a:t> </a:t>
            </a:r>
            <a:r>
              <a:rPr lang="sk-SK" dirty="0" err="1" smtClean="0"/>
              <a:t>d</a:t>
            </a:r>
            <a:r>
              <a:rPr lang="sk-SK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ʼ</a:t>
            </a:r>
            <a:r>
              <a:rPr lang="sk-SK" dirty="0" err="1" smtClean="0"/>
              <a:t>Italia</a:t>
            </a:r>
            <a:r>
              <a:rPr lang="sk-SK" dirty="0" smtClean="0"/>
              <a:t>   e </a:t>
            </a:r>
            <a:r>
              <a:rPr lang="sk-SK" dirty="0" err="1"/>
              <a:t>anche</a:t>
            </a:r>
            <a:r>
              <a:rPr lang="sk-SK" dirty="0"/>
              <a:t> </a:t>
            </a:r>
            <a:r>
              <a:rPr lang="sk-SK" dirty="0" err="1"/>
              <a:t>quella</a:t>
            </a:r>
            <a:r>
              <a:rPr lang="sk-SK" dirty="0"/>
              <a:t> meno </a:t>
            </a:r>
            <a:r>
              <a:rPr lang="sk-SK" dirty="0" err="1"/>
              <a:t>popolata</a:t>
            </a:r>
            <a:endParaRPr lang="sk-SK" dirty="0"/>
          </a:p>
          <a:p>
            <a:pPr>
              <a:buNone/>
            </a:pPr>
            <a:endParaRPr lang="sk-SK" dirty="0"/>
          </a:p>
        </p:txBody>
      </p:sp>
      <p:pic>
        <p:nvPicPr>
          <p:cNvPr id="5122" name="Picture 2" descr="http://upload.wikimedia.org/wikipedia/commons/thumb/3/36/Map_Province_of_Aosta.svg/640px-Map_Province_of_Aosta.sv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95936" y="-226975"/>
            <a:ext cx="5415002" cy="676875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www.benessere-terme.info/terme-benessere-img/aosta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188640"/>
            <a:ext cx="6336704" cy="3861048"/>
          </a:xfrm>
          <a:prstGeom prst="rect">
            <a:avLst/>
          </a:prstGeom>
          <a:noFill/>
        </p:spPr>
      </p:pic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539552" y="4293096"/>
            <a:ext cx="8424936" cy="2764903"/>
          </a:xfrm>
        </p:spPr>
        <p:txBody>
          <a:bodyPr>
            <a:normAutofit lnSpcReduction="10000"/>
          </a:bodyPr>
          <a:lstStyle/>
          <a:p>
            <a:r>
              <a:rPr lang="sk-SK" sz="2800" dirty="0">
                <a:latin typeface="Baskerville Old Face" pitchFamily="18" charset="0"/>
              </a:rPr>
              <a:t>si trova </a:t>
            </a:r>
            <a:r>
              <a:rPr lang="sk-SK" sz="2800" dirty="0" err="1">
                <a:latin typeface="Baskerville Old Face" pitchFamily="18" charset="0"/>
              </a:rPr>
              <a:t>nel</a:t>
            </a:r>
            <a:r>
              <a:rPr lang="sk-SK" sz="2800" dirty="0">
                <a:latin typeface="Baskerville Old Face" pitchFamily="18" charset="0"/>
              </a:rPr>
              <a:t> </a:t>
            </a:r>
            <a:r>
              <a:rPr lang="sk-SK" sz="2800" dirty="0" err="1">
                <a:latin typeface="Baskerville Old Face" pitchFamily="18" charset="0"/>
              </a:rPr>
              <a:t>mezzo</a:t>
            </a:r>
            <a:r>
              <a:rPr lang="sk-SK" sz="2800" dirty="0">
                <a:latin typeface="Baskerville Old Face" pitchFamily="18" charset="0"/>
              </a:rPr>
              <a:t> </a:t>
            </a:r>
            <a:r>
              <a:rPr lang="sk-SK" sz="2800" dirty="0" err="1">
                <a:latin typeface="Baskerville Old Face" pitchFamily="18" charset="0"/>
              </a:rPr>
              <a:t>delle</a:t>
            </a:r>
            <a:r>
              <a:rPr lang="sk-SK" sz="2800" dirty="0">
                <a:latin typeface="Baskerville Old Face" pitchFamily="18" charset="0"/>
              </a:rPr>
              <a:t> </a:t>
            </a:r>
            <a:r>
              <a:rPr lang="sk-SK" sz="2800" dirty="0" err="1">
                <a:latin typeface="Baskerville Old Face" pitchFamily="18" charset="0"/>
              </a:rPr>
              <a:t>Alpi</a:t>
            </a:r>
            <a:r>
              <a:rPr lang="sk-SK" sz="2800" dirty="0">
                <a:latin typeface="Baskerville Old Face" pitchFamily="18" charset="0"/>
              </a:rPr>
              <a:t>, </a:t>
            </a:r>
            <a:r>
              <a:rPr lang="sk-SK" sz="2800" dirty="0" err="1">
                <a:latin typeface="Baskerville Old Face" pitchFamily="18" charset="0"/>
              </a:rPr>
              <a:t>circondata</a:t>
            </a:r>
            <a:r>
              <a:rPr lang="sk-SK" sz="2800" dirty="0">
                <a:latin typeface="Baskerville Old Face" pitchFamily="18" charset="0"/>
              </a:rPr>
              <a:t> da </a:t>
            </a:r>
            <a:r>
              <a:rPr lang="sk-SK" sz="2800" dirty="0" err="1" smtClean="0">
                <a:latin typeface="Baskerville Old Face" pitchFamily="18" charset="0"/>
              </a:rPr>
              <a:t>quattro</a:t>
            </a:r>
            <a:r>
              <a:rPr lang="sk-SK" sz="2800" dirty="0" smtClean="0">
                <a:latin typeface="Baskerville Old Face" pitchFamily="18" charset="0"/>
              </a:rPr>
              <a:t> </a:t>
            </a:r>
            <a:r>
              <a:rPr lang="sk-SK" sz="2800" dirty="0" err="1">
                <a:latin typeface="Baskerville Old Face" pitchFamily="18" charset="0"/>
              </a:rPr>
              <a:t>dei</a:t>
            </a:r>
            <a:r>
              <a:rPr lang="sk-SK" sz="2800" dirty="0">
                <a:latin typeface="Baskerville Old Face" pitchFamily="18" charset="0"/>
              </a:rPr>
              <a:t> </a:t>
            </a:r>
            <a:r>
              <a:rPr lang="sk-SK" sz="2800" dirty="0" err="1">
                <a:latin typeface="Baskerville Old Face" pitchFamily="18" charset="0"/>
              </a:rPr>
              <a:t>monti</a:t>
            </a:r>
            <a:r>
              <a:rPr lang="sk-SK" sz="2800" dirty="0">
                <a:latin typeface="Baskerville Old Face" pitchFamily="18" charset="0"/>
              </a:rPr>
              <a:t> </a:t>
            </a:r>
            <a:r>
              <a:rPr lang="sk-SK" sz="2800" dirty="0" err="1">
                <a:latin typeface="Baskerville Old Face" pitchFamily="18" charset="0"/>
              </a:rPr>
              <a:t>più</a:t>
            </a:r>
            <a:r>
              <a:rPr lang="sk-SK" sz="2800" dirty="0">
                <a:latin typeface="Baskerville Old Face" pitchFamily="18" charset="0"/>
              </a:rPr>
              <a:t> </a:t>
            </a:r>
            <a:r>
              <a:rPr lang="sk-SK" sz="2800" dirty="0" err="1">
                <a:latin typeface="Baskerville Old Face" pitchFamily="18" charset="0"/>
              </a:rPr>
              <a:t>alti</a:t>
            </a:r>
            <a:r>
              <a:rPr lang="sk-SK" sz="2800" dirty="0">
                <a:latin typeface="Baskerville Old Face" pitchFamily="18" charset="0"/>
              </a:rPr>
              <a:t> di </a:t>
            </a:r>
            <a:r>
              <a:rPr lang="sk-SK" sz="2800" dirty="0" err="1">
                <a:latin typeface="Baskerville Old Face" pitchFamily="18" charset="0"/>
              </a:rPr>
              <a:t>tutta</a:t>
            </a:r>
            <a:r>
              <a:rPr lang="sk-SK" sz="2800" dirty="0">
                <a:latin typeface="Baskerville Old Face" pitchFamily="18" charset="0"/>
              </a:rPr>
              <a:t> </a:t>
            </a:r>
            <a:r>
              <a:rPr lang="sk-SK" sz="2800" dirty="0" err="1" smtClean="0">
                <a:latin typeface="Baskerville Old Face" pitchFamily="18" charset="0"/>
              </a:rPr>
              <a:t>l</a:t>
            </a:r>
            <a:r>
              <a:rPr lang="sk-SK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ʼ</a:t>
            </a:r>
            <a:r>
              <a:rPr lang="sk-SK" sz="2800" dirty="0" err="1" smtClean="0">
                <a:latin typeface="Baskerville Old Face" pitchFamily="18" charset="0"/>
              </a:rPr>
              <a:t>Italia</a:t>
            </a:r>
            <a:r>
              <a:rPr lang="sk-SK" sz="2800" dirty="0" smtClean="0">
                <a:latin typeface="Baskerville Old Face" pitchFamily="18" charset="0"/>
              </a:rPr>
              <a:t> e </a:t>
            </a:r>
            <a:r>
              <a:rPr lang="sk-SK" sz="2800" dirty="0" err="1" smtClean="0">
                <a:latin typeface="Baskerville Old Face" pitchFamily="18" charset="0"/>
              </a:rPr>
              <a:t>l</a:t>
            </a:r>
            <a:r>
              <a:rPr lang="sk-SK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ʼ</a:t>
            </a:r>
            <a:r>
              <a:rPr lang="sk-SK" sz="2800" dirty="0" err="1" smtClean="0">
                <a:latin typeface="Baskerville Old Face" pitchFamily="18" charset="0"/>
              </a:rPr>
              <a:t>Europa</a:t>
            </a:r>
            <a:r>
              <a:rPr lang="sk-SK" sz="2800" dirty="0">
                <a:latin typeface="Baskerville Old Face" pitchFamily="18" charset="0"/>
              </a:rPr>
              <a:t> </a:t>
            </a:r>
            <a:r>
              <a:rPr lang="sk-SK" sz="2800" dirty="0" smtClean="0">
                <a:latin typeface="Baskerville Old Face" pitchFamily="18" charset="0"/>
              </a:rPr>
              <a:t>(Monte </a:t>
            </a:r>
            <a:r>
              <a:rPr lang="sk-SK" sz="2800" dirty="0" err="1">
                <a:latin typeface="Baskerville Old Face" pitchFamily="18" charset="0"/>
              </a:rPr>
              <a:t>Bianco</a:t>
            </a:r>
            <a:r>
              <a:rPr lang="sk-SK" sz="2800" dirty="0">
                <a:latin typeface="Baskerville Old Face" pitchFamily="18" charset="0"/>
              </a:rPr>
              <a:t>, </a:t>
            </a:r>
            <a:r>
              <a:rPr lang="sk-SK" sz="2800" dirty="0" err="1">
                <a:latin typeface="Baskerville Old Face" pitchFamily="18" charset="0"/>
              </a:rPr>
              <a:t>Cervino</a:t>
            </a:r>
            <a:r>
              <a:rPr lang="sk-SK" sz="2800" dirty="0">
                <a:latin typeface="Baskerville Old Face" pitchFamily="18" charset="0"/>
              </a:rPr>
              <a:t>, Monte </a:t>
            </a:r>
            <a:r>
              <a:rPr lang="sk-SK" sz="2800" dirty="0" smtClean="0">
                <a:latin typeface="Baskerville Old Face" pitchFamily="18" charset="0"/>
              </a:rPr>
              <a:t>Rosa) </a:t>
            </a:r>
          </a:p>
          <a:p>
            <a:r>
              <a:rPr lang="sk-SK" sz="2800" dirty="0" err="1" smtClean="0">
                <a:latin typeface="Baskerville Old Face" pitchFamily="18" charset="0"/>
              </a:rPr>
              <a:t>attraversata</a:t>
            </a:r>
            <a:r>
              <a:rPr lang="sk-SK" sz="2800" dirty="0" smtClean="0">
                <a:latin typeface="Baskerville Old Face" pitchFamily="18" charset="0"/>
              </a:rPr>
              <a:t> </a:t>
            </a:r>
            <a:r>
              <a:rPr lang="sk-SK" sz="2800" dirty="0" err="1">
                <a:latin typeface="Baskerville Old Face" pitchFamily="18" charset="0"/>
              </a:rPr>
              <a:t>dalla</a:t>
            </a:r>
            <a:r>
              <a:rPr lang="sk-SK" sz="2800" dirty="0">
                <a:latin typeface="Baskerville Old Face" pitchFamily="18" charset="0"/>
              </a:rPr>
              <a:t> </a:t>
            </a:r>
            <a:r>
              <a:rPr lang="sk-SK" sz="2800" dirty="0" err="1">
                <a:latin typeface="Baskerville Old Face" pitchFamily="18" charset="0"/>
              </a:rPr>
              <a:t>Dora</a:t>
            </a:r>
            <a:r>
              <a:rPr lang="sk-SK" sz="2800" dirty="0">
                <a:latin typeface="Baskerville Old Face" pitchFamily="18" charset="0"/>
              </a:rPr>
              <a:t> </a:t>
            </a:r>
            <a:r>
              <a:rPr lang="sk-SK" sz="2800" dirty="0" err="1">
                <a:latin typeface="Baskerville Old Face" pitchFamily="18" charset="0"/>
              </a:rPr>
              <a:t>Baltea</a:t>
            </a:r>
            <a:endParaRPr lang="sk-SK" sz="2800" dirty="0">
              <a:latin typeface="Baskerville Old Face" pitchFamily="18" charset="0"/>
            </a:endParaRPr>
          </a:p>
          <a:p>
            <a:r>
              <a:rPr lang="sk-SK" sz="2800" dirty="0" smtClean="0">
                <a:latin typeface="Baskerville Old Face" pitchFamily="18" charset="0"/>
              </a:rPr>
              <a:t>la </a:t>
            </a:r>
            <a:r>
              <a:rPr lang="sk-SK" sz="2800" dirty="0">
                <a:latin typeface="Baskerville Old Face" pitchFamily="18" charset="0"/>
              </a:rPr>
              <a:t>parte </a:t>
            </a:r>
            <a:r>
              <a:rPr lang="sk-SK" sz="2800" dirty="0" err="1">
                <a:latin typeface="Baskerville Old Face" pitchFamily="18" charset="0"/>
              </a:rPr>
              <a:t>meridionale</a:t>
            </a:r>
            <a:r>
              <a:rPr lang="sk-SK" sz="2800" dirty="0">
                <a:latin typeface="Baskerville Old Face" pitchFamily="18" charset="0"/>
              </a:rPr>
              <a:t> </a:t>
            </a:r>
            <a:r>
              <a:rPr lang="sk-SK" sz="2800" dirty="0" err="1">
                <a:latin typeface="Baskerville Old Face" pitchFamily="18" charset="0"/>
              </a:rPr>
              <a:t>del</a:t>
            </a:r>
            <a:r>
              <a:rPr lang="sk-SK" sz="2800" dirty="0">
                <a:latin typeface="Baskerville Old Face" pitchFamily="18" charset="0"/>
              </a:rPr>
              <a:t> </a:t>
            </a:r>
            <a:r>
              <a:rPr lang="sk-SK" sz="2800" dirty="0" err="1">
                <a:latin typeface="Baskerville Old Face" pitchFamily="18" charset="0"/>
              </a:rPr>
              <a:t>territorio</a:t>
            </a:r>
            <a:r>
              <a:rPr lang="sk-SK" sz="2800" dirty="0">
                <a:latin typeface="Baskerville Old Face" pitchFamily="18" charset="0"/>
              </a:rPr>
              <a:t> è </a:t>
            </a:r>
            <a:r>
              <a:rPr lang="sk-SK" sz="2800" dirty="0" err="1">
                <a:latin typeface="Baskerville Old Face" pitchFamily="18" charset="0"/>
              </a:rPr>
              <a:t>occupata</a:t>
            </a:r>
            <a:r>
              <a:rPr lang="sk-SK" sz="2800" dirty="0">
                <a:latin typeface="Baskerville Old Face" pitchFamily="18" charset="0"/>
              </a:rPr>
              <a:t> dal </a:t>
            </a:r>
            <a:r>
              <a:rPr lang="sk-SK" sz="2800" dirty="0" err="1">
                <a:latin typeface="Baskerville Old Face" pitchFamily="18" charset="0"/>
              </a:rPr>
              <a:t>Parco</a:t>
            </a:r>
            <a:r>
              <a:rPr lang="sk-SK" sz="2800" dirty="0">
                <a:latin typeface="Baskerville Old Face" pitchFamily="18" charset="0"/>
              </a:rPr>
              <a:t> </a:t>
            </a:r>
            <a:r>
              <a:rPr lang="sk-SK" sz="2800" dirty="0" err="1">
                <a:latin typeface="Baskerville Old Face" pitchFamily="18" charset="0"/>
              </a:rPr>
              <a:t>Nazionale</a:t>
            </a:r>
            <a:r>
              <a:rPr lang="sk-SK" sz="2800" dirty="0">
                <a:latin typeface="Baskerville Old Face" pitchFamily="18" charset="0"/>
              </a:rPr>
              <a:t> </a:t>
            </a:r>
            <a:r>
              <a:rPr lang="sk-SK" sz="2800" dirty="0" err="1">
                <a:latin typeface="Baskerville Old Face" pitchFamily="18" charset="0"/>
              </a:rPr>
              <a:t>del</a:t>
            </a:r>
            <a:r>
              <a:rPr lang="sk-SK" sz="2800" dirty="0">
                <a:latin typeface="Baskerville Old Face" pitchFamily="18" charset="0"/>
              </a:rPr>
              <a:t> </a:t>
            </a:r>
            <a:r>
              <a:rPr lang="sk-SK" sz="2800" dirty="0" err="1">
                <a:latin typeface="Baskerville Old Face" pitchFamily="18" charset="0"/>
              </a:rPr>
              <a:t>Gran</a:t>
            </a:r>
            <a:r>
              <a:rPr lang="sk-SK" sz="2800" dirty="0">
                <a:latin typeface="Baskerville Old Face" pitchFamily="18" charset="0"/>
              </a:rPr>
              <a:t> </a:t>
            </a:r>
            <a:r>
              <a:rPr lang="sk-SK" sz="2800" dirty="0" err="1">
                <a:latin typeface="Baskerville Old Face" pitchFamily="18" charset="0"/>
              </a:rPr>
              <a:t>Paradiso</a:t>
            </a:r>
            <a:endParaRPr lang="sk-SK" sz="2800" dirty="0">
              <a:latin typeface="Baskerville Old Face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www.regione.vda.it/agricoltura/turisti/agriturismo/img/agri_vd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6631" y="2371724"/>
            <a:ext cx="5810250" cy="4486276"/>
          </a:xfrm>
          <a:prstGeom prst="rect">
            <a:avLst/>
          </a:prstGeom>
          <a:noFill/>
        </p:spPr>
      </p:pic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79512" y="548681"/>
            <a:ext cx="8964488" cy="1800200"/>
          </a:xfrm>
        </p:spPr>
        <p:txBody>
          <a:bodyPr>
            <a:normAutofit/>
          </a:bodyPr>
          <a:lstStyle/>
          <a:p>
            <a:r>
              <a:rPr lang="sk-SK" dirty="0" err="1"/>
              <a:t>i</a:t>
            </a:r>
            <a:r>
              <a:rPr lang="sk-SK" dirty="0" err="1" smtClean="0"/>
              <a:t>l</a:t>
            </a:r>
            <a:r>
              <a:rPr lang="sk-SK" dirty="0" smtClean="0"/>
              <a:t> </a:t>
            </a:r>
            <a:r>
              <a:rPr lang="sk-SK" dirty="0" err="1" smtClean="0"/>
              <a:t>clima</a:t>
            </a:r>
            <a:r>
              <a:rPr lang="sk-SK" dirty="0" smtClean="0"/>
              <a:t> </a:t>
            </a:r>
            <a:r>
              <a:rPr lang="sk-SK" dirty="0" err="1" smtClean="0"/>
              <a:t>alpino</a:t>
            </a:r>
            <a:r>
              <a:rPr lang="sk-SK" dirty="0" smtClean="0"/>
              <a:t> </a:t>
            </a:r>
            <a:r>
              <a:rPr lang="sk-SK" dirty="0" err="1"/>
              <a:t>con</a:t>
            </a:r>
            <a:r>
              <a:rPr lang="sk-SK" dirty="0"/>
              <a:t> </a:t>
            </a:r>
            <a:r>
              <a:rPr lang="sk-SK" dirty="0" err="1"/>
              <a:t>inverni</a:t>
            </a:r>
            <a:r>
              <a:rPr lang="sk-SK" dirty="0"/>
              <a:t> </a:t>
            </a:r>
            <a:r>
              <a:rPr lang="sk-SK" dirty="0" err="1"/>
              <a:t>rigidi</a:t>
            </a:r>
            <a:r>
              <a:rPr lang="sk-SK" dirty="0"/>
              <a:t> </a:t>
            </a:r>
            <a:r>
              <a:rPr lang="sk-SK" dirty="0" err="1"/>
              <a:t>ed</a:t>
            </a:r>
            <a:r>
              <a:rPr lang="sk-SK" dirty="0"/>
              <a:t> </a:t>
            </a:r>
            <a:r>
              <a:rPr lang="sk-SK" dirty="0" err="1"/>
              <a:t>estati</a:t>
            </a:r>
            <a:r>
              <a:rPr lang="sk-SK" dirty="0"/>
              <a:t> </a:t>
            </a:r>
            <a:r>
              <a:rPr lang="sk-SK" dirty="0" err="1"/>
              <a:t>fresche</a:t>
            </a:r>
            <a:endParaRPr lang="sk-SK" dirty="0"/>
          </a:p>
          <a:p>
            <a:r>
              <a:rPr lang="sk-SK" dirty="0"/>
              <a:t>l</a:t>
            </a:r>
            <a:r>
              <a:rPr lang="sk-SK" dirty="0" smtClean="0"/>
              <a:t>a </a:t>
            </a:r>
            <a:r>
              <a:rPr lang="sk-SK" dirty="0" err="1"/>
              <a:t>regione</a:t>
            </a:r>
            <a:r>
              <a:rPr lang="sk-SK" dirty="0"/>
              <a:t> non è </a:t>
            </a:r>
            <a:r>
              <a:rPr lang="sk-SK" dirty="0" err="1"/>
              <a:t>suddivisa</a:t>
            </a:r>
            <a:r>
              <a:rPr lang="sk-SK" dirty="0"/>
              <a:t> in </a:t>
            </a:r>
            <a:r>
              <a:rPr lang="sk-SK" dirty="0" err="1"/>
              <a:t>province</a:t>
            </a:r>
            <a:endParaRPr lang="sk-SK" dirty="0"/>
          </a:p>
          <a:p>
            <a:r>
              <a:rPr lang="sk-SK" dirty="0" smtClean="0"/>
              <a:t>lingue: </a:t>
            </a:r>
            <a:r>
              <a:rPr lang="sk-SK" dirty="0" err="1" smtClean="0"/>
              <a:t>italiano</a:t>
            </a:r>
            <a:r>
              <a:rPr lang="sk-SK" dirty="0" smtClean="0"/>
              <a:t>, </a:t>
            </a:r>
            <a:r>
              <a:rPr lang="sk-SK" dirty="0" err="1" smtClean="0"/>
              <a:t>francese</a:t>
            </a:r>
            <a:r>
              <a:rPr lang="sk-SK" dirty="0" smtClean="0"/>
              <a:t>, </a:t>
            </a:r>
            <a:r>
              <a:rPr lang="sk-SK" dirty="0" err="1" smtClean="0"/>
              <a:t>tedesco</a:t>
            </a:r>
            <a:endParaRPr lang="sk-SK" dirty="0"/>
          </a:p>
          <a:p>
            <a:pPr>
              <a:buNone/>
            </a:pPr>
            <a:endParaRPr lang="sk-SK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k-SK"/>
          </a:p>
        </p:txBody>
      </p:sp>
      <p:pic>
        <p:nvPicPr>
          <p:cNvPr id="1026" name="Picture 2" descr="http://upload.wikimedia.org/wikipedia/commons/c/ce/Castello_feni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480" y="222627"/>
            <a:ext cx="9144000" cy="5903536"/>
          </a:xfrm>
          <a:prstGeom prst="rect">
            <a:avLst/>
          </a:prstGeom>
          <a:noFill/>
        </p:spPr>
      </p:pic>
      <p:sp>
        <p:nvSpPr>
          <p:cNvPr id="2" name="TextovéPole 1"/>
          <p:cNvSpPr txBox="1"/>
          <p:nvPr/>
        </p:nvSpPr>
        <p:spPr>
          <a:xfrm>
            <a:off x="457200" y="5319693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600" b="1" dirty="0">
                <a:solidFill>
                  <a:schemeClr val="accent4">
                    <a:lumMod val="50000"/>
                  </a:schemeClr>
                </a:solidFill>
              </a:rPr>
              <a:t>Il castello più conosciuto è</a:t>
            </a:r>
            <a:r>
              <a:rPr lang="sk-SK" sz="3600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sk-SK" sz="3600" b="1" dirty="0" err="1">
                <a:solidFill>
                  <a:schemeClr val="accent4">
                    <a:lumMod val="50000"/>
                  </a:schemeClr>
                </a:solidFill>
              </a:rPr>
              <a:t>quello</a:t>
            </a:r>
            <a:r>
              <a:rPr lang="sk-SK" sz="3600" b="1" dirty="0">
                <a:solidFill>
                  <a:schemeClr val="accent4">
                    <a:lumMod val="50000"/>
                  </a:schemeClr>
                </a:solidFill>
              </a:rPr>
              <a:t> di F</a:t>
            </a:r>
            <a:r>
              <a:rPr lang="en-US" sz="3600" b="1" dirty="0" err="1" smtClean="0">
                <a:solidFill>
                  <a:schemeClr val="accent4">
                    <a:lumMod val="50000"/>
                  </a:schemeClr>
                </a:solidFill>
              </a:rPr>
              <a:t>ènis</a:t>
            </a:r>
            <a:r>
              <a:rPr lang="cs-CZ" sz="3600" b="1" dirty="0" smtClean="0">
                <a:solidFill>
                  <a:schemeClr val="accent4">
                    <a:lumMod val="50000"/>
                  </a:schemeClr>
                </a:solidFill>
              </a:rPr>
              <a:t>.</a:t>
            </a:r>
            <a:endParaRPr lang="cs-CZ" sz="36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67481" y="332656"/>
            <a:ext cx="9329055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dirty="0">
                <a:solidFill>
                  <a:schemeClr val="bg1"/>
                </a:solidFill>
              </a:rPr>
              <a:t>I castelli in Valle d'Aosta sono numerosi. </a:t>
            </a:r>
            <a:r>
              <a:rPr lang="it-IT" sz="2000" b="1" dirty="0" smtClean="0">
                <a:solidFill>
                  <a:schemeClr val="bg1"/>
                </a:solidFill>
              </a:rPr>
              <a:t>Quasi </a:t>
            </a:r>
            <a:r>
              <a:rPr lang="it-IT" sz="2000" b="1" dirty="0">
                <a:solidFill>
                  <a:schemeClr val="bg1"/>
                </a:solidFill>
              </a:rPr>
              <a:t>ogni paese aveva il suo castello. </a:t>
            </a:r>
            <a:r>
              <a:rPr lang="cs-CZ" sz="2000" b="1" dirty="0">
                <a:solidFill>
                  <a:schemeClr val="bg1"/>
                </a:solidFill>
              </a:rPr>
              <a:t/>
            </a:r>
            <a:br>
              <a:rPr lang="cs-CZ" sz="2000" b="1" dirty="0">
                <a:solidFill>
                  <a:schemeClr val="bg1"/>
                </a:solidFill>
              </a:rPr>
            </a:br>
            <a:r>
              <a:rPr lang="it-IT" sz="2000" b="1" dirty="0">
                <a:solidFill>
                  <a:schemeClr val="bg1"/>
                </a:solidFill>
              </a:rPr>
              <a:t>Di alcuni restano solo rovine; altri invece sono ben conservati e sono attrazioni turistiche.</a:t>
            </a:r>
            <a:endParaRPr lang="sk-SK" sz="2000" b="1" dirty="0">
              <a:solidFill>
                <a:schemeClr val="bg1"/>
              </a:solidFill>
            </a:endParaRPr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k-SK" dirty="0"/>
          </a:p>
        </p:txBody>
      </p:sp>
      <p:pic>
        <p:nvPicPr>
          <p:cNvPr id="1026" name="Picture 2" descr="http://upload.wikimedia.org/wikipedia/commons/thumb/9/94/Arco_Augusto_Aosta.jpg/800px-Arco_Augusto_Aost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245650"/>
            <a:ext cx="6588224" cy="6858000"/>
          </a:xfrm>
          <a:prstGeom prst="rect">
            <a:avLst/>
          </a:prstGeom>
          <a:noFill/>
        </p:spPr>
      </p:pic>
      <p:sp>
        <p:nvSpPr>
          <p:cNvPr id="5" name="BlokTextu 4"/>
          <p:cNvSpPr txBox="1"/>
          <p:nvPr/>
        </p:nvSpPr>
        <p:spPr>
          <a:xfrm>
            <a:off x="827584" y="330325"/>
            <a:ext cx="72728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3200" b="1" dirty="0" err="1" smtClean="0">
                <a:solidFill>
                  <a:srgbClr val="92D050"/>
                </a:solidFill>
              </a:rPr>
              <a:t>Aosta</a:t>
            </a:r>
            <a:r>
              <a:rPr lang="sk-SK" sz="3200" b="1" dirty="0" smtClean="0">
                <a:solidFill>
                  <a:srgbClr val="92D050"/>
                </a:solidFill>
              </a:rPr>
              <a:t>:</a:t>
            </a:r>
            <a:r>
              <a:rPr lang="sk-SK" sz="3200" b="1" i="1" dirty="0" smtClean="0">
                <a:solidFill>
                  <a:srgbClr val="92D050"/>
                </a:solidFill>
              </a:rPr>
              <a:t> </a:t>
            </a:r>
            <a:r>
              <a:rPr lang="sk-SK" sz="3200" b="1" i="1" dirty="0" err="1" smtClean="0">
                <a:solidFill>
                  <a:srgbClr val="92D050"/>
                </a:solidFill>
              </a:rPr>
              <a:t>l</a:t>
            </a:r>
            <a:r>
              <a:rPr lang="sk-SK" sz="3200" b="1" i="1" dirty="0" err="1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ʼ</a:t>
            </a:r>
            <a:r>
              <a:rPr lang="sk-SK" sz="3200" b="1" i="1" dirty="0" err="1" smtClean="0">
                <a:solidFill>
                  <a:srgbClr val="92D050"/>
                </a:solidFill>
              </a:rPr>
              <a:t>arco</a:t>
            </a:r>
            <a:r>
              <a:rPr lang="sk-SK" sz="3200" b="1" i="1" dirty="0" smtClean="0">
                <a:solidFill>
                  <a:srgbClr val="92D050"/>
                </a:solidFill>
              </a:rPr>
              <a:t> </a:t>
            </a:r>
            <a:r>
              <a:rPr lang="sk-SK" sz="3200" b="1" i="1" dirty="0" err="1" smtClean="0">
                <a:solidFill>
                  <a:srgbClr val="92D050"/>
                </a:solidFill>
              </a:rPr>
              <a:t>d</a:t>
            </a:r>
            <a:r>
              <a:rPr lang="sk-SK" sz="3200" b="1" i="1" dirty="0" err="1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ʼ</a:t>
            </a:r>
            <a:r>
              <a:rPr lang="sk-SK" sz="3200" b="1" i="1" dirty="0" err="1" smtClean="0">
                <a:solidFill>
                  <a:srgbClr val="92D050"/>
                </a:solidFill>
              </a:rPr>
              <a:t>Augusto</a:t>
            </a:r>
            <a:endParaRPr lang="sk-SK" sz="3200" b="1" i="1" dirty="0">
              <a:solidFill>
                <a:srgbClr val="92D05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</TotalTime>
  <Words>147</Words>
  <Application>Microsoft Office PowerPoint</Application>
  <PresentationFormat>Předvádění na obrazovce (4:3)</PresentationFormat>
  <Paragraphs>23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2" baseType="lpstr">
      <vt:lpstr>Arial</vt:lpstr>
      <vt:lpstr>Baskerville Old Face</vt:lpstr>
      <vt:lpstr>Calibri</vt:lpstr>
      <vt:lpstr>Times New Roman</vt:lpstr>
      <vt:lpstr>Motív Office</vt:lpstr>
      <vt:lpstr>Valle dʼAosta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Valle d´Aosta</dc:title>
  <dc:creator>nikolka</dc:creator>
  <cp:lastModifiedBy>uzivatel</cp:lastModifiedBy>
  <cp:revision>15</cp:revision>
  <dcterms:created xsi:type="dcterms:W3CDTF">2014-09-25T14:50:30Z</dcterms:created>
  <dcterms:modified xsi:type="dcterms:W3CDTF">2019-04-24T08:47:20Z</dcterms:modified>
</cp:coreProperties>
</file>