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8BB0E6-B01D-402C-AA99-454B05EF5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04268C-7C60-4381-A824-7A021EF90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E1AFF5-E495-49BB-8894-0E2983B1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9AFA08-1665-45AB-B77E-2647073FB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06D2D9-EC1C-4377-B167-ABEF3838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69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916A7-CE78-4EF9-B4BB-50549281C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471E9C-950A-4E4F-A0D1-0228498FF6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B67005-25F4-44A6-A3E5-50E3C2EB2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F6A89D-2130-4AE4-BE73-8B1270C79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DD0634-17AE-4363-BB77-FDCF6F45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75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DDB04D-9835-47BD-93DE-CAF40E5F7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77744C-F752-4A92-BE94-643ADACD0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1E571C-0CE1-47EF-9790-8135B1EAA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6DB561-D7ED-4CBE-B25E-B64603D30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E2C8AC-224D-41DF-BA03-591ACF91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1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4CC10-CF65-4C46-BBAC-F1E67FD64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EAFE4B-C295-4754-B0C8-3DA772154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843BED-B95A-4499-926F-B820EC7D1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3D2C0E-1AA3-4E24-9283-F586B6DCF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B3AEC2-478E-4018-A3D0-09E1034F1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59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35628-5D73-4026-B465-67097530C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7CECD4-F650-4E05-BE99-0A9B775EA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AF07EF-DA9C-412D-8CF4-2B9294AE7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6950B1-B683-4DC9-A318-200C7142E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572599-F697-4436-A80B-8ACAE0BC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5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C78F8-ECA2-4E5B-B67B-214081BA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365017-CD71-45E0-AA43-D63D258D5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1CBE31-E142-4804-89AD-D372FB4EB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7B9685-CF08-4FA5-AE8B-4AF6E0E6D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E65D62-CD50-4937-9B45-13145C910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56CA45-5106-4E5F-BD10-D6CB6E18D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14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839F6-134B-4AF0-85E5-E5EA5224D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959F29D-6C48-462B-96CD-C1378F443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6A11BD6-D883-40CB-95F8-BCABE712A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C0345B6-B7DF-4401-9F4B-1A22F5559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280A36E-AF92-4CC0-89FB-0CF301266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8CC2DEE-A70A-4123-8208-4AE7F4DF3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B15ECF6-CF63-45FC-A2D7-C194A2027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ADC3E36-6C17-4F1A-B5C3-7B8C1229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85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B68D7-F08A-48B7-9A4D-A200550BC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D707AD-1CE7-452A-84A0-7D84A7775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C6620B8-1C3C-42D5-A6D6-BB956CB9E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583DF8-BF7E-4335-9C3D-E5975017D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75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CF73D43-907F-4C28-91AC-C7CE4597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E05F109-180F-457C-926A-5D0117A1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AA54B80-66C8-451D-8B87-B6D7FECC2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54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8D9E42-46E8-4280-8AAE-6C46B508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21290A-5204-4FA5-8ED9-54C5F36C5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245A4C-6F6C-4708-8445-5F148F843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F7EDD6-DDDA-43E2-A770-653481D9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B36CA8-9C5A-492C-925E-6302877D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3C7EA1-3EA3-4E50-8680-776F08F80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61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DE9D8-732F-42CE-9B12-C0077111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5AA416-5C47-41A0-9F63-2154CBFF2C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A488A8E-D5B2-4D27-BFD4-CAFC310EB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4A7D3A-BFAC-40A8-BDC7-8432A3EAB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E1440E-ECC6-4C2E-A8A4-EAD061605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B892E9-3556-4AA7-821B-829B470DB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89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933BFB0-BF3F-4760-B8E0-BD841B67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271354E-9019-494C-AC98-B241122E8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178C38-9F55-422C-A39C-FFBB02604D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864FA-1FFA-4FE4-9338-AF2228DD34E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9EE442-24F6-4896-9C2C-0B9244EDF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9DD200-28FF-4733-8E71-A8755E179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32F70-BDDE-4034-B8BF-7303D70F2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55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E71A9-5213-4351-AF42-45397B54A2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C000"/>
                </a:solidFill>
              </a:rPr>
              <a:t>Storia della Roma antica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E199EC-EF84-4C21-B06A-156051F098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76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81133-EE7A-45AD-A813-90C3606B3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318" y="365124"/>
            <a:ext cx="9995647" cy="5867587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C000"/>
                </a:solidFill>
              </a:rPr>
            </a:br>
            <a:br>
              <a:rPr lang="cs-CZ" b="1" dirty="0">
                <a:solidFill>
                  <a:srgbClr val="FFC000"/>
                </a:solidFill>
              </a:rPr>
            </a:br>
            <a:br>
              <a:rPr lang="cs-CZ" b="1" dirty="0">
                <a:solidFill>
                  <a:srgbClr val="FFC000"/>
                </a:solidFill>
              </a:rPr>
            </a:br>
            <a:br>
              <a:rPr lang="cs-CZ" b="1" dirty="0">
                <a:solidFill>
                  <a:srgbClr val="FFC000"/>
                </a:solidFill>
              </a:rPr>
            </a:br>
            <a:r>
              <a:rPr lang="cs-CZ" b="1" dirty="0">
                <a:solidFill>
                  <a:srgbClr val="FFC000"/>
                </a:solidFill>
              </a:rPr>
              <a:t>antika</a:t>
            </a:r>
            <a:br>
              <a:rPr lang="cs-CZ" b="1" dirty="0">
                <a:solidFill>
                  <a:srgbClr val="FFC000"/>
                </a:solidFill>
              </a:rPr>
            </a:br>
            <a:br>
              <a:rPr lang="cs-CZ" b="1" dirty="0">
                <a:solidFill>
                  <a:srgbClr val="FFC000"/>
                </a:solidFill>
              </a:rPr>
            </a:br>
            <a:r>
              <a:rPr lang="cs-CZ" sz="2000" b="1" dirty="0"/>
              <a:t>- pojem v současném pojetí od pol. 18. stol.</a:t>
            </a:r>
            <a:br>
              <a:rPr lang="cs-CZ" sz="2000" b="1" dirty="0"/>
            </a:br>
            <a:br>
              <a:rPr lang="cs-CZ" sz="2000" b="1" dirty="0"/>
            </a:br>
            <a:r>
              <a:rPr lang="cs-CZ" sz="2000" b="1" dirty="0"/>
              <a:t>= časové období řeckořímské civilizace v souvislosti s jejími specifickými projevy, které ji – z hlediska dalšího evropského historického a kulturního vývoje – vydělují z dějinné etapy, kterou nazýváme starověkem</a:t>
            </a:r>
            <a:br>
              <a:rPr lang="cs-CZ" sz="2000" b="1" dirty="0"/>
            </a:br>
            <a:br>
              <a:rPr lang="cs-CZ" sz="2000" b="1" dirty="0"/>
            </a:br>
            <a:r>
              <a:rPr lang="cs-CZ" sz="2000" b="1" dirty="0"/>
              <a:t>- lat. </a:t>
            </a:r>
            <a:r>
              <a:rPr lang="la-Latn" sz="2000" b="1" dirty="0"/>
              <a:t>antiquus</a:t>
            </a:r>
            <a:r>
              <a:rPr lang="cs-CZ" sz="2000" b="1" dirty="0"/>
              <a:t> – starobylý, starodávný, ale i nezkažený, dobrý (</a:t>
            </a:r>
            <a:r>
              <a:rPr lang="af-ZA" sz="2000" b="1" dirty="0"/>
              <a:t>srv.</a:t>
            </a:r>
            <a:r>
              <a:rPr lang="cs-CZ" sz="2000" b="1" dirty="0"/>
              <a:t> antikvariát, antikvity – starožitnosti)</a:t>
            </a:r>
            <a:br>
              <a:rPr lang="cs-CZ" sz="2000" b="1" dirty="0"/>
            </a:br>
            <a:r>
              <a:rPr lang="cs-CZ" sz="2000" b="1" dirty="0"/>
              <a:t>- od 16. stol. se takto označovaly umělecké předměty, vytvořené v řeckořímském světě</a:t>
            </a:r>
            <a:br>
              <a:rPr lang="cs-CZ" sz="2000" b="1" dirty="0"/>
            </a:br>
            <a:br>
              <a:rPr lang="cs-CZ" sz="2000" b="1" dirty="0"/>
            </a:br>
            <a:r>
              <a:rPr lang="cs-CZ" sz="2000" b="1" dirty="0"/>
              <a:t>x klasická filologie</a:t>
            </a:r>
            <a:br>
              <a:rPr lang="cs-CZ" sz="2000" b="1" dirty="0"/>
            </a:br>
            <a:br>
              <a:rPr lang="cs-CZ" b="1" dirty="0">
                <a:solidFill>
                  <a:srgbClr val="FFC000"/>
                </a:solidFill>
              </a:rPr>
            </a:br>
            <a:br>
              <a:rPr lang="cs-CZ" b="1" dirty="0">
                <a:solidFill>
                  <a:srgbClr val="FFC000"/>
                </a:solidFill>
              </a:rPr>
            </a:br>
            <a:br>
              <a:rPr lang="cs-CZ" b="1" dirty="0">
                <a:solidFill>
                  <a:srgbClr val="FFC000"/>
                </a:solidFill>
              </a:rPr>
            </a:br>
            <a:br>
              <a:rPr lang="cs-CZ" b="1" dirty="0">
                <a:solidFill>
                  <a:srgbClr val="FFC000"/>
                </a:solidFill>
              </a:rPr>
            </a:br>
            <a:br>
              <a:rPr lang="cs-CZ" b="1" dirty="0">
                <a:solidFill>
                  <a:srgbClr val="FFC000"/>
                </a:solidFill>
              </a:rPr>
            </a:br>
            <a:br>
              <a:rPr lang="cs-CZ" b="1" dirty="0">
                <a:solidFill>
                  <a:srgbClr val="FFC000"/>
                </a:solidFill>
              </a:rPr>
            </a:br>
            <a:br>
              <a:rPr lang="cs-CZ" b="1" dirty="0">
                <a:solidFill>
                  <a:srgbClr val="FFC000"/>
                </a:solidFill>
              </a:rPr>
            </a:br>
            <a:endParaRPr lang="cs-CZ" b="1" dirty="0">
              <a:solidFill>
                <a:srgbClr val="FFC000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0EE8754-E83B-445C-95B7-AE367D7F5B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394" y="3565712"/>
            <a:ext cx="37338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7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1BF1E-92C1-4C65-86DF-F05111CC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počátky Říma (8.-6. stol. př. n. l.)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478E99-4495-411E-8E82-0F36C1B7A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31362"/>
            <a:ext cx="5181600" cy="507840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složitý systém legend a mýtů; 753 př. n. 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spojení několika vesnic, Etruskové?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obyvatelstvo podle rodové příslušnosti rozděleno do tří kmenů, každý deset kurií (10 rodů) → </a:t>
            </a:r>
            <a:br>
              <a:rPr lang="cs-CZ" sz="1800" dirty="0"/>
            </a:br>
            <a:r>
              <a:rPr lang="sq-AL" sz="1800" dirty="0"/>
              <a:t>kurijní</a:t>
            </a:r>
            <a:r>
              <a:rPr lang="cs-CZ" sz="1800" dirty="0"/>
              <a:t> sněm volí </a:t>
            </a:r>
            <a:r>
              <a:rPr lang="cs-CZ" sz="1800" b="1" dirty="0"/>
              <a:t>král</a:t>
            </a:r>
            <a:r>
              <a:rPr lang="cs-CZ" sz="1800" dirty="0"/>
              <a:t>e – jeho poradní sbor je </a:t>
            </a:r>
            <a:r>
              <a:rPr lang="cs-CZ" sz="1800" b="1" dirty="0"/>
              <a:t>senát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patricijové </a:t>
            </a:r>
            <a:r>
              <a:rPr lang="it-IT" sz="1800" dirty="0">
                <a:solidFill>
                  <a:srgbClr val="00B050"/>
                </a:solidFill>
              </a:rPr>
              <a:t>patrizi</a:t>
            </a:r>
            <a:r>
              <a:rPr lang="cs-CZ" sz="1800" dirty="0">
                <a:solidFill>
                  <a:srgbClr val="00B050"/>
                </a:solidFill>
              </a:rPr>
              <a:t> </a:t>
            </a:r>
            <a:r>
              <a:rPr lang="cs-CZ" sz="1800" dirty="0"/>
              <a:t>(z urozených rodů) + </a:t>
            </a:r>
            <a:br>
              <a:rPr lang="cs-CZ" sz="1800" dirty="0"/>
            </a:br>
            <a:r>
              <a:rPr lang="cs-CZ" sz="1800" dirty="0"/>
              <a:t>plebejové </a:t>
            </a:r>
            <a:r>
              <a:rPr lang="it-IT" sz="1800" dirty="0">
                <a:solidFill>
                  <a:srgbClr val="00B050"/>
                </a:solidFill>
              </a:rPr>
              <a:t>plebei</a:t>
            </a:r>
            <a:r>
              <a:rPr lang="cs-CZ" sz="1800" dirty="0"/>
              <a:t> (omezená občanské práva)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/>
              <a:t>královský (archaický) Řím</a:t>
            </a:r>
            <a:r>
              <a:rPr lang="cs-CZ" sz="1800" dirty="0"/>
              <a:t>:</a:t>
            </a:r>
            <a:br>
              <a:rPr lang="cs-CZ" sz="1800" dirty="0"/>
            </a:br>
            <a:r>
              <a:rPr lang="sq-AL" sz="1800" dirty="0"/>
              <a:t>Romulus </a:t>
            </a:r>
            <a:r>
              <a:rPr lang="sq-AL" sz="1800" dirty="0">
                <a:solidFill>
                  <a:srgbClr val="00B050"/>
                </a:solidFill>
              </a:rPr>
              <a:t>Romolo</a:t>
            </a:r>
            <a:br>
              <a:rPr lang="sq-AL" sz="1800" dirty="0"/>
            </a:br>
            <a:r>
              <a:rPr lang="sq-AL" sz="1800" dirty="0"/>
              <a:t>Numa Pompilius </a:t>
            </a:r>
            <a:r>
              <a:rPr lang="sq-AL" sz="1800" dirty="0">
                <a:solidFill>
                  <a:srgbClr val="00B050"/>
                </a:solidFill>
              </a:rPr>
              <a:t>Numa Pompilio</a:t>
            </a:r>
            <a:br>
              <a:rPr lang="sq-AL" sz="1800" dirty="0"/>
            </a:br>
            <a:r>
              <a:rPr lang="sq-AL" sz="1800" dirty="0"/>
              <a:t>Tullus Hostilius </a:t>
            </a:r>
            <a:r>
              <a:rPr lang="sq-AL" sz="1800" dirty="0">
                <a:solidFill>
                  <a:srgbClr val="00B050"/>
                </a:solidFill>
              </a:rPr>
              <a:t>Tullio Ostilio</a:t>
            </a:r>
            <a:br>
              <a:rPr lang="sq-AL" sz="1800" dirty="0"/>
            </a:br>
            <a:r>
              <a:rPr lang="sq-AL" sz="1800" dirty="0"/>
              <a:t>Ancus Marcius </a:t>
            </a:r>
            <a:r>
              <a:rPr lang="sq-AL" sz="1800" dirty="0">
                <a:solidFill>
                  <a:srgbClr val="00B050"/>
                </a:solidFill>
              </a:rPr>
              <a:t>Anco Marzio</a:t>
            </a:r>
            <a:br>
              <a:rPr lang="sq-AL" sz="1800" dirty="0"/>
            </a:br>
            <a:r>
              <a:rPr lang="sq-AL" sz="1800" dirty="0"/>
              <a:t>Tarquinius Priscus </a:t>
            </a:r>
            <a:r>
              <a:rPr lang="sq-AL" sz="1800" dirty="0">
                <a:solidFill>
                  <a:srgbClr val="00B050"/>
                </a:solidFill>
              </a:rPr>
              <a:t>Tarquinio Prisco</a:t>
            </a:r>
            <a:br>
              <a:rPr lang="sq-AL" sz="1800" dirty="0"/>
            </a:br>
            <a:r>
              <a:rPr lang="sq-AL" sz="1800" dirty="0"/>
              <a:t>Servius Tulius </a:t>
            </a:r>
            <a:r>
              <a:rPr lang="sq-AL" sz="1800" dirty="0">
                <a:solidFill>
                  <a:srgbClr val="00B050"/>
                </a:solidFill>
              </a:rPr>
              <a:t>Servio Tullio </a:t>
            </a:r>
            <a:r>
              <a:rPr lang="sq-AL" sz="1800" dirty="0"/>
              <a:t>rozdělení ob. podle výše majetku do šesti tříd, tzv. serviovské zřízení (</a:t>
            </a:r>
            <a:r>
              <a:rPr lang="sq-AL" sz="1800" i="1" dirty="0">
                <a:solidFill>
                  <a:srgbClr val="0070C0"/>
                </a:solidFill>
              </a:rPr>
              <a:t>timokracie</a:t>
            </a:r>
            <a:r>
              <a:rPr lang="sq-AL" sz="1800" dirty="0"/>
              <a:t>)</a:t>
            </a:r>
            <a:br>
              <a:rPr lang="sq-AL" sz="1800" dirty="0"/>
            </a:br>
            <a:r>
              <a:rPr lang="sq-AL" sz="1800" dirty="0"/>
              <a:t>Tarquinius Superbus </a:t>
            </a:r>
            <a:r>
              <a:rPr lang="sq-AL" sz="1800" dirty="0">
                <a:solidFill>
                  <a:srgbClr val="00B050"/>
                </a:solidFill>
              </a:rPr>
              <a:t>Tarquinio iI Superbo</a:t>
            </a:r>
            <a:br>
              <a:rPr lang="sq-AL" sz="1800" dirty="0">
                <a:solidFill>
                  <a:srgbClr val="00B050"/>
                </a:solidFill>
              </a:rPr>
            </a:br>
            <a:endParaRPr lang="sq-AL" sz="1800" b="1" dirty="0">
              <a:solidFill>
                <a:srgbClr val="C00000"/>
              </a:solidFill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75849BB-1DF3-432C-A436-2721E2BCA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237" y="1331362"/>
            <a:ext cx="3530139" cy="484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188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44D6A-443A-4E6B-AD6F-105EF23F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Římská republika (509-49 př. n. l.)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53B7C2-2AE7-4DF5-ABB5-467EF2FA80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upevňování římské moci (Etruskové, Samnité, Řekové x vpád Keltů 387 př. n. l. do Říma)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Zákony dvanácti desek ↔ spory patricijů a plebejů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dva konzulové </a:t>
            </a:r>
            <a:r>
              <a:rPr lang="af-ZA" sz="1800" dirty="0">
                <a:solidFill>
                  <a:srgbClr val="00B050"/>
                </a:solidFill>
              </a:rPr>
              <a:t>consoli</a:t>
            </a:r>
            <a:r>
              <a:rPr lang="cs-CZ" sz="1800" dirty="0"/>
              <a:t>, v době nebezpečí diktátor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postupné ovládnutí Itálie </a:t>
            </a:r>
            <a:r>
              <a:rPr lang="af-ZA" sz="1800" dirty="0"/>
              <a:t>větš.</a:t>
            </a:r>
            <a:r>
              <a:rPr lang="cs-CZ" sz="1800" dirty="0"/>
              <a:t> bez přímých anexí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punské války (264-146 př. n. l.) zničení Kartága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reforma armády 2./1. st. př. n. l.  → profesionální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Spartakovo povstání (73-71 př. n. l.)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q-AL" sz="1800" b="1" dirty="0">
                <a:solidFill>
                  <a:srgbClr val="FF0000"/>
                </a:solidFill>
              </a:rPr>
              <a:t>Gaius Iulius Caesar</a:t>
            </a:r>
            <a:br>
              <a:rPr lang="cs-CZ" sz="1800" dirty="0"/>
            </a:br>
            <a:r>
              <a:rPr lang="cs-CZ" sz="1800" dirty="0"/>
              <a:t>první triumvirát (+ Pompeius, </a:t>
            </a:r>
            <a:r>
              <a:rPr lang="af-ZA" sz="1800" dirty="0"/>
              <a:t>Crassus</a:t>
            </a:r>
            <a:r>
              <a:rPr lang="cs-CZ" sz="1800" dirty="0"/>
              <a:t>) 60 př. n. l. – tajná dohoda o rozdělení sfér vlivu v římské říši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Caesar v Galii → Rubikon → diktátor, republikánské zřízení jen formálně, † 15. 3. 44 př. n. l.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2DC78394-CA4C-41F8-BF0B-7EFC008C44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473" y="1287508"/>
            <a:ext cx="3688975" cy="2518798"/>
          </a:xfr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0A051631-E5DC-433D-A345-C6A4267DCE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330" y="3908897"/>
            <a:ext cx="4437259" cy="251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88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F9E216-7229-451A-AEA1-860114514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07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Římské císařství (27 př. n. l.- 395)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9E6A45-4CA1-4CED-8BCE-962EB7C848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45888"/>
            <a:ext cx="5181600" cy="48310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800" dirty="0"/>
              <a:t>druhý triumvirát (43 př. n. l. Marcus Antonius, Octavianus</a:t>
            </a:r>
            <a:r>
              <a:rPr lang="la-Latn" sz="1800" dirty="0"/>
              <a:t>, Lepidus</a:t>
            </a:r>
            <a:r>
              <a:rPr lang="cs-CZ" sz="1800" dirty="0"/>
              <a:t>) → </a:t>
            </a:r>
            <a:r>
              <a:rPr lang="cs-CZ" sz="1800" b="1" dirty="0">
                <a:solidFill>
                  <a:srgbClr val="FF0000"/>
                </a:solidFill>
              </a:rPr>
              <a:t>Octavianus</a:t>
            </a:r>
            <a:r>
              <a:rPr lang="cs-CZ" sz="1800" dirty="0"/>
              <a:t>, úředně </a:t>
            </a:r>
            <a:r>
              <a:rPr lang="af-ZA" sz="1800" i="1" dirty="0"/>
              <a:t>Imperator Caesar, divi filius, </a:t>
            </a:r>
            <a:r>
              <a:rPr lang="af-ZA" sz="1800" b="1" i="1" dirty="0">
                <a:solidFill>
                  <a:srgbClr val="FF0000"/>
                </a:solidFill>
              </a:rPr>
              <a:t>Augustus</a:t>
            </a:r>
            <a:r>
              <a:rPr lang="cs-CZ" sz="1800" i="1" dirty="0"/>
              <a:t> </a:t>
            </a:r>
            <a:r>
              <a:rPr lang="cs-CZ" sz="1800" dirty="0"/>
              <a:t>(27-14)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i="1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755ED290-FC5E-4A8D-BA4E-0BA3E0D1C94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8743456"/>
              </p:ext>
            </p:extLst>
          </p:nvPr>
        </p:nvGraphicFramePr>
        <p:xfrm>
          <a:off x="986116" y="2259106"/>
          <a:ext cx="5033684" cy="4141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7037">
                  <a:extLst>
                    <a:ext uri="{9D8B030D-6E8A-4147-A177-3AD203B41FA5}">
                      <a16:colId xmlns:a16="http://schemas.microsoft.com/office/drawing/2014/main" val="3769773324"/>
                    </a:ext>
                  </a:extLst>
                </a:gridCol>
                <a:gridCol w="2756647">
                  <a:extLst>
                    <a:ext uri="{9D8B030D-6E8A-4147-A177-3AD203B41FA5}">
                      <a16:colId xmlns:a16="http://schemas.microsoft.com/office/drawing/2014/main" val="853427096"/>
                    </a:ext>
                  </a:extLst>
                </a:gridCol>
              </a:tblGrid>
              <a:tr h="4141694">
                <a:tc>
                  <a:txBody>
                    <a:bodyPr/>
                    <a:lstStyle/>
                    <a:p>
                      <a:r>
                        <a:rPr lang="cs-CZ" sz="1800" b="1" dirty="0" err="1"/>
                        <a:t>juliovsko-claudiovská</a:t>
                      </a:r>
                      <a:r>
                        <a:rPr lang="sq-AL" sz="1800" b="1" noProof="0" dirty="0"/>
                        <a:t> dynastie: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Tiberius (14-37)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Caligula </a:t>
                      </a:r>
                      <a:r>
                        <a:rPr lang="cs-CZ" sz="1800" b="0" dirty="0"/>
                        <a:t>(37-41)</a:t>
                      </a:r>
                      <a:br>
                        <a:rPr lang="cs-CZ" sz="1800" b="0" dirty="0"/>
                      </a:br>
                      <a:r>
                        <a:rPr lang="cs-CZ" sz="1800" b="0" dirty="0"/>
                        <a:t>Claudius (41-54)</a:t>
                      </a:r>
                      <a:br>
                        <a:rPr lang="cs-CZ" sz="1800" b="0" dirty="0"/>
                      </a:br>
                      <a:r>
                        <a:rPr lang="cs-CZ" sz="1800" b="0" dirty="0"/>
                        <a:t>Nero (54-68)</a:t>
                      </a:r>
                      <a:br>
                        <a:rPr lang="cs-CZ" sz="1800" b="0" dirty="0"/>
                      </a:b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q-AL" sz="1800" b="1" noProof="0"/>
                        <a:t>flaviovská </a:t>
                      </a:r>
                      <a:r>
                        <a:rPr lang="sq-AL" sz="1800" b="1" noProof="0" dirty="0"/>
                        <a:t>dynastie: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Vespasianus (69-79)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Titus (78-81)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Domitianus (81-96)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Nerva (96-98)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Traianus (98-117)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Hadrianus (117-138)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Antonius Pius (138-161)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Marcus Aurelius (161-180)</a:t>
                      </a:r>
                      <a:br>
                        <a:rPr lang="sq-AL" sz="1800" b="0" noProof="0" dirty="0"/>
                      </a:br>
                      <a:r>
                        <a:rPr lang="sq-AL" sz="1800" b="0" noProof="0" dirty="0"/>
                        <a:t>Commodus (180-192)</a:t>
                      </a:r>
                    </a:p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410487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5A328443-8179-4911-A7D7-89B681A07A9E}"/>
              </a:ext>
            </a:extLst>
          </p:cNvPr>
          <p:cNvSpPr txBox="1"/>
          <p:nvPr/>
        </p:nvSpPr>
        <p:spPr>
          <a:xfrm>
            <a:off x="6019800" y="1345888"/>
            <a:ext cx="46302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f-ZA" b="1" dirty="0"/>
              <a:t>severovská dynastie:</a:t>
            </a:r>
            <a:br>
              <a:rPr lang="af-ZA" dirty="0"/>
            </a:br>
            <a:r>
              <a:rPr lang="af-ZA" dirty="0"/>
              <a:t>Septimus Severus (197-211)</a:t>
            </a:r>
            <a:br>
              <a:rPr lang="af-ZA" dirty="0"/>
            </a:br>
            <a:r>
              <a:rPr lang="af-ZA" dirty="0"/>
              <a:t>Caracalla (211-217)…</a:t>
            </a:r>
            <a:br>
              <a:rPr lang="af-ZA" dirty="0"/>
            </a:br>
            <a:r>
              <a:rPr lang="af-ZA" b="1" dirty="0"/>
              <a:t>pozdní císařství:</a:t>
            </a:r>
            <a:br>
              <a:rPr lang="af-ZA" dirty="0"/>
            </a:br>
            <a:r>
              <a:rPr lang="af-ZA" dirty="0"/>
              <a:t>Diokletianus (284-305)</a:t>
            </a:r>
            <a:r>
              <a:rPr lang="cs-CZ" dirty="0"/>
              <a:t> → tetrarchové</a:t>
            </a:r>
            <a:br>
              <a:rPr lang="af-ZA" dirty="0"/>
            </a:br>
            <a:r>
              <a:rPr lang="af-ZA" b="1" dirty="0">
                <a:solidFill>
                  <a:srgbClr val="FF0000"/>
                </a:solidFill>
              </a:rPr>
              <a:t>Constantinus</a:t>
            </a:r>
            <a:r>
              <a:rPr lang="af-ZA" dirty="0"/>
              <a:t> (306-337</a:t>
            </a:r>
            <a:r>
              <a:rPr lang="cs-CZ" dirty="0"/>
              <a:t>)</a:t>
            </a:r>
            <a:br>
              <a:rPr lang="af-ZA" dirty="0"/>
            </a:br>
            <a:r>
              <a:rPr lang="cs-CZ" dirty="0"/>
              <a:t>vidění před bitvou u </a:t>
            </a:r>
            <a:r>
              <a:rPr lang="sq-AL" dirty="0"/>
              <a:t>Mulvijského</a:t>
            </a:r>
            <a:r>
              <a:rPr lang="cs-CZ" dirty="0"/>
              <a:t> mostu (312)</a:t>
            </a:r>
          </a:p>
          <a:p>
            <a:r>
              <a:rPr lang="cs-CZ" dirty="0"/>
              <a:t>313 Milánský edikt</a:t>
            </a:r>
            <a:br>
              <a:rPr lang="cs-CZ" dirty="0"/>
            </a:br>
            <a:r>
              <a:rPr lang="cs-CZ" dirty="0"/>
              <a:t>založení Konstantinopole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395 </a:t>
            </a:r>
            <a:r>
              <a:rPr lang="af-ZA" dirty="0"/>
              <a:t>rozdělení římské </a:t>
            </a:r>
            <a:r>
              <a:rPr lang="sq-AL" dirty="0"/>
              <a:t>říše </a:t>
            </a:r>
            <a:br>
              <a:rPr lang="sq-AL" dirty="0"/>
            </a:br>
            <a:r>
              <a:rPr lang="sq-AL" dirty="0"/>
              <a:t>Theodosiem na východní </a:t>
            </a:r>
            <a:br>
              <a:rPr lang="sq-AL" dirty="0"/>
            </a:br>
            <a:r>
              <a:rPr lang="sq-AL" dirty="0"/>
              <a:t>(Arcadius) a západní (Honorius)</a:t>
            </a:r>
            <a:br>
              <a:rPr lang="sq-AL" dirty="0"/>
            </a:br>
            <a:br>
              <a:rPr lang="sq-AL" dirty="0"/>
            </a:br>
            <a:r>
              <a:rPr lang="sq-AL" dirty="0"/>
              <a:t>476 </a:t>
            </a:r>
            <a:r>
              <a:rPr lang="sq-AL"/>
              <a:t>zánik západořímské </a:t>
            </a:r>
            <a:r>
              <a:rPr lang="sq-AL" dirty="0"/>
              <a:t>říše</a:t>
            </a:r>
            <a:br>
              <a:rPr lang="sq-AL" dirty="0"/>
            </a:br>
            <a:endParaRPr lang="sq-AL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507A364-CCBD-4191-AC32-254FBB0558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307" y="4105235"/>
            <a:ext cx="1649506" cy="212794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5689E30-E0E8-401D-8576-FB3E962741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249" y="3331047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5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303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římské antické umění</a:t>
            </a:r>
            <a:endParaRPr lang="it-I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48156"/>
            <a:ext cx="10515600" cy="5228807"/>
          </a:xfrm>
        </p:spPr>
        <p:txBody>
          <a:bodyPr>
            <a:normAutofit/>
          </a:bodyPr>
          <a:lstStyle/>
          <a:p>
            <a:r>
              <a:rPr lang="cs-CZ" sz="1800" dirty="0"/>
              <a:t>helénistické umění</a:t>
            </a:r>
          </a:p>
          <a:p>
            <a:r>
              <a:rPr lang="cs-CZ" sz="1800" dirty="0"/>
              <a:t>římské umění v době svých počátků a za republiky</a:t>
            </a:r>
          </a:p>
          <a:p>
            <a:r>
              <a:rPr lang="cs-CZ" sz="1800" dirty="0"/>
              <a:t>římské umění za Augusta a jeho nástupců (praktické – lázně, vodovody, </a:t>
            </a:r>
            <a:r>
              <a:rPr lang="gsw-FR" sz="1800" dirty="0"/>
              <a:t>fora, cirky x </a:t>
            </a:r>
            <a:br>
              <a:rPr lang="gsw-FR" sz="1800" dirty="0"/>
            </a:br>
            <a:r>
              <a:rPr lang="gsw-FR" sz="1800" dirty="0"/>
              <a:t>triumfální – Ara Pacis, vítězné oblouky, hrobky, Domus aurea)</a:t>
            </a:r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římské umění za </a:t>
            </a:r>
            <a:r>
              <a:rPr lang="gsw-FR" sz="1800" dirty="0"/>
              <a:t>Flaviovců a Antoniovců </a:t>
            </a:r>
            <a:r>
              <a:rPr lang="cs-CZ" sz="1800" dirty="0"/>
              <a:t>(Koloseum, Pantheon, Hadrianova vila)</a:t>
            </a:r>
          </a:p>
          <a:p>
            <a:r>
              <a:rPr lang="cs-CZ" sz="1800" dirty="0"/>
              <a:t>římské pozdní umění</a:t>
            </a:r>
            <a:br>
              <a:rPr lang="cs-CZ" sz="1800" dirty="0"/>
            </a:br>
            <a:r>
              <a:rPr lang="cs-CZ" sz="1800" dirty="0"/>
              <a:t>(</a:t>
            </a:r>
            <a:r>
              <a:rPr lang="gsw-FR" sz="1800" dirty="0"/>
              <a:t>Caracallovy</a:t>
            </a:r>
            <a:r>
              <a:rPr lang="cs-CZ" sz="1800" dirty="0"/>
              <a:t> lázně,</a:t>
            </a:r>
            <a:br>
              <a:rPr lang="cs-CZ" sz="1800" dirty="0"/>
            </a:br>
            <a:r>
              <a:rPr lang="cs-CZ" sz="1800" dirty="0"/>
              <a:t>sousoší tetrarchů)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endParaRPr lang="it-IT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90BB3B5-3C3C-4607-AAD9-6247D2DD4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649" y="2438400"/>
            <a:ext cx="2550476" cy="373856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67" y="2294528"/>
            <a:ext cx="2619375" cy="17430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240" y="2137030"/>
            <a:ext cx="2619375" cy="17430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983" y="2295606"/>
            <a:ext cx="2619375" cy="17430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47" y="4519356"/>
            <a:ext cx="2203880" cy="178073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171" y="4519356"/>
            <a:ext cx="264795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857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656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Storia della Roma antica</vt:lpstr>
      <vt:lpstr>    antika  - pojem v současném pojetí od pol. 18. stol.  = časové období řeckořímské civilizace v souvislosti s jejími specifickými projevy, které ji – z hlediska dalšího evropského historického a kulturního vývoje – vydělují z dějinné etapy, kterou nazýváme starověkem  - lat. antiquus – starobylý, starodávný, ale i nezkažený, dobrý (srv. antikvariát, antikvity – starožitnosti) - od 16. stol. se takto označovaly umělecké předměty, vytvořené v řeckořímském světě  x klasická filologie        </vt:lpstr>
      <vt:lpstr>počátky Říma (8.-6. stol. př. n. l.)</vt:lpstr>
      <vt:lpstr>Římská republika (509-49 př. n. l.)</vt:lpstr>
      <vt:lpstr>Římské císařství (27 př. n. l.- 395)</vt:lpstr>
      <vt:lpstr>římské antické umění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Storia della Roma antica</dc:title>
  <dc:creator>Jaroslava Malá</dc:creator>
  <cp:lastModifiedBy>Jaroslava Malá</cp:lastModifiedBy>
  <cp:revision>32</cp:revision>
  <dcterms:created xsi:type="dcterms:W3CDTF">2022-10-09T13:13:46Z</dcterms:created>
  <dcterms:modified xsi:type="dcterms:W3CDTF">2023-11-05T17:08:50Z</dcterms:modified>
</cp:coreProperties>
</file>