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6" r:id="rId2"/>
    <p:sldId id="315" r:id="rId3"/>
    <p:sldId id="457" r:id="rId4"/>
    <p:sldId id="458" r:id="rId5"/>
    <p:sldId id="459" r:id="rId6"/>
    <p:sldId id="455" r:id="rId7"/>
    <p:sldId id="353" r:id="rId8"/>
    <p:sldId id="422" r:id="rId9"/>
    <p:sldId id="423" r:id="rId10"/>
    <p:sldId id="424" r:id="rId11"/>
    <p:sldId id="356" r:id="rId12"/>
    <p:sldId id="425" r:id="rId13"/>
    <p:sldId id="354" r:id="rId14"/>
    <p:sldId id="355" r:id="rId15"/>
    <p:sldId id="316" r:id="rId16"/>
    <p:sldId id="317" r:id="rId17"/>
    <p:sldId id="318" r:id="rId18"/>
    <p:sldId id="293" r:id="rId19"/>
    <p:sldId id="278" r:id="rId20"/>
    <p:sldId id="280" r:id="rId21"/>
    <p:sldId id="282" r:id="rId22"/>
    <p:sldId id="332" r:id="rId23"/>
    <p:sldId id="283" r:id="rId24"/>
    <p:sldId id="277" r:id="rId25"/>
    <p:sldId id="259" r:id="rId26"/>
    <p:sldId id="257" r:id="rId27"/>
    <p:sldId id="357" r:id="rId28"/>
    <p:sldId id="345" r:id="rId29"/>
    <p:sldId id="258" r:id="rId30"/>
    <p:sldId id="260" r:id="rId31"/>
    <p:sldId id="261" r:id="rId32"/>
    <p:sldId id="262" r:id="rId33"/>
    <p:sldId id="409" r:id="rId34"/>
    <p:sldId id="410" r:id="rId35"/>
    <p:sldId id="263" r:id="rId36"/>
    <p:sldId id="264" r:id="rId37"/>
    <p:sldId id="266" r:id="rId38"/>
    <p:sldId id="265" r:id="rId39"/>
    <p:sldId id="346" r:id="rId40"/>
    <p:sldId id="349" r:id="rId41"/>
    <p:sldId id="284" r:id="rId42"/>
    <p:sldId id="285" r:id="rId43"/>
    <p:sldId id="351" r:id="rId44"/>
    <p:sldId id="352" r:id="rId45"/>
    <p:sldId id="350" r:id="rId46"/>
    <p:sldId id="411" r:id="rId47"/>
    <p:sldId id="287" r:id="rId48"/>
    <p:sldId id="288" r:id="rId49"/>
    <p:sldId id="289" r:id="rId50"/>
    <p:sldId id="290" r:id="rId51"/>
    <p:sldId id="291" r:id="rId52"/>
    <p:sldId id="292" r:id="rId53"/>
    <p:sldId id="456" r:id="rId5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71" autoAdjust="0"/>
  </p:normalViewPr>
  <p:slideViewPr>
    <p:cSldViewPr>
      <p:cViewPr varScale="1">
        <p:scale>
          <a:sx n="61" d="100"/>
          <a:sy n="61" d="100"/>
        </p:scale>
        <p:origin x="138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BE9D0-19A8-4CE2-B45E-A4B7B899E49F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C34BA-0F85-4202-AADB-E4247DEF45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506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FF364DA-14A5-4A3C-BBF2-6D5E816A99D8}" type="datetimeFigureOut">
              <a:rPr lang="cs-CZ" smtClean="0"/>
              <a:t>20.10.2023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18CE9D3-49E3-46B9-98C0-AE020BEA4EB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64DA-14A5-4A3C-BBF2-6D5E816A99D8}" type="datetimeFigureOut">
              <a:rPr lang="cs-CZ" smtClean="0"/>
              <a:t>20.10.2023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E9D3-49E3-46B9-98C0-AE020BEA4EB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64DA-14A5-4A3C-BBF2-6D5E816A99D8}" type="datetimeFigureOut">
              <a:rPr lang="cs-CZ" smtClean="0"/>
              <a:t>20.10.2023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E9D3-49E3-46B9-98C0-AE020BEA4EB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64DA-14A5-4A3C-BBF2-6D5E816A99D8}" type="datetimeFigureOut">
              <a:rPr lang="cs-CZ" smtClean="0"/>
              <a:t>20.10.2023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E9D3-49E3-46B9-98C0-AE020BEA4EB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64DA-14A5-4A3C-BBF2-6D5E816A99D8}" type="datetimeFigureOut">
              <a:rPr lang="cs-CZ" smtClean="0"/>
              <a:t>20.10.2023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E9D3-49E3-46B9-98C0-AE020BEA4EB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64DA-14A5-4A3C-BBF2-6D5E816A99D8}" type="datetimeFigureOut">
              <a:rPr lang="cs-CZ" smtClean="0"/>
              <a:t>20.10.2023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E9D3-49E3-46B9-98C0-AE020BEA4EB4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64DA-14A5-4A3C-BBF2-6D5E816A99D8}" type="datetimeFigureOut">
              <a:rPr lang="cs-CZ" smtClean="0"/>
              <a:t>20.10.2023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E9D3-49E3-46B9-98C0-AE020BEA4EB4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64DA-14A5-4A3C-BBF2-6D5E816A99D8}" type="datetimeFigureOut">
              <a:rPr lang="cs-CZ" smtClean="0"/>
              <a:t>20.10.2023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E9D3-49E3-46B9-98C0-AE020BEA4EB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64DA-14A5-4A3C-BBF2-6D5E816A99D8}" type="datetimeFigureOut">
              <a:rPr lang="cs-CZ" smtClean="0"/>
              <a:t>20.10.2023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E9D3-49E3-46B9-98C0-AE020BEA4EB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FF364DA-14A5-4A3C-BBF2-6D5E816A99D8}" type="datetimeFigureOut">
              <a:rPr lang="cs-CZ" smtClean="0"/>
              <a:t>20.10.2023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18CE9D3-49E3-46B9-98C0-AE020BEA4EB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FF364DA-14A5-4A3C-BBF2-6D5E816A99D8}" type="datetimeFigureOut">
              <a:rPr lang="cs-CZ" smtClean="0"/>
              <a:t>20.10.2023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18CE9D3-49E3-46B9-98C0-AE020BEA4EB4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FF364DA-14A5-4A3C-BBF2-6D5E816A99D8}" type="datetimeFigureOut">
              <a:rPr lang="cs-CZ" smtClean="0"/>
              <a:t>20.10.2023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18CE9D3-49E3-46B9-98C0-AE020BEA4EB4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Textsortenentwicklung</a:t>
            </a:r>
            <a:r>
              <a:rPr lang="cs-CZ" dirty="0"/>
              <a:t> in der </a:t>
            </a:r>
            <a:r>
              <a:rPr lang="cs-CZ" dirty="0" err="1"/>
              <a:t>Tagespresse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Gabriela </a:t>
            </a:r>
            <a:r>
              <a:rPr lang="cs-CZ" dirty="0"/>
              <a:t>Rykalová</a:t>
            </a:r>
          </a:p>
          <a:p>
            <a:pPr algn="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343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Einteilung</a:t>
            </a:r>
            <a:r>
              <a:rPr lang="cs-CZ" dirty="0"/>
              <a:t> der </a:t>
            </a:r>
            <a:r>
              <a:rPr lang="cs-CZ" dirty="0" err="1"/>
              <a:t>Medien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2893654" cy="382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Výsledek obrázku pro med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60848"/>
            <a:ext cx="2232248" cy="372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439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Medien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844824"/>
            <a:ext cx="6768752" cy="3878245"/>
          </a:xfrm>
        </p:spPr>
        <p:txBody>
          <a:bodyPr>
            <a:normAutofit lnSpcReduction="10000"/>
          </a:bodyPr>
          <a:lstStyle/>
          <a:p>
            <a:r>
              <a:rPr lang="de-DE" b="1" dirty="0"/>
              <a:t>Primäre Medien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de-DE" dirty="0"/>
              <a:t>- sind von der Technik nicht abhängig</a:t>
            </a:r>
            <a:endParaRPr lang="cs-CZ" dirty="0"/>
          </a:p>
          <a:p>
            <a:r>
              <a:rPr lang="de-DE" b="1" dirty="0"/>
              <a:t>Sekundäre Medien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de-DE" dirty="0"/>
              <a:t>- werden mit Hilfe von technischen </a:t>
            </a:r>
            <a:r>
              <a:rPr lang="cs-CZ" dirty="0"/>
              <a:t>	</a:t>
            </a:r>
            <a:r>
              <a:rPr lang="de-DE" dirty="0"/>
              <a:t>Mitteln produziert</a:t>
            </a:r>
            <a:endParaRPr lang="cs-CZ" dirty="0"/>
          </a:p>
          <a:p>
            <a:r>
              <a:rPr lang="de-DE" b="1" dirty="0"/>
              <a:t>Tertiäre Medien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de-DE" dirty="0"/>
              <a:t>- erfordern technische Mittel sowohl bei </a:t>
            </a:r>
            <a:r>
              <a:rPr lang="cs-CZ" dirty="0"/>
              <a:t>	</a:t>
            </a:r>
            <a:r>
              <a:rPr lang="de-DE" dirty="0"/>
              <a:t>der Produktion als auch bei der </a:t>
            </a:r>
            <a:r>
              <a:rPr lang="cs-CZ" dirty="0"/>
              <a:t>	</a:t>
            </a:r>
            <a:r>
              <a:rPr lang="de-DE" dirty="0"/>
              <a:t>Rezeption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                             (Ludes:1998)</a:t>
            </a:r>
          </a:p>
        </p:txBody>
      </p:sp>
    </p:spTree>
    <p:extLst>
      <p:ext uri="{BB962C8B-B14F-4D97-AF65-F5344CB8AC3E}">
        <p14:creationId xmlns:p14="http://schemas.microsoft.com/office/powerpoint/2010/main" val="599506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Einteilung</a:t>
            </a:r>
            <a:r>
              <a:rPr lang="cs-CZ" dirty="0"/>
              <a:t> der </a:t>
            </a:r>
            <a:r>
              <a:rPr lang="cs-CZ" dirty="0" err="1"/>
              <a:t>Medien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975" y="2204864"/>
            <a:ext cx="5544612" cy="295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611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Massenmedien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7246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Massenmedien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1844824"/>
            <a:ext cx="6696744" cy="4248471"/>
          </a:xfrm>
        </p:spPr>
        <p:txBody>
          <a:bodyPr>
            <a:normAutofit fontScale="92500" lnSpcReduction="10000"/>
          </a:bodyPr>
          <a:lstStyle/>
          <a:p>
            <a:r>
              <a:rPr lang="de-DE" sz="2600" dirty="0"/>
              <a:t>öffentlich (nicht privat, allgemein zugänglich),</a:t>
            </a:r>
            <a:endParaRPr lang="cs-CZ" sz="2600" dirty="0"/>
          </a:p>
          <a:p>
            <a:r>
              <a:rPr lang="de-DE" sz="2600" dirty="0"/>
              <a:t>medial (durch Nutzung eines technischen Verbreitungsmediums), </a:t>
            </a:r>
            <a:endParaRPr lang="cs-CZ" sz="2600" dirty="0"/>
          </a:p>
          <a:p>
            <a:r>
              <a:rPr lang="de-DE" sz="2600" dirty="0"/>
              <a:t>einseitig (vom Sender zum Empfänger und nicht umgekehrt), </a:t>
            </a:r>
            <a:endParaRPr lang="cs-CZ" sz="2600" dirty="0"/>
          </a:p>
          <a:p>
            <a:r>
              <a:rPr lang="de-DE" sz="2600" dirty="0"/>
              <a:t>indirekt (Zeit und Ort von Produktion und Rezept</a:t>
            </a:r>
            <a:r>
              <a:rPr lang="cs-CZ" sz="2600" dirty="0"/>
              <a:t>ion </a:t>
            </a:r>
            <a:r>
              <a:rPr lang="de-DE" sz="2600" dirty="0"/>
              <a:t>sind nicht identisch), </a:t>
            </a:r>
            <a:endParaRPr lang="cs-CZ" sz="2600" dirty="0"/>
          </a:p>
          <a:p>
            <a:r>
              <a:rPr lang="de-DE" sz="2600" dirty="0"/>
              <a:t>an ein verteiltes, „disperses Publikum”</a:t>
            </a:r>
            <a:r>
              <a:rPr lang="cs-CZ" sz="2600" dirty="0"/>
              <a:t> </a:t>
            </a:r>
            <a:r>
              <a:rPr lang="de-DE" sz="2600" dirty="0"/>
              <a:t>(verstreute und individuelle Nutzung)</a:t>
            </a:r>
            <a:r>
              <a:rPr lang="cs-CZ" sz="2600" dirty="0"/>
              <a:t> </a:t>
            </a:r>
            <a:r>
              <a:rPr lang="cs-CZ" sz="2600" dirty="0" err="1"/>
              <a:t>gerichtet</a:t>
            </a:r>
            <a:r>
              <a:rPr lang="de-DE" sz="2600" dirty="0"/>
              <a:t>. </a:t>
            </a:r>
            <a:r>
              <a:rPr lang="cs-CZ" sz="2600" dirty="0"/>
              <a:t>			</a:t>
            </a:r>
          </a:p>
          <a:p>
            <a:pPr marL="0" indent="0" algn="r">
              <a:buNone/>
            </a:pPr>
            <a:r>
              <a:rPr lang="cs-CZ" dirty="0"/>
              <a:t>(</a:t>
            </a:r>
            <a:r>
              <a:rPr lang="de-DE" dirty="0"/>
              <a:t>Maletzke</a:t>
            </a:r>
            <a:r>
              <a:rPr lang="cs-CZ" dirty="0"/>
              <a:t>:1963)</a:t>
            </a:r>
          </a:p>
        </p:txBody>
      </p:sp>
    </p:spTree>
    <p:extLst>
      <p:ext uri="{BB962C8B-B14F-4D97-AF65-F5344CB8AC3E}">
        <p14:creationId xmlns:p14="http://schemas.microsoft.com/office/powerpoint/2010/main" val="886807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Printmedien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53" y="2120900"/>
            <a:ext cx="2739643" cy="3603625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062" y="2119313"/>
            <a:ext cx="2752425" cy="3605212"/>
          </a:xfrm>
        </p:spPr>
      </p:pic>
    </p:spTree>
    <p:extLst>
      <p:ext uri="{BB962C8B-B14F-4D97-AF65-F5344CB8AC3E}">
        <p14:creationId xmlns:p14="http://schemas.microsoft.com/office/powerpoint/2010/main" val="3693975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Printmedien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864" y="2120900"/>
            <a:ext cx="2423821" cy="3603625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13" y="2119313"/>
            <a:ext cx="2646924" cy="3605212"/>
          </a:xfrm>
        </p:spPr>
      </p:pic>
    </p:spTree>
    <p:extLst>
      <p:ext uri="{BB962C8B-B14F-4D97-AF65-F5344CB8AC3E}">
        <p14:creationId xmlns:p14="http://schemas.microsoft.com/office/powerpoint/2010/main" val="2140184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Printmedien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204864"/>
            <a:ext cx="3200400" cy="2232248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3429000"/>
            <a:ext cx="3200400" cy="2376263"/>
          </a:xfrm>
        </p:spPr>
      </p:pic>
    </p:spTree>
    <p:extLst>
      <p:ext uri="{BB962C8B-B14F-4D97-AF65-F5344CB8AC3E}">
        <p14:creationId xmlns:p14="http://schemas.microsoft.com/office/powerpoint/2010/main" val="1060830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27201" y="1484785"/>
            <a:ext cx="5723468" cy="1152128"/>
          </a:xfrm>
        </p:spPr>
        <p:txBody>
          <a:bodyPr/>
          <a:lstStyle/>
          <a:p>
            <a:r>
              <a:rPr lang="cs-CZ" dirty="0"/>
              <a:t>Die </a:t>
            </a:r>
            <a:r>
              <a:rPr lang="cs-CZ" dirty="0" err="1"/>
              <a:t>Zeitung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852936"/>
            <a:ext cx="4107336" cy="2730942"/>
          </a:xfrm>
        </p:spPr>
      </p:pic>
    </p:spTree>
    <p:extLst>
      <p:ext uri="{BB962C8B-B14F-4D97-AF65-F5344CB8AC3E}">
        <p14:creationId xmlns:p14="http://schemas.microsoft.com/office/powerpoint/2010/main" val="900670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 </a:t>
            </a:r>
            <a:r>
              <a:rPr lang="cs-CZ" dirty="0" err="1"/>
              <a:t>Zeitung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angelsächsisch </a:t>
            </a:r>
            <a:r>
              <a:rPr lang="cs-CZ" dirty="0"/>
              <a:t>		- </a:t>
            </a:r>
            <a:r>
              <a:rPr lang="de-DE" dirty="0"/>
              <a:t>„</a:t>
            </a:r>
            <a:r>
              <a:rPr lang="de-DE" b="1" dirty="0" err="1"/>
              <a:t>getidan</a:t>
            </a:r>
            <a:r>
              <a:rPr lang="de-DE" dirty="0"/>
              <a:t>“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	</a:t>
            </a:r>
            <a:r>
              <a:rPr lang="de-DE" dirty="0"/>
              <a:t>(sich zutragen, sich ereignen)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n</a:t>
            </a:r>
            <a:r>
              <a:rPr lang="de-DE" dirty="0" err="1"/>
              <a:t>iederdeutsch</a:t>
            </a:r>
            <a:r>
              <a:rPr lang="de-DE" dirty="0"/>
              <a:t> </a:t>
            </a:r>
            <a:r>
              <a:rPr lang="cs-CZ" dirty="0"/>
              <a:t>		- </a:t>
            </a:r>
            <a:r>
              <a:rPr lang="de-DE" dirty="0"/>
              <a:t>„</a:t>
            </a:r>
            <a:r>
              <a:rPr lang="de-DE" b="1" dirty="0" err="1"/>
              <a:t>tidung</a:t>
            </a:r>
            <a:r>
              <a:rPr lang="de-DE" dirty="0"/>
              <a:t>“</a:t>
            </a:r>
            <a:endParaRPr lang="cs-CZ" dirty="0"/>
          </a:p>
          <a:p>
            <a:r>
              <a:rPr lang="cs-CZ" dirty="0"/>
              <a:t>s</a:t>
            </a:r>
            <a:r>
              <a:rPr lang="de-DE" dirty="0" err="1"/>
              <a:t>pätmittelhochdeutsch</a:t>
            </a:r>
            <a:r>
              <a:rPr lang="cs-CZ" dirty="0"/>
              <a:t>	-</a:t>
            </a:r>
            <a:r>
              <a:rPr lang="de-DE" dirty="0"/>
              <a:t> „</a:t>
            </a:r>
            <a:r>
              <a:rPr lang="de-DE" b="1" dirty="0" err="1"/>
              <a:t>zidung</a:t>
            </a:r>
            <a:r>
              <a:rPr lang="de-DE" dirty="0"/>
              <a:t>“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	(</a:t>
            </a:r>
            <a:r>
              <a:rPr lang="cs-CZ" dirty="0" err="1"/>
              <a:t>Botschaft</a:t>
            </a:r>
            <a:r>
              <a:rPr lang="cs-CZ" dirty="0"/>
              <a:t>, </a:t>
            </a:r>
            <a:r>
              <a:rPr lang="de-DE" dirty="0"/>
              <a:t>Nachricht</a:t>
            </a:r>
            <a:r>
              <a:rPr lang="cs-CZ" dirty="0"/>
              <a:t>)</a:t>
            </a:r>
            <a:r>
              <a:rPr lang="de-DE" dirty="0"/>
              <a:t> 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		</a:t>
            </a:r>
            <a:r>
              <a:rPr lang="de-DE" sz="1800" dirty="0"/>
              <a:t>(Brand/Schulze 1997:13)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972516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Textsorten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3263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87624" y="980728"/>
            <a:ext cx="68407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1695 Kaspar </a:t>
            </a:r>
            <a:r>
              <a:rPr lang="de-DE" sz="2400" dirty="0" err="1"/>
              <a:t>Stieler</a:t>
            </a:r>
            <a:r>
              <a:rPr lang="de-DE" sz="2400" dirty="0"/>
              <a:t>: </a:t>
            </a:r>
            <a:endParaRPr lang="cs-CZ" sz="2400" dirty="0"/>
          </a:p>
          <a:p>
            <a:endParaRPr lang="cs-CZ" sz="2400" dirty="0"/>
          </a:p>
          <a:p>
            <a:r>
              <a:rPr lang="de-DE" sz="2400" dirty="0"/>
              <a:t>„Das Wort: </a:t>
            </a:r>
            <a:r>
              <a:rPr lang="cs-CZ" sz="2400" dirty="0"/>
              <a:t>	</a:t>
            </a:r>
            <a:r>
              <a:rPr lang="de-DE" sz="2400" dirty="0"/>
              <a:t>Zeitungen kommt von der Zeit / </a:t>
            </a:r>
            <a:endParaRPr lang="cs-CZ" sz="2400" dirty="0"/>
          </a:p>
          <a:p>
            <a:r>
              <a:rPr lang="cs-CZ" sz="2400" dirty="0"/>
              <a:t>		</a:t>
            </a:r>
            <a:r>
              <a:rPr lang="de-DE" sz="2400" dirty="0"/>
              <a:t>darinnen man lebet / </a:t>
            </a:r>
            <a:endParaRPr lang="cs-CZ" sz="2400" dirty="0"/>
          </a:p>
          <a:p>
            <a:r>
              <a:rPr lang="cs-CZ" sz="2400" dirty="0"/>
              <a:t>		</a:t>
            </a:r>
            <a:r>
              <a:rPr lang="de-DE" sz="2400" dirty="0"/>
              <a:t>her und kann beschrieben werden /</a:t>
            </a:r>
            <a:endParaRPr lang="cs-CZ" sz="2400" dirty="0"/>
          </a:p>
          <a:p>
            <a:r>
              <a:rPr lang="cs-CZ" sz="2400" dirty="0"/>
              <a:t>		</a:t>
            </a:r>
            <a:r>
              <a:rPr lang="de-DE" sz="2400" dirty="0" err="1"/>
              <a:t>daß</a:t>
            </a:r>
            <a:r>
              <a:rPr lang="de-DE" sz="2400" dirty="0"/>
              <a:t> sie Benachrichtigungen </a:t>
            </a:r>
            <a:r>
              <a:rPr lang="de-DE" sz="2400" dirty="0" err="1"/>
              <a:t>seyn</a:t>
            </a:r>
            <a:r>
              <a:rPr lang="de-DE" sz="2400" dirty="0"/>
              <a:t> / </a:t>
            </a:r>
            <a:endParaRPr lang="cs-CZ" sz="2400" dirty="0"/>
          </a:p>
          <a:p>
            <a:r>
              <a:rPr lang="cs-CZ" sz="2400" dirty="0"/>
              <a:t>		</a:t>
            </a:r>
            <a:r>
              <a:rPr lang="de-DE" sz="2400" dirty="0"/>
              <a:t>von den Händeln / </a:t>
            </a:r>
            <a:endParaRPr lang="cs-CZ" sz="2400" dirty="0"/>
          </a:p>
          <a:p>
            <a:r>
              <a:rPr lang="cs-CZ" sz="2400" dirty="0"/>
              <a:t>		</a:t>
            </a:r>
            <a:r>
              <a:rPr lang="de-DE" sz="2400" dirty="0"/>
              <a:t>welche zu unserer gegenwärtigen </a:t>
            </a:r>
            <a:r>
              <a:rPr lang="cs-CZ" sz="2400" dirty="0"/>
              <a:t>		</a:t>
            </a:r>
            <a:r>
              <a:rPr lang="de-DE" sz="2400" dirty="0"/>
              <a:t>Zeit </a:t>
            </a:r>
            <a:endParaRPr lang="cs-CZ" sz="2400" dirty="0"/>
          </a:p>
          <a:p>
            <a:r>
              <a:rPr lang="cs-CZ" sz="2400" dirty="0"/>
              <a:t>		</a:t>
            </a:r>
            <a:r>
              <a:rPr lang="de-DE" sz="2400" dirty="0"/>
              <a:t>in der Welt vorgehen / </a:t>
            </a:r>
            <a:endParaRPr lang="cs-CZ" sz="2400" dirty="0"/>
          </a:p>
          <a:p>
            <a:r>
              <a:rPr lang="cs-CZ" sz="2400" dirty="0"/>
              <a:t>		</a:t>
            </a:r>
            <a:r>
              <a:rPr lang="de-DE" sz="2400" dirty="0" err="1"/>
              <a:t>dahero</a:t>
            </a:r>
            <a:r>
              <a:rPr lang="de-DE" sz="2400" dirty="0"/>
              <a:t> sie auch </a:t>
            </a:r>
            <a:r>
              <a:rPr lang="de-DE" sz="2400" dirty="0" err="1"/>
              <a:t>Avisen</a:t>
            </a:r>
            <a:r>
              <a:rPr lang="de-DE" sz="2400" dirty="0"/>
              <a:t> / </a:t>
            </a:r>
            <a:endParaRPr lang="cs-CZ" sz="2400" dirty="0"/>
          </a:p>
          <a:p>
            <a:r>
              <a:rPr lang="cs-CZ" sz="2400" dirty="0"/>
              <a:t>		</a:t>
            </a:r>
            <a:r>
              <a:rPr lang="de-DE" sz="2400" dirty="0"/>
              <a:t>als gleichsam Anweisungen </a:t>
            </a:r>
            <a:r>
              <a:rPr lang="cs-CZ" sz="2400" dirty="0"/>
              <a:t>			</a:t>
            </a:r>
            <a:r>
              <a:rPr lang="de-DE" sz="2400" dirty="0" err="1"/>
              <a:t>genannet</a:t>
            </a:r>
            <a:r>
              <a:rPr lang="de-DE" sz="2400" dirty="0"/>
              <a:t> werden.“ </a:t>
            </a:r>
            <a:r>
              <a:rPr lang="cs-CZ" dirty="0"/>
              <a:t>								</a:t>
            </a:r>
            <a:r>
              <a:rPr lang="de-DE" dirty="0"/>
              <a:t>(</a:t>
            </a:r>
            <a:r>
              <a:rPr lang="de-DE" dirty="0" err="1"/>
              <a:t>Straßner</a:t>
            </a:r>
            <a:r>
              <a:rPr lang="de-DE" dirty="0"/>
              <a:t> 1999 :1)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0261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Merkmale</a:t>
            </a:r>
            <a:r>
              <a:rPr lang="cs-CZ" dirty="0"/>
              <a:t> </a:t>
            </a:r>
            <a:r>
              <a:rPr lang="cs-CZ" dirty="0" err="1"/>
              <a:t>einer</a:t>
            </a:r>
            <a:r>
              <a:rPr lang="cs-CZ" dirty="0"/>
              <a:t> </a:t>
            </a:r>
            <a:r>
              <a:rPr lang="cs-CZ" dirty="0" err="1"/>
              <a:t>Zeitung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dirty="0"/>
              <a:t>					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0761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Merkmale</a:t>
            </a:r>
            <a:r>
              <a:rPr lang="cs-CZ" dirty="0"/>
              <a:t> </a:t>
            </a:r>
            <a:r>
              <a:rPr lang="cs-CZ" dirty="0" err="1"/>
              <a:t>einer</a:t>
            </a:r>
            <a:r>
              <a:rPr lang="cs-CZ" dirty="0"/>
              <a:t> </a:t>
            </a:r>
            <a:r>
              <a:rPr lang="cs-CZ" dirty="0" err="1"/>
              <a:t>Zeitung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b="1" dirty="0"/>
              <a:t>Aktualität</a:t>
            </a:r>
            <a:r>
              <a:rPr lang="de-DE" dirty="0"/>
              <a:t> (Neuwertigkeit, Gegenwartsbezogenheit)</a:t>
            </a:r>
            <a:endParaRPr lang="cs-CZ" dirty="0"/>
          </a:p>
          <a:p>
            <a:pPr lvl="0"/>
            <a:r>
              <a:rPr lang="de-DE" b="1" dirty="0"/>
              <a:t>Publizität</a:t>
            </a:r>
            <a:r>
              <a:rPr lang="de-DE" dirty="0"/>
              <a:t> (grundsätzliche Zugänglichkeit)</a:t>
            </a:r>
            <a:endParaRPr lang="cs-CZ" dirty="0"/>
          </a:p>
          <a:p>
            <a:pPr lvl="0"/>
            <a:r>
              <a:rPr lang="de-DE" b="1" dirty="0"/>
              <a:t>Universalität</a:t>
            </a:r>
            <a:r>
              <a:rPr lang="de-DE" dirty="0"/>
              <a:t> (die Offenheit nach allen Lebensbereichen hin)</a:t>
            </a:r>
            <a:endParaRPr lang="cs-CZ" dirty="0"/>
          </a:p>
          <a:p>
            <a:r>
              <a:rPr lang="de-DE" b="1" dirty="0"/>
              <a:t>Periodizität</a:t>
            </a:r>
            <a:r>
              <a:rPr lang="de-DE" dirty="0"/>
              <a:t> (regelmäßiges Erscheinen) 					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8020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Brand/Schulze 1997: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de-DE" dirty="0"/>
              <a:t>„Die Zeitung ist ein in regelmäßiger Folge erscheinendes, grundsätzlich jedermann zugängliches Medium, das aktuelle Informationen aus allen Lebensbereichen verbreitet.“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5716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Von der </a:t>
            </a:r>
            <a:r>
              <a:rPr lang="cs-CZ" dirty="0" err="1"/>
              <a:t>Brieftaube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 err="1"/>
              <a:t>zu</a:t>
            </a:r>
            <a:r>
              <a:rPr lang="cs-CZ" dirty="0"/>
              <a:t> </a:t>
            </a:r>
            <a:r>
              <a:rPr lang="cs-CZ" dirty="0" err="1"/>
              <a:t>einer</a:t>
            </a:r>
            <a:r>
              <a:rPr lang="cs-CZ" dirty="0"/>
              <a:t> </a:t>
            </a:r>
            <a:r>
              <a:rPr lang="cs-CZ" dirty="0" err="1"/>
              <a:t>Zeitung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3396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Die Vorgeschichte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644" y="2564904"/>
            <a:ext cx="4136588" cy="2752712"/>
          </a:xfrm>
        </p:spPr>
      </p:pic>
    </p:spTree>
    <p:extLst>
      <p:ext uri="{BB962C8B-B14F-4D97-AF65-F5344CB8AC3E}">
        <p14:creationId xmlns:p14="http://schemas.microsoft.com/office/powerpoint/2010/main" val="4204878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cs-CZ" dirty="0"/>
            </a:br>
            <a:r>
              <a:rPr lang="de-DE" b="1" dirty="0"/>
              <a:t>Briefe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cs-CZ" dirty="0"/>
          </a:p>
          <a:p>
            <a:pPr lvl="1"/>
            <a:r>
              <a:rPr lang="de-DE" dirty="0"/>
              <a:t>handschriftlich vervielfältigt</a:t>
            </a:r>
            <a:endParaRPr lang="cs-CZ" dirty="0"/>
          </a:p>
          <a:p>
            <a:pPr lvl="1"/>
            <a:r>
              <a:rPr lang="cs-CZ" dirty="0" err="1"/>
              <a:t>private</a:t>
            </a:r>
            <a:r>
              <a:rPr lang="cs-CZ" dirty="0"/>
              <a:t> </a:t>
            </a:r>
            <a:r>
              <a:rPr lang="cs-CZ" dirty="0" err="1"/>
              <a:t>Informationen</a:t>
            </a:r>
            <a:endParaRPr lang="cs-CZ" dirty="0"/>
          </a:p>
          <a:p>
            <a:pPr lvl="1"/>
            <a:r>
              <a:rPr lang="de-DE" dirty="0"/>
              <a:t>allgemein interessierende Neuigkeiten</a:t>
            </a:r>
            <a:endParaRPr lang="cs-CZ" dirty="0"/>
          </a:p>
          <a:p>
            <a:pPr lvl="1"/>
            <a:r>
              <a:rPr lang="de-DE" dirty="0"/>
              <a:t>systematisch ausgebaut</a:t>
            </a:r>
            <a:endParaRPr lang="cs-CZ" dirty="0"/>
          </a:p>
          <a:p>
            <a:pPr lvl="1"/>
            <a:r>
              <a:rPr lang="de-DE" dirty="0"/>
              <a:t>organisierter Informationsaustausch</a:t>
            </a:r>
            <a:endParaRPr lang="cs-CZ" dirty="0"/>
          </a:p>
          <a:p>
            <a:pPr lvl="1"/>
            <a:r>
              <a:rPr lang="de-DE" dirty="0"/>
              <a:t>ohne Zensur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1560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de-DE" b="1" dirty="0"/>
              <a:t>Flugblätter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6688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729433"/>
            <a:ext cx="3672408" cy="5275234"/>
          </a:xfrm>
        </p:spPr>
      </p:pic>
    </p:spTree>
    <p:extLst>
      <p:ext uri="{BB962C8B-B14F-4D97-AF65-F5344CB8AC3E}">
        <p14:creationId xmlns:p14="http://schemas.microsoft.com/office/powerpoint/2010/main" val="20113174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de-DE" b="1" dirty="0"/>
              <a:t>Flugblätter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de-DE" dirty="0"/>
              <a:t>die ersten gedruckten </a:t>
            </a:r>
            <a:r>
              <a:rPr lang="cs-CZ" dirty="0" err="1"/>
              <a:t>Informationen</a:t>
            </a:r>
            <a:endParaRPr lang="cs-CZ" dirty="0"/>
          </a:p>
          <a:p>
            <a:pPr lvl="1"/>
            <a:r>
              <a:rPr lang="de-DE" dirty="0"/>
              <a:t>Einblattdrucke</a:t>
            </a:r>
            <a:endParaRPr lang="cs-CZ" dirty="0"/>
          </a:p>
          <a:p>
            <a:pPr lvl="1"/>
            <a:r>
              <a:rPr lang="de-DE" dirty="0"/>
              <a:t>„Flugblätter“ seit dem 18. Jh.</a:t>
            </a:r>
            <a:endParaRPr lang="cs-CZ" dirty="0"/>
          </a:p>
          <a:p>
            <a:pPr lvl="1"/>
            <a:r>
              <a:rPr lang="de-DE" dirty="0"/>
              <a:t>erschienen nicht periodisch sondern nur ereignisbezogen</a:t>
            </a:r>
            <a:endParaRPr lang="cs-CZ" dirty="0"/>
          </a:p>
          <a:p>
            <a:pPr lvl="1"/>
            <a:r>
              <a:rPr lang="de-DE" dirty="0"/>
              <a:t>nachrichtenorientiert (ohne Meinungsbildung und Stellungnahme)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5077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Textrezipient</a:t>
            </a:r>
            <a:r>
              <a:rPr lang="cs-CZ" dirty="0"/>
              <a:t> (</a:t>
            </a:r>
            <a:r>
              <a:rPr lang="cs-CZ" dirty="0" err="1"/>
              <a:t>Leser</a:t>
            </a:r>
            <a:r>
              <a:rPr lang="cs-CZ" dirty="0"/>
              <a:t>):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1844824"/>
            <a:ext cx="6637352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/>
              <a:t>Textsorten</a:t>
            </a:r>
            <a:r>
              <a:rPr lang="cs-CZ" dirty="0"/>
              <a:t> </a:t>
            </a:r>
            <a:r>
              <a:rPr lang="cs-CZ" dirty="0" err="1"/>
              <a:t>sind</a:t>
            </a:r>
            <a:r>
              <a:rPr lang="cs-CZ" dirty="0"/>
              <a:t> …</a:t>
            </a:r>
          </a:p>
          <a:p>
            <a:r>
              <a:rPr lang="de-DE" dirty="0"/>
              <a:t>typisch ausgeprägte Formen sprachlicher Kommunikation</a:t>
            </a:r>
            <a:r>
              <a:rPr lang="cs-CZ" dirty="0"/>
              <a:t>,</a:t>
            </a:r>
          </a:p>
          <a:p>
            <a:r>
              <a:rPr lang="de-DE" dirty="0"/>
              <a:t>Texte mit gemeinsamen spezifischen Eigenschaften wie z. B. Abbildung der Welt, kommunikative Funktion, Eigenstruktur</a:t>
            </a:r>
            <a:r>
              <a:rPr lang="cs-CZ" dirty="0"/>
              <a:t>,</a:t>
            </a:r>
            <a:r>
              <a:rPr lang="de-DE" dirty="0"/>
              <a:t> </a:t>
            </a:r>
            <a:endParaRPr lang="cs-CZ" dirty="0"/>
          </a:p>
          <a:p>
            <a:r>
              <a:rPr lang="cs-CZ" dirty="0" err="1"/>
              <a:t>sie</a:t>
            </a:r>
            <a:r>
              <a:rPr lang="cs-CZ" dirty="0"/>
              <a:t> </a:t>
            </a:r>
            <a:r>
              <a:rPr lang="de-DE" dirty="0"/>
              <a:t>lassen sich durch textsortenspezifische Merkmale oder Kombinationen von Merkmalen charakterisieren.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71085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Flugblätter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de-DE" sz="3200" b="1" dirty="0"/>
              <a:t>Themen:</a:t>
            </a:r>
            <a:r>
              <a:rPr lang="de-DE" dirty="0"/>
              <a:t> 	</a:t>
            </a: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r>
              <a:rPr lang="de-DE" dirty="0"/>
              <a:t>Ausland- und Innenpolitik</a:t>
            </a:r>
            <a:endParaRPr lang="cs-CZ" dirty="0"/>
          </a:p>
          <a:p>
            <a:r>
              <a:rPr lang="de-DE" dirty="0"/>
              <a:t>Naturkatastrophen und Verbrechen</a:t>
            </a:r>
            <a:endParaRPr lang="cs-CZ" dirty="0"/>
          </a:p>
          <a:p>
            <a:r>
              <a:rPr lang="de-DE" dirty="0"/>
              <a:t>politisch-militärische Berichterstattung Kirche und Religion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56336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de-DE" b="1" dirty="0"/>
              <a:t>Flugschriften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dirty="0"/>
              <a:t>besitzen einen mehrseitigen Umfang</a:t>
            </a:r>
            <a:endParaRPr lang="cs-CZ" dirty="0"/>
          </a:p>
          <a:p>
            <a:pPr lvl="1"/>
            <a:r>
              <a:rPr lang="de-DE" dirty="0"/>
              <a:t>Nachrichten und Meinungen</a:t>
            </a:r>
            <a:endParaRPr lang="cs-CZ" dirty="0"/>
          </a:p>
          <a:p>
            <a:pPr lvl="1"/>
            <a:r>
              <a:rPr lang="de-DE" dirty="0"/>
              <a:t>Hoch-Zeit: das Zeitalter der Reformation (Martin Luther)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7118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Messrelationen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dirty="0"/>
              <a:t>Sammlungen von Berichten und Nachrichten über alles, was sich zwischen Handelsmessen ereignet hat – im Laufe eines halben Jahres</a:t>
            </a:r>
            <a:endParaRPr lang="cs-CZ" dirty="0"/>
          </a:p>
          <a:p>
            <a:pPr lvl="1"/>
            <a:r>
              <a:rPr lang="de-DE" dirty="0"/>
              <a:t>nicht aktuell, dafür regelmäßig</a:t>
            </a:r>
            <a:endParaRPr lang="cs-CZ" dirty="0"/>
          </a:p>
          <a:p>
            <a:pPr lvl="1"/>
            <a:r>
              <a:rPr lang="de-DE" dirty="0"/>
              <a:t>etwa 100 Seiten</a:t>
            </a:r>
            <a:endParaRPr lang="cs-CZ" dirty="0"/>
          </a:p>
          <a:p>
            <a:pPr lvl="1"/>
            <a:r>
              <a:rPr lang="de-DE" dirty="0"/>
              <a:t>die erste Nachgewiesene Messrelation erschien 1583 in Köln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04655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Newe</a:t>
            </a:r>
            <a:r>
              <a:rPr lang="cs-CZ" b="1" dirty="0"/>
              <a:t> (</a:t>
            </a:r>
            <a:r>
              <a:rPr lang="cs-CZ" b="1" dirty="0" err="1"/>
              <a:t>neue</a:t>
            </a:r>
            <a:r>
              <a:rPr lang="cs-CZ" b="1" dirty="0"/>
              <a:t>) </a:t>
            </a:r>
            <a:r>
              <a:rPr lang="cs-CZ" b="1" dirty="0" err="1"/>
              <a:t>Zeytungen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Titel</a:t>
            </a:r>
            <a:r>
              <a:rPr lang="cs-CZ" dirty="0"/>
              <a:t> / </a:t>
            </a:r>
            <a:r>
              <a:rPr lang="cs-CZ" dirty="0" err="1"/>
              <a:t>Gattungsname</a:t>
            </a:r>
            <a:endParaRPr lang="cs-CZ" dirty="0"/>
          </a:p>
          <a:p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ersten</a:t>
            </a:r>
            <a:r>
              <a:rPr lang="cs-CZ" dirty="0"/>
              <a:t> </a:t>
            </a:r>
            <a:r>
              <a:rPr lang="cs-CZ" dirty="0" err="1"/>
              <a:t>gedruckten</a:t>
            </a:r>
            <a:r>
              <a:rPr lang="cs-CZ" dirty="0"/>
              <a:t> </a:t>
            </a:r>
            <a:r>
              <a:rPr lang="cs-CZ" dirty="0" err="1"/>
              <a:t>Nachrichtenblätter</a:t>
            </a:r>
            <a:endParaRPr lang="cs-CZ" dirty="0"/>
          </a:p>
          <a:p>
            <a:r>
              <a:rPr lang="cs-CZ" dirty="0" err="1"/>
              <a:t>Ein</a:t>
            </a:r>
            <a:r>
              <a:rPr lang="cs-CZ" dirty="0"/>
              <a:t>-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Mehrblattdrucke</a:t>
            </a:r>
            <a:endParaRPr lang="cs-CZ" dirty="0"/>
          </a:p>
          <a:p>
            <a:r>
              <a:rPr lang="cs-CZ" dirty="0"/>
              <a:t>16. </a:t>
            </a:r>
            <a:r>
              <a:rPr lang="cs-CZ" dirty="0" err="1"/>
              <a:t>und</a:t>
            </a:r>
            <a:r>
              <a:rPr lang="cs-CZ" dirty="0"/>
              <a:t> 17. </a:t>
            </a:r>
            <a:r>
              <a:rPr lang="cs-CZ" dirty="0" err="1"/>
              <a:t>Jh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83084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538" y="836712"/>
            <a:ext cx="4096646" cy="5199590"/>
          </a:xfrm>
        </p:spPr>
      </p:pic>
    </p:spTree>
    <p:extLst>
      <p:ext uri="{BB962C8B-B14F-4D97-AF65-F5344CB8AC3E}">
        <p14:creationId xmlns:p14="http://schemas.microsoft.com/office/powerpoint/2010/main" val="3725344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de-DE" b="1" dirty="0"/>
              <a:t>Die erste Zeitung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8959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de-DE" dirty="0"/>
              <a:t>Die erste Wochenzeitung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dirty="0"/>
              <a:t>„Relationen“</a:t>
            </a:r>
            <a:endParaRPr lang="cs-CZ" dirty="0"/>
          </a:p>
          <a:p>
            <a:pPr lvl="1"/>
            <a:r>
              <a:rPr lang="de-DE" dirty="0"/>
              <a:t>1609 in Straßburg</a:t>
            </a:r>
            <a:endParaRPr lang="cs-CZ" dirty="0"/>
          </a:p>
          <a:p>
            <a:pPr lvl="1"/>
            <a:r>
              <a:rPr lang="de-DE" dirty="0"/>
              <a:t>gedruckte Briefe von Stadtschreibern, Hofbeamten und Kaufleuten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24744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Veronika\Desktop\Wurzburg1\1_Zeitungen\skenovat00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9700"/>
            <a:ext cx="5328592" cy="657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7728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Die erste Tageszeitung der Welt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dirty="0"/>
              <a:t>„Einkommende Zeitungen“</a:t>
            </a:r>
            <a:endParaRPr lang="cs-CZ" dirty="0"/>
          </a:p>
          <a:p>
            <a:pPr lvl="1"/>
            <a:r>
              <a:rPr lang="de-DE" dirty="0"/>
              <a:t>1650 in Leipzig</a:t>
            </a:r>
            <a:endParaRPr lang="cs-CZ" dirty="0"/>
          </a:p>
          <a:p>
            <a:pPr lvl="1"/>
            <a:r>
              <a:rPr lang="de-DE" dirty="0"/>
              <a:t>an sechs Tagen in der Woche</a:t>
            </a:r>
            <a:endParaRPr lang="cs-CZ" dirty="0"/>
          </a:p>
          <a:p>
            <a:pPr lvl="1"/>
            <a:r>
              <a:rPr lang="de-DE" dirty="0"/>
              <a:t>sachliche Nachrichten, Kommentare gibt es nicht</a:t>
            </a:r>
            <a:endParaRPr lang="cs-CZ" dirty="0"/>
          </a:p>
          <a:p>
            <a:pPr lvl="1"/>
            <a:r>
              <a:rPr lang="de-DE" dirty="0"/>
              <a:t>etwa 200 Exemplare</a:t>
            </a:r>
            <a:endParaRPr lang="cs-CZ" dirty="0"/>
          </a:p>
          <a:p>
            <a:pPr lvl="1"/>
            <a:r>
              <a:rPr lang="de-DE" dirty="0"/>
              <a:t>Zeitung als Volksfest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47070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995" y="476673"/>
            <a:ext cx="4950976" cy="6296464"/>
          </a:xfrm>
        </p:spPr>
      </p:pic>
    </p:spTree>
    <p:extLst>
      <p:ext uri="{BB962C8B-B14F-4D97-AF65-F5344CB8AC3E}">
        <p14:creationId xmlns:p14="http://schemas.microsoft.com/office/powerpoint/2010/main" val="444846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Textproduzent</a:t>
            </a:r>
            <a:r>
              <a:rPr lang="cs-CZ" dirty="0"/>
              <a:t> (</a:t>
            </a:r>
            <a:r>
              <a:rPr lang="cs-CZ" dirty="0" err="1"/>
              <a:t>Journalist</a:t>
            </a:r>
            <a:r>
              <a:rPr lang="cs-CZ" dirty="0"/>
              <a:t>):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Textsorten</a:t>
            </a:r>
            <a:r>
              <a:rPr lang="cs-CZ" dirty="0"/>
              <a:t> </a:t>
            </a:r>
            <a:r>
              <a:rPr lang="cs-CZ" dirty="0" err="1"/>
              <a:t>sind</a:t>
            </a:r>
            <a:r>
              <a:rPr lang="cs-CZ" dirty="0"/>
              <a:t> …</a:t>
            </a:r>
          </a:p>
          <a:p>
            <a:pPr marL="0" indent="0">
              <a:buNone/>
            </a:pPr>
            <a:endParaRPr lang="cs-CZ" dirty="0"/>
          </a:p>
          <a:p>
            <a:r>
              <a:rPr lang="de-DE" dirty="0"/>
              <a:t>„Textmuster“, ein vorgefertigte</a:t>
            </a:r>
            <a:r>
              <a:rPr lang="cs-CZ" dirty="0"/>
              <a:t>r</a:t>
            </a:r>
            <a:r>
              <a:rPr lang="de-DE" dirty="0"/>
              <a:t> Plan, der zur Bildung eines Textes, der eine Textsorte repräsentiert, führt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r>
              <a:rPr lang="de-DE" dirty="0"/>
              <a:t>Dieses Muster ist konventionell verfügbar und gilt als eine theoretische Grundlage.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52607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842" y="836712"/>
            <a:ext cx="3551318" cy="5213980"/>
          </a:xfrm>
        </p:spPr>
      </p:pic>
    </p:spTree>
    <p:extLst>
      <p:ext uri="{BB962C8B-B14F-4D97-AF65-F5344CB8AC3E}">
        <p14:creationId xmlns:p14="http://schemas.microsoft.com/office/powerpoint/2010/main" val="35503135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eronika\Desktop\Wurzburg1\1_Zeitungen\skenovat0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525658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4602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eronika\Desktop\Wurzburg1\1_Zeitungen\skenovat0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392"/>
            <a:ext cx="9324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3265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F.A.Z.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677" y="1988840"/>
            <a:ext cx="5880654" cy="3528392"/>
          </a:xfrm>
        </p:spPr>
      </p:pic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1294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eronika\Desktop\Wurzburg1\1_Zeitungen\skenovat00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384697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Zástupný symbol pro obsa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24744"/>
            <a:ext cx="338437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7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Hildesheimer</a:t>
            </a:r>
            <a:r>
              <a:rPr lang="cs-CZ" dirty="0"/>
              <a:t> </a:t>
            </a:r>
            <a:r>
              <a:rPr lang="cs-CZ" dirty="0" err="1"/>
              <a:t>Allgemeine</a:t>
            </a:r>
            <a:r>
              <a:rPr lang="cs-CZ" dirty="0"/>
              <a:t> </a:t>
            </a:r>
            <a:r>
              <a:rPr lang="cs-CZ" dirty="0" err="1"/>
              <a:t>Zeitung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34240"/>
            <a:ext cx="2376264" cy="3592686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844824"/>
            <a:ext cx="2416410" cy="3456384"/>
          </a:xfrm>
        </p:spPr>
      </p:pic>
      <p:pic>
        <p:nvPicPr>
          <p:cNvPr id="7" name="Zástupný symbol pro obsah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941167"/>
            <a:ext cx="269557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353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121198"/>
              </p:ext>
            </p:extLst>
          </p:nvPr>
        </p:nvGraphicFramePr>
        <p:xfrm>
          <a:off x="1115616" y="2541826"/>
          <a:ext cx="7272808" cy="3829517"/>
        </p:xfrm>
        <a:graphic>
          <a:graphicData uri="http://schemas.openxmlformats.org/drawingml/2006/table">
            <a:tbl>
              <a:tblPr/>
              <a:tblGrid>
                <a:gridCol w="3636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6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5390">
                <a:tc gridSpan="2">
                  <a:txBody>
                    <a:bodyPr/>
                    <a:lstStyle/>
                    <a:p>
                      <a:pPr algn="ctr"/>
                      <a:endParaRPr lang="cs-CZ" sz="1700" dirty="0">
                        <a:effectLst/>
                      </a:endParaRPr>
                    </a:p>
                    <a:p>
                      <a:pPr algn="ctr"/>
                      <a:r>
                        <a:rPr lang="cs-CZ" sz="1700" dirty="0" err="1">
                          <a:effectLst/>
                        </a:rPr>
                        <a:t>Hildesheimer</a:t>
                      </a:r>
                      <a:r>
                        <a:rPr lang="cs-CZ" sz="1700" dirty="0">
                          <a:effectLst/>
                        </a:rPr>
                        <a:t> </a:t>
                      </a:r>
                      <a:r>
                        <a:rPr lang="cs-CZ" sz="1700" dirty="0" err="1">
                          <a:effectLst/>
                        </a:rPr>
                        <a:t>Allgemeine</a:t>
                      </a:r>
                      <a:r>
                        <a:rPr lang="cs-CZ" sz="1700" dirty="0">
                          <a:effectLst/>
                        </a:rPr>
                        <a:t> </a:t>
                      </a:r>
                      <a:r>
                        <a:rPr lang="cs-CZ" sz="1700" dirty="0" err="1">
                          <a:effectLst/>
                        </a:rPr>
                        <a:t>Zeitung</a:t>
                      </a:r>
                      <a:endParaRPr lang="cs-CZ" sz="1700" dirty="0">
                        <a:effectLst/>
                      </a:endParaRPr>
                    </a:p>
                  </a:txBody>
                  <a:tcPr marL="85801" marR="85801" marT="42900" marB="429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390">
                <a:tc gridSpan="2">
                  <a:txBody>
                    <a:bodyPr/>
                    <a:lstStyle/>
                    <a:p>
                      <a:pPr algn="ctr"/>
                      <a:endParaRPr lang="cs-CZ" sz="1700" dirty="0">
                        <a:effectLst/>
                      </a:endParaRPr>
                    </a:p>
                  </a:txBody>
                  <a:tcPr marL="85801" marR="85801" marT="42900" marB="429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390">
                <a:tc>
                  <a:txBody>
                    <a:bodyPr/>
                    <a:lstStyle/>
                    <a:p>
                      <a:r>
                        <a:rPr lang="cs-CZ" sz="1700" b="1"/>
                        <a:t>Beschreibung</a:t>
                      </a:r>
                      <a:endParaRPr lang="cs-CZ" sz="1700"/>
                    </a:p>
                  </a:txBody>
                  <a:tcPr marL="85801" marR="85801" marT="42900" marB="429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dirty="0" err="1"/>
                        <a:t>deutsche</a:t>
                      </a:r>
                      <a:r>
                        <a:rPr lang="cs-CZ" sz="1700" dirty="0"/>
                        <a:t> </a:t>
                      </a:r>
                      <a:r>
                        <a:rPr lang="cs-CZ" sz="1700" dirty="0" err="1"/>
                        <a:t>Tageszeitung</a:t>
                      </a:r>
                      <a:endParaRPr lang="cs-CZ" sz="1700" dirty="0"/>
                    </a:p>
                  </a:txBody>
                  <a:tcPr marL="85801" marR="85801" marT="42900" marB="429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317">
                <a:tc>
                  <a:txBody>
                    <a:bodyPr/>
                    <a:lstStyle/>
                    <a:p>
                      <a:r>
                        <a:rPr lang="cs-CZ" sz="1700" b="1"/>
                        <a:t>Verlag</a:t>
                      </a:r>
                      <a:endParaRPr lang="cs-CZ" sz="1700"/>
                    </a:p>
                  </a:txBody>
                  <a:tcPr marL="85801" marR="85801" marT="42900" marB="429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700" u="sng" dirty="0">
                          <a:solidFill>
                            <a:schemeClr val="tx1"/>
                          </a:solidFill>
                        </a:rPr>
                        <a:t>Gebrüder Gerstenberg GmbH &amp; </a:t>
                      </a:r>
                      <a:r>
                        <a:rPr lang="cs-CZ" sz="1700" u="sng" dirty="0">
                          <a:solidFill>
                            <a:schemeClr val="tx1"/>
                          </a:solidFill>
                        </a:rPr>
                        <a:t>Co</a:t>
                      </a:r>
                      <a:r>
                        <a:rPr lang="de-DE" sz="1700" u="sng" dirty="0">
                          <a:solidFill>
                            <a:schemeClr val="tx1"/>
                          </a:solidFill>
                        </a:rPr>
                        <a:t> KG</a:t>
                      </a:r>
                    </a:p>
                  </a:txBody>
                  <a:tcPr marL="85801" marR="85801" marT="42900" marB="429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390">
                <a:tc>
                  <a:txBody>
                    <a:bodyPr/>
                    <a:lstStyle/>
                    <a:p>
                      <a:r>
                        <a:rPr lang="cs-CZ" sz="1700" b="1"/>
                        <a:t>Erstausgabe</a:t>
                      </a:r>
                      <a:endParaRPr lang="cs-CZ" sz="1700"/>
                    </a:p>
                  </a:txBody>
                  <a:tcPr marL="85801" marR="85801" marT="42900" marB="429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u="none" dirty="0">
                          <a:solidFill>
                            <a:schemeClr val="tx1"/>
                          </a:solidFill>
                        </a:rPr>
                        <a:t>24. Juni 1705</a:t>
                      </a:r>
                    </a:p>
                  </a:txBody>
                  <a:tcPr marL="85801" marR="85801" marT="42900" marB="429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390">
                <a:tc>
                  <a:txBody>
                    <a:bodyPr/>
                    <a:lstStyle/>
                    <a:p>
                      <a:r>
                        <a:rPr lang="cs-CZ" sz="1700" b="1"/>
                        <a:t>Erscheinungsweise</a:t>
                      </a:r>
                      <a:endParaRPr lang="cs-CZ" sz="1700"/>
                    </a:p>
                  </a:txBody>
                  <a:tcPr marL="85801" marR="85801" marT="42900" marB="429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u="none" dirty="0" err="1">
                          <a:solidFill>
                            <a:schemeClr val="tx1"/>
                          </a:solidFill>
                        </a:rPr>
                        <a:t>Montag</a:t>
                      </a:r>
                      <a:r>
                        <a:rPr lang="cs-CZ" sz="1700" u="none" dirty="0">
                          <a:solidFill>
                            <a:schemeClr val="tx1"/>
                          </a:solidFill>
                        </a:rPr>
                        <a:t> bis </a:t>
                      </a:r>
                      <a:r>
                        <a:rPr lang="cs-CZ" sz="1700" u="none" dirty="0" err="1">
                          <a:solidFill>
                            <a:schemeClr val="tx1"/>
                          </a:solidFill>
                        </a:rPr>
                        <a:t>Samstag</a:t>
                      </a:r>
                      <a:endParaRPr lang="cs-CZ" sz="1700" u="none" dirty="0">
                        <a:solidFill>
                          <a:schemeClr val="tx1"/>
                        </a:solidFill>
                      </a:endParaRPr>
                    </a:p>
                  </a:txBody>
                  <a:tcPr marL="85801" marR="85801" marT="42900" marB="429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317">
                <a:tc>
                  <a:txBody>
                    <a:bodyPr/>
                    <a:lstStyle/>
                    <a:p>
                      <a:r>
                        <a:rPr lang="de-DE" sz="1700" b="1" dirty="0"/>
                        <a:t>Verkaufte Auflage</a:t>
                      </a:r>
                      <a:endParaRPr lang="de-DE" sz="1700" dirty="0"/>
                    </a:p>
                  </a:txBody>
                  <a:tcPr marL="85801" marR="85801" marT="42900" marB="429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u="none" dirty="0">
                          <a:solidFill>
                            <a:schemeClr val="tx1"/>
                          </a:solidFill>
                        </a:rPr>
                        <a:t>38.380 </a:t>
                      </a:r>
                      <a:r>
                        <a:rPr lang="cs-CZ" sz="1700" u="none" dirty="0" err="1">
                          <a:solidFill>
                            <a:schemeClr val="tx1"/>
                          </a:solidFill>
                        </a:rPr>
                        <a:t>Exemplare</a:t>
                      </a:r>
                      <a:endParaRPr lang="cs-CZ" sz="1700" u="none" dirty="0">
                        <a:solidFill>
                          <a:schemeClr val="tx1"/>
                        </a:solidFill>
                      </a:endParaRPr>
                    </a:p>
                  </a:txBody>
                  <a:tcPr marL="85801" marR="85801" marT="42900" marB="429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390">
                <a:tc>
                  <a:txBody>
                    <a:bodyPr/>
                    <a:lstStyle/>
                    <a:p>
                      <a:endParaRPr lang="cs-CZ" sz="1700" dirty="0"/>
                    </a:p>
                  </a:txBody>
                  <a:tcPr marL="85801" marR="85801" marT="42900" marB="429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700" u="none" dirty="0">
                        <a:solidFill>
                          <a:schemeClr val="tx1"/>
                        </a:solidFill>
                      </a:endParaRPr>
                    </a:p>
                  </a:txBody>
                  <a:tcPr marL="85801" marR="85801" marT="42900" marB="429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390">
                <a:tc>
                  <a:txBody>
                    <a:bodyPr/>
                    <a:lstStyle/>
                    <a:p>
                      <a:endParaRPr lang="cs-CZ" sz="1700" dirty="0"/>
                    </a:p>
                  </a:txBody>
                  <a:tcPr marL="85801" marR="85801" marT="42900" marB="429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cs-CZ" sz="17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5801" marR="85801" marT="42900" marB="429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49" name="Picture 1" descr="Verlagsgebäude der HAZ am Hildesheimer Marktplatz (Mitte link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48680"/>
            <a:ext cx="26670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0364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eronika\Desktop\Wurzburg1\1_Zeitungen\skenovat0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"/>
            <a:ext cx="6408712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3584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Zeitungstypen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nach der </a:t>
            </a:r>
            <a:r>
              <a:rPr lang="cs-CZ" dirty="0" err="1"/>
              <a:t>Erscheinungsfrequenz</a:t>
            </a:r>
            <a:r>
              <a:rPr lang="de-DE" dirty="0"/>
              <a:t>, </a:t>
            </a:r>
            <a:endParaRPr lang="cs-CZ" dirty="0"/>
          </a:p>
          <a:p>
            <a:r>
              <a:rPr lang="de-DE" dirty="0"/>
              <a:t>nach der Erscheinungsweise und </a:t>
            </a:r>
            <a:endParaRPr lang="cs-CZ" dirty="0"/>
          </a:p>
          <a:p>
            <a:r>
              <a:rPr lang="de-DE" dirty="0"/>
              <a:t>nach dem Verbreitungsgebiet 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1800" dirty="0"/>
              <a:t>			</a:t>
            </a:r>
            <a:r>
              <a:rPr lang="de-DE" sz="1800" dirty="0"/>
              <a:t>(vgl. Brand/Schulze 1997:46)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4325400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Erscheinungsfrequenz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Tageszeitungen</a:t>
            </a:r>
            <a:endParaRPr lang="cs-CZ" b="1" dirty="0"/>
          </a:p>
          <a:p>
            <a:r>
              <a:rPr lang="de-DE" b="1" dirty="0"/>
              <a:t>Wochenzeitungen</a:t>
            </a:r>
            <a:endParaRPr lang="cs-CZ" b="1" dirty="0"/>
          </a:p>
          <a:p>
            <a:r>
              <a:rPr lang="de-DE" b="1" dirty="0"/>
              <a:t>Sonntagszeitungen</a:t>
            </a:r>
            <a:endParaRPr lang="cs-CZ" b="1" dirty="0"/>
          </a:p>
          <a:p>
            <a:pPr marL="822960" lvl="1" indent="-457200">
              <a:buAutoNum type="alphaLcParenR"/>
            </a:pPr>
            <a:r>
              <a:rPr lang="de-DE" dirty="0"/>
              <a:t>sechsmal wöchentlich (z.B. </a:t>
            </a:r>
            <a:r>
              <a:rPr lang="de-DE" i="1" dirty="0"/>
              <a:t>Die Presse, Der Standard, Süddeutsche Zeitung</a:t>
            </a:r>
            <a:r>
              <a:rPr lang="de-DE" dirty="0"/>
              <a:t>)</a:t>
            </a:r>
            <a:endParaRPr lang="cs-CZ" dirty="0"/>
          </a:p>
          <a:p>
            <a:pPr marL="822960" lvl="1" indent="-457200">
              <a:buAutoNum type="alphaLcParenR"/>
            </a:pPr>
            <a:r>
              <a:rPr lang="de-DE" dirty="0"/>
              <a:t>auch am Sonntag (z.B. </a:t>
            </a:r>
            <a:r>
              <a:rPr lang="de-DE" i="1" dirty="0"/>
              <a:t>F.A.Z., Bild</a:t>
            </a:r>
            <a:r>
              <a:rPr lang="de-DE" dirty="0"/>
              <a:t>)</a:t>
            </a:r>
            <a:endParaRPr lang="cs-CZ" dirty="0"/>
          </a:p>
          <a:p>
            <a:pPr marL="822960" lvl="1" indent="-457200">
              <a:buAutoNum type="alphaLcParenR"/>
            </a:pPr>
            <a:r>
              <a:rPr lang="de-DE" dirty="0"/>
              <a:t>fünfmal in der Woche (wie z.B. </a:t>
            </a:r>
            <a:r>
              <a:rPr lang="de-DE" i="1" dirty="0"/>
              <a:t>Handelsblatt, Wirtschaftsblatt</a:t>
            </a:r>
            <a:r>
              <a:rPr lang="de-DE" dirty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0635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dirty="0" err="1"/>
              <a:t>Journalistische</a:t>
            </a:r>
            <a:r>
              <a:rPr lang="cs-CZ" dirty="0"/>
              <a:t> </a:t>
            </a:r>
            <a:r>
              <a:rPr lang="cs-CZ" dirty="0" err="1"/>
              <a:t>Textsorten</a:t>
            </a:r>
            <a:endParaRPr lang="cs-CZ" dirty="0"/>
          </a:p>
          <a:p>
            <a:pPr algn="ctr"/>
            <a:endParaRPr lang="cs-CZ" dirty="0"/>
          </a:p>
          <a:p>
            <a:pPr marL="0" indent="0" algn="ctr">
              <a:buNone/>
            </a:pPr>
            <a:r>
              <a:rPr lang="cs-CZ" dirty="0"/>
              <a:t>X</a:t>
            </a:r>
          </a:p>
          <a:p>
            <a:pPr marL="0" indent="0" algn="ctr">
              <a:buNone/>
            </a:pPr>
            <a:endParaRPr lang="cs-CZ" dirty="0"/>
          </a:p>
          <a:p>
            <a:pPr algn="ctr"/>
            <a:r>
              <a:rPr lang="cs-CZ" dirty="0" err="1"/>
              <a:t>Journalistische</a:t>
            </a:r>
            <a:r>
              <a:rPr lang="cs-CZ" dirty="0"/>
              <a:t> </a:t>
            </a:r>
            <a:r>
              <a:rPr lang="cs-CZ" dirty="0" err="1"/>
              <a:t>Darstellungsformen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31988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Verbreitungsgebiet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ü</a:t>
            </a:r>
            <a:r>
              <a:rPr lang="de-DE" b="1" dirty="0" err="1"/>
              <a:t>berregionale</a:t>
            </a:r>
            <a:r>
              <a:rPr lang="cs-CZ" b="1" dirty="0"/>
              <a:t> </a:t>
            </a:r>
            <a:r>
              <a:rPr lang="cs-CZ" b="1" dirty="0" err="1"/>
              <a:t>Zeitungen</a:t>
            </a:r>
            <a:r>
              <a:rPr lang="de-DE" b="1" dirty="0"/>
              <a:t> </a:t>
            </a:r>
            <a:endParaRPr lang="cs-CZ" b="1" dirty="0"/>
          </a:p>
          <a:p>
            <a:r>
              <a:rPr lang="de-DE" b="1" dirty="0"/>
              <a:t>regionale </a:t>
            </a:r>
            <a:r>
              <a:rPr lang="cs-CZ" b="1" dirty="0" err="1"/>
              <a:t>Zeitungen</a:t>
            </a:r>
            <a:endParaRPr lang="cs-CZ" b="1" dirty="0"/>
          </a:p>
          <a:p>
            <a:r>
              <a:rPr lang="de-DE" b="1" dirty="0"/>
              <a:t>lokale Zeitungen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r>
              <a:rPr lang="de-DE" dirty="0"/>
              <a:t>Alternativzeitungen, Stadtmagazine, Anzeigenblätter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98941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Vertriebsart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Abonnementzeitungen </a:t>
            </a:r>
            <a:endParaRPr lang="cs-CZ" b="1" dirty="0"/>
          </a:p>
          <a:p>
            <a:r>
              <a:rPr lang="de-DE" b="1" dirty="0"/>
              <a:t>Kaufzeitungen/ Straßenverkaufszeitungen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25160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Qualität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Boulevardzeitungen </a:t>
            </a:r>
            <a:endParaRPr lang="cs-CZ" dirty="0"/>
          </a:p>
          <a:p>
            <a:r>
              <a:rPr lang="de-DE" b="1" dirty="0"/>
              <a:t>seriöse Zeitungen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91973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2204864"/>
            <a:ext cx="4824537" cy="321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719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Tagespresse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0216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Medien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„Jede Zeit hat ihre spezifischen </a:t>
            </a:r>
            <a:r>
              <a:rPr lang="cs-CZ" sz="2800" dirty="0" err="1"/>
              <a:t>Leitm</a:t>
            </a:r>
            <a:r>
              <a:rPr lang="de-DE" sz="2800" dirty="0" err="1"/>
              <a:t>edien</a:t>
            </a:r>
            <a:r>
              <a:rPr lang="cs-CZ" sz="2800" dirty="0"/>
              <a:t>, in </a:t>
            </a:r>
            <a:r>
              <a:rPr lang="cs-CZ" sz="2800" dirty="0" err="1"/>
              <a:t>denen</a:t>
            </a:r>
            <a:r>
              <a:rPr lang="cs-CZ" sz="2800" dirty="0"/>
              <a:t> </a:t>
            </a:r>
            <a:r>
              <a:rPr lang="cs-CZ" sz="2800" dirty="0" err="1"/>
              <a:t>Meinungen</a:t>
            </a:r>
            <a:r>
              <a:rPr lang="cs-CZ" sz="2800" dirty="0"/>
              <a:t> </a:t>
            </a:r>
            <a:r>
              <a:rPr lang="cs-CZ" sz="2800" dirty="0" err="1"/>
              <a:t>darüber</a:t>
            </a:r>
            <a:r>
              <a:rPr lang="cs-CZ" sz="2800" dirty="0"/>
              <a:t> </a:t>
            </a:r>
            <a:r>
              <a:rPr lang="cs-CZ" sz="2800" dirty="0" err="1"/>
              <a:t>ausgetauscht</a:t>
            </a:r>
            <a:r>
              <a:rPr lang="cs-CZ" sz="2800" dirty="0"/>
              <a:t> </a:t>
            </a:r>
            <a:r>
              <a:rPr lang="cs-CZ" sz="2800" dirty="0" err="1"/>
              <a:t>werden</a:t>
            </a:r>
            <a:r>
              <a:rPr lang="cs-CZ" sz="2800" dirty="0"/>
              <a:t> </a:t>
            </a:r>
            <a:r>
              <a:rPr lang="cs-CZ" sz="2800" dirty="0" err="1"/>
              <a:t>können</a:t>
            </a:r>
            <a:r>
              <a:rPr lang="cs-CZ" sz="2800" dirty="0"/>
              <a:t>, </a:t>
            </a:r>
            <a:r>
              <a:rPr lang="cs-CZ" sz="2800" dirty="0" err="1"/>
              <a:t>was</a:t>
            </a:r>
            <a:r>
              <a:rPr lang="cs-CZ" sz="2800" dirty="0"/>
              <a:t> </a:t>
            </a:r>
            <a:r>
              <a:rPr lang="cs-CZ" sz="2800" dirty="0" err="1"/>
              <a:t>die</a:t>
            </a:r>
            <a:r>
              <a:rPr lang="cs-CZ" sz="2800" dirty="0"/>
              <a:t> </a:t>
            </a:r>
            <a:r>
              <a:rPr lang="cs-CZ" sz="2800" dirty="0" err="1"/>
              <a:t>Leute</a:t>
            </a:r>
            <a:r>
              <a:rPr lang="cs-CZ" sz="2800" dirty="0"/>
              <a:t> </a:t>
            </a:r>
            <a:r>
              <a:rPr lang="cs-CZ" sz="2800" dirty="0" err="1"/>
              <a:t>bewegt</a:t>
            </a:r>
            <a:r>
              <a:rPr lang="cs-CZ" sz="2800" dirty="0"/>
              <a:t>.“</a:t>
            </a:r>
          </a:p>
          <a:p>
            <a:pPr marL="0" indent="0" algn="r">
              <a:buNone/>
            </a:pPr>
            <a:r>
              <a:rPr lang="cs-CZ" sz="2800" dirty="0"/>
              <a:t>			</a:t>
            </a:r>
            <a:endParaRPr lang="cs-CZ" sz="2000" dirty="0"/>
          </a:p>
          <a:p>
            <a:pPr marL="0" indent="0" algn="r">
              <a:buNone/>
            </a:pPr>
            <a:r>
              <a:rPr lang="cs-CZ" sz="2000" dirty="0"/>
              <a:t>(</a:t>
            </a:r>
            <a:r>
              <a:rPr lang="cs-CZ" sz="2000" dirty="0" err="1"/>
              <a:t>Schwitalla</a:t>
            </a:r>
            <a:r>
              <a:rPr lang="cs-CZ" sz="2000" dirty="0"/>
              <a:t> 1999)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027209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Medien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Medien (lat. Medium = Mittel) </a:t>
            </a:r>
            <a:endParaRPr lang="cs-CZ" sz="2800" dirty="0"/>
          </a:p>
          <a:p>
            <a:pPr marL="0" indent="0">
              <a:buNone/>
            </a:pPr>
            <a:r>
              <a:rPr lang="de-DE" sz="2800" dirty="0"/>
              <a:t>sind die Instrumente, mit denen Informationen zwischen Sender und Empfänger ausgetauscht werden können.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586835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Medien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63" y="908720"/>
            <a:ext cx="1524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Výsledek obrázku pro med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314" y="2046932"/>
            <a:ext cx="34671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ýsledek obrázku pro med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25144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ýsledek obrázku pro medi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420" y="4365103"/>
            <a:ext cx="33623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Výsledek obrázku pro medi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08920"/>
            <a:ext cx="31908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1260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endlík">
  <a:themeElements>
    <a:clrScheme name="Špendlí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Špendlí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855</TotalTime>
  <Words>818</Words>
  <Application>Microsoft Office PowerPoint</Application>
  <PresentationFormat>Předvádění na obrazovce (4:3)</PresentationFormat>
  <Paragraphs>170</Paragraphs>
  <Slides>53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9" baseType="lpstr">
      <vt:lpstr>Brush Script MT</vt:lpstr>
      <vt:lpstr>Calibri</vt:lpstr>
      <vt:lpstr>Constantia</vt:lpstr>
      <vt:lpstr>Franklin Gothic Book</vt:lpstr>
      <vt:lpstr>Rage Italic</vt:lpstr>
      <vt:lpstr>Špendlík</vt:lpstr>
      <vt:lpstr>Textsortenentwicklung in der Tagespresse</vt:lpstr>
      <vt:lpstr>Textsorten</vt:lpstr>
      <vt:lpstr>Textrezipient (Leser):</vt:lpstr>
      <vt:lpstr>Textproduzent (Journalist):</vt:lpstr>
      <vt:lpstr>Prezentace aplikace PowerPoint</vt:lpstr>
      <vt:lpstr>Tagespresse</vt:lpstr>
      <vt:lpstr>Medien</vt:lpstr>
      <vt:lpstr>Medien</vt:lpstr>
      <vt:lpstr>Medien</vt:lpstr>
      <vt:lpstr>Einteilung der Medien</vt:lpstr>
      <vt:lpstr>Medien</vt:lpstr>
      <vt:lpstr>Einteilung der Medien</vt:lpstr>
      <vt:lpstr>Massenmedien</vt:lpstr>
      <vt:lpstr>Massenmedien</vt:lpstr>
      <vt:lpstr>Printmedien</vt:lpstr>
      <vt:lpstr>Printmedien</vt:lpstr>
      <vt:lpstr>Printmedien</vt:lpstr>
      <vt:lpstr>Die Zeitung</vt:lpstr>
      <vt:lpstr>Die Zeitung</vt:lpstr>
      <vt:lpstr>Prezentace aplikace PowerPoint</vt:lpstr>
      <vt:lpstr>Merkmale einer Zeitung</vt:lpstr>
      <vt:lpstr>Merkmale einer Zeitung</vt:lpstr>
      <vt:lpstr>Prezentace aplikace PowerPoint</vt:lpstr>
      <vt:lpstr>Von der Brieftaube  zu einer Zeitung</vt:lpstr>
      <vt:lpstr>Die Vorgeschichte</vt:lpstr>
      <vt:lpstr> Briefe</vt:lpstr>
      <vt:lpstr>Flugblätter </vt:lpstr>
      <vt:lpstr>Prezentace aplikace PowerPoint</vt:lpstr>
      <vt:lpstr>Flugblätter </vt:lpstr>
      <vt:lpstr>Flugblätter</vt:lpstr>
      <vt:lpstr>Flugschriften </vt:lpstr>
      <vt:lpstr>Messrelationen</vt:lpstr>
      <vt:lpstr>Newe (neue) Zeytungen</vt:lpstr>
      <vt:lpstr>Prezentace aplikace PowerPoint</vt:lpstr>
      <vt:lpstr>Die erste Zeitung </vt:lpstr>
      <vt:lpstr>Die erste Wochenzeitung </vt:lpstr>
      <vt:lpstr>Prezentace aplikace PowerPoint</vt:lpstr>
      <vt:lpstr>Die erste Tageszeitung der Welt</vt:lpstr>
      <vt:lpstr>Prezentace aplikace PowerPoint</vt:lpstr>
      <vt:lpstr>Prezentace aplikace PowerPoint</vt:lpstr>
      <vt:lpstr>Prezentace aplikace PowerPoint</vt:lpstr>
      <vt:lpstr>Prezentace aplikace PowerPoint</vt:lpstr>
      <vt:lpstr>F.A.Z.</vt:lpstr>
      <vt:lpstr>Prezentace aplikace PowerPoint</vt:lpstr>
      <vt:lpstr>Hildesheimer Allgemeine Zeitung</vt:lpstr>
      <vt:lpstr>Prezentace aplikace PowerPoint</vt:lpstr>
      <vt:lpstr>Prezentace aplikace PowerPoint</vt:lpstr>
      <vt:lpstr>Zeitungstypen</vt:lpstr>
      <vt:lpstr>Erscheinungsfrequenz</vt:lpstr>
      <vt:lpstr>Verbreitungsgebiet</vt:lpstr>
      <vt:lpstr>Vertriebsart</vt:lpstr>
      <vt:lpstr>Qualität</vt:lpstr>
      <vt:lpstr>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Von der Brieftaube  zu einer Zeitung</dc:title>
  <dc:creator>Gabriela Rykalová</dc:creator>
  <cp:lastModifiedBy>Gabriela Rykalová</cp:lastModifiedBy>
  <cp:revision>77</cp:revision>
  <dcterms:created xsi:type="dcterms:W3CDTF">2012-05-31T15:48:14Z</dcterms:created>
  <dcterms:modified xsi:type="dcterms:W3CDTF">2023-10-20T10:02:54Z</dcterms:modified>
</cp:coreProperties>
</file>