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4" r:id="rId3"/>
    <p:sldId id="257" r:id="rId4"/>
    <p:sldId id="303" r:id="rId5"/>
    <p:sldId id="305" r:id="rId6"/>
    <p:sldId id="258" r:id="rId7"/>
    <p:sldId id="259" r:id="rId8"/>
    <p:sldId id="260" r:id="rId9"/>
    <p:sldId id="275" r:id="rId10"/>
    <p:sldId id="261" r:id="rId11"/>
    <p:sldId id="276" r:id="rId12"/>
    <p:sldId id="279" r:id="rId13"/>
    <p:sldId id="281" r:id="rId14"/>
    <p:sldId id="284" r:id="rId15"/>
    <p:sldId id="296" r:id="rId16"/>
    <p:sldId id="294" r:id="rId17"/>
    <p:sldId id="283" r:id="rId18"/>
    <p:sldId id="278" r:id="rId19"/>
    <p:sldId id="292" r:id="rId20"/>
    <p:sldId id="295" r:id="rId21"/>
    <p:sldId id="297" r:id="rId22"/>
    <p:sldId id="298" r:id="rId23"/>
    <p:sldId id="299" r:id="rId24"/>
    <p:sldId id="300" r:id="rId25"/>
    <p:sldId id="262" r:id="rId26"/>
    <p:sldId id="301" r:id="rId27"/>
    <p:sldId id="302" r:id="rId28"/>
    <p:sldId id="263" r:id="rId29"/>
    <p:sldId id="286" r:id="rId30"/>
    <p:sldId id="287" r:id="rId31"/>
    <p:sldId id="288" r:id="rId32"/>
    <p:sldId id="293" r:id="rId33"/>
    <p:sldId id="306" r:id="rId34"/>
    <p:sldId id="289" r:id="rId35"/>
    <p:sldId id="290" r:id="rId36"/>
    <p:sldId id="291" r:id="rId37"/>
    <p:sldId id="307"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p:scale>
          <a:sx n="66" d="100"/>
          <a:sy n="66" d="100"/>
        </p:scale>
        <p:origin x="-1500"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cs-CZ" smtClean="0"/>
              <a:t>Kliknutím lze upravit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a:xfrm>
            <a:off x="1174044" y="5357592"/>
            <a:ext cx="5034845" cy="365125"/>
          </a:xfrm>
        </p:spPr>
        <p:txBody>
          <a:bodyPr/>
          <a:lstStyle/>
          <a:p>
            <a:endParaRPr lang="cs-CZ"/>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69C3420-E6DB-4C0A-8F9C-51DB09A42C85}"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D3455E6C-197F-4CED-9C0C-E15D6661D3D9}" type="datetimeFigureOut">
              <a:rPr lang="cs-CZ" smtClean="0"/>
              <a:t>16.6.2016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D3455E6C-197F-4CED-9C0C-E15D6661D3D9}" type="datetimeFigureOut">
              <a:rPr lang="cs-CZ" smtClean="0"/>
              <a:t>16.6.2016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69C3420-E6DB-4C0A-8F9C-51DB09A42C85}" type="slidenum">
              <a:rPr lang="cs-CZ" smtClean="0"/>
              <a:t>‹#›</a:t>
            </a:fld>
            <a:endParaRPr lang="cs-CZ"/>
          </a:p>
        </p:txBody>
      </p:sp>
      <p:sp>
        <p:nvSpPr>
          <p:cNvPr id="9" name="Content Placeholder 8"/>
          <p:cNvSpPr>
            <a:spLocks noGrp="1"/>
          </p:cNvSpPr>
          <p:nvPr>
            <p:ph sz="quarter" idx="13"/>
          </p:nvPr>
        </p:nvSpPr>
        <p:spPr>
          <a:xfrm>
            <a:off x="1298448" y="2121407"/>
            <a:ext cx="3200400" cy="360273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D3455E6C-197F-4CED-9C0C-E15D6661D3D9}" type="datetimeFigureOut">
              <a:rPr lang="cs-CZ" smtClean="0"/>
              <a:t>16.6.2016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69C3420-E6DB-4C0A-8F9C-51DB09A42C85}" type="slidenum">
              <a:rPr lang="cs-CZ" smtClean="0"/>
              <a:t>‹#›</a:t>
            </a:fld>
            <a:endParaRPr lang="cs-CZ"/>
          </a:p>
        </p:txBody>
      </p:sp>
      <p:sp>
        <p:nvSpPr>
          <p:cNvPr id="11" name="Content Placeholder 10"/>
          <p:cNvSpPr>
            <a:spLocks noGrp="1"/>
          </p:cNvSpPr>
          <p:nvPr>
            <p:ph sz="quarter" idx="13"/>
          </p:nvPr>
        </p:nvSpPr>
        <p:spPr>
          <a:xfrm>
            <a:off x="1298448" y="2944368"/>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D3455E6C-197F-4CED-9C0C-E15D6661D3D9}" type="datetimeFigureOut">
              <a:rPr lang="cs-CZ" smtClean="0"/>
              <a:t>16.6.2016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55E6C-197F-4CED-9C0C-E15D6661D3D9}" type="datetimeFigureOut">
              <a:rPr lang="cs-CZ" smtClean="0"/>
              <a:t>16.6.2016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69C3420-E6DB-4C0A-8F9C-51DB09A42C85}"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cs-CZ" smtClean="0"/>
              <a:t>Kliknutím lze upravit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1698" y="5885672"/>
            <a:ext cx="1213821" cy="365125"/>
          </a:xfrm>
        </p:spPr>
        <p:txBody>
          <a:bodyPr/>
          <a:lstStyle/>
          <a:p>
            <a:fld id="{D3455E6C-197F-4CED-9C0C-E15D6661D3D9}" type="datetimeFigureOut">
              <a:rPr lang="cs-CZ" smtClean="0"/>
              <a:t>16.6.2016</a:t>
            </a:fld>
            <a:endParaRPr lang="cs-CZ"/>
          </a:p>
        </p:txBody>
      </p:sp>
      <p:sp>
        <p:nvSpPr>
          <p:cNvPr id="6" name="Footer Placeholder 5"/>
          <p:cNvSpPr>
            <a:spLocks noGrp="1"/>
          </p:cNvSpPr>
          <p:nvPr>
            <p:ph type="ftr" sz="quarter" idx="11"/>
          </p:nvPr>
        </p:nvSpPr>
        <p:spPr>
          <a:xfrm rot="-60000">
            <a:off x="914554" y="5829261"/>
            <a:ext cx="3522607" cy="365125"/>
          </a:xfrm>
        </p:spPr>
        <p:txBody>
          <a:bodyPr/>
          <a:lstStyle/>
          <a:p>
            <a:endParaRPr lang="cs-CZ"/>
          </a:p>
        </p:txBody>
      </p:sp>
      <p:sp>
        <p:nvSpPr>
          <p:cNvPr id="7" name="Slide Number Placeholder 6"/>
          <p:cNvSpPr>
            <a:spLocks noGrp="1"/>
          </p:cNvSpPr>
          <p:nvPr>
            <p:ph type="sldNum" sz="quarter" idx="12"/>
          </p:nvPr>
        </p:nvSpPr>
        <p:spPr>
          <a:xfrm rot="60000">
            <a:off x="7557313" y="5896961"/>
            <a:ext cx="554023" cy="365125"/>
          </a:xfrm>
        </p:spPr>
        <p:txBody>
          <a:bodyPr/>
          <a:lstStyle/>
          <a:p>
            <a:fld id="{F69C3420-E6DB-4C0A-8F9C-51DB09A42C85}"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5936" y="5888737"/>
            <a:ext cx="1213821" cy="365125"/>
          </a:xfrm>
        </p:spPr>
        <p:txBody>
          <a:bodyPr/>
          <a:lstStyle/>
          <a:p>
            <a:fld id="{D3455E6C-197F-4CED-9C0C-E15D6661D3D9}" type="datetimeFigureOut">
              <a:rPr lang="cs-CZ" smtClean="0"/>
              <a:t>16.6.2016</a:t>
            </a:fld>
            <a:endParaRPr lang="cs-CZ"/>
          </a:p>
        </p:txBody>
      </p:sp>
      <p:sp>
        <p:nvSpPr>
          <p:cNvPr id="6" name="Footer Placeholder 5"/>
          <p:cNvSpPr>
            <a:spLocks noGrp="1"/>
          </p:cNvSpPr>
          <p:nvPr>
            <p:ph type="ftr" sz="quarter" idx="11"/>
          </p:nvPr>
        </p:nvSpPr>
        <p:spPr>
          <a:xfrm rot="-60000">
            <a:off x="914569" y="5831037"/>
            <a:ext cx="3319043" cy="365125"/>
          </a:xfrm>
        </p:spPr>
        <p:txBody>
          <a:bodyPr/>
          <a:lstStyle/>
          <a:p>
            <a:endParaRPr lang="cs-CZ"/>
          </a:p>
        </p:txBody>
      </p:sp>
      <p:sp>
        <p:nvSpPr>
          <p:cNvPr id="7" name="Slide Number Placeholder 6"/>
          <p:cNvSpPr>
            <a:spLocks noGrp="1"/>
          </p:cNvSpPr>
          <p:nvPr>
            <p:ph type="sldNum" sz="quarter" idx="12"/>
          </p:nvPr>
        </p:nvSpPr>
        <p:spPr>
          <a:xfrm rot="60000">
            <a:off x="7562089" y="5900026"/>
            <a:ext cx="554023" cy="365125"/>
          </a:xfrm>
        </p:spPr>
        <p:txBody>
          <a:bodyPr/>
          <a:lstStyle/>
          <a:p>
            <a:fld id="{F69C3420-E6DB-4C0A-8F9C-51DB09A42C85}"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3455E6C-197F-4CED-9C0C-E15D6661D3D9}" type="datetimeFigureOut">
              <a:rPr lang="cs-CZ" smtClean="0"/>
              <a:t>16.6.2016</a:t>
            </a:fld>
            <a:endParaRPr lang="cs-CZ"/>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cs-CZ"/>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69C3420-E6DB-4C0A-8F9C-51DB09A42C85}"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err="1" smtClean="0"/>
              <a:t>Informierende</a:t>
            </a:r>
            <a:r>
              <a:rPr lang="cs-CZ" b="1" dirty="0" smtClean="0"/>
              <a:t> </a:t>
            </a:r>
            <a:r>
              <a:rPr lang="cs-CZ" b="1" dirty="0" err="1" smtClean="0"/>
              <a:t>Darstellungsformen</a:t>
            </a:r>
            <a:endParaRPr lang="cs-CZ"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086208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Nachricht</a:t>
            </a:r>
            <a:r>
              <a:rPr lang="cs-CZ" b="1" dirty="0" smtClean="0"/>
              <a:t> - </a:t>
            </a:r>
            <a:r>
              <a:rPr lang="cs-CZ" b="1" dirty="0" err="1" smtClean="0"/>
              <a:t>Bericht</a:t>
            </a:r>
            <a:endParaRPr lang="cs-CZ" b="1" dirty="0"/>
          </a:p>
        </p:txBody>
      </p:sp>
      <p:sp>
        <p:nvSpPr>
          <p:cNvPr id="3" name="Zástupný symbol pro text 2"/>
          <p:cNvSpPr>
            <a:spLocks noGrp="1"/>
          </p:cNvSpPr>
          <p:nvPr>
            <p:ph type="body" idx="1"/>
          </p:nvPr>
        </p:nvSpPr>
        <p:spPr/>
        <p:txBody>
          <a:bodyPr/>
          <a:lstStyle/>
          <a:p>
            <a:r>
              <a:rPr lang="cs-CZ" dirty="0" err="1" smtClean="0"/>
              <a:t>Nachricht</a:t>
            </a:r>
            <a:endParaRPr lang="cs-CZ" dirty="0"/>
          </a:p>
        </p:txBody>
      </p:sp>
      <p:sp>
        <p:nvSpPr>
          <p:cNvPr id="5" name="Zástupný symbol pro text 4"/>
          <p:cNvSpPr>
            <a:spLocks noGrp="1"/>
          </p:cNvSpPr>
          <p:nvPr>
            <p:ph type="body" sz="quarter" idx="3"/>
          </p:nvPr>
        </p:nvSpPr>
        <p:spPr/>
        <p:txBody>
          <a:bodyPr/>
          <a:lstStyle/>
          <a:p>
            <a:r>
              <a:rPr lang="cs-CZ" dirty="0" err="1" smtClean="0"/>
              <a:t>Bericht</a:t>
            </a:r>
            <a:endParaRPr lang="cs-CZ" dirty="0"/>
          </a:p>
        </p:txBody>
      </p:sp>
      <p:pic>
        <p:nvPicPr>
          <p:cNvPr id="5122" name="Picture 2" descr="C:\Users\Veronika\Desktop\Wurzburg2\1_Informierende\skenovat000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2060848"/>
            <a:ext cx="3672408"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eronika\Desktop\Wurzburg2\1_Informierende\skenovat0006.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3995936" y="2060848"/>
            <a:ext cx="496855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60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Meldung</a:t>
            </a:r>
            <a:r>
              <a:rPr lang="cs-CZ" dirty="0" smtClean="0"/>
              <a:t>/</a:t>
            </a:r>
            <a:r>
              <a:rPr lang="cs-CZ" dirty="0" err="1" smtClean="0"/>
              <a:t>Nachricht</a:t>
            </a:r>
            <a:r>
              <a:rPr lang="cs-CZ" dirty="0" smtClean="0"/>
              <a:t>/</a:t>
            </a:r>
            <a:r>
              <a:rPr lang="cs-CZ" dirty="0" err="1" smtClean="0"/>
              <a:t>Bericht</a:t>
            </a:r>
            <a:endParaRPr lang="cs-CZ" dirty="0"/>
          </a:p>
        </p:txBody>
      </p:sp>
      <p:sp>
        <p:nvSpPr>
          <p:cNvPr id="3" name="Zástupný symbol pro obsah 2"/>
          <p:cNvSpPr>
            <a:spLocks noGrp="1"/>
          </p:cNvSpPr>
          <p:nvPr>
            <p:ph idx="1"/>
          </p:nvPr>
        </p:nvSpPr>
        <p:spPr/>
        <p:txBody>
          <a:bodyPr/>
          <a:lstStyle/>
          <a:p>
            <a:pPr marL="0" indent="0">
              <a:buNone/>
            </a:pPr>
            <a:r>
              <a:rPr lang="cs-CZ" b="1" dirty="0" smtClean="0"/>
              <a:t>	Makrostruktur des </a:t>
            </a:r>
            <a:r>
              <a:rPr lang="cs-CZ" b="1" dirty="0" err="1" smtClean="0"/>
              <a:t>Textes</a:t>
            </a:r>
            <a:endParaRPr lang="cs-CZ" b="1" dirty="0" smtClean="0"/>
          </a:p>
          <a:p>
            <a:pPr lvl="1"/>
            <a:r>
              <a:rPr lang="cs-CZ" dirty="0" err="1" smtClean="0"/>
              <a:t>Länge</a:t>
            </a:r>
            <a:endParaRPr lang="cs-CZ" dirty="0" smtClean="0"/>
          </a:p>
          <a:p>
            <a:pPr lvl="1"/>
            <a:r>
              <a:rPr lang="cs-CZ" dirty="0" err="1" smtClean="0"/>
              <a:t>Gliederung</a:t>
            </a:r>
            <a:endParaRPr lang="cs-CZ" dirty="0" smtClean="0"/>
          </a:p>
          <a:p>
            <a:pPr lvl="1"/>
            <a:r>
              <a:rPr lang="cs-CZ" dirty="0" err="1" smtClean="0"/>
              <a:t>Angabe</a:t>
            </a:r>
            <a:r>
              <a:rPr lang="cs-CZ" dirty="0" smtClean="0"/>
              <a:t> der </a:t>
            </a:r>
            <a:r>
              <a:rPr lang="cs-CZ" dirty="0" err="1" smtClean="0"/>
              <a:t>Quelle</a:t>
            </a:r>
            <a:endParaRPr lang="cs-CZ" dirty="0" smtClean="0"/>
          </a:p>
          <a:p>
            <a:pPr marL="365760" lvl="1" indent="0">
              <a:buNone/>
            </a:pPr>
            <a:endParaRPr lang="cs-CZ" dirty="0"/>
          </a:p>
          <a:p>
            <a:pPr marL="365760" lvl="1" indent="0">
              <a:buNone/>
            </a:pPr>
            <a:r>
              <a:rPr lang="cs-CZ" sz="2400" dirty="0" smtClean="0"/>
              <a:t>	</a:t>
            </a:r>
            <a:r>
              <a:rPr lang="cs-CZ" sz="2400" b="1" dirty="0" smtClean="0"/>
              <a:t>Mikrostruktur </a:t>
            </a:r>
            <a:r>
              <a:rPr lang="cs-CZ" sz="2400" b="1" dirty="0"/>
              <a:t>des </a:t>
            </a:r>
            <a:r>
              <a:rPr lang="cs-CZ" sz="2400" b="1" dirty="0" err="1" smtClean="0"/>
              <a:t>Textes</a:t>
            </a:r>
            <a:endParaRPr lang="cs-CZ" sz="2400" b="1" dirty="0" smtClean="0"/>
          </a:p>
          <a:p>
            <a:pPr lvl="1"/>
            <a:r>
              <a:rPr lang="cs-CZ" sz="2400" dirty="0" err="1" smtClean="0"/>
              <a:t>Themenentfaltung</a:t>
            </a:r>
            <a:endParaRPr lang="cs-CZ" sz="2400" dirty="0" smtClean="0"/>
          </a:p>
          <a:p>
            <a:pPr lvl="1"/>
            <a:r>
              <a:rPr lang="cs-CZ" sz="2400" dirty="0" err="1" smtClean="0"/>
              <a:t>Sprachliche</a:t>
            </a:r>
            <a:r>
              <a:rPr lang="cs-CZ" sz="2400" dirty="0" smtClean="0"/>
              <a:t> </a:t>
            </a:r>
            <a:r>
              <a:rPr lang="cs-CZ" sz="2400" dirty="0" err="1" smtClean="0"/>
              <a:t>Mittel</a:t>
            </a:r>
            <a:r>
              <a:rPr lang="cs-CZ" sz="2400" dirty="0" smtClean="0"/>
              <a:t> </a:t>
            </a:r>
            <a:r>
              <a:rPr lang="cs-CZ" sz="2400" dirty="0" err="1" smtClean="0"/>
              <a:t>und</a:t>
            </a:r>
            <a:r>
              <a:rPr lang="cs-CZ" sz="2400" dirty="0" smtClean="0"/>
              <a:t> </a:t>
            </a:r>
            <a:r>
              <a:rPr lang="cs-CZ" sz="2400" dirty="0" err="1" smtClean="0"/>
              <a:t>Strukturen</a:t>
            </a:r>
            <a:endParaRPr lang="cs-CZ" sz="2400" dirty="0"/>
          </a:p>
          <a:p>
            <a:pPr marL="365760" lvl="1" indent="0">
              <a:buNone/>
            </a:pPr>
            <a:endParaRPr lang="cs-CZ" dirty="0" smtClean="0"/>
          </a:p>
          <a:p>
            <a:pPr lvl="1"/>
            <a:endParaRPr lang="cs-CZ" dirty="0"/>
          </a:p>
        </p:txBody>
      </p:sp>
    </p:spTree>
    <p:extLst>
      <p:ext uri="{BB962C8B-B14F-4D97-AF65-F5344CB8AC3E}">
        <p14:creationId xmlns:p14="http://schemas.microsoft.com/office/powerpoint/2010/main" val="175551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Länge</a:t>
            </a:r>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4020604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Gliederung</a:t>
            </a:r>
            <a:endParaRPr lang="cs-CZ" dirty="0"/>
          </a:p>
        </p:txBody>
      </p:sp>
      <p:sp>
        <p:nvSpPr>
          <p:cNvPr id="3" name="Zástupný symbol pro obsah 2"/>
          <p:cNvSpPr>
            <a:spLocks noGrp="1"/>
          </p:cNvSpPr>
          <p:nvPr>
            <p:ph idx="1"/>
          </p:nvPr>
        </p:nvSpPr>
        <p:spPr/>
        <p:txBody>
          <a:bodyPr/>
          <a:lstStyle/>
          <a:p>
            <a:r>
              <a:rPr lang="cs-CZ" dirty="0" err="1" smtClean="0"/>
              <a:t>Titel</a:t>
            </a:r>
            <a:r>
              <a:rPr lang="cs-CZ" dirty="0"/>
              <a:t> </a:t>
            </a:r>
            <a:r>
              <a:rPr lang="cs-CZ" dirty="0" smtClean="0"/>
              <a:t>- </a:t>
            </a:r>
            <a:r>
              <a:rPr lang="cs-CZ" dirty="0" err="1" smtClean="0"/>
              <a:t>Haupttitel</a:t>
            </a:r>
            <a:r>
              <a:rPr lang="cs-CZ" dirty="0" smtClean="0"/>
              <a:t>, </a:t>
            </a:r>
            <a:r>
              <a:rPr lang="cs-CZ" dirty="0" err="1" smtClean="0"/>
              <a:t>Dachzeile</a:t>
            </a:r>
            <a:r>
              <a:rPr lang="cs-CZ" dirty="0" smtClean="0"/>
              <a:t>, </a:t>
            </a:r>
            <a:r>
              <a:rPr lang="cs-CZ" dirty="0" err="1" smtClean="0"/>
              <a:t>Unterzeile</a:t>
            </a:r>
            <a:endParaRPr lang="cs-CZ" dirty="0" smtClean="0"/>
          </a:p>
          <a:p>
            <a:r>
              <a:rPr lang="cs-CZ" dirty="0" err="1" smtClean="0"/>
              <a:t>Vorspann</a:t>
            </a:r>
            <a:r>
              <a:rPr lang="cs-CZ" dirty="0" smtClean="0"/>
              <a:t> (</a:t>
            </a:r>
            <a:r>
              <a:rPr lang="cs-CZ" dirty="0" err="1" smtClean="0"/>
              <a:t>Lead</a:t>
            </a:r>
            <a:r>
              <a:rPr lang="cs-CZ" dirty="0" smtClean="0"/>
              <a:t>)</a:t>
            </a:r>
            <a:endParaRPr lang="cs-CZ" dirty="0"/>
          </a:p>
          <a:p>
            <a:r>
              <a:rPr lang="cs-CZ" dirty="0" err="1" smtClean="0"/>
              <a:t>Zwischentitel</a:t>
            </a:r>
            <a:endParaRPr lang="cs-CZ" dirty="0" smtClean="0"/>
          </a:p>
          <a:p>
            <a:pPr marL="0" indent="0">
              <a:buNone/>
            </a:pPr>
            <a:endParaRPr lang="cs-CZ" dirty="0"/>
          </a:p>
          <a:p>
            <a:r>
              <a:rPr lang="cs-CZ" dirty="0" err="1" smtClean="0"/>
              <a:t>Absätze</a:t>
            </a:r>
            <a:endParaRPr lang="cs-CZ" dirty="0" smtClean="0"/>
          </a:p>
          <a:p>
            <a:r>
              <a:rPr lang="cs-CZ" dirty="0" err="1" smtClean="0"/>
              <a:t>Spalten</a:t>
            </a:r>
            <a:endParaRPr lang="cs-CZ" dirty="0" smtClean="0"/>
          </a:p>
          <a:p>
            <a:endParaRPr lang="cs-CZ" dirty="0"/>
          </a:p>
          <a:p>
            <a:r>
              <a:rPr lang="cs-CZ" dirty="0" err="1" smtClean="0"/>
              <a:t>Linien</a:t>
            </a:r>
            <a:r>
              <a:rPr lang="cs-CZ" dirty="0" smtClean="0"/>
              <a:t> / </a:t>
            </a:r>
            <a:r>
              <a:rPr lang="cs-CZ" dirty="0" err="1" smtClean="0"/>
              <a:t>Umramungen</a:t>
            </a:r>
            <a:endParaRPr lang="cs-CZ" dirty="0" smtClean="0"/>
          </a:p>
        </p:txBody>
      </p:sp>
    </p:spTree>
    <p:extLst>
      <p:ext uri="{BB962C8B-B14F-4D97-AF65-F5344CB8AC3E}">
        <p14:creationId xmlns:p14="http://schemas.microsoft.com/office/powerpoint/2010/main" val="2216171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Angabe</a:t>
            </a:r>
            <a:r>
              <a:rPr lang="cs-CZ" dirty="0" smtClean="0"/>
              <a:t> der </a:t>
            </a:r>
            <a:r>
              <a:rPr lang="cs-CZ" dirty="0" err="1" smtClean="0"/>
              <a:t>Quelle</a:t>
            </a:r>
            <a:endParaRPr lang="cs-CZ" dirty="0"/>
          </a:p>
        </p:txBody>
      </p:sp>
      <p:sp>
        <p:nvSpPr>
          <p:cNvPr id="3" name="Zástupný symbol pro obsah 2"/>
          <p:cNvSpPr>
            <a:spLocks noGrp="1"/>
          </p:cNvSpPr>
          <p:nvPr>
            <p:ph idx="1"/>
          </p:nvPr>
        </p:nvSpPr>
        <p:spPr/>
        <p:txBody>
          <a:bodyPr/>
          <a:lstStyle/>
          <a:p>
            <a:r>
              <a:rPr lang="cs-CZ" dirty="0" err="1" smtClean="0"/>
              <a:t>Name</a:t>
            </a:r>
            <a:r>
              <a:rPr lang="cs-CZ" dirty="0" smtClean="0"/>
              <a:t> des </a:t>
            </a:r>
            <a:r>
              <a:rPr lang="cs-CZ" dirty="0" err="1" smtClean="0"/>
              <a:t>Journalisten</a:t>
            </a:r>
            <a:endParaRPr lang="cs-CZ" dirty="0" smtClean="0"/>
          </a:p>
          <a:p>
            <a:r>
              <a:rPr lang="cs-CZ" dirty="0" err="1" smtClean="0"/>
              <a:t>Abkürzung</a:t>
            </a:r>
            <a:r>
              <a:rPr lang="cs-CZ" dirty="0" smtClean="0"/>
              <a:t> der </a:t>
            </a:r>
            <a:r>
              <a:rPr lang="cs-CZ" dirty="0" err="1" smtClean="0"/>
              <a:t>Presseagentur</a:t>
            </a:r>
            <a:endParaRPr lang="cs-CZ" dirty="0" smtClean="0"/>
          </a:p>
          <a:p>
            <a:endParaRPr lang="cs-CZ" dirty="0"/>
          </a:p>
          <a:p>
            <a:pPr>
              <a:buFont typeface="Wingdings" pitchFamily="2" charset="2"/>
              <a:buChar char="ü"/>
            </a:pPr>
            <a:r>
              <a:rPr lang="cs-CZ" dirty="0" err="1" smtClean="0"/>
              <a:t>dpa</a:t>
            </a:r>
            <a:r>
              <a:rPr lang="cs-CZ" dirty="0" smtClean="0"/>
              <a:t>		</a:t>
            </a:r>
            <a:r>
              <a:rPr lang="cs-CZ" i="1" dirty="0" err="1" smtClean="0"/>
              <a:t>Deutsche</a:t>
            </a:r>
            <a:r>
              <a:rPr lang="cs-CZ" i="1" dirty="0" smtClean="0"/>
              <a:t> </a:t>
            </a:r>
            <a:r>
              <a:rPr lang="cs-CZ" i="1" dirty="0" err="1" smtClean="0"/>
              <a:t>Presse</a:t>
            </a:r>
            <a:r>
              <a:rPr lang="cs-CZ" i="1" dirty="0" smtClean="0"/>
              <a:t>-Agentur</a:t>
            </a:r>
          </a:p>
          <a:p>
            <a:pPr>
              <a:buFont typeface="Wingdings" pitchFamily="2" charset="2"/>
              <a:buChar char="ü"/>
            </a:pPr>
            <a:r>
              <a:rPr lang="cs-CZ" dirty="0" smtClean="0"/>
              <a:t>AP		</a:t>
            </a:r>
            <a:r>
              <a:rPr lang="cs-CZ" i="1" dirty="0" err="1" smtClean="0"/>
              <a:t>The</a:t>
            </a:r>
            <a:r>
              <a:rPr lang="cs-CZ" i="1" dirty="0" smtClean="0"/>
              <a:t> </a:t>
            </a:r>
            <a:r>
              <a:rPr lang="cs-CZ" i="1" dirty="0" err="1" smtClean="0"/>
              <a:t>Associated</a:t>
            </a:r>
            <a:r>
              <a:rPr lang="cs-CZ" i="1" dirty="0" smtClean="0"/>
              <a:t> </a:t>
            </a:r>
            <a:r>
              <a:rPr lang="cs-CZ" i="1" dirty="0" err="1" smtClean="0"/>
              <a:t>Press</a:t>
            </a:r>
            <a:endParaRPr lang="cs-CZ" i="1" dirty="0" smtClean="0"/>
          </a:p>
          <a:p>
            <a:pPr>
              <a:buFont typeface="Wingdings" pitchFamily="2" charset="2"/>
              <a:buChar char="ü"/>
            </a:pPr>
            <a:r>
              <a:rPr lang="cs-CZ" dirty="0" err="1" smtClean="0"/>
              <a:t>r</a:t>
            </a:r>
            <a:r>
              <a:rPr lang="cs-CZ" dirty="0" err="1"/>
              <a:t>t</a:t>
            </a:r>
            <a:r>
              <a:rPr lang="cs-CZ" dirty="0" err="1" smtClean="0"/>
              <a:t>r</a:t>
            </a:r>
            <a:r>
              <a:rPr lang="cs-CZ" dirty="0" smtClean="0"/>
              <a:t>		</a:t>
            </a:r>
            <a:r>
              <a:rPr lang="cs-CZ" i="1" dirty="0" smtClean="0"/>
              <a:t>Reuters</a:t>
            </a:r>
            <a:r>
              <a:rPr lang="cs-CZ" dirty="0" smtClean="0"/>
              <a:t> </a:t>
            </a:r>
          </a:p>
          <a:p>
            <a:pPr>
              <a:buFont typeface="Wingdings" pitchFamily="2" charset="2"/>
              <a:buChar char="ü"/>
            </a:pPr>
            <a:r>
              <a:rPr lang="cs-CZ" dirty="0" smtClean="0"/>
              <a:t>AFP		</a:t>
            </a:r>
            <a:r>
              <a:rPr lang="cs-CZ" i="1" dirty="0" err="1" smtClean="0"/>
              <a:t>Agence</a:t>
            </a:r>
            <a:r>
              <a:rPr lang="cs-CZ" i="1" dirty="0" smtClean="0"/>
              <a:t> France-</a:t>
            </a:r>
            <a:r>
              <a:rPr lang="cs-CZ" i="1" dirty="0" err="1" smtClean="0"/>
              <a:t>Presse</a:t>
            </a:r>
            <a:endParaRPr lang="cs-CZ" i="1" dirty="0" smtClean="0"/>
          </a:p>
          <a:p>
            <a:pPr>
              <a:buFont typeface="Wingdings" pitchFamily="2" charset="2"/>
              <a:buChar char="ü"/>
            </a:pPr>
            <a:r>
              <a:rPr lang="cs-CZ" dirty="0" err="1"/>
              <a:t>d</a:t>
            </a:r>
            <a:r>
              <a:rPr lang="cs-CZ" dirty="0" err="1" smtClean="0"/>
              <a:t>dp</a:t>
            </a:r>
            <a:r>
              <a:rPr lang="cs-CZ" dirty="0" smtClean="0"/>
              <a:t>		</a:t>
            </a:r>
            <a:r>
              <a:rPr lang="cs-CZ" i="1" dirty="0" err="1" smtClean="0"/>
              <a:t>Deutscher</a:t>
            </a:r>
            <a:r>
              <a:rPr lang="cs-CZ" i="1" dirty="0" smtClean="0"/>
              <a:t> </a:t>
            </a:r>
            <a:r>
              <a:rPr lang="cs-CZ" i="1" dirty="0" err="1" smtClean="0"/>
              <a:t>Depeschendienst</a:t>
            </a:r>
            <a:endParaRPr lang="cs-CZ" i="1" dirty="0"/>
          </a:p>
        </p:txBody>
      </p:sp>
    </p:spTree>
    <p:extLst>
      <p:ext uri="{BB962C8B-B14F-4D97-AF65-F5344CB8AC3E}">
        <p14:creationId xmlns:p14="http://schemas.microsoft.com/office/powerpoint/2010/main" val="1482160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Themenentfaltung</a:t>
            </a:r>
            <a:endParaRPr lang="cs-CZ" b="1" dirty="0"/>
          </a:p>
        </p:txBody>
      </p:sp>
      <p:sp>
        <p:nvSpPr>
          <p:cNvPr id="3" name="Zástupný symbol pro obsah 2"/>
          <p:cNvSpPr>
            <a:spLocks noGrp="1"/>
          </p:cNvSpPr>
          <p:nvPr>
            <p:ph idx="1"/>
          </p:nvPr>
        </p:nvSpPr>
        <p:spPr/>
        <p:txBody>
          <a:bodyPr/>
          <a:lstStyle/>
          <a:p>
            <a:pPr marL="0" indent="0">
              <a:buNone/>
            </a:pPr>
            <a:endParaRPr lang="cs-CZ" i="1" dirty="0"/>
          </a:p>
          <a:p>
            <a:endParaRPr lang="cs-CZ" dirty="0"/>
          </a:p>
        </p:txBody>
      </p:sp>
    </p:spTree>
    <p:extLst>
      <p:ext uri="{BB962C8B-B14F-4D97-AF65-F5344CB8AC3E}">
        <p14:creationId xmlns:p14="http://schemas.microsoft.com/office/powerpoint/2010/main" val="306152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t>Das</a:t>
            </a:r>
            <a:r>
              <a:rPr lang="cs-CZ" b="1" dirty="0"/>
              <a:t> </a:t>
            </a:r>
            <a:r>
              <a:rPr lang="cs-CZ" b="1" dirty="0" err="1"/>
              <a:t>Pyramidenprinzip</a:t>
            </a:r>
            <a:endParaRPr lang="cs-CZ" b="1"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7423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Sprachliche</a:t>
            </a:r>
            <a:r>
              <a:rPr lang="cs-CZ" b="1" dirty="0" smtClean="0"/>
              <a:t> </a:t>
            </a:r>
            <a:r>
              <a:rPr lang="cs-CZ" b="1" dirty="0" err="1" smtClean="0"/>
              <a:t>Mittel</a:t>
            </a:r>
            <a:endParaRPr lang="cs-CZ" b="1" dirty="0"/>
          </a:p>
        </p:txBody>
      </p:sp>
      <p:sp>
        <p:nvSpPr>
          <p:cNvPr id="3" name="Zástupný symbol pro obsah 2"/>
          <p:cNvSpPr>
            <a:spLocks noGrp="1"/>
          </p:cNvSpPr>
          <p:nvPr>
            <p:ph idx="1"/>
          </p:nvPr>
        </p:nvSpPr>
        <p:spPr/>
        <p:txBody>
          <a:bodyPr/>
          <a:lstStyle/>
          <a:p>
            <a:r>
              <a:rPr lang="cs-CZ" dirty="0" err="1" smtClean="0"/>
              <a:t>Satzarten</a:t>
            </a:r>
            <a:r>
              <a:rPr lang="cs-CZ" dirty="0" smtClean="0"/>
              <a:t> </a:t>
            </a:r>
            <a:r>
              <a:rPr lang="cs-CZ" dirty="0" err="1" smtClean="0"/>
              <a:t>und</a:t>
            </a:r>
            <a:r>
              <a:rPr lang="cs-CZ" dirty="0" smtClean="0"/>
              <a:t> </a:t>
            </a:r>
            <a:r>
              <a:rPr lang="cs-CZ" dirty="0" err="1" smtClean="0"/>
              <a:t>grammatische</a:t>
            </a:r>
            <a:r>
              <a:rPr lang="cs-CZ" dirty="0" smtClean="0"/>
              <a:t> </a:t>
            </a:r>
            <a:r>
              <a:rPr lang="cs-CZ" dirty="0" err="1" smtClean="0"/>
              <a:t>Strukturen</a:t>
            </a:r>
            <a:r>
              <a:rPr lang="cs-CZ" dirty="0" smtClean="0"/>
              <a:t> 	(</a:t>
            </a:r>
            <a:r>
              <a:rPr lang="cs-CZ" dirty="0" err="1" smtClean="0"/>
              <a:t>morpho-syntaktische</a:t>
            </a:r>
            <a:r>
              <a:rPr lang="cs-CZ" dirty="0" smtClean="0"/>
              <a:t> Ebene)</a:t>
            </a:r>
          </a:p>
          <a:p>
            <a:r>
              <a:rPr lang="cs-CZ" dirty="0" err="1" smtClean="0"/>
              <a:t>Wortwahl</a:t>
            </a:r>
            <a:r>
              <a:rPr lang="cs-CZ" dirty="0" smtClean="0"/>
              <a:t> </a:t>
            </a:r>
          </a:p>
          <a:p>
            <a:pPr marL="0" indent="0">
              <a:buNone/>
            </a:pPr>
            <a:r>
              <a:rPr lang="cs-CZ" dirty="0"/>
              <a:t>	</a:t>
            </a:r>
            <a:r>
              <a:rPr lang="cs-CZ" dirty="0" smtClean="0"/>
              <a:t>(</a:t>
            </a:r>
            <a:r>
              <a:rPr lang="cs-CZ" dirty="0" err="1" smtClean="0"/>
              <a:t>lexikalische</a:t>
            </a:r>
            <a:r>
              <a:rPr lang="cs-CZ" dirty="0" smtClean="0"/>
              <a:t> Ebene)</a:t>
            </a:r>
          </a:p>
          <a:p>
            <a:r>
              <a:rPr lang="cs-CZ" dirty="0" err="1" smtClean="0"/>
              <a:t>Objektivität</a:t>
            </a:r>
            <a:endParaRPr lang="cs-CZ" dirty="0" smtClean="0"/>
          </a:p>
          <a:p>
            <a:pPr marL="0" indent="0">
              <a:buNone/>
            </a:pPr>
            <a:r>
              <a:rPr lang="cs-CZ" dirty="0"/>
              <a:t>	</a:t>
            </a:r>
            <a:r>
              <a:rPr lang="cs-CZ" dirty="0" smtClean="0"/>
              <a:t>(</a:t>
            </a:r>
            <a:r>
              <a:rPr lang="cs-CZ" dirty="0" err="1" smtClean="0"/>
              <a:t>semantische</a:t>
            </a:r>
            <a:r>
              <a:rPr lang="cs-CZ" dirty="0" smtClean="0"/>
              <a:t> Ebene)</a:t>
            </a:r>
            <a:endParaRPr lang="cs-CZ" dirty="0"/>
          </a:p>
        </p:txBody>
      </p:sp>
    </p:spTree>
    <p:extLst>
      <p:ext uri="{BB962C8B-B14F-4D97-AF65-F5344CB8AC3E}">
        <p14:creationId xmlns:p14="http://schemas.microsoft.com/office/powerpoint/2010/main" val="1181896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„hard </a:t>
            </a:r>
            <a:r>
              <a:rPr lang="cs-CZ" b="1" dirty="0" err="1"/>
              <a:t>news</a:t>
            </a:r>
            <a:r>
              <a:rPr lang="cs-CZ" b="1" dirty="0"/>
              <a:t>“ / „soft </a:t>
            </a:r>
            <a:r>
              <a:rPr lang="cs-CZ" b="1" dirty="0" err="1"/>
              <a:t>news</a:t>
            </a:r>
            <a:r>
              <a:rPr lang="cs-CZ" b="1" dirty="0"/>
              <a:t>“</a:t>
            </a:r>
          </a:p>
        </p:txBody>
      </p:sp>
      <p:pic>
        <p:nvPicPr>
          <p:cNvPr id="1026" name="Picture 2" descr="C:\Users\Veronika\Desktop\Wurzburg2\1_Informierende\skenovat0004.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4008" y="2924944"/>
            <a:ext cx="3744416"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eronika\Desktop\Wurzburg2\1_Informierende\skenovat0001.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298575" y="2204864"/>
            <a:ext cx="320040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04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„hard </a:t>
            </a:r>
            <a:r>
              <a:rPr lang="cs-CZ" b="1" dirty="0" err="1"/>
              <a:t>news</a:t>
            </a:r>
            <a:r>
              <a:rPr lang="cs-CZ" b="1" dirty="0"/>
              <a:t>“ / „soft </a:t>
            </a:r>
            <a:r>
              <a:rPr lang="cs-CZ" b="1" dirty="0" err="1"/>
              <a:t>news</a:t>
            </a:r>
            <a:r>
              <a:rPr lang="cs-CZ" b="1" dirty="0"/>
              <a:t>“</a:t>
            </a:r>
          </a:p>
        </p:txBody>
      </p:sp>
      <p:sp>
        <p:nvSpPr>
          <p:cNvPr id="3" name="Zástupný symbol pro obsah 2"/>
          <p:cNvSpPr>
            <a:spLocks noGrp="1"/>
          </p:cNvSpPr>
          <p:nvPr>
            <p:ph sz="quarter" idx="13"/>
          </p:nvPr>
        </p:nvSpPr>
        <p:spPr/>
        <p:txBody>
          <a:bodyPr>
            <a:normAutofit lnSpcReduction="10000"/>
          </a:bodyPr>
          <a:lstStyle/>
          <a:p>
            <a:pPr marL="0" indent="0" algn="just">
              <a:buNone/>
            </a:pPr>
            <a:r>
              <a:rPr lang="cs-CZ" sz="1800" b="1" dirty="0" err="1"/>
              <a:t>Linz</a:t>
            </a:r>
            <a:r>
              <a:rPr lang="cs-CZ" sz="1800" dirty="0"/>
              <a:t> – </a:t>
            </a:r>
            <a:r>
              <a:rPr lang="cs-CZ" sz="1800" dirty="0" err="1"/>
              <a:t>Mit</a:t>
            </a:r>
            <a:r>
              <a:rPr lang="cs-CZ" sz="1800" dirty="0"/>
              <a:t> </a:t>
            </a:r>
            <a:r>
              <a:rPr lang="cs-CZ" sz="1800" dirty="0" err="1"/>
              <a:t>einer</a:t>
            </a:r>
            <a:r>
              <a:rPr lang="cs-CZ" sz="1800" dirty="0"/>
              <a:t> </a:t>
            </a:r>
            <a:r>
              <a:rPr lang="cs-CZ" sz="1800" dirty="0" err="1"/>
              <a:t>Tischlampe</a:t>
            </a:r>
            <a:r>
              <a:rPr lang="cs-CZ" sz="1800" dirty="0"/>
              <a:t> soll </a:t>
            </a:r>
            <a:r>
              <a:rPr lang="cs-CZ" sz="1800" dirty="0" err="1"/>
              <a:t>ein</a:t>
            </a:r>
            <a:r>
              <a:rPr lang="cs-CZ" sz="1800" dirty="0"/>
              <a:t> 27-jähriger Mann in </a:t>
            </a:r>
            <a:r>
              <a:rPr lang="cs-CZ" sz="1800" dirty="0" err="1"/>
              <a:t>Linz-Pichling</a:t>
            </a:r>
            <a:r>
              <a:rPr lang="cs-CZ" sz="1800" dirty="0"/>
              <a:t> </a:t>
            </a:r>
            <a:r>
              <a:rPr lang="cs-CZ" sz="1800" dirty="0" err="1"/>
              <a:t>seine</a:t>
            </a:r>
            <a:r>
              <a:rPr lang="cs-CZ" sz="1800" dirty="0"/>
              <a:t> </a:t>
            </a:r>
            <a:r>
              <a:rPr lang="cs-CZ" sz="1800" dirty="0" err="1"/>
              <a:t>Mutter</a:t>
            </a:r>
            <a:r>
              <a:rPr lang="cs-CZ" sz="1800" dirty="0"/>
              <a:t> </a:t>
            </a:r>
            <a:r>
              <a:rPr lang="cs-CZ" sz="1800" dirty="0" err="1"/>
              <a:t>erschlagen</a:t>
            </a:r>
            <a:r>
              <a:rPr lang="cs-CZ" sz="1800" dirty="0"/>
              <a:t> </a:t>
            </a:r>
            <a:r>
              <a:rPr lang="cs-CZ" sz="1800" dirty="0" err="1"/>
              <a:t>haben</a:t>
            </a:r>
            <a:r>
              <a:rPr lang="cs-CZ" sz="1800" dirty="0"/>
              <a:t>. Der </a:t>
            </a:r>
            <a:r>
              <a:rPr lang="cs-CZ" sz="1800" dirty="0" err="1"/>
              <a:t>Tat</a:t>
            </a:r>
            <a:r>
              <a:rPr lang="cs-CZ" sz="1800" dirty="0"/>
              <a:t> </a:t>
            </a:r>
            <a:r>
              <a:rPr lang="cs-CZ" sz="1800" dirty="0" err="1"/>
              <a:t>war</a:t>
            </a:r>
            <a:r>
              <a:rPr lang="cs-CZ" sz="1800" dirty="0"/>
              <a:t> </a:t>
            </a:r>
            <a:r>
              <a:rPr lang="cs-CZ" sz="1800" dirty="0" err="1"/>
              <a:t>ein</a:t>
            </a:r>
            <a:r>
              <a:rPr lang="cs-CZ" sz="1800" dirty="0"/>
              <a:t> </a:t>
            </a:r>
            <a:r>
              <a:rPr lang="cs-CZ" sz="1800" dirty="0" err="1"/>
              <a:t>heftiger</a:t>
            </a:r>
            <a:r>
              <a:rPr lang="cs-CZ" sz="1800" dirty="0"/>
              <a:t> </a:t>
            </a:r>
            <a:r>
              <a:rPr lang="cs-CZ" sz="1800" dirty="0" err="1"/>
              <a:t>Streit</a:t>
            </a:r>
            <a:r>
              <a:rPr lang="cs-CZ" sz="1800" dirty="0"/>
              <a:t> </a:t>
            </a:r>
            <a:r>
              <a:rPr lang="cs-CZ" sz="1800" dirty="0" err="1"/>
              <a:t>wegen</a:t>
            </a:r>
            <a:r>
              <a:rPr lang="cs-CZ" sz="1800" dirty="0"/>
              <a:t> </a:t>
            </a:r>
            <a:r>
              <a:rPr lang="cs-CZ" sz="1800" dirty="0" err="1"/>
              <a:t>eines</a:t>
            </a:r>
            <a:r>
              <a:rPr lang="cs-CZ" sz="1800" dirty="0"/>
              <a:t> </a:t>
            </a:r>
            <a:r>
              <a:rPr lang="cs-CZ" sz="1800" dirty="0" err="1"/>
              <a:t>Medikaments</a:t>
            </a:r>
            <a:r>
              <a:rPr lang="cs-CZ" sz="1800" dirty="0"/>
              <a:t> </a:t>
            </a:r>
            <a:r>
              <a:rPr lang="cs-CZ" sz="1800" dirty="0" err="1" smtClean="0"/>
              <a:t>voraus-gegangen</a:t>
            </a:r>
            <a:r>
              <a:rPr lang="cs-CZ" sz="1800" dirty="0"/>
              <a:t>. Die </a:t>
            </a:r>
            <a:r>
              <a:rPr lang="cs-CZ" sz="1800" dirty="0" err="1"/>
              <a:t>Polizei</a:t>
            </a:r>
            <a:r>
              <a:rPr lang="cs-CZ" sz="1800" dirty="0"/>
              <a:t> </a:t>
            </a:r>
            <a:r>
              <a:rPr lang="cs-CZ" sz="1800" dirty="0" err="1"/>
              <a:t>fand</a:t>
            </a:r>
            <a:r>
              <a:rPr lang="cs-CZ" sz="1800" dirty="0"/>
              <a:t> </a:t>
            </a:r>
            <a:r>
              <a:rPr lang="cs-CZ" sz="1800" dirty="0" err="1"/>
              <a:t>das</a:t>
            </a:r>
            <a:r>
              <a:rPr lang="cs-CZ" sz="1800" dirty="0"/>
              <a:t> </a:t>
            </a:r>
            <a:r>
              <a:rPr lang="cs-CZ" sz="1800" dirty="0" err="1"/>
              <a:t>Opfer</a:t>
            </a:r>
            <a:r>
              <a:rPr lang="cs-CZ" sz="1800" dirty="0"/>
              <a:t> </a:t>
            </a:r>
            <a:r>
              <a:rPr lang="cs-CZ" sz="1800" dirty="0" err="1"/>
              <a:t>mit</a:t>
            </a:r>
            <a:r>
              <a:rPr lang="cs-CZ" sz="1800" dirty="0"/>
              <a:t> </a:t>
            </a:r>
            <a:r>
              <a:rPr lang="cs-CZ" sz="1800" dirty="0" err="1"/>
              <a:t>schweren</a:t>
            </a:r>
            <a:r>
              <a:rPr lang="cs-CZ" sz="1800" dirty="0"/>
              <a:t> </a:t>
            </a:r>
            <a:r>
              <a:rPr lang="cs-CZ" sz="1800" dirty="0" err="1"/>
              <a:t>Kopfverletzungen</a:t>
            </a:r>
            <a:r>
              <a:rPr lang="cs-CZ" sz="1800" dirty="0"/>
              <a:t> </a:t>
            </a:r>
            <a:r>
              <a:rPr lang="cs-CZ" sz="1800" dirty="0" err="1"/>
              <a:t>im</a:t>
            </a:r>
            <a:r>
              <a:rPr lang="cs-CZ" sz="1800" dirty="0"/>
              <a:t> </a:t>
            </a:r>
            <a:r>
              <a:rPr lang="cs-CZ" sz="1800" dirty="0" err="1"/>
              <a:t>Schlafzimmer</a:t>
            </a:r>
            <a:r>
              <a:rPr lang="cs-CZ" sz="1800" dirty="0"/>
              <a:t>. Die 55-jährige </a:t>
            </a:r>
            <a:r>
              <a:rPr lang="cs-CZ" sz="1800" dirty="0" err="1"/>
              <a:t>starb</a:t>
            </a:r>
            <a:r>
              <a:rPr lang="cs-CZ" sz="1800" dirty="0"/>
              <a:t> </a:t>
            </a:r>
            <a:r>
              <a:rPr lang="cs-CZ" sz="1800" dirty="0" err="1"/>
              <a:t>noch</a:t>
            </a:r>
            <a:r>
              <a:rPr lang="cs-CZ" sz="1800" dirty="0"/>
              <a:t> </a:t>
            </a:r>
            <a:r>
              <a:rPr lang="cs-CZ" sz="1800" dirty="0" err="1"/>
              <a:t>am</a:t>
            </a:r>
            <a:r>
              <a:rPr lang="cs-CZ" sz="1800" dirty="0"/>
              <a:t> </a:t>
            </a:r>
            <a:r>
              <a:rPr lang="cs-CZ" sz="1800" dirty="0" err="1"/>
              <a:t>Tatort</a:t>
            </a:r>
            <a:r>
              <a:rPr lang="cs-CZ" sz="1800" dirty="0"/>
              <a:t>, der </a:t>
            </a:r>
            <a:r>
              <a:rPr lang="cs-CZ" sz="1800" dirty="0" err="1"/>
              <a:t>Sohn</a:t>
            </a:r>
            <a:r>
              <a:rPr lang="cs-CZ" sz="1800" dirty="0"/>
              <a:t> </a:t>
            </a:r>
            <a:r>
              <a:rPr lang="cs-CZ" sz="1800" dirty="0" err="1"/>
              <a:t>hat</a:t>
            </a:r>
            <a:r>
              <a:rPr lang="cs-CZ" sz="1800" dirty="0"/>
              <a:t> </a:t>
            </a:r>
            <a:r>
              <a:rPr lang="cs-CZ" sz="1800" dirty="0" err="1"/>
              <a:t>bereits</a:t>
            </a:r>
            <a:r>
              <a:rPr lang="cs-CZ" sz="1800" dirty="0"/>
              <a:t> </a:t>
            </a:r>
            <a:r>
              <a:rPr lang="cs-CZ" sz="1800" dirty="0" err="1"/>
              <a:t>gestanden</a:t>
            </a:r>
            <a:r>
              <a:rPr lang="cs-CZ" sz="1800" dirty="0"/>
              <a:t>. (ker</a:t>
            </a:r>
            <a:r>
              <a:rPr lang="cs-CZ" sz="1800" dirty="0" smtClean="0"/>
              <a:t>)</a:t>
            </a:r>
          </a:p>
          <a:p>
            <a:pPr marL="0" indent="0" algn="r">
              <a:buNone/>
            </a:pPr>
            <a:r>
              <a:rPr lang="cs-CZ" sz="1400" dirty="0" smtClean="0"/>
              <a:t>(Der Standard)</a:t>
            </a:r>
            <a:endParaRPr lang="cs-CZ" sz="1400" dirty="0"/>
          </a:p>
        </p:txBody>
      </p:sp>
      <p:sp>
        <p:nvSpPr>
          <p:cNvPr id="4" name="Zástupný symbol pro obsah 3"/>
          <p:cNvSpPr>
            <a:spLocks noGrp="1"/>
          </p:cNvSpPr>
          <p:nvPr>
            <p:ph sz="quarter" idx="14"/>
          </p:nvPr>
        </p:nvSpPr>
        <p:spPr/>
        <p:txBody>
          <a:bodyPr>
            <a:noAutofit/>
          </a:bodyPr>
          <a:lstStyle/>
          <a:p>
            <a:pPr marL="0" indent="0" algn="ctr">
              <a:buNone/>
            </a:pPr>
            <a:r>
              <a:rPr lang="de-DE" sz="1800" b="1" u="sng" dirty="0"/>
              <a:t>Brummi-Fahrer </a:t>
            </a:r>
            <a:endParaRPr lang="cs-CZ" sz="1800" b="1" u="sng" dirty="0" smtClean="0"/>
          </a:p>
          <a:p>
            <a:pPr marL="0" indent="0" algn="ctr">
              <a:buNone/>
            </a:pPr>
            <a:r>
              <a:rPr lang="de-DE" sz="1800" b="1" u="sng" dirty="0" smtClean="0"/>
              <a:t>mit </a:t>
            </a:r>
            <a:r>
              <a:rPr lang="de-DE" sz="1800" b="1" u="sng" dirty="0"/>
              <a:t>5, 26 </a:t>
            </a:r>
            <a:r>
              <a:rPr lang="de-DE" sz="1800" b="1" u="sng" dirty="0" smtClean="0"/>
              <a:t>Promille</a:t>
            </a:r>
            <a:endParaRPr lang="cs-CZ" sz="1800" b="1" dirty="0" smtClean="0"/>
          </a:p>
          <a:p>
            <a:pPr marL="0" indent="0" algn="just">
              <a:buNone/>
            </a:pPr>
            <a:r>
              <a:rPr lang="de-DE" sz="1800" b="1" dirty="0" smtClean="0"/>
              <a:t>Hof</a:t>
            </a:r>
            <a:r>
              <a:rPr lang="de-DE" sz="1800" dirty="0" smtClean="0"/>
              <a:t> </a:t>
            </a:r>
            <a:r>
              <a:rPr lang="de-DE" sz="1800" dirty="0"/>
              <a:t>– der Kasten Bier stand in Griffweite auf dem Beifahrersitz: Polizisten stoppten bei Hof (Bayern) bei einer </a:t>
            </a:r>
            <a:r>
              <a:rPr lang="de-DE" sz="1800" dirty="0" smtClean="0"/>
              <a:t>Routinekontrolle </a:t>
            </a:r>
            <a:r>
              <a:rPr lang="de-DE" sz="1800" dirty="0"/>
              <a:t>einen völlig betrunkenen Lkw-Fahrer (43). Er hatte satte 5, 26 Promille – Lebensgefahr. Fahrer im Krankenhaus, Führerschein beschlagnahmt</a:t>
            </a:r>
            <a:r>
              <a:rPr lang="de-DE" sz="1800" dirty="0" smtClean="0"/>
              <a:t>.</a:t>
            </a:r>
            <a:endParaRPr lang="cs-CZ" sz="1800" dirty="0" smtClean="0"/>
          </a:p>
          <a:p>
            <a:pPr marL="0" indent="0" algn="r">
              <a:buNone/>
            </a:pPr>
            <a:r>
              <a:rPr lang="cs-CZ" sz="1800" dirty="0" smtClean="0"/>
              <a:t> </a:t>
            </a:r>
            <a:r>
              <a:rPr lang="de-DE" sz="1400" dirty="0" smtClean="0"/>
              <a:t>(B</a:t>
            </a:r>
            <a:r>
              <a:rPr lang="cs-CZ" sz="1400" dirty="0" smtClean="0"/>
              <a:t>ILD</a:t>
            </a:r>
            <a:r>
              <a:rPr lang="de-DE" sz="1400" dirty="0" smtClean="0"/>
              <a:t>)</a:t>
            </a:r>
            <a:endParaRPr lang="cs-CZ" sz="1400" dirty="0"/>
          </a:p>
        </p:txBody>
      </p:sp>
    </p:spTree>
    <p:extLst>
      <p:ext uri="{BB962C8B-B14F-4D97-AF65-F5344CB8AC3E}">
        <p14:creationId xmlns:p14="http://schemas.microsoft.com/office/powerpoint/2010/main" val="173212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err="1" smtClean="0"/>
              <a:t>Informierende</a:t>
            </a:r>
            <a:r>
              <a:rPr lang="cs-CZ" dirty="0" smtClean="0"/>
              <a:t> </a:t>
            </a:r>
            <a:r>
              <a:rPr lang="cs-CZ" dirty="0" err="1" smtClean="0"/>
              <a:t>Darstellungsformen</a:t>
            </a:r>
            <a:endParaRPr lang="cs-CZ" dirty="0" smtClean="0"/>
          </a:p>
          <a:p>
            <a:r>
              <a:rPr lang="cs-CZ" dirty="0" err="1" smtClean="0"/>
              <a:t>Informationsbetonte</a:t>
            </a:r>
            <a:r>
              <a:rPr lang="cs-CZ" dirty="0" smtClean="0"/>
              <a:t> </a:t>
            </a:r>
            <a:r>
              <a:rPr lang="cs-CZ" dirty="0" err="1" smtClean="0"/>
              <a:t>Darstellungsformen</a:t>
            </a:r>
            <a:endParaRPr lang="cs-CZ" dirty="0" smtClean="0"/>
          </a:p>
          <a:p>
            <a:r>
              <a:rPr lang="cs-CZ" dirty="0" err="1" smtClean="0"/>
              <a:t>Tatsachenbetonte</a:t>
            </a:r>
            <a:r>
              <a:rPr lang="cs-CZ" dirty="0" smtClean="0"/>
              <a:t> </a:t>
            </a:r>
            <a:r>
              <a:rPr lang="cs-CZ" dirty="0" err="1" smtClean="0"/>
              <a:t>Darstellungsformen</a:t>
            </a:r>
            <a:endParaRPr lang="cs-CZ" dirty="0"/>
          </a:p>
          <a:p>
            <a:endParaRPr lang="cs-CZ" dirty="0" smtClean="0"/>
          </a:p>
          <a:p>
            <a:pPr lvl="1">
              <a:buFont typeface="Wingdings" pitchFamily="2" charset="2"/>
              <a:buChar char="ü"/>
            </a:pPr>
            <a:r>
              <a:rPr lang="cs-CZ" dirty="0" err="1" smtClean="0"/>
              <a:t>Meldung</a:t>
            </a:r>
            <a:endParaRPr lang="cs-CZ" dirty="0" smtClean="0"/>
          </a:p>
          <a:p>
            <a:pPr lvl="1">
              <a:buFont typeface="Wingdings" pitchFamily="2" charset="2"/>
              <a:buChar char="ü"/>
            </a:pPr>
            <a:r>
              <a:rPr lang="cs-CZ" dirty="0" err="1" smtClean="0"/>
              <a:t>Nachricht</a:t>
            </a:r>
            <a:r>
              <a:rPr lang="cs-CZ" dirty="0" smtClean="0"/>
              <a:t> – </a:t>
            </a:r>
            <a:r>
              <a:rPr lang="cs-CZ" dirty="0" err="1" smtClean="0"/>
              <a:t>Wortnachricht</a:t>
            </a:r>
            <a:r>
              <a:rPr lang="cs-CZ" dirty="0" smtClean="0"/>
              <a:t> / </a:t>
            </a:r>
            <a:r>
              <a:rPr lang="cs-CZ" dirty="0" err="1" smtClean="0"/>
              <a:t>Bildnachricht</a:t>
            </a:r>
            <a:endParaRPr lang="cs-CZ" dirty="0" smtClean="0"/>
          </a:p>
          <a:p>
            <a:pPr lvl="1">
              <a:buFont typeface="Wingdings" pitchFamily="2" charset="2"/>
              <a:buChar char="ü"/>
            </a:pPr>
            <a:r>
              <a:rPr lang="cs-CZ" dirty="0" err="1" smtClean="0"/>
              <a:t>Bericht</a:t>
            </a:r>
            <a:endParaRPr lang="cs-CZ" dirty="0" smtClean="0"/>
          </a:p>
          <a:p>
            <a:pPr lvl="1">
              <a:buFont typeface="Wingdings" pitchFamily="2" charset="2"/>
              <a:buChar char="ü"/>
            </a:pPr>
            <a:r>
              <a:rPr lang="cs-CZ" dirty="0" err="1" smtClean="0"/>
              <a:t>Reportage</a:t>
            </a:r>
            <a:endParaRPr lang="cs-CZ" dirty="0" smtClean="0"/>
          </a:p>
          <a:p>
            <a:pPr lvl="1">
              <a:buFont typeface="Wingdings" pitchFamily="2" charset="2"/>
              <a:buChar char="ü"/>
            </a:pPr>
            <a:r>
              <a:rPr lang="cs-CZ" dirty="0" err="1" smtClean="0"/>
              <a:t>Feature</a:t>
            </a:r>
            <a:endParaRPr lang="cs-CZ" dirty="0"/>
          </a:p>
        </p:txBody>
      </p:sp>
    </p:spTree>
    <p:extLst>
      <p:ext uri="{BB962C8B-B14F-4D97-AF65-F5344CB8AC3E}">
        <p14:creationId xmlns:p14="http://schemas.microsoft.com/office/powerpoint/2010/main" val="95917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„hard </a:t>
            </a:r>
            <a:r>
              <a:rPr lang="cs-CZ" b="1" dirty="0" err="1"/>
              <a:t>news</a:t>
            </a:r>
            <a:r>
              <a:rPr lang="cs-CZ" b="1" dirty="0"/>
              <a:t>“ / „soft </a:t>
            </a:r>
            <a:r>
              <a:rPr lang="cs-CZ" b="1" dirty="0" err="1"/>
              <a:t>news</a:t>
            </a:r>
            <a:r>
              <a:rPr lang="cs-CZ" b="1" dirty="0"/>
              <a:t>“</a:t>
            </a:r>
          </a:p>
        </p:txBody>
      </p:sp>
      <p:sp>
        <p:nvSpPr>
          <p:cNvPr id="3" name="Zástupný symbol pro obsah 2"/>
          <p:cNvSpPr>
            <a:spLocks noGrp="1"/>
          </p:cNvSpPr>
          <p:nvPr>
            <p:ph sz="quarter" idx="13"/>
          </p:nvPr>
        </p:nvSpPr>
        <p:spPr/>
        <p:txBody>
          <a:bodyPr>
            <a:normAutofit/>
          </a:bodyPr>
          <a:lstStyle/>
          <a:p>
            <a:pPr marL="0" indent="0" algn="just">
              <a:buNone/>
            </a:pPr>
            <a:r>
              <a:rPr lang="cs-CZ" sz="2800" b="1" dirty="0" err="1" smtClean="0"/>
              <a:t>Im</a:t>
            </a:r>
            <a:r>
              <a:rPr lang="cs-CZ" sz="2800" b="1" dirty="0" smtClean="0"/>
              <a:t> </a:t>
            </a:r>
            <a:r>
              <a:rPr lang="cs-CZ" sz="2800" b="1" dirty="0" err="1" smtClean="0"/>
              <a:t>Vordergrund</a:t>
            </a:r>
            <a:r>
              <a:rPr lang="cs-CZ" sz="2800" b="1" dirty="0" smtClean="0"/>
              <a:t>:</a:t>
            </a:r>
          </a:p>
          <a:p>
            <a:pPr marL="0" indent="0" algn="just">
              <a:buNone/>
            </a:pPr>
            <a:endParaRPr lang="cs-CZ" b="1" dirty="0"/>
          </a:p>
          <a:p>
            <a:pPr algn="just">
              <a:buFont typeface="Wingdings" pitchFamily="2" charset="2"/>
              <a:buChar char="ü"/>
            </a:pPr>
            <a:r>
              <a:rPr lang="cs-CZ" dirty="0" err="1" smtClean="0"/>
              <a:t>Bedeutung</a:t>
            </a:r>
            <a:endParaRPr lang="cs-CZ" dirty="0" smtClean="0"/>
          </a:p>
          <a:p>
            <a:pPr algn="just">
              <a:buFont typeface="Wingdings" pitchFamily="2" charset="2"/>
              <a:buChar char="ü"/>
            </a:pPr>
            <a:r>
              <a:rPr lang="cs-CZ" dirty="0" err="1" smtClean="0"/>
              <a:t>Nachrichtenwert</a:t>
            </a:r>
            <a:endParaRPr lang="cs-CZ" dirty="0" smtClean="0"/>
          </a:p>
          <a:p>
            <a:pPr algn="just">
              <a:buFont typeface="Wingdings" pitchFamily="2" charset="2"/>
              <a:buChar char="ü"/>
            </a:pPr>
            <a:r>
              <a:rPr lang="cs-CZ" dirty="0" err="1" smtClean="0"/>
              <a:t>Seriöse</a:t>
            </a:r>
            <a:r>
              <a:rPr lang="cs-CZ" dirty="0" smtClean="0"/>
              <a:t> </a:t>
            </a:r>
            <a:r>
              <a:rPr lang="cs-CZ" dirty="0" err="1" smtClean="0"/>
              <a:t>Information</a:t>
            </a:r>
            <a:endParaRPr lang="cs-CZ" dirty="0"/>
          </a:p>
        </p:txBody>
      </p:sp>
      <p:sp>
        <p:nvSpPr>
          <p:cNvPr id="4" name="Zástupný symbol pro obsah 3"/>
          <p:cNvSpPr>
            <a:spLocks noGrp="1"/>
          </p:cNvSpPr>
          <p:nvPr>
            <p:ph sz="quarter" idx="14"/>
          </p:nvPr>
        </p:nvSpPr>
        <p:spPr/>
        <p:txBody>
          <a:bodyPr>
            <a:noAutofit/>
          </a:bodyPr>
          <a:lstStyle/>
          <a:p>
            <a:pPr marL="0" indent="0" algn="just">
              <a:buNone/>
            </a:pPr>
            <a:r>
              <a:rPr lang="cs-CZ" sz="2800" b="1" dirty="0" err="1"/>
              <a:t>Im</a:t>
            </a:r>
            <a:r>
              <a:rPr lang="cs-CZ" sz="2800" b="1" dirty="0"/>
              <a:t> </a:t>
            </a:r>
            <a:r>
              <a:rPr lang="cs-CZ" sz="2800" b="1" dirty="0" err="1"/>
              <a:t>Vordergrund</a:t>
            </a:r>
            <a:r>
              <a:rPr lang="cs-CZ" sz="2800" b="1" dirty="0"/>
              <a:t>:</a:t>
            </a:r>
          </a:p>
          <a:p>
            <a:pPr marL="0" indent="0" algn="just">
              <a:buNone/>
            </a:pPr>
            <a:endParaRPr lang="cs-CZ" b="1" dirty="0"/>
          </a:p>
          <a:p>
            <a:pPr algn="just">
              <a:buFont typeface="Wingdings" pitchFamily="2" charset="2"/>
              <a:buChar char="ü"/>
            </a:pPr>
            <a:r>
              <a:rPr lang="cs-CZ" dirty="0" err="1" smtClean="0"/>
              <a:t>Sensation</a:t>
            </a:r>
            <a:endParaRPr lang="cs-CZ" dirty="0" smtClean="0"/>
          </a:p>
          <a:p>
            <a:pPr algn="just">
              <a:buFont typeface="Wingdings" pitchFamily="2" charset="2"/>
              <a:buChar char="ü"/>
            </a:pPr>
            <a:r>
              <a:rPr lang="cs-CZ" dirty="0" err="1" smtClean="0"/>
              <a:t>Unterhaltungswert</a:t>
            </a:r>
            <a:endParaRPr lang="cs-CZ" dirty="0" smtClean="0"/>
          </a:p>
          <a:p>
            <a:pPr algn="just">
              <a:buFont typeface="Wingdings" pitchFamily="2" charset="2"/>
              <a:buChar char="ü"/>
            </a:pPr>
            <a:r>
              <a:rPr lang="cs-CZ" dirty="0" err="1" smtClean="0"/>
              <a:t>Human</a:t>
            </a:r>
            <a:r>
              <a:rPr lang="cs-CZ" dirty="0" smtClean="0"/>
              <a:t> </a:t>
            </a:r>
            <a:r>
              <a:rPr lang="cs-CZ" dirty="0" err="1" smtClean="0"/>
              <a:t>Interest</a:t>
            </a:r>
            <a:endParaRPr lang="cs-CZ" dirty="0"/>
          </a:p>
          <a:p>
            <a:pPr marL="0" indent="0" algn="ctr">
              <a:buNone/>
            </a:pPr>
            <a:endParaRPr lang="cs-CZ" sz="1400" dirty="0"/>
          </a:p>
        </p:txBody>
      </p:sp>
    </p:spTree>
    <p:extLst>
      <p:ext uri="{BB962C8B-B14F-4D97-AF65-F5344CB8AC3E}">
        <p14:creationId xmlns:p14="http://schemas.microsoft.com/office/powerpoint/2010/main" val="417654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Berichte</a:t>
            </a:r>
            <a:endParaRPr lang="cs-CZ" b="1" dirty="0"/>
          </a:p>
        </p:txBody>
      </p:sp>
      <p:sp>
        <p:nvSpPr>
          <p:cNvPr id="3" name="Zástupný symbol pro obsah 2"/>
          <p:cNvSpPr>
            <a:spLocks noGrp="1"/>
          </p:cNvSpPr>
          <p:nvPr>
            <p:ph idx="1"/>
          </p:nvPr>
        </p:nvSpPr>
        <p:spPr/>
        <p:txBody>
          <a:bodyPr>
            <a:normAutofit/>
          </a:bodyPr>
          <a:lstStyle/>
          <a:p>
            <a:r>
              <a:rPr lang="cs-CZ" sz="2800" b="1" dirty="0" smtClean="0"/>
              <a:t>1. </a:t>
            </a:r>
            <a:r>
              <a:rPr lang="cs-CZ" sz="2800" b="1" dirty="0" err="1" smtClean="0"/>
              <a:t>Tatsachenbericht</a:t>
            </a:r>
            <a:endParaRPr lang="cs-CZ" sz="2800" b="1" dirty="0" smtClean="0"/>
          </a:p>
          <a:p>
            <a:pPr marL="0" indent="0">
              <a:buNone/>
            </a:pPr>
            <a:endParaRPr lang="cs-CZ" sz="2800" b="1" dirty="0" smtClean="0"/>
          </a:p>
          <a:p>
            <a:pPr>
              <a:buFontTx/>
              <a:buChar char="-"/>
            </a:pPr>
            <a:r>
              <a:rPr lang="cs-CZ" dirty="0" err="1" smtClean="0"/>
              <a:t>Zusammenfassung</a:t>
            </a:r>
            <a:r>
              <a:rPr lang="cs-CZ" dirty="0" smtClean="0"/>
              <a:t>, </a:t>
            </a:r>
            <a:r>
              <a:rPr lang="cs-CZ" dirty="0" err="1" smtClean="0"/>
              <a:t>Zuordnung</a:t>
            </a:r>
            <a:r>
              <a:rPr lang="cs-CZ" dirty="0" smtClean="0"/>
              <a:t> </a:t>
            </a:r>
            <a:r>
              <a:rPr lang="cs-CZ" dirty="0" err="1" smtClean="0"/>
              <a:t>und</a:t>
            </a:r>
            <a:r>
              <a:rPr lang="cs-CZ" dirty="0" smtClean="0"/>
              <a:t> </a:t>
            </a:r>
            <a:r>
              <a:rPr lang="cs-CZ" dirty="0" err="1" smtClean="0"/>
              <a:t>Gewichtung</a:t>
            </a:r>
            <a:r>
              <a:rPr lang="cs-CZ" dirty="0" smtClean="0"/>
              <a:t> von </a:t>
            </a:r>
            <a:r>
              <a:rPr lang="cs-CZ" dirty="0" err="1" smtClean="0"/>
              <a:t>Fakten</a:t>
            </a:r>
            <a:endParaRPr lang="cs-CZ" dirty="0" smtClean="0"/>
          </a:p>
          <a:p>
            <a:pPr marL="0" indent="0">
              <a:buNone/>
            </a:pPr>
            <a:endParaRPr lang="cs-CZ" dirty="0" smtClean="0"/>
          </a:p>
          <a:p>
            <a:pPr>
              <a:buFontTx/>
              <a:buChar char="-"/>
            </a:pPr>
            <a:r>
              <a:rPr lang="cs-CZ" dirty="0" err="1" smtClean="0"/>
              <a:t>Zentrale</a:t>
            </a:r>
            <a:r>
              <a:rPr lang="cs-CZ" dirty="0" smtClean="0"/>
              <a:t> </a:t>
            </a:r>
            <a:r>
              <a:rPr lang="cs-CZ" dirty="0" err="1" smtClean="0"/>
              <a:t>Tatsachen</a:t>
            </a:r>
            <a:r>
              <a:rPr lang="cs-CZ" dirty="0" smtClean="0"/>
              <a:t> </a:t>
            </a:r>
            <a:r>
              <a:rPr lang="cs-CZ" dirty="0" err="1" smtClean="0"/>
              <a:t>werden</a:t>
            </a:r>
            <a:r>
              <a:rPr lang="cs-CZ" dirty="0" smtClean="0"/>
              <a:t> </a:t>
            </a:r>
            <a:r>
              <a:rPr lang="cs-CZ" dirty="0" err="1" smtClean="0"/>
              <a:t>an</a:t>
            </a:r>
            <a:r>
              <a:rPr lang="cs-CZ" dirty="0" smtClean="0"/>
              <a:t> den </a:t>
            </a:r>
            <a:r>
              <a:rPr lang="cs-CZ" dirty="0" err="1" smtClean="0"/>
              <a:t>Anfang</a:t>
            </a:r>
            <a:r>
              <a:rPr lang="cs-CZ" dirty="0" smtClean="0"/>
              <a:t> </a:t>
            </a:r>
            <a:r>
              <a:rPr lang="cs-CZ" dirty="0" err="1" smtClean="0"/>
              <a:t>gestellt</a:t>
            </a:r>
            <a:endParaRPr lang="cs-CZ" dirty="0" smtClean="0"/>
          </a:p>
          <a:p>
            <a:pPr>
              <a:buFontTx/>
              <a:buChar char="-"/>
            </a:pPr>
            <a:endParaRPr lang="cs-CZ" dirty="0" smtClean="0"/>
          </a:p>
          <a:p>
            <a:pPr marL="0" indent="0">
              <a:buNone/>
            </a:pPr>
            <a:endParaRPr lang="cs-CZ" dirty="0"/>
          </a:p>
        </p:txBody>
      </p:sp>
    </p:spTree>
    <p:extLst>
      <p:ext uri="{BB962C8B-B14F-4D97-AF65-F5344CB8AC3E}">
        <p14:creationId xmlns:p14="http://schemas.microsoft.com/office/powerpoint/2010/main" val="1132572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800" b="1" dirty="0" smtClean="0"/>
              <a:t>2. </a:t>
            </a:r>
            <a:r>
              <a:rPr lang="cs-CZ" sz="2800" b="1" dirty="0" err="1" smtClean="0"/>
              <a:t>Handlungsbericht</a:t>
            </a:r>
            <a:endParaRPr lang="cs-CZ" sz="2800" b="1" dirty="0" smtClean="0"/>
          </a:p>
          <a:p>
            <a:pPr marL="0" indent="0">
              <a:buNone/>
            </a:pPr>
            <a:endParaRPr lang="cs-CZ" dirty="0"/>
          </a:p>
          <a:p>
            <a:pPr>
              <a:buFontTx/>
              <a:buChar char="-"/>
            </a:pPr>
            <a:r>
              <a:rPr lang="cs-CZ" dirty="0" smtClean="0"/>
              <a:t>Es </a:t>
            </a:r>
            <a:r>
              <a:rPr lang="cs-CZ" dirty="0" err="1" smtClean="0"/>
              <a:t>geht</a:t>
            </a:r>
            <a:r>
              <a:rPr lang="cs-CZ" dirty="0" smtClean="0"/>
              <a:t> um </a:t>
            </a:r>
            <a:r>
              <a:rPr lang="cs-CZ" dirty="0" err="1" smtClean="0"/>
              <a:t>einen</a:t>
            </a:r>
            <a:r>
              <a:rPr lang="cs-CZ" dirty="0" smtClean="0"/>
              <a:t> </a:t>
            </a:r>
            <a:r>
              <a:rPr lang="cs-CZ" dirty="0" err="1" smtClean="0"/>
              <a:t>Ablauf</a:t>
            </a:r>
            <a:r>
              <a:rPr lang="cs-CZ" dirty="0" smtClean="0"/>
              <a:t> von </a:t>
            </a:r>
            <a:r>
              <a:rPr lang="cs-CZ" dirty="0" err="1" smtClean="0"/>
              <a:t>Ereignissen</a:t>
            </a:r>
            <a:r>
              <a:rPr lang="cs-CZ" dirty="0" smtClean="0"/>
              <a:t> </a:t>
            </a:r>
            <a:r>
              <a:rPr lang="cs-CZ" dirty="0" err="1" smtClean="0"/>
              <a:t>zu</a:t>
            </a:r>
            <a:r>
              <a:rPr lang="cs-CZ" dirty="0" smtClean="0"/>
              <a:t> </a:t>
            </a:r>
            <a:r>
              <a:rPr lang="cs-CZ" dirty="0" err="1" smtClean="0"/>
              <a:t>einem</a:t>
            </a:r>
            <a:r>
              <a:rPr lang="cs-CZ" dirty="0" smtClean="0"/>
              <a:t> </a:t>
            </a:r>
            <a:r>
              <a:rPr lang="cs-CZ" dirty="0" err="1" smtClean="0"/>
              <a:t>konkreten</a:t>
            </a:r>
            <a:r>
              <a:rPr lang="cs-CZ" dirty="0" smtClean="0"/>
              <a:t> </a:t>
            </a:r>
            <a:r>
              <a:rPr lang="cs-CZ" dirty="0" err="1" smtClean="0"/>
              <a:t>Endpunkt</a:t>
            </a:r>
            <a:r>
              <a:rPr lang="cs-CZ" dirty="0" smtClean="0"/>
              <a:t> </a:t>
            </a:r>
            <a:r>
              <a:rPr lang="cs-CZ" dirty="0" err="1" smtClean="0"/>
              <a:t>hin</a:t>
            </a:r>
            <a:endParaRPr lang="cs-CZ" dirty="0" smtClean="0"/>
          </a:p>
          <a:p>
            <a:pPr marL="0" indent="0">
              <a:buNone/>
            </a:pPr>
            <a:endParaRPr lang="cs-CZ" dirty="0" smtClean="0"/>
          </a:p>
          <a:p>
            <a:pPr>
              <a:buFontTx/>
              <a:buChar char="-"/>
            </a:pPr>
            <a:r>
              <a:rPr lang="cs-CZ" dirty="0" err="1" smtClean="0"/>
              <a:t>Dieser</a:t>
            </a:r>
            <a:r>
              <a:rPr lang="cs-CZ" dirty="0" smtClean="0"/>
              <a:t> </a:t>
            </a:r>
            <a:r>
              <a:rPr lang="cs-CZ" dirty="0" err="1" smtClean="0"/>
              <a:t>wird</a:t>
            </a:r>
            <a:r>
              <a:rPr lang="cs-CZ" dirty="0" smtClean="0"/>
              <a:t> </a:t>
            </a:r>
            <a:r>
              <a:rPr lang="cs-CZ" dirty="0" err="1" smtClean="0"/>
              <a:t>an</a:t>
            </a:r>
            <a:r>
              <a:rPr lang="cs-CZ" dirty="0" smtClean="0"/>
              <a:t> den </a:t>
            </a:r>
            <a:r>
              <a:rPr lang="cs-CZ" dirty="0" err="1" smtClean="0"/>
              <a:t>Anfang</a:t>
            </a:r>
            <a:r>
              <a:rPr lang="cs-CZ" dirty="0" smtClean="0"/>
              <a:t> des </a:t>
            </a:r>
            <a:r>
              <a:rPr lang="cs-CZ" dirty="0" err="1" smtClean="0"/>
              <a:t>Berichts</a:t>
            </a:r>
            <a:r>
              <a:rPr lang="cs-CZ" dirty="0" smtClean="0"/>
              <a:t> </a:t>
            </a:r>
            <a:r>
              <a:rPr lang="cs-CZ" dirty="0" err="1" smtClean="0"/>
              <a:t>gestellt</a:t>
            </a:r>
            <a:endParaRPr lang="cs-CZ" dirty="0" smtClean="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398946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800" b="1" dirty="0" smtClean="0"/>
              <a:t>3</a:t>
            </a:r>
            <a:r>
              <a:rPr lang="cs-CZ" sz="2800" b="1" dirty="0"/>
              <a:t>. </a:t>
            </a:r>
            <a:r>
              <a:rPr lang="cs-CZ" sz="2800" b="1" dirty="0" err="1" smtClean="0"/>
              <a:t>Zitatenbericht</a:t>
            </a:r>
            <a:endParaRPr lang="cs-CZ" sz="2800" b="1" dirty="0" smtClean="0"/>
          </a:p>
          <a:p>
            <a:pPr marL="0" indent="0">
              <a:buNone/>
            </a:pPr>
            <a:endParaRPr lang="cs-CZ" sz="2800" b="1" dirty="0" smtClean="0"/>
          </a:p>
          <a:p>
            <a:pPr>
              <a:buFontTx/>
              <a:buChar char="-"/>
            </a:pPr>
            <a:r>
              <a:rPr lang="cs-CZ" dirty="0" err="1" smtClean="0"/>
              <a:t>Komprimierung</a:t>
            </a:r>
            <a:r>
              <a:rPr lang="cs-CZ" dirty="0" smtClean="0"/>
              <a:t> von </a:t>
            </a:r>
            <a:r>
              <a:rPr lang="cs-CZ" dirty="0" err="1" smtClean="0"/>
              <a:t>Aussagen</a:t>
            </a:r>
            <a:r>
              <a:rPr lang="cs-CZ" dirty="0" smtClean="0"/>
              <a:t> in </a:t>
            </a:r>
            <a:r>
              <a:rPr lang="cs-CZ" dirty="0" err="1" smtClean="0"/>
              <a:t>Reden</a:t>
            </a:r>
            <a:r>
              <a:rPr lang="cs-CZ" dirty="0" smtClean="0"/>
              <a:t> von </a:t>
            </a:r>
            <a:r>
              <a:rPr lang="cs-CZ" dirty="0" err="1" smtClean="0"/>
              <a:t>Diskussionen</a:t>
            </a:r>
            <a:r>
              <a:rPr lang="cs-CZ" dirty="0" smtClean="0"/>
              <a:t> </a:t>
            </a:r>
            <a:r>
              <a:rPr lang="cs-CZ" dirty="0" err="1" smtClean="0"/>
              <a:t>und</a:t>
            </a:r>
            <a:r>
              <a:rPr lang="cs-CZ" dirty="0" smtClean="0"/>
              <a:t> </a:t>
            </a:r>
            <a:r>
              <a:rPr lang="cs-CZ" dirty="0" err="1" smtClean="0"/>
              <a:t>Interviews</a:t>
            </a:r>
            <a:endParaRPr lang="cs-CZ" dirty="0" smtClean="0"/>
          </a:p>
          <a:p>
            <a:pPr marL="0" indent="0">
              <a:buNone/>
            </a:pPr>
            <a:endParaRPr lang="cs-CZ" dirty="0"/>
          </a:p>
          <a:p>
            <a:endParaRPr lang="cs-CZ" dirty="0"/>
          </a:p>
        </p:txBody>
      </p:sp>
    </p:spTree>
    <p:extLst>
      <p:ext uri="{BB962C8B-B14F-4D97-AF65-F5344CB8AC3E}">
        <p14:creationId xmlns:p14="http://schemas.microsoft.com/office/powerpoint/2010/main" val="630104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Berichte</a:t>
            </a:r>
            <a:endParaRPr lang="cs-CZ" b="1" dirty="0"/>
          </a:p>
        </p:txBody>
      </p:sp>
      <p:sp>
        <p:nvSpPr>
          <p:cNvPr id="3" name="Zástupný symbol pro obsah 2"/>
          <p:cNvSpPr>
            <a:spLocks noGrp="1"/>
          </p:cNvSpPr>
          <p:nvPr>
            <p:ph idx="1"/>
          </p:nvPr>
        </p:nvSpPr>
        <p:spPr/>
        <p:txBody>
          <a:bodyPr>
            <a:normAutofit/>
          </a:bodyPr>
          <a:lstStyle/>
          <a:p>
            <a:r>
              <a:rPr lang="cs-CZ" sz="2800" b="1" dirty="0" smtClean="0"/>
              <a:t>1. </a:t>
            </a:r>
            <a:r>
              <a:rPr lang="cs-CZ" sz="2800" b="1" dirty="0" err="1" smtClean="0"/>
              <a:t>Sportbericht</a:t>
            </a:r>
            <a:endParaRPr lang="cs-CZ" sz="2800" b="1" dirty="0" smtClean="0"/>
          </a:p>
          <a:p>
            <a:pPr marL="0" indent="0">
              <a:buNone/>
            </a:pPr>
            <a:endParaRPr lang="cs-CZ" sz="2800" b="1" dirty="0" smtClean="0"/>
          </a:p>
          <a:p>
            <a:r>
              <a:rPr lang="cs-CZ" sz="2800" b="1" dirty="0" smtClean="0"/>
              <a:t>2. </a:t>
            </a:r>
            <a:r>
              <a:rPr lang="cs-CZ" sz="2800" b="1" dirty="0" err="1" smtClean="0"/>
              <a:t>Wetterbericht</a:t>
            </a:r>
            <a:endParaRPr lang="cs-CZ" sz="2800" b="1" dirty="0" smtClean="0"/>
          </a:p>
          <a:p>
            <a:pPr marL="0" indent="0">
              <a:buNone/>
            </a:pPr>
            <a:endParaRPr lang="cs-CZ" sz="2800" b="1" dirty="0" smtClean="0"/>
          </a:p>
          <a:p>
            <a:r>
              <a:rPr lang="cs-CZ" sz="2800" b="1" dirty="0" smtClean="0"/>
              <a:t>3. </a:t>
            </a:r>
            <a:r>
              <a:rPr lang="cs-CZ" sz="2800" b="1" dirty="0" err="1" smtClean="0"/>
              <a:t>Börsenbericht</a:t>
            </a:r>
            <a:endParaRPr lang="cs-CZ" sz="2800" b="1" dirty="0" smtClean="0"/>
          </a:p>
          <a:p>
            <a:endParaRPr lang="cs-CZ" sz="2800" b="1" dirty="0" smtClean="0"/>
          </a:p>
          <a:p>
            <a:pPr marL="0" indent="0">
              <a:buNone/>
            </a:pPr>
            <a:endParaRPr lang="cs-CZ" sz="2800" b="1" dirty="0" smtClean="0"/>
          </a:p>
          <a:p>
            <a:pPr marL="0" indent="0">
              <a:buNone/>
            </a:pPr>
            <a:endParaRPr lang="cs-CZ" dirty="0" smtClean="0"/>
          </a:p>
          <a:p>
            <a:pPr>
              <a:buFontTx/>
              <a:buChar char="-"/>
            </a:pPr>
            <a:endParaRPr lang="cs-CZ" dirty="0" smtClean="0"/>
          </a:p>
          <a:p>
            <a:pPr marL="0" indent="0">
              <a:buNone/>
            </a:pPr>
            <a:endParaRPr lang="cs-CZ" dirty="0"/>
          </a:p>
        </p:txBody>
      </p:sp>
    </p:spTree>
    <p:extLst>
      <p:ext uri="{BB962C8B-B14F-4D97-AF65-F5344CB8AC3E}">
        <p14:creationId xmlns:p14="http://schemas.microsoft.com/office/powerpoint/2010/main" val="589642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Sportbericht</a:t>
            </a:r>
            <a:endParaRPr lang="cs-CZ" dirty="0"/>
          </a:p>
        </p:txBody>
      </p:sp>
      <p:pic>
        <p:nvPicPr>
          <p:cNvPr id="6146" name="Picture 2" descr="C:\Users\Veronika\Desktop\Wurzburg2\1_Informierende\skenovat002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772816"/>
            <a:ext cx="532859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49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Sportbericht</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1700808"/>
            <a:ext cx="4392488" cy="4752528"/>
          </a:xfrm>
        </p:spPr>
      </p:pic>
    </p:spTree>
    <p:extLst>
      <p:ext uri="{BB962C8B-B14F-4D97-AF65-F5344CB8AC3E}">
        <p14:creationId xmlns:p14="http://schemas.microsoft.com/office/powerpoint/2010/main" val="3421207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Wetterbericht</a:t>
            </a:r>
            <a:endParaRPr lang="cs-CZ" dirty="0"/>
          </a:p>
        </p:txBody>
      </p:sp>
      <p:graphicFrame>
        <p:nvGraphicFramePr>
          <p:cNvPr id="4" name="Zástupný symbol pro obsah 3"/>
          <p:cNvGraphicFramePr>
            <a:graphicFrameLocks noGrp="1" noChangeAspect="1"/>
          </p:cNvGraphicFramePr>
          <p:nvPr>
            <p:ph idx="1"/>
            <p:extLst>
              <p:ext uri="{D42A27DB-BD31-4B8C-83A1-F6EECF244321}">
                <p14:modId xmlns:p14="http://schemas.microsoft.com/office/powerpoint/2010/main" val="51759405"/>
              </p:ext>
            </p:extLst>
          </p:nvPr>
        </p:nvGraphicFramePr>
        <p:xfrm>
          <a:off x="1403648" y="2132856"/>
          <a:ext cx="6196013" cy="3143250"/>
        </p:xfrm>
        <a:graphic>
          <a:graphicData uri="http://schemas.openxmlformats.org/presentationml/2006/ole">
            <mc:AlternateContent xmlns:mc="http://schemas.openxmlformats.org/markup-compatibility/2006">
              <mc:Choice xmlns:v="urn:schemas-microsoft-com:vml" Requires="v">
                <p:oleObj spid="_x0000_s1031" name="Rastrový obrázek" r:id="rId3" imgW="6419880" imgH="3257640" progId="Paint.Picture">
                  <p:embed/>
                </p:oleObj>
              </mc:Choice>
              <mc:Fallback>
                <p:oleObj name="Rastrový obrázek" r:id="rId3" imgW="6419880" imgH="3257640" progId="Paint.Picture">
                  <p:embed/>
                  <p:pic>
                    <p:nvPicPr>
                      <p:cNvPr id="0" name="Objekt 18"/>
                      <p:cNvPicPr>
                        <a:picLocks noChangeAspect="1" noChangeArrowheads="1"/>
                      </p:cNvPicPr>
                      <p:nvPr/>
                    </p:nvPicPr>
                    <p:blipFill>
                      <a:blip r:embed="rId4"/>
                      <a:srcRect/>
                      <a:stretch>
                        <a:fillRect/>
                      </a:stretch>
                    </p:blipFill>
                    <p:spPr bwMode="auto">
                      <a:xfrm>
                        <a:off x="1403648" y="2132856"/>
                        <a:ext cx="619601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21207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Börsenbericht</a:t>
            </a:r>
            <a:endParaRPr lang="cs-CZ" dirty="0"/>
          </a:p>
        </p:txBody>
      </p:sp>
      <p:pic>
        <p:nvPicPr>
          <p:cNvPr id="7170" name="Picture 2" descr="C:\Users\Veronika\Desktop\Wurzburg2\1_Informierende\skenovat00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05678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03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Reportage</a:t>
            </a:r>
            <a:endParaRPr lang="cs-CZ" dirty="0"/>
          </a:p>
        </p:txBody>
      </p:sp>
      <p:sp>
        <p:nvSpPr>
          <p:cNvPr id="3" name="Zástupný symbol pro obsah 2"/>
          <p:cNvSpPr>
            <a:spLocks noGrp="1"/>
          </p:cNvSpPr>
          <p:nvPr>
            <p:ph idx="1"/>
          </p:nvPr>
        </p:nvSpPr>
        <p:spPr/>
        <p:txBody>
          <a:bodyPr>
            <a:normAutofit/>
          </a:bodyPr>
          <a:lstStyle/>
          <a:p>
            <a:r>
              <a:rPr lang="de-DE" dirty="0"/>
              <a:t>„Der Reporter schildert jegliches Geschehen aus seiner Perspektive, d.h. so wie er es selbst wahrgenommen hat, und er bietet dem Rezipienten damit die Möglichkeit, die Ereignisse und Situationen mit den Augen des Reporters noch einmal unmittelbar erleben zu können.“ </a:t>
            </a:r>
            <a:endParaRPr lang="cs-CZ" dirty="0" smtClean="0"/>
          </a:p>
          <a:p>
            <a:pPr marL="0" indent="0">
              <a:buNone/>
            </a:pPr>
            <a:r>
              <a:rPr lang="cs-CZ" dirty="0"/>
              <a:t>	</a:t>
            </a:r>
            <a:r>
              <a:rPr lang="cs-CZ" dirty="0" smtClean="0"/>
              <a:t>			</a:t>
            </a:r>
            <a:r>
              <a:rPr lang="de-DE" sz="1800" dirty="0" smtClean="0"/>
              <a:t>(</a:t>
            </a:r>
            <a:r>
              <a:rPr lang="de-DE" sz="1800" dirty="0"/>
              <a:t>Mast 2004:256)</a:t>
            </a:r>
            <a:endParaRPr lang="cs-CZ" sz="1800" dirty="0"/>
          </a:p>
        </p:txBody>
      </p:sp>
    </p:spTree>
    <p:extLst>
      <p:ext uri="{BB962C8B-B14F-4D97-AF65-F5344CB8AC3E}">
        <p14:creationId xmlns:p14="http://schemas.microsoft.com/office/powerpoint/2010/main" val="720650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Meldung</a:t>
            </a:r>
            <a:endParaRPr lang="cs-CZ" b="1" dirty="0"/>
          </a:p>
        </p:txBody>
      </p:sp>
      <p:pic>
        <p:nvPicPr>
          <p:cNvPr id="1026" name="Picture 2" descr="C:\Users\Veronika\Desktop\Wurzburg2\1_Informierende\skenovat002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483768" y="1916832"/>
            <a:ext cx="4248471"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60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Merkmale</a:t>
            </a:r>
            <a:endParaRPr lang="cs-CZ" dirty="0"/>
          </a:p>
        </p:txBody>
      </p:sp>
      <p:sp>
        <p:nvSpPr>
          <p:cNvPr id="3" name="Zástupný symbol pro obsah 2"/>
          <p:cNvSpPr>
            <a:spLocks noGrp="1"/>
          </p:cNvSpPr>
          <p:nvPr>
            <p:ph idx="1"/>
          </p:nvPr>
        </p:nvSpPr>
        <p:spPr/>
        <p:txBody>
          <a:bodyPr>
            <a:normAutofit/>
          </a:bodyPr>
          <a:lstStyle/>
          <a:p>
            <a:pPr lvl="0"/>
            <a:r>
              <a:rPr lang="de-DE" dirty="0"/>
              <a:t>Die Reportage ist im Kern eine Nachricht.</a:t>
            </a:r>
            <a:endParaRPr lang="cs-CZ" dirty="0"/>
          </a:p>
          <a:p>
            <a:pPr lvl="0"/>
            <a:r>
              <a:rPr lang="de-DE" dirty="0"/>
              <a:t>Wichtig sind persönliche Eindrücke und Erlebnisse.</a:t>
            </a:r>
            <a:endParaRPr lang="cs-CZ" dirty="0"/>
          </a:p>
          <a:p>
            <a:pPr lvl="0"/>
            <a:r>
              <a:rPr lang="de-DE" dirty="0"/>
              <a:t>Typische Merkmale sind Handlungen und Ereignisse. </a:t>
            </a:r>
            <a:endParaRPr lang="cs-CZ" dirty="0"/>
          </a:p>
          <a:p>
            <a:pPr lvl="0"/>
            <a:r>
              <a:rPr lang="de-DE" dirty="0"/>
              <a:t>Eine Reportage schildert authentisch und lässt ihr Publikum das Geschehen miterleben. </a:t>
            </a:r>
            <a:endParaRPr lang="cs-CZ" dirty="0"/>
          </a:p>
          <a:p>
            <a:pPr marL="0" indent="0">
              <a:buNone/>
            </a:pPr>
            <a:r>
              <a:rPr lang="cs-CZ" sz="1800" dirty="0" smtClean="0"/>
              <a:t>				</a:t>
            </a:r>
            <a:r>
              <a:rPr lang="de-DE" sz="1800" dirty="0" smtClean="0"/>
              <a:t>(</a:t>
            </a:r>
            <a:r>
              <a:rPr lang="de-DE" sz="1800" dirty="0"/>
              <a:t>vgl. Mast 2004:256)</a:t>
            </a:r>
            <a:endParaRPr lang="cs-CZ" sz="1800" dirty="0"/>
          </a:p>
          <a:p>
            <a:endParaRPr lang="cs-CZ" dirty="0"/>
          </a:p>
        </p:txBody>
      </p:sp>
    </p:spTree>
    <p:extLst>
      <p:ext uri="{BB962C8B-B14F-4D97-AF65-F5344CB8AC3E}">
        <p14:creationId xmlns:p14="http://schemas.microsoft.com/office/powerpoint/2010/main" val="3317951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Themen</a:t>
            </a:r>
            <a:endParaRPr lang="cs-CZ" dirty="0"/>
          </a:p>
        </p:txBody>
      </p:sp>
      <p:sp>
        <p:nvSpPr>
          <p:cNvPr id="3" name="Zástupný symbol pro obsah 2"/>
          <p:cNvSpPr>
            <a:spLocks noGrp="1"/>
          </p:cNvSpPr>
          <p:nvPr>
            <p:ph idx="1"/>
          </p:nvPr>
        </p:nvSpPr>
        <p:spPr/>
        <p:txBody>
          <a:bodyPr>
            <a:normAutofit fontScale="85000" lnSpcReduction="10000"/>
          </a:bodyPr>
          <a:lstStyle/>
          <a:p>
            <a:pPr lvl="0"/>
            <a:r>
              <a:rPr lang="de-DE" dirty="0"/>
              <a:t>Ereignisse und </a:t>
            </a:r>
            <a:r>
              <a:rPr lang="de-DE" dirty="0" smtClean="0"/>
              <a:t>Veranstaltungen</a:t>
            </a:r>
          </a:p>
          <a:p>
            <a:pPr marL="0" lvl="0" indent="0">
              <a:buNone/>
            </a:pPr>
            <a:r>
              <a:rPr lang="de-DE" dirty="0" smtClean="0"/>
              <a:t>(</a:t>
            </a:r>
            <a:r>
              <a:rPr lang="cs-CZ" dirty="0" err="1" smtClean="0"/>
              <a:t>Fu</a:t>
            </a:r>
            <a:r>
              <a:rPr lang="de-DE" dirty="0" err="1" smtClean="0"/>
              <a:t>ßball</a:t>
            </a:r>
            <a:r>
              <a:rPr lang="de-DE" dirty="0" smtClean="0"/>
              <a:t>-Weltmeisterschaft</a:t>
            </a:r>
            <a:r>
              <a:rPr lang="de-DE" dirty="0"/>
              <a:t>)</a:t>
            </a:r>
            <a:endParaRPr lang="cs-CZ" dirty="0"/>
          </a:p>
          <a:p>
            <a:pPr lvl="0"/>
            <a:r>
              <a:rPr lang="de-DE" dirty="0"/>
              <a:t>Milieureportagen </a:t>
            </a:r>
          </a:p>
          <a:p>
            <a:pPr marL="0" lvl="0" indent="0">
              <a:buNone/>
            </a:pPr>
            <a:r>
              <a:rPr lang="de-DE" dirty="0" smtClean="0"/>
              <a:t>(</a:t>
            </a:r>
            <a:r>
              <a:rPr lang="de-DE" dirty="0"/>
              <a:t>das Leben der Obdachlosen)</a:t>
            </a:r>
            <a:endParaRPr lang="cs-CZ" dirty="0"/>
          </a:p>
          <a:p>
            <a:pPr lvl="0"/>
            <a:r>
              <a:rPr lang="de-DE" dirty="0"/>
              <a:t>Trendthemen </a:t>
            </a:r>
            <a:endParaRPr lang="cs-CZ" dirty="0"/>
          </a:p>
          <a:p>
            <a:pPr lvl="0"/>
            <a:r>
              <a:rPr lang="de-DE" dirty="0"/>
              <a:t> Rollenspiel </a:t>
            </a:r>
            <a:endParaRPr lang="de-DE" dirty="0" smtClean="0"/>
          </a:p>
          <a:p>
            <a:pPr marL="0" lvl="0" indent="0">
              <a:buNone/>
            </a:pPr>
            <a:r>
              <a:rPr lang="de-DE" dirty="0" smtClean="0"/>
              <a:t>(</a:t>
            </a:r>
            <a:r>
              <a:rPr lang="de-DE" dirty="0"/>
              <a:t>Übernahme der Rolle des Taxifahrers oder der Bedienung auf dem Münchner Oktoberfest) </a:t>
            </a:r>
            <a:endParaRPr lang="cs-CZ" dirty="0"/>
          </a:p>
          <a:p>
            <a:pPr lvl="0"/>
            <a:r>
              <a:rPr lang="de-DE" dirty="0"/>
              <a:t>Selbsterfahrung </a:t>
            </a:r>
            <a:endParaRPr lang="de-DE" dirty="0" smtClean="0"/>
          </a:p>
          <a:p>
            <a:pPr marL="0" lvl="0" indent="0">
              <a:buNone/>
            </a:pPr>
            <a:r>
              <a:rPr lang="de-DE" dirty="0" smtClean="0"/>
              <a:t>(</a:t>
            </a:r>
            <a:r>
              <a:rPr lang="de-DE" dirty="0"/>
              <a:t>z.B. eine Mitfahrt im Einsatzwagen der Polizei) u.a.</a:t>
            </a:r>
            <a:endParaRPr lang="cs-CZ" dirty="0"/>
          </a:p>
          <a:p>
            <a:pPr marL="0" indent="0">
              <a:buNone/>
            </a:pPr>
            <a:r>
              <a:rPr lang="cs-CZ" sz="1900" dirty="0" smtClean="0"/>
              <a:t>				</a:t>
            </a:r>
            <a:r>
              <a:rPr lang="de-DE" sz="1900" dirty="0" smtClean="0"/>
              <a:t>(</a:t>
            </a:r>
            <a:r>
              <a:rPr lang="de-DE" sz="1900" dirty="0"/>
              <a:t>vgl. Mast 2004:257)</a:t>
            </a:r>
            <a:endParaRPr lang="cs-CZ" sz="1900" dirty="0"/>
          </a:p>
        </p:txBody>
      </p:sp>
    </p:spTree>
    <p:extLst>
      <p:ext uri="{BB962C8B-B14F-4D97-AF65-F5344CB8AC3E}">
        <p14:creationId xmlns:p14="http://schemas.microsoft.com/office/powerpoint/2010/main" val="3518364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Reportage</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endParaRPr lang="cs-CZ" i="1" dirty="0"/>
          </a:p>
          <a:p>
            <a:pPr marL="0" indent="0">
              <a:buNone/>
            </a:pPr>
            <a:r>
              <a:rPr lang="de-DE" i="1" dirty="0" smtClean="0"/>
              <a:t>Danny </a:t>
            </a:r>
            <a:r>
              <a:rPr lang="de-DE" i="1" dirty="0"/>
              <a:t>Ecker hängt in der Luft, aber nicht so, wie er es gewöhnt ist als Stabhochspringer. Wenn die ihr Gerät in den Einstichkasten rammen, abspringen und sich aufrollen, biegen sie den Stab in der Regel, bis der sie nach oben katapultiert. Aber je länger sie hängen, desto größer wird die Gefahr, dass sie an den sogenannten Knickpunkt kommen - dann bricht der Stab, und der Springer stürzt ab. Danny Ecker nähert sich gerade dem Knickpunkt seiner Karriere</a:t>
            </a:r>
            <a:r>
              <a:rPr lang="de-DE" i="1" dirty="0" smtClean="0"/>
              <a:t>.</a:t>
            </a:r>
            <a:endParaRPr lang="cs-CZ" dirty="0"/>
          </a:p>
          <a:p>
            <a:pPr marL="0" indent="0" algn="r">
              <a:buNone/>
            </a:pPr>
            <a:r>
              <a:rPr lang="de-DE" dirty="0"/>
              <a:t>							</a:t>
            </a:r>
            <a:r>
              <a:rPr lang="de-DE" sz="1600" dirty="0"/>
              <a:t>(</a:t>
            </a:r>
            <a:r>
              <a:rPr lang="de-DE" sz="1600" i="1" dirty="0"/>
              <a:t>F.A.Z</a:t>
            </a:r>
            <a:r>
              <a:rPr lang="de-DE" sz="1600" dirty="0"/>
              <a:t>., 28. 6. 2002, S. 43)</a:t>
            </a:r>
            <a:endParaRPr lang="cs-CZ" sz="1600" dirty="0"/>
          </a:p>
        </p:txBody>
      </p:sp>
    </p:spTree>
    <p:extLst>
      <p:ext uri="{BB962C8B-B14F-4D97-AF65-F5344CB8AC3E}">
        <p14:creationId xmlns:p14="http://schemas.microsoft.com/office/powerpoint/2010/main" val="2409460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39" y="294944"/>
            <a:ext cx="8694841" cy="630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78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Bericht</a:t>
            </a:r>
            <a:r>
              <a:rPr lang="cs-CZ" dirty="0" smtClean="0"/>
              <a:t> / </a:t>
            </a:r>
            <a:r>
              <a:rPr lang="cs-CZ" smtClean="0"/>
              <a:t>Reportage</a:t>
            </a:r>
            <a:endParaRPr lang="cs-CZ"/>
          </a:p>
        </p:txBody>
      </p:sp>
      <p:sp>
        <p:nvSpPr>
          <p:cNvPr id="3" name="Zástupný symbol pro obsah 2"/>
          <p:cNvSpPr>
            <a:spLocks noGrp="1"/>
          </p:cNvSpPr>
          <p:nvPr>
            <p:ph idx="1"/>
          </p:nvPr>
        </p:nvSpPr>
        <p:spPr/>
        <p:txBody>
          <a:bodyPr>
            <a:normAutofit/>
          </a:bodyPr>
          <a:lstStyle/>
          <a:p>
            <a:pPr marL="0" indent="0">
              <a:buNone/>
            </a:pPr>
            <a:r>
              <a:rPr lang="de-DE" dirty="0"/>
              <a:t>„ Die Reportage analysiert nicht – sie beobachtet. </a:t>
            </a:r>
            <a:endParaRPr lang="de-DE" dirty="0" smtClean="0"/>
          </a:p>
          <a:p>
            <a:pPr marL="0" indent="0">
              <a:buNone/>
            </a:pPr>
            <a:r>
              <a:rPr lang="de-DE" dirty="0" smtClean="0"/>
              <a:t>Sie </a:t>
            </a:r>
            <a:r>
              <a:rPr lang="de-DE" dirty="0"/>
              <a:t>ist konkret und anschaulich, lebt mehr vom Bild als vom Text, </a:t>
            </a:r>
            <a:endParaRPr lang="de-DE" dirty="0" smtClean="0"/>
          </a:p>
          <a:p>
            <a:pPr marL="0" indent="0">
              <a:buNone/>
            </a:pPr>
            <a:r>
              <a:rPr lang="de-DE" dirty="0" smtClean="0"/>
              <a:t>zeigt </a:t>
            </a:r>
            <a:r>
              <a:rPr lang="de-DE" dirty="0"/>
              <a:t>nicht den Gesamtzusammenhang, sondern den Beispielfall, </a:t>
            </a:r>
            <a:endParaRPr lang="de-DE" dirty="0" smtClean="0"/>
          </a:p>
          <a:p>
            <a:pPr marL="0" indent="0">
              <a:buNone/>
            </a:pPr>
            <a:r>
              <a:rPr lang="de-DE" dirty="0" smtClean="0"/>
              <a:t>nicht </a:t>
            </a:r>
            <a:r>
              <a:rPr lang="de-DE" dirty="0"/>
              <a:t>Vergangenheit und Zukunft, sondern das „Hier und Jetzt</a:t>
            </a:r>
            <a:r>
              <a:rPr lang="de-DE" dirty="0" smtClean="0"/>
              <a:t>“.“   </a:t>
            </a:r>
            <a:endParaRPr lang="de-DE" dirty="0"/>
          </a:p>
          <a:p>
            <a:pPr marL="0" indent="0">
              <a:buNone/>
            </a:pPr>
            <a:r>
              <a:rPr lang="de-DE" sz="1800" dirty="0" smtClean="0"/>
              <a:t>			(</a:t>
            </a:r>
            <a:r>
              <a:rPr lang="de-DE" sz="1800" dirty="0" err="1"/>
              <a:t>Neufeldt</a:t>
            </a:r>
            <a:r>
              <a:rPr lang="de-DE" sz="1800" dirty="0"/>
              <a:t> in Mast 2004:269)</a:t>
            </a:r>
            <a:endParaRPr lang="cs-CZ" sz="1800" dirty="0"/>
          </a:p>
        </p:txBody>
      </p:sp>
    </p:spTree>
    <p:extLst>
      <p:ext uri="{BB962C8B-B14F-4D97-AF65-F5344CB8AC3E}">
        <p14:creationId xmlns:p14="http://schemas.microsoft.com/office/powerpoint/2010/main" val="1446188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Feature</a:t>
            </a:r>
            <a:endParaRPr lang="cs-CZ" dirty="0"/>
          </a:p>
        </p:txBody>
      </p:sp>
      <p:sp>
        <p:nvSpPr>
          <p:cNvPr id="3" name="Zástupný symbol pro obsah 2"/>
          <p:cNvSpPr>
            <a:spLocks noGrp="1"/>
          </p:cNvSpPr>
          <p:nvPr>
            <p:ph idx="1"/>
          </p:nvPr>
        </p:nvSpPr>
        <p:spPr/>
        <p:txBody>
          <a:bodyPr/>
          <a:lstStyle/>
          <a:p>
            <a:pPr marL="0" indent="0">
              <a:buNone/>
            </a:pPr>
            <a:r>
              <a:rPr lang="de-DE" i="1" dirty="0"/>
              <a:t>„Das Geld für die neue Soundkarte werde ich nächsten Monat zusammenhaben“ gibt Holger sein Ziel an. (…) So wie bei Holger scheint bei vielen Jugendlichen eine regelrechte Computermanie ausgebrochen sein.“</a:t>
            </a:r>
            <a:r>
              <a:rPr lang="de-DE" dirty="0"/>
              <a:t> </a:t>
            </a:r>
            <a:endParaRPr lang="de-DE" dirty="0" smtClean="0"/>
          </a:p>
          <a:p>
            <a:pPr marL="0" indent="0">
              <a:buNone/>
            </a:pPr>
            <a:r>
              <a:rPr lang="de-DE" sz="1800" dirty="0"/>
              <a:t>	</a:t>
            </a:r>
            <a:r>
              <a:rPr lang="de-DE" sz="1800" dirty="0" smtClean="0"/>
              <a:t>			(</a:t>
            </a:r>
            <a:r>
              <a:rPr lang="de-DE" sz="1800" dirty="0"/>
              <a:t>Mast 2004:273)</a:t>
            </a:r>
            <a:endParaRPr lang="cs-CZ" sz="1800" dirty="0"/>
          </a:p>
        </p:txBody>
      </p:sp>
    </p:spTree>
    <p:extLst>
      <p:ext uri="{BB962C8B-B14F-4D97-AF65-F5344CB8AC3E}">
        <p14:creationId xmlns:p14="http://schemas.microsoft.com/office/powerpoint/2010/main" val="2466758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Reportage  /  Feature</a:t>
            </a:r>
            <a:endParaRPr lang="cs-CZ" dirty="0"/>
          </a:p>
        </p:txBody>
      </p:sp>
      <p:sp>
        <p:nvSpPr>
          <p:cNvPr id="3" name="Zástupný symbol pro text 2"/>
          <p:cNvSpPr>
            <a:spLocks noGrp="1"/>
          </p:cNvSpPr>
          <p:nvPr>
            <p:ph type="body" idx="1"/>
          </p:nvPr>
        </p:nvSpPr>
        <p:spPr/>
        <p:txBody>
          <a:bodyPr/>
          <a:lstStyle/>
          <a:p>
            <a:r>
              <a:rPr lang="de-DE" dirty="0" smtClean="0"/>
              <a:t>Hauptfunktionen </a:t>
            </a:r>
            <a:r>
              <a:rPr lang="de-DE" dirty="0"/>
              <a:t>der Reportage:</a:t>
            </a:r>
            <a:endParaRPr lang="cs-CZ" dirty="0"/>
          </a:p>
        </p:txBody>
      </p:sp>
      <p:sp>
        <p:nvSpPr>
          <p:cNvPr id="4" name="Zástupný symbol pro text 3"/>
          <p:cNvSpPr>
            <a:spLocks noGrp="1"/>
          </p:cNvSpPr>
          <p:nvPr>
            <p:ph type="body" sz="quarter" idx="3"/>
          </p:nvPr>
        </p:nvSpPr>
        <p:spPr/>
        <p:txBody>
          <a:bodyPr/>
          <a:lstStyle/>
          <a:p>
            <a:r>
              <a:rPr lang="de-DE" smtClean="0"/>
              <a:t>Hauptfunktionen </a:t>
            </a:r>
            <a:r>
              <a:rPr lang="de-DE" dirty="0"/>
              <a:t>des Features:</a:t>
            </a:r>
            <a:endParaRPr lang="cs-CZ" dirty="0"/>
          </a:p>
        </p:txBody>
      </p:sp>
      <p:sp>
        <p:nvSpPr>
          <p:cNvPr id="5" name="Zástupný symbol pro obsah 4"/>
          <p:cNvSpPr>
            <a:spLocks noGrp="1"/>
          </p:cNvSpPr>
          <p:nvPr>
            <p:ph sz="quarter" idx="13"/>
          </p:nvPr>
        </p:nvSpPr>
        <p:spPr/>
        <p:txBody>
          <a:bodyPr>
            <a:normAutofit/>
          </a:bodyPr>
          <a:lstStyle/>
          <a:p>
            <a:pPr lvl="0"/>
            <a:r>
              <a:rPr lang="de-DE" dirty="0"/>
              <a:t>Teilnehmen-Lassen</a:t>
            </a:r>
            <a:endParaRPr lang="cs-CZ" dirty="0"/>
          </a:p>
          <a:p>
            <a:pPr lvl="0"/>
            <a:r>
              <a:rPr lang="de-DE" dirty="0"/>
              <a:t>Vermittlung von </a:t>
            </a:r>
            <a:r>
              <a:rPr lang="de-DE" dirty="0" smtClean="0"/>
              <a:t>Realität</a:t>
            </a:r>
          </a:p>
          <a:p>
            <a:pPr lvl="0"/>
            <a:r>
              <a:rPr lang="de-DE" dirty="0" smtClean="0"/>
              <a:t>Authentizität</a:t>
            </a:r>
            <a:endParaRPr lang="cs-CZ" dirty="0"/>
          </a:p>
          <a:p>
            <a:pPr marL="0" indent="0">
              <a:buNone/>
            </a:pPr>
            <a:endParaRPr lang="cs-CZ" dirty="0" smtClean="0"/>
          </a:p>
          <a:p>
            <a:pPr marL="0" indent="0">
              <a:buNone/>
            </a:pPr>
            <a:r>
              <a:rPr lang="cs-CZ" u="sng" dirty="0" smtClean="0"/>
              <a:t>Die </a:t>
            </a:r>
            <a:r>
              <a:rPr lang="cs-CZ" u="sng" dirty="0" err="1" smtClean="0"/>
              <a:t>Übergänge</a:t>
            </a:r>
            <a:r>
              <a:rPr lang="cs-CZ" u="sng" dirty="0" smtClean="0"/>
              <a:t> </a:t>
            </a:r>
            <a:r>
              <a:rPr lang="cs-CZ" u="sng" dirty="0" err="1" smtClean="0"/>
              <a:t>sind</a:t>
            </a:r>
            <a:r>
              <a:rPr lang="cs-CZ" u="sng" dirty="0" smtClean="0"/>
              <a:t> je</a:t>
            </a:r>
            <a:endParaRPr lang="cs-CZ" u="sng" dirty="0"/>
          </a:p>
        </p:txBody>
      </p:sp>
      <p:sp>
        <p:nvSpPr>
          <p:cNvPr id="6" name="Zástupný symbol pro obsah 5"/>
          <p:cNvSpPr>
            <a:spLocks noGrp="1"/>
          </p:cNvSpPr>
          <p:nvPr>
            <p:ph sz="quarter" idx="14"/>
          </p:nvPr>
        </p:nvSpPr>
        <p:spPr/>
        <p:txBody>
          <a:bodyPr>
            <a:normAutofit lnSpcReduction="10000"/>
          </a:bodyPr>
          <a:lstStyle/>
          <a:p>
            <a:pPr lvl="0"/>
            <a:r>
              <a:rPr lang="de-DE" dirty="0"/>
              <a:t>Anschaulich-Machen</a:t>
            </a:r>
            <a:endParaRPr lang="cs-CZ" dirty="0"/>
          </a:p>
          <a:p>
            <a:pPr lvl="0"/>
            <a:r>
              <a:rPr lang="de-DE" dirty="0"/>
              <a:t>Prinzip der </a:t>
            </a:r>
            <a:r>
              <a:rPr lang="de-DE" dirty="0" smtClean="0"/>
              <a:t>Allgemeingültigkeit</a:t>
            </a:r>
          </a:p>
          <a:p>
            <a:pPr lvl="0"/>
            <a:r>
              <a:rPr lang="de-DE" dirty="0" smtClean="0"/>
              <a:t>auch Fiktives</a:t>
            </a:r>
            <a:endParaRPr lang="cs-CZ" dirty="0"/>
          </a:p>
          <a:p>
            <a:pPr marL="0" indent="0">
              <a:buNone/>
            </a:pPr>
            <a:endParaRPr lang="cs-CZ" dirty="0" smtClean="0"/>
          </a:p>
          <a:p>
            <a:pPr marL="0" indent="0">
              <a:buNone/>
            </a:pPr>
            <a:r>
              <a:rPr lang="cs-CZ" u="sng" dirty="0" smtClean="0"/>
              <a:t>-</a:t>
            </a:r>
            <a:r>
              <a:rPr lang="cs-CZ" u="sng" dirty="0" err="1" smtClean="0"/>
              <a:t>doch</a:t>
            </a:r>
            <a:r>
              <a:rPr lang="de-DE" u="sng" dirty="0" smtClean="0"/>
              <a:t> (fast) </a:t>
            </a:r>
            <a:r>
              <a:rPr lang="cs-CZ" u="sng" dirty="0" err="1" smtClean="0"/>
              <a:t>flie</a:t>
            </a:r>
            <a:r>
              <a:rPr lang="de-DE" u="sng" dirty="0" err="1" smtClean="0"/>
              <a:t>ßend</a:t>
            </a:r>
            <a:r>
              <a:rPr lang="de-DE" u="sng" dirty="0" smtClean="0"/>
              <a:t> !</a:t>
            </a:r>
            <a:r>
              <a:rPr lang="cs-CZ" u="sng" dirty="0" smtClean="0"/>
              <a:t> </a:t>
            </a:r>
            <a:endParaRPr lang="cs-CZ" u="sng" dirty="0"/>
          </a:p>
        </p:txBody>
      </p:sp>
    </p:spTree>
    <p:extLst>
      <p:ext uri="{BB962C8B-B14F-4D97-AF65-F5344CB8AC3E}">
        <p14:creationId xmlns:p14="http://schemas.microsoft.com/office/powerpoint/2010/main" val="3535932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idx="1"/>
          </p:nvPr>
        </p:nvSpPr>
        <p:spPr/>
        <p:txBody>
          <a:bodyPr/>
          <a:lstStyle/>
          <a:p>
            <a:endParaRPr lang="cs-CZ" dirty="0"/>
          </a:p>
        </p:txBody>
      </p:sp>
      <p:sp>
        <p:nvSpPr>
          <p:cNvPr id="4" name="Zástupný symbol pro text 3"/>
          <p:cNvSpPr>
            <a:spLocks noGrp="1"/>
          </p:cNvSpPr>
          <p:nvPr>
            <p:ph type="body" sz="quarter" idx="3"/>
          </p:nvPr>
        </p:nvSpPr>
        <p:spPr/>
        <p:txBody>
          <a:bodyPr/>
          <a:lstStyle/>
          <a:p>
            <a:endParaRPr lang="cs-CZ"/>
          </a:p>
        </p:txBody>
      </p:sp>
      <p:sp>
        <p:nvSpPr>
          <p:cNvPr id="5" name="Zástupný symbol pro obsah 4"/>
          <p:cNvSpPr>
            <a:spLocks noGrp="1"/>
          </p:cNvSpPr>
          <p:nvPr>
            <p:ph sz="quarter" idx="13"/>
          </p:nvPr>
        </p:nvSpPr>
        <p:spPr/>
        <p:txBody>
          <a:bodyPr/>
          <a:lstStyle/>
          <a:p>
            <a:endParaRPr lang="cs-CZ"/>
          </a:p>
        </p:txBody>
      </p:sp>
      <p:sp>
        <p:nvSpPr>
          <p:cNvPr id="6" name="Zástupný symbol pro obsah 5"/>
          <p:cNvSpPr>
            <a:spLocks noGrp="1"/>
          </p:cNvSpPr>
          <p:nvPr>
            <p:ph sz="quarter" idx="14"/>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18" y="332656"/>
            <a:ext cx="8805203"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50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568952"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46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985" y="366952"/>
            <a:ext cx="8579495" cy="615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21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Nachricht</a:t>
            </a:r>
            <a:endParaRPr lang="cs-CZ" b="1" dirty="0"/>
          </a:p>
        </p:txBody>
      </p:sp>
      <p:pic>
        <p:nvPicPr>
          <p:cNvPr id="2050" name="Picture 2" descr="C:\Users\Veronika\Desktop\Wurzburg2\1_Informierende\skenovat002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1844824"/>
            <a:ext cx="655272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C:\Users\Veronika\Desktop\Wurzburg2\1_Informierende\skenovat0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249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545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Bericht</a:t>
            </a:r>
            <a:endParaRPr lang="cs-CZ" b="1" dirty="0"/>
          </a:p>
        </p:txBody>
      </p:sp>
      <p:pic>
        <p:nvPicPr>
          <p:cNvPr id="4098" name="Picture 2" descr="C:\Users\Veronika\Desktop\Wurzburg2\1_Informierende\skenovat0006.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31640" y="1916832"/>
            <a:ext cx="6624736"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41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pPr marL="2103120" lvl="6" indent="0">
              <a:buNone/>
            </a:pPr>
            <a:r>
              <a:rPr lang="cs-CZ" sz="3600" b="1" dirty="0" err="1" smtClean="0"/>
              <a:t>Meldung</a:t>
            </a:r>
            <a:endParaRPr lang="cs-CZ" sz="3600" b="1" dirty="0" smtClean="0"/>
          </a:p>
          <a:p>
            <a:pPr marL="2103120" lvl="6" indent="0">
              <a:buNone/>
            </a:pPr>
            <a:endParaRPr lang="cs-CZ" sz="3600" b="1" dirty="0" smtClean="0"/>
          </a:p>
          <a:p>
            <a:pPr marL="2103120" lvl="6" indent="0">
              <a:buNone/>
            </a:pPr>
            <a:r>
              <a:rPr lang="cs-CZ" sz="3600" b="1" dirty="0" err="1" smtClean="0"/>
              <a:t>Nachricht</a:t>
            </a:r>
            <a:endParaRPr lang="cs-CZ" sz="3600" b="1" dirty="0" smtClean="0"/>
          </a:p>
          <a:p>
            <a:pPr marL="2103120" lvl="6" indent="0">
              <a:buNone/>
            </a:pPr>
            <a:endParaRPr lang="cs-CZ" sz="3600" b="1" dirty="0" smtClean="0"/>
          </a:p>
          <a:p>
            <a:pPr marL="2103120" lvl="6" indent="0">
              <a:buNone/>
            </a:pPr>
            <a:r>
              <a:rPr lang="cs-CZ" sz="3600" b="1" dirty="0" err="1" smtClean="0"/>
              <a:t>Bericht</a:t>
            </a:r>
            <a:endParaRPr lang="cs-CZ" sz="3600" b="1" dirty="0"/>
          </a:p>
        </p:txBody>
      </p:sp>
    </p:spTree>
    <p:extLst>
      <p:ext uri="{BB962C8B-B14F-4D97-AF65-F5344CB8AC3E}">
        <p14:creationId xmlns:p14="http://schemas.microsoft.com/office/powerpoint/2010/main" val="86550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331</TotalTime>
  <Words>622</Words>
  <Application>Microsoft Office PowerPoint</Application>
  <PresentationFormat>Předvádění na obrazovce (4:3)</PresentationFormat>
  <Paragraphs>149</Paragraphs>
  <Slides>37</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37</vt:i4>
      </vt:variant>
    </vt:vector>
  </HeadingPairs>
  <TitlesOfParts>
    <vt:vector size="39" baseType="lpstr">
      <vt:lpstr>Špendlík</vt:lpstr>
      <vt:lpstr>Rastrový obrázek</vt:lpstr>
      <vt:lpstr>Informierende Darstellungsformen</vt:lpstr>
      <vt:lpstr>Prezentace aplikace PowerPoint</vt:lpstr>
      <vt:lpstr>Meldung</vt:lpstr>
      <vt:lpstr>Prezentace aplikace PowerPoint</vt:lpstr>
      <vt:lpstr>Prezentace aplikace PowerPoint</vt:lpstr>
      <vt:lpstr>Nachricht</vt:lpstr>
      <vt:lpstr>Prezentace aplikace PowerPoint</vt:lpstr>
      <vt:lpstr>Bericht</vt:lpstr>
      <vt:lpstr>Prezentace aplikace PowerPoint</vt:lpstr>
      <vt:lpstr>Nachricht - Bericht</vt:lpstr>
      <vt:lpstr>Meldung/Nachricht/Bericht</vt:lpstr>
      <vt:lpstr>Länge</vt:lpstr>
      <vt:lpstr>Gliederung</vt:lpstr>
      <vt:lpstr>Angabe der Quelle</vt:lpstr>
      <vt:lpstr>Themenentfaltung</vt:lpstr>
      <vt:lpstr>Das Pyramidenprinzip</vt:lpstr>
      <vt:lpstr>Sprachliche Mittel</vt:lpstr>
      <vt:lpstr>„hard news“ / „soft news“</vt:lpstr>
      <vt:lpstr>„hard news“ / „soft news“</vt:lpstr>
      <vt:lpstr>„hard news“ / „soft news“</vt:lpstr>
      <vt:lpstr>Berichte</vt:lpstr>
      <vt:lpstr>Prezentace aplikace PowerPoint</vt:lpstr>
      <vt:lpstr>Prezentace aplikace PowerPoint</vt:lpstr>
      <vt:lpstr>Berichte</vt:lpstr>
      <vt:lpstr>Sportbericht</vt:lpstr>
      <vt:lpstr>Sportbericht</vt:lpstr>
      <vt:lpstr>Wetterbericht</vt:lpstr>
      <vt:lpstr>Börsenbericht</vt:lpstr>
      <vt:lpstr>Reportage</vt:lpstr>
      <vt:lpstr>Merkmale</vt:lpstr>
      <vt:lpstr>Themen</vt:lpstr>
      <vt:lpstr>Reportage</vt:lpstr>
      <vt:lpstr>Prezentace aplikace PowerPoint</vt:lpstr>
      <vt:lpstr>Bericht / Reportage</vt:lpstr>
      <vt:lpstr>Feature</vt:lpstr>
      <vt:lpstr>Reportage  /  Feature</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Informierende Darstellungsformen</dc:title>
  <dc:creator>Gabriela Rykalová</dc:creator>
  <cp:lastModifiedBy>Gabriela Rykalová</cp:lastModifiedBy>
  <cp:revision>30</cp:revision>
  <dcterms:created xsi:type="dcterms:W3CDTF">2012-06-02T05:05:24Z</dcterms:created>
  <dcterms:modified xsi:type="dcterms:W3CDTF">2016-06-16T18:12:50Z</dcterms:modified>
</cp:coreProperties>
</file>