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50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88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05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0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4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44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38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35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46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7E331-52A7-4A10-8C5B-636DE539E984}" type="datetimeFigureOut">
              <a:rPr lang="cs-CZ" smtClean="0"/>
              <a:t>16.6.2016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2FF84-18F1-41EA-B2A7-559047A9D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06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Das</a:t>
            </a:r>
            <a:r>
              <a:rPr lang="cs-CZ" b="1" dirty="0" smtClean="0"/>
              <a:t> </a:t>
            </a:r>
            <a:r>
              <a:rPr lang="cs-CZ" b="1" dirty="0" err="1" smtClean="0"/>
              <a:t>Pyramidenprinzip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7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5. </a:t>
            </a:r>
            <a:r>
              <a:rPr lang="cs-CZ" b="1" dirty="0" err="1" smtClean="0"/>
              <a:t>Das</a:t>
            </a:r>
            <a:r>
              <a:rPr lang="de-DE" dirty="0" smtClean="0"/>
              <a:t> </a:t>
            </a:r>
            <a:r>
              <a:rPr lang="de-DE" b="1" dirty="0" smtClean="0"/>
              <a:t>additive </a:t>
            </a:r>
            <a:r>
              <a:rPr lang="de-DE" b="1" dirty="0"/>
              <a:t>Prinzip</a:t>
            </a:r>
            <a:r>
              <a:rPr lang="de-DE" dirty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de-DE" dirty="0" smtClean="0"/>
              <a:t>die </a:t>
            </a:r>
            <a:r>
              <a:rPr lang="de-DE" dirty="0"/>
              <a:t>Informationen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de-DE" dirty="0" smtClean="0"/>
              <a:t>einfach </a:t>
            </a:r>
            <a:r>
              <a:rPr lang="de-DE" dirty="0"/>
              <a:t>hintereinander gereiht </a:t>
            </a:r>
            <a:endParaRPr lang="cs-CZ" dirty="0" smtClean="0"/>
          </a:p>
          <a:p>
            <a:pPr>
              <a:buFontTx/>
              <a:buChar char="-"/>
            </a:pPr>
            <a:r>
              <a:rPr lang="de-DE" dirty="0" smtClean="0"/>
              <a:t>es </a:t>
            </a:r>
            <a:r>
              <a:rPr lang="de-DE" dirty="0"/>
              <a:t>entstehen die sog. „</a:t>
            </a:r>
            <a:r>
              <a:rPr lang="de-DE" dirty="0" smtClean="0"/>
              <a:t>Und-dann-und-dann-Texte“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t</a:t>
            </a:r>
            <a:r>
              <a:rPr lang="cs-CZ" dirty="0" err="1" smtClean="0"/>
              <a:t>ypisch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narrative</a:t>
            </a:r>
            <a:r>
              <a:rPr lang="cs-CZ" dirty="0" smtClean="0"/>
              <a:t> Texte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47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6. </a:t>
            </a:r>
            <a:r>
              <a:rPr lang="cs-CZ" b="1" dirty="0"/>
              <a:t>D</a:t>
            </a:r>
            <a:r>
              <a:rPr lang="de-DE" b="1" dirty="0" err="1" smtClean="0"/>
              <a:t>ie</a:t>
            </a:r>
            <a:r>
              <a:rPr lang="de-DE" b="1" dirty="0" smtClean="0"/>
              <a:t> synoptische Informationsaufbereitung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de-DE" dirty="0" smtClean="0"/>
              <a:t>der Text wird in Form einer Tabelle präsentiert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de-DE" dirty="0" err="1" smtClean="0"/>
              <a:t>iese</a:t>
            </a:r>
            <a:r>
              <a:rPr lang="de-DE" dirty="0" smtClean="0"/>
              <a:t> Form ermöglicht dem Leser eine vergleichende Lektüre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g</a:t>
            </a:r>
            <a:r>
              <a:rPr lang="de-DE" dirty="0" err="1" smtClean="0"/>
              <a:t>leichzeitig</a:t>
            </a:r>
            <a:r>
              <a:rPr lang="de-DE" dirty="0" smtClean="0"/>
              <a:t> kann der Leser bestimmen, in welcher Reihenfolge er einzelne Informationen lesen wird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z</a:t>
            </a:r>
            <a:r>
              <a:rPr lang="cs-CZ" dirty="0" err="1" smtClean="0"/>
              <a:t>.B</a:t>
            </a:r>
            <a:r>
              <a:rPr lang="cs-CZ" dirty="0" smtClean="0"/>
              <a:t>.: </a:t>
            </a:r>
            <a:r>
              <a:rPr lang="cs-CZ" i="1" dirty="0" err="1" smtClean="0"/>
              <a:t>Umfragen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5655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?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330" y="2348880"/>
            <a:ext cx="413377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85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Prinzip</a:t>
            </a:r>
            <a:r>
              <a:rPr lang="cs-CZ" b="1" dirty="0" smtClean="0"/>
              <a:t> der </a:t>
            </a:r>
            <a:r>
              <a:rPr lang="cs-CZ" b="1" dirty="0" err="1" smtClean="0"/>
              <a:t>umgekehrten</a:t>
            </a:r>
            <a:r>
              <a:rPr lang="cs-CZ" b="1" dirty="0" smtClean="0"/>
              <a:t> </a:t>
            </a:r>
            <a:r>
              <a:rPr lang="cs-CZ" b="1" dirty="0" err="1" smtClean="0"/>
              <a:t>Pyramide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sz="1900" dirty="0" smtClean="0"/>
              <a:t>(http://glossar.hs-augsburg.de/</a:t>
            </a:r>
            <a:r>
              <a:rPr lang="cs-CZ" sz="1900" dirty="0" err="1" smtClean="0"/>
              <a:t>Prinzip_der_umgekehrten_Pyramide</a:t>
            </a:r>
            <a:r>
              <a:rPr lang="cs-CZ" sz="1900" dirty="0" smtClean="0"/>
              <a:t>)</a:t>
            </a:r>
            <a:endParaRPr lang="cs-CZ" sz="1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00808"/>
            <a:ext cx="4701092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3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Prinzip</a:t>
            </a:r>
            <a:r>
              <a:rPr lang="cs-CZ" b="1" dirty="0" smtClean="0"/>
              <a:t> der </a:t>
            </a:r>
            <a:r>
              <a:rPr lang="cs-CZ" b="1" dirty="0" err="1" smtClean="0"/>
              <a:t>umgekehrten</a:t>
            </a:r>
            <a:r>
              <a:rPr lang="cs-CZ" b="1" dirty="0" smtClean="0"/>
              <a:t> </a:t>
            </a:r>
            <a:r>
              <a:rPr lang="cs-CZ" b="1" dirty="0" err="1" smtClean="0"/>
              <a:t>Pyramide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r">
              <a:buNone/>
            </a:pPr>
            <a:r>
              <a:rPr lang="cs-CZ" sz="1800" dirty="0"/>
              <a:t>(</a:t>
            </a:r>
            <a:r>
              <a:rPr lang="cs-CZ" sz="1800" dirty="0" err="1" smtClean="0"/>
              <a:t>Wikipedia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184576" cy="432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38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cs-CZ" b="1" dirty="0" err="1" smtClean="0"/>
              <a:t>Linz</a:t>
            </a:r>
            <a:r>
              <a:rPr lang="cs-CZ" dirty="0" smtClean="0"/>
              <a:t> –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Tischlampe</a:t>
            </a:r>
            <a:r>
              <a:rPr lang="cs-CZ" dirty="0" smtClean="0"/>
              <a:t> soll </a:t>
            </a:r>
            <a:r>
              <a:rPr lang="cs-CZ" dirty="0" err="1" smtClean="0"/>
              <a:t>ein</a:t>
            </a:r>
            <a:r>
              <a:rPr lang="cs-CZ" dirty="0" smtClean="0"/>
              <a:t> 27-jähriger Mann in </a:t>
            </a:r>
            <a:r>
              <a:rPr lang="cs-CZ" dirty="0" err="1" smtClean="0"/>
              <a:t>Linz-Pichling</a:t>
            </a:r>
            <a:r>
              <a:rPr lang="cs-CZ" dirty="0" smtClean="0"/>
              <a:t>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Mutter</a:t>
            </a:r>
            <a:r>
              <a:rPr lang="cs-CZ" dirty="0" smtClean="0"/>
              <a:t> </a:t>
            </a:r>
            <a:r>
              <a:rPr lang="cs-CZ" dirty="0" err="1" smtClean="0"/>
              <a:t>erschlagen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. Der </a:t>
            </a:r>
            <a:r>
              <a:rPr lang="cs-CZ" dirty="0" err="1" smtClean="0"/>
              <a:t>Tat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heftiger</a:t>
            </a:r>
            <a:r>
              <a:rPr lang="cs-CZ" dirty="0" smtClean="0"/>
              <a:t> </a:t>
            </a:r>
            <a:r>
              <a:rPr lang="cs-CZ" dirty="0" err="1" smtClean="0"/>
              <a:t>Streit</a:t>
            </a:r>
            <a:r>
              <a:rPr lang="cs-CZ" dirty="0" smtClean="0"/>
              <a:t> </a:t>
            </a:r>
            <a:r>
              <a:rPr lang="cs-CZ" dirty="0" err="1" smtClean="0"/>
              <a:t>wegen</a:t>
            </a:r>
            <a:r>
              <a:rPr lang="cs-CZ" dirty="0" smtClean="0"/>
              <a:t> </a:t>
            </a:r>
            <a:r>
              <a:rPr lang="cs-CZ" dirty="0" err="1" smtClean="0"/>
              <a:t>eines</a:t>
            </a:r>
            <a:r>
              <a:rPr lang="cs-CZ" dirty="0" smtClean="0"/>
              <a:t> </a:t>
            </a:r>
            <a:r>
              <a:rPr lang="cs-CZ" dirty="0" err="1" smtClean="0"/>
              <a:t>Medikaments</a:t>
            </a:r>
            <a:r>
              <a:rPr lang="cs-CZ" dirty="0" smtClean="0"/>
              <a:t> </a:t>
            </a:r>
            <a:r>
              <a:rPr lang="cs-CZ" dirty="0" err="1" smtClean="0"/>
              <a:t>vorausgegangen</a:t>
            </a:r>
            <a:r>
              <a:rPr lang="cs-CZ" dirty="0" smtClean="0"/>
              <a:t>. Die </a:t>
            </a:r>
            <a:r>
              <a:rPr lang="cs-CZ" dirty="0" err="1" smtClean="0"/>
              <a:t>Polizei</a:t>
            </a:r>
            <a:r>
              <a:rPr lang="cs-CZ" dirty="0" smtClean="0"/>
              <a:t> </a:t>
            </a:r>
            <a:r>
              <a:rPr lang="cs-CZ" dirty="0" err="1" smtClean="0"/>
              <a:t>fand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Opfer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schweren</a:t>
            </a:r>
            <a:r>
              <a:rPr lang="cs-CZ" dirty="0" smtClean="0"/>
              <a:t> </a:t>
            </a:r>
            <a:r>
              <a:rPr lang="cs-CZ" dirty="0" err="1" smtClean="0"/>
              <a:t>Kopfverletzungen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Schlafzimmer</a:t>
            </a:r>
            <a:r>
              <a:rPr lang="cs-CZ" dirty="0" smtClean="0"/>
              <a:t>. Die 55-jährige </a:t>
            </a:r>
            <a:r>
              <a:rPr lang="cs-CZ" dirty="0" err="1" smtClean="0"/>
              <a:t>starb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Tatort</a:t>
            </a:r>
            <a:r>
              <a:rPr lang="cs-CZ" dirty="0" smtClean="0"/>
              <a:t>, der </a:t>
            </a:r>
            <a:r>
              <a:rPr lang="cs-CZ" dirty="0" err="1" smtClean="0"/>
              <a:t>Sohn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bereits</a:t>
            </a:r>
            <a:r>
              <a:rPr lang="cs-CZ" dirty="0" smtClean="0"/>
              <a:t> </a:t>
            </a:r>
            <a:r>
              <a:rPr lang="cs-CZ" dirty="0" err="1" smtClean="0"/>
              <a:t>gestanden</a:t>
            </a:r>
            <a:r>
              <a:rPr lang="cs-CZ" dirty="0" smtClean="0"/>
              <a:t>. (ker)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 smtClean="0"/>
          </a:p>
          <a:p>
            <a:pPr marL="400050" lvl="1" indent="0" algn="r">
              <a:buNone/>
            </a:pPr>
            <a:r>
              <a:rPr lang="cs-CZ" sz="1800" dirty="0" smtClean="0"/>
              <a:t>(Der Standard)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27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cs-CZ" sz="2800" b="1" dirty="0" smtClean="0"/>
          </a:p>
          <a:p>
            <a:pPr algn="just"/>
            <a:endParaRPr lang="cs-CZ" sz="2800" b="1" dirty="0"/>
          </a:p>
          <a:p>
            <a:pPr algn="just"/>
            <a:r>
              <a:rPr lang="cs-CZ" sz="2800" b="1" dirty="0" err="1" smtClean="0"/>
              <a:t>Linz</a:t>
            </a:r>
            <a:r>
              <a:rPr lang="cs-CZ" sz="2800" dirty="0" smtClean="0"/>
              <a:t> – </a:t>
            </a:r>
            <a:r>
              <a:rPr lang="cs-CZ" sz="2800" u="sng" dirty="0" err="1" smtClean="0"/>
              <a:t>Mit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einer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Tischlampe</a:t>
            </a:r>
            <a:r>
              <a:rPr lang="cs-CZ" sz="2800" dirty="0" smtClean="0"/>
              <a:t> soll </a:t>
            </a:r>
            <a:r>
              <a:rPr lang="cs-CZ" sz="2800" u="sng" dirty="0" err="1" smtClean="0"/>
              <a:t>ein</a:t>
            </a:r>
            <a:r>
              <a:rPr lang="cs-CZ" sz="2800" u="sng" dirty="0" smtClean="0"/>
              <a:t> 27-jähriger Mann</a:t>
            </a:r>
            <a:r>
              <a:rPr lang="cs-CZ" sz="2800" dirty="0" smtClean="0"/>
              <a:t>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Sonntag</a:t>
            </a:r>
            <a:r>
              <a:rPr lang="cs-CZ" sz="2800" dirty="0" smtClean="0"/>
              <a:t> in </a:t>
            </a:r>
            <a:r>
              <a:rPr lang="cs-CZ" sz="2800" u="sng" dirty="0" err="1" smtClean="0"/>
              <a:t>Linz-Pichling</a:t>
            </a:r>
            <a:r>
              <a:rPr lang="cs-CZ" sz="2800" dirty="0" smtClean="0"/>
              <a:t> </a:t>
            </a:r>
            <a:r>
              <a:rPr lang="cs-CZ" sz="2800" dirty="0" err="1" smtClean="0"/>
              <a:t>seine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Mutter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erschlagen</a:t>
            </a:r>
            <a:r>
              <a:rPr lang="cs-CZ" sz="2800" dirty="0" smtClean="0"/>
              <a:t> </a:t>
            </a:r>
            <a:r>
              <a:rPr lang="cs-CZ" sz="2800" dirty="0" err="1" smtClean="0"/>
              <a:t>haben</a:t>
            </a:r>
            <a:r>
              <a:rPr lang="cs-CZ" sz="2800" dirty="0" smtClean="0"/>
              <a:t>. Der </a:t>
            </a:r>
            <a:r>
              <a:rPr lang="cs-CZ" sz="2800" dirty="0" err="1" smtClean="0"/>
              <a:t>Tat</a:t>
            </a:r>
            <a:r>
              <a:rPr lang="cs-CZ" sz="2800" dirty="0" smtClean="0"/>
              <a:t> </a:t>
            </a:r>
            <a:r>
              <a:rPr lang="cs-CZ" sz="2800" dirty="0" err="1" smtClean="0"/>
              <a:t>war</a:t>
            </a:r>
            <a:r>
              <a:rPr lang="cs-CZ" sz="2800" dirty="0" smtClean="0"/>
              <a:t> </a:t>
            </a:r>
            <a:r>
              <a:rPr lang="cs-CZ" sz="2800" dirty="0" err="1" smtClean="0"/>
              <a:t>ein</a:t>
            </a:r>
            <a:r>
              <a:rPr lang="cs-CZ" sz="2800" dirty="0" smtClean="0"/>
              <a:t> </a:t>
            </a:r>
            <a:r>
              <a:rPr lang="cs-CZ" sz="2800" dirty="0" err="1" smtClean="0"/>
              <a:t>heftiger</a:t>
            </a:r>
            <a:r>
              <a:rPr lang="cs-CZ" sz="2800" dirty="0" smtClean="0"/>
              <a:t> </a:t>
            </a:r>
            <a:r>
              <a:rPr lang="cs-CZ" sz="2800" dirty="0" err="1" smtClean="0"/>
              <a:t>Streit</a:t>
            </a:r>
            <a:r>
              <a:rPr lang="cs-CZ" sz="2800" dirty="0" smtClean="0"/>
              <a:t> </a:t>
            </a:r>
            <a:r>
              <a:rPr lang="cs-CZ" sz="2800" u="sng" dirty="0" err="1" smtClean="0"/>
              <a:t>wegen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eines</a:t>
            </a:r>
            <a:r>
              <a:rPr lang="cs-CZ" sz="2800" u="sng" dirty="0" smtClean="0"/>
              <a:t> </a:t>
            </a:r>
            <a:r>
              <a:rPr lang="cs-CZ" sz="2800" u="sng" dirty="0" err="1" smtClean="0"/>
              <a:t>Medikaments</a:t>
            </a:r>
            <a:r>
              <a:rPr lang="cs-CZ" sz="2800" dirty="0" smtClean="0"/>
              <a:t> </a:t>
            </a:r>
            <a:r>
              <a:rPr lang="cs-CZ" sz="2800" dirty="0" err="1" smtClean="0"/>
              <a:t>vorausgegangen</a:t>
            </a:r>
            <a:r>
              <a:rPr lang="cs-CZ" sz="2800" dirty="0" smtClean="0"/>
              <a:t>. Die </a:t>
            </a:r>
            <a:r>
              <a:rPr lang="cs-CZ" sz="2800" u="sng" dirty="0" err="1" smtClean="0"/>
              <a:t>Polizei</a:t>
            </a:r>
            <a:r>
              <a:rPr lang="cs-CZ" sz="2800" dirty="0" smtClean="0"/>
              <a:t> </a:t>
            </a:r>
            <a:r>
              <a:rPr lang="cs-CZ" sz="2800" dirty="0" err="1" smtClean="0"/>
              <a:t>fand</a:t>
            </a:r>
            <a:r>
              <a:rPr lang="cs-CZ" sz="2800" dirty="0" smtClean="0"/>
              <a:t> </a:t>
            </a:r>
            <a:r>
              <a:rPr lang="cs-CZ" sz="2800" dirty="0" err="1" smtClean="0"/>
              <a:t>das</a:t>
            </a:r>
            <a:r>
              <a:rPr lang="cs-CZ" sz="2800" dirty="0" smtClean="0"/>
              <a:t> </a:t>
            </a:r>
            <a:r>
              <a:rPr lang="cs-CZ" sz="2800" dirty="0" err="1" smtClean="0"/>
              <a:t>Opfer</a:t>
            </a:r>
            <a:r>
              <a:rPr lang="cs-CZ" sz="2800" dirty="0" smtClean="0"/>
              <a:t> </a:t>
            </a:r>
            <a:r>
              <a:rPr lang="cs-CZ" sz="2800" dirty="0" err="1" smtClean="0"/>
              <a:t>mit</a:t>
            </a:r>
            <a:r>
              <a:rPr lang="cs-CZ" sz="2800" dirty="0" smtClean="0"/>
              <a:t> </a:t>
            </a:r>
            <a:r>
              <a:rPr lang="cs-CZ" sz="2800" dirty="0" err="1" smtClean="0"/>
              <a:t>schweren</a:t>
            </a:r>
            <a:r>
              <a:rPr lang="cs-CZ" sz="2800" dirty="0" smtClean="0"/>
              <a:t> </a:t>
            </a:r>
            <a:r>
              <a:rPr lang="cs-CZ" sz="2800" dirty="0" err="1" smtClean="0"/>
              <a:t>Kopfverletzungen</a:t>
            </a:r>
            <a:r>
              <a:rPr lang="cs-CZ" sz="2800" dirty="0" smtClean="0"/>
              <a:t> </a:t>
            </a:r>
            <a:r>
              <a:rPr lang="cs-CZ" sz="2800" dirty="0" err="1" smtClean="0"/>
              <a:t>im</a:t>
            </a:r>
            <a:r>
              <a:rPr lang="cs-CZ" sz="2800" dirty="0" smtClean="0"/>
              <a:t> </a:t>
            </a:r>
            <a:r>
              <a:rPr lang="cs-CZ" sz="2800" dirty="0" err="1" smtClean="0"/>
              <a:t>Schlaf-zimmer</a:t>
            </a:r>
            <a:r>
              <a:rPr lang="cs-CZ" sz="2800" dirty="0" smtClean="0"/>
              <a:t>. Die 55-jährige </a:t>
            </a:r>
            <a:r>
              <a:rPr lang="cs-CZ" sz="2800" dirty="0" err="1" smtClean="0"/>
              <a:t>starb</a:t>
            </a:r>
            <a:r>
              <a:rPr lang="cs-CZ" sz="2800" dirty="0" smtClean="0"/>
              <a:t> </a:t>
            </a:r>
            <a:r>
              <a:rPr lang="cs-CZ" sz="2800" dirty="0" err="1" smtClean="0"/>
              <a:t>noch</a:t>
            </a:r>
            <a:r>
              <a:rPr lang="cs-CZ" sz="2800" dirty="0" smtClean="0"/>
              <a:t> </a:t>
            </a:r>
            <a:r>
              <a:rPr lang="cs-CZ" sz="2800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Tatort</a:t>
            </a:r>
            <a:r>
              <a:rPr lang="cs-CZ" sz="2800" dirty="0" smtClean="0"/>
              <a:t>, der </a:t>
            </a:r>
            <a:r>
              <a:rPr lang="cs-CZ" sz="2800" dirty="0" err="1" smtClean="0"/>
              <a:t>Sohn</a:t>
            </a:r>
            <a:r>
              <a:rPr lang="cs-CZ" sz="2800" dirty="0" smtClean="0"/>
              <a:t> </a:t>
            </a:r>
            <a:r>
              <a:rPr lang="cs-CZ" sz="2800" dirty="0" err="1" smtClean="0"/>
              <a:t>hat</a:t>
            </a:r>
            <a:r>
              <a:rPr lang="cs-CZ" sz="2800" dirty="0" smtClean="0"/>
              <a:t> </a:t>
            </a:r>
            <a:r>
              <a:rPr lang="cs-CZ" sz="2800" dirty="0" err="1" smtClean="0"/>
              <a:t>bereits</a:t>
            </a:r>
            <a:r>
              <a:rPr lang="cs-CZ" sz="2800" dirty="0" smtClean="0"/>
              <a:t> </a:t>
            </a:r>
            <a:r>
              <a:rPr lang="cs-CZ" sz="2800" dirty="0" err="1" smtClean="0"/>
              <a:t>gestanden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cs-CZ" sz="2400" b="1" dirty="0" err="1" smtClean="0"/>
              <a:t>Satz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Kern</a:t>
            </a:r>
            <a:r>
              <a:rPr lang="cs-CZ" sz="2400" b="1" dirty="0" smtClean="0"/>
              <a:t> </a:t>
            </a:r>
          </a:p>
          <a:p>
            <a:r>
              <a:rPr lang="cs-CZ" sz="2400" dirty="0" smtClean="0"/>
              <a:t>WIE:</a:t>
            </a:r>
          </a:p>
          <a:p>
            <a:r>
              <a:rPr lang="cs-CZ" sz="2400" dirty="0" smtClean="0"/>
              <a:t>WER:</a:t>
            </a:r>
          </a:p>
          <a:p>
            <a:r>
              <a:rPr lang="cs-CZ" sz="2400" dirty="0" smtClean="0"/>
              <a:t>WANN:</a:t>
            </a:r>
          </a:p>
          <a:p>
            <a:r>
              <a:rPr lang="cs-CZ" sz="2400" dirty="0" smtClean="0"/>
              <a:t>WO:</a:t>
            </a:r>
          </a:p>
          <a:p>
            <a:r>
              <a:rPr lang="cs-CZ" sz="2400" dirty="0" smtClean="0"/>
              <a:t>WAS: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2. </a:t>
            </a:r>
            <a:r>
              <a:rPr lang="cs-CZ" sz="2400" b="1" dirty="0" err="1" smtClean="0"/>
              <a:t>Satz</a:t>
            </a:r>
            <a:r>
              <a:rPr lang="cs-CZ" sz="2400" b="1" dirty="0" smtClean="0"/>
              <a:t>: </a:t>
            </a:r>
          </a:p>
          <a:p>
            <a:r>
              <a:rPr lang="cs-CZ" sz="2400" dirty="0" smtClean="0"/>
              <a:t>WARUM</a:t>
            </a:r>
            <a:r>
              <a:rPr lang="cs-CZ" sz="2400" b="1" dirty="0" smtClean="0"/>
              <a:t>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3. </a:t>
            </a:r>
            <a:r>
              <a:rPr lang="cs-CZ" sz="2400" b="1" dirty="0" err="1" smtClean="0"/>
              <a:t>Quelle</a:t>
            </a:r>
            <a:r>
              <a:rPr lang="cs-CZ" sz="2400" b="1" dirty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weitere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Informationen</a:t>
            </a:r>
            <a:endParaRPr lang="cs-CZ" sz="24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60648"/>
            <a:ext cx="165618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03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Aufbauprinzipien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b="1" dirty="0" err="1" smtClean="0"/>
              <a:t>Prinzip</a:t>
            </a:r>
            <a:r>
              <a:rPr lang="cs-CZ" b="1" dirty="0" smtClean="0"/>
              <a:t> der </a:t>
            </a:r>
            <a:r>
              <a:rPr lang="cs-CZ" b="1" dirty="0" err="1" smtClean="0"/>
              <a:t>umgekehrten</a:t>
            </a:r>
            <a:r>
              <a:rPr lang="cs-CZ" b="1" dirty="0" smtClean="0"/>
              <a:t> </a:t>
            </a:r>
            <a:r>
              <a:rPr lang="cs-CZ" b="1" dirty="0" err="1" smtClean="0"/>
              <a:t>Pyramide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err="1"/>
              <a:t>d</a:t>
            </a:r>
            <a:r>
              <a:rPr lang="cs-CZ" dirty="0" err="1" smtClean="0"/>
              <a:t>as</a:t>
            </a:r>
            <a:r>
              <a:rPr lang="cs-CZ" dirty="0" smtClean="0"/>
              <a:t> </a:t>
            </a:r>
            <a:r>
              <a:rPr lang="cs-CZ" dirty="0" err="1" smtClean="0"/>
              <a:t>Wichtigste</a:t>
            </a:r>
            <a:r>
              <a:rPr lang="cs-CZ" dirty="0" smtClean="0"/>
              <a:t> </a:t>
            </a:r>
            <a:r>
              <a:rPr lang="cs-CZ" dirty="0" err="1" smtClean="0"/>
              <a:t>steht</a:t>
            </a:r>
            <a:r>
              <a:rPr lang="cs-CZ" dirty="0" smtClean="0"/>
              <a:t> </a:t>
            </a:r>
            <a:r>
              <a:rPr lang="cs-CZ" dirty="0" err="1" smtClean="0"/>
              <a:t>vorne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w</a:t>
            </a:r>
            <a:r>
              <a:rPr lang="cs-CZ" dirty="0" err="1" smtClean="0"/>
              <a:t>eitere</a:t>
            </a:r>
            <a:r>
              <a:rPr lang="cs-CZ" dirty="0" smtClean="0"/>
              <a:t> </a:t>
            </a:r>
            <a:r>
              <a:rPr lang="cs-CZ" dirty="0" err="1" smtClean="0"/>
              <a:t>Informationen</a:t>
            </a:r>
            <a:r>
              <a:rPr lang="cs-CZ" dirty="0" smtClean="0"/>
              <a:t> </a:t>
            </a:r>
            <a:r>
              <a:rPr lang="cs-CZ" dirty="0" err="1" smtClean="0"/>
              <a:t>folgen</a:t>
            </a:r>
            <a:r>
              <a:rPr lang="cs-CZ" dirty="0" smtClean="0"/>
              <a:t> </a:t>
            </a:r>
            <a:r>
              <a:rPr lang="cs-CZ" dirty="0" err="1" smtClean="0"/>
              <a:t>später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d</a:t>
            </a:r>
            <a:r>
              <a:rPr lang="cs-CZ" dirty="0" err="1" smtClean="0"/>
              <a:t>as</a:t>
            </a:r>
            <a:r>
              <a:rPr lang="cs-CZ" dirty="0" smtClean="0"/>
              <a:t> </a:t>
            </a:r>
            <a:r>
              <a:rPr lang="cs-CZ" dirty="0" err="1" smtClean="0"/>
              <a:t>sog</a:t>
            </a:r>
            <a:r>
              <a:rPr lang="cs-CZ" dirty="0" smtClean="0"/>
              <a:t>. „</a:t>
            </a:r>
            <a:r>
              <a:rPr lang="cs-CZ" dirty="0" err="1" smtClean="0"/>
              <a:t>Kästchenprinzip</a:t>
            </a:r>
            <a:r>
              <a:rPr lang="cs-CZ" dirty="0" smtClean="0"/>
              <a:t>“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ann von </a:t>
            </a:r>
            <a:r>
              <a:rPr lang="cs-CZ" dirty="0" err="1" smtClean="0"/>
              <a:t>hinten</a:t>
            </a:r>
            <a:r>
              <a:rPr lang="cs-CZ" dirty="0" smtClean="0"/>
              <a:t> </a:t>
            </a:r>
            <a:r>
              <a:rPr lang="cs-CZ" dirty="0" err="1" smtClean="0"/>
              <a:t>gekürzt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z</a:t>
            </a:r>
            <a:r>
              <a:rPr lang="cs-CZ" dirty="0" err="1" smtClean="0"/>
              <a:t>.B</a:t>
            </a:r>
            <a:r>
              <a:rPr lang="cs-CZ" dirty="0" smtClean="0"/>
              <a:t>.:  </a:t>
            </a:r>
            <a:r>
              <a:rPr lang="cs-CZ" i="1" dirty="0" err="1" smtClean="0"/>
              <a:t>Meldungen</a:t>
            </a:r>
            <a:r>
              <a:rPr lang="cs-CZ" i="1" dirty="0" smtClean="0"/>
              <a:t>, </a:t>
            </a:r>
            <a:r>
              <a:rPr lang="cs-CZ" i="1" dirty="0" err="1" smtClean="0"/>
              <a:t>Nachrichten</a:t>
            </a:r>
            <a:r>
              <a:rPr lang="cs-CZ" i="1" dirty="0" smtClean="0"/>
              <a:t> </a:t>
            </a:r>
            <a:r>
              <a:rPr lang="cs-CZ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Berichte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 algn="r"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vgl</a:t>
            </a:r>
            <a:r>
              <a:rPr lang="cs-CZ" sz="1800" dirty="0" smtClean="0"/>
              <a:t>. Mast 2004:244)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48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2.  </a:t>
            </a:r>
            <a:r>
              <a:rPr lang="de-DE" b="1" dirty="0" smtClean="0"/>
              <a:t>Das </a:t>
            </a:r>
            <a:r>
              <a:rPr lang="de-DE" b="1" dirty="0"/>
              <a:t>Pro-und-Contra-Prinzip</a:t>
            </a:r>
            <a:r>
              <a:rPr lang="de-DE" dirty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verschiedene</a:t>
            </a:r>
            <a:r>
              <a:rPr lang="de-DE" dirty="0" smtClean="0"/>
              <a:t> Meinungen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vorgestellt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verglichen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v</a:t>
            </a:r>
            <a:r>
              <a:rPr lang="cs-CZ" dirty="0" err="1" smtClean="0"/>
              <a:t>erschiedene</a:t>
            </a:r>
            <a:r>
              <a:rPr lang="cs-CZ" dirty="0" smtClean="0"/>
              <a:t> </a:t>
            </a:r>
            <a:r>
              <a:rPr lang="de-DE" dirty="0" smtClean="0"/>
              <a:t>Sichtweisen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präsentiert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v</a:t>
            </a:r>
            <a:r>
              <a:rPr lang="cs-CZ" dirty="0" err="1" smtClean="0"/>
              <a:t>erschiedene</a:t>
            </a:r>
            <a:r>
              <a:rPr lang="cs-CZ" dirty="0" smtClean="0"/>
              <a:t> </a:t>
            </a:r>
            <a:r>
              <a:rPr lang="de-DE" dirty="0" smtClean="0"/>
              <a:t>Probleme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angesprochen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z</a:t>
            </a:r>
            <a:r>
              <a:rPr lang="cs-CZ" dirty="0" err="1" smtClean="0"/>
              <a:t>.B</a:t>
            </a:r>
            <a:r>
              <a:rPr lang="cs-CZ" dirty="0" smtClean="0"/>
              <a:t>.: </a:t>
            </a:r>
            <a:r>
              <a:rPr lang="cs-CZ" i="1" dirty="0" err="1" smtClean="0"/>
              <a:t>Kommentare</a:t>
            </a:r>
            <a:r>
              <a:rPr lang="cs-CZ" i="1" dirty="0" smtClean="0"/>
              <a:t> </a:t>
            </a:r>
            <a:r>
              <a:rPr lang="cs-CZ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Berichte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118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3. </a:t>
            </a:r>
            <a:r>
              <a:rPr lang="de-DE" b="1" dirty="0" smtClean="0"/>
              <a:t>Das</a:t>
            </a:r>
            <a:r>
              <a:rPr lang="de-DE" dirty="0" smtClean="0"/>
              <a:t> </a:t>
            </a:r>
            <a:r>
              <a:rPr lang="de-DE" b="1" dirty="0"/>
              <a:t>induktive Prinzip</a:t>
            </a:r>
            <a:r>
              <a:rPr lang="de-DE" dirty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de-DE" dirty="0" smtClean="0"/>
              <a:t>der </a:t>
            </a:r>
            <a:r>
              <a:rPr lang="de-DE" dirty="0"/>
              <a:t>Gegenpol zum </a:t>
            </a:r>
            <a:r>
              <a:rPr lang="de-DE" dirty="0" smtClean="0"/>
              <a:t>Pyramidenprinzip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de-DE" dirty="0" smtClean="0"/>
              <a:t>m </a:t>
            </a:r>
            <a:r>
              <a:rPr lang="de-DE" dirty="0"/>
              <a:t>Anfang des Textes wird ein konkreter Fall beschrieben, der sich dann wie ein Leitthema durch den Beitrag </a:t>
            </a:r>
            <a:r>
              <a:rPr lang="de-DE" dirty="0" smtClean="0"/>
              <a:t>zieht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de-DE" dirty="0" err="1" smtClean="0"/>
              <a:t>ieses</a:t>
            </a:r>
            <a:r>
              <a:rPr lang="de-DE" dirty="0" smtClean="0"/>
              <a:t> </a:t>
            </a:r>
            <a:r>
              <a:rPr lang="de-DE" dirty="0"/>
              <a:t>Thema wird dann von allen Seiten </a:t>
            </a:r>
            <a:r>
              <a:rPr lang="de-DE" dirty="0" smtClean="0"/>
              <a:t>beleuchte</a:t>
            </a:r>
            <a:r>
              <a:rPr lang="cs-CZ" dirty="0" smtClean="0"/>
              <a:t>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17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4. </a:t>
            </a:r>
            <a:r>
              <a:rPr lang="de-DE" b="1" dirty="0" smtClean="0"/>
              <a:t>Das </a:t>
            </a:r>
            <a:r>
              <a:rPr lang="de-DE" b="1" dirty="0"/>
              <a:t>Pointen-Prinzip</a:t>
            </a:r>
            <a:r>
              <a:rPr lang="de-DE" dirty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de-DE" dirty="0" smtClean="0"/>
              <a:t>Texte mit diesem Baumuster sind mit einer Pointe beendet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s</a:t>
            </a:r>
            <a:r>
              <a:rPr lang="cs-CZ" dirty="0" err="1" smtClean="0"/>
              <a:t>ie</a:t>
            </a:r>
            <a:r>
              <a:rPr lang="cs-CZ" dirty="0" smtClean="0"/>
              <a:t> </a:t>
            </a:r>
            <a:r>
              <a:rPr lang="de-DE" dirty="0" smtClean="0"/>
              <a:t>können auch kleine Zwischenpointen mitten im Text enthalten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z</a:t>
            </a:r>
            <a:r>
              <a:rPr lang="cs-CZ" dirty="0" err="1" smtClean="0"/>
              <a:t>.B</a:t>
            </a:r>
            <a:r>
              <a:rPr lang="cs-CZ" dirty="0" smtClean="0"/>
              <a:t>.: </a:t>
            </a:r>
            <a:r>
              <a:rPr lang="cs-CZ" i="1" dirty="0" err="1" smtClean="0"/>
              <a:t>Glossen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Reportagen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2219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345</Words>
  <Application>Microsoft Office PowerPoint</Application>
  <PresentationFormat>Předvádění na obrazovce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Das Pyramidenprinzip</vt:lpstr>
      <vt:lpstr>Prinzip der umgekehrten Pyramide</vt:lpstr>
      <vt:lpstr>Prinzip der umgekehrten Pyramide</vt:lpstr>
      <vt:lpstr>Prezentace aplikace PowerPoint</vt:lpstr>
      <vt:lpstr>Prezentace aplikace PowerPoint</vt:lpstr>
      <vt:lpstr>Aufbauprinzipien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Pyramidenprinzip</dc:title>
  <dc:creator>Gabriela Rykalová</dc:creator>
  <cp:lastModifiedBy>Gabriela Rykalová</cp:lastModifiedBy>
  <cp:revision>10</cp:revision>
  <dcterms:created xsi:type="dcterms:W3CDTF">2012-06-07T06:13:33Z</dcterms:created>
  <dcterms:modified xsi:type="dcterms:W3CDTF">2016-06-16T09:36:36Z</dcterms:modified>
</cp:coreProperties>
</file>