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2" r:id="rId3"/>
    <p:sldId id="274" r:id="rId4"/>
    <p:sldId id="281" r:id="rId5"/>
    <p:sldId id="283" r:id="rId6"/>
    <p:sldId id="263" r:id="rId7"/>
    <p:sldId id="265" r:id="rId8"/>
    <p:sldId id="275" r:id="rId9"/>
    <p:sldId id="267" r:id="rId10"/>
    <p:sldId id="269" r:id="rId11"/>
    <p:sldId id="273" r:id="rId12"/>
    <p:sldId id="276" r:id="rId13"/>
    <p:sldId id="277" r:id="rId14"/>
    <p:sldId id="278" r:id="rId15"/>
    <p:sldId id="270" r:id="rId16"/>
    <p:sldId id="271" r:id="rId17"/>
    <p:sldId id="279" r:id="rId18"/>
    <p:sldId id="280" r:id="rId19"/>
    <p:sldId id="272" r:id="rId2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p:cViewPr>
        <p:scale>
          <a:sx n="66" d="100"/>
          <a:sy n="66" d="100"/>
        </p:scale>
        <p:origin x="-1500"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cs-CZ" smtClean="0"/>
              <a:t>Kliknutím lze upravit styl.</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D3455E6C-197F-4CED-9C0C-E15D6661D3D9}" type="datetimeFigureOut">
              <a:rPr lang="cs-CZ" smtClean="0"/>
              <a:t>16.6.2016</a:t>
            </a:fld>
            <a:endParaRPr lang="cs-CZ"/>
          </a:p>
        </p:txBody>
      </p:sp>
      <p:sp>
        <p:nvSpPr>
          <p:cNvPr id="5" name="Footer Placeholder 4"/>
          <p:cNvSpPr>
            <a:spLocks noGrp="1"/>
          </p:cNvSpPr>
          <p:nvPr>
            <p:ph type="ftr" sz="quarter" idx="11"/>
          </p:nvPr>
        </p:nvSpPr>
        <p:spPr>
          <a:xfrm>
            <a:off x="1174044" y="5357592"/>
            <a:ext cx="5034845" cy="365125"/>
          </a:xfrm>
        </p:spPr>
        <p:txBody>
          <a:bodyPr/>
          <a:lstStyle/>
          <a:p>
            <a:endParaRPr lang="cs-CZ"/>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F69C3420-E6DB-4C0A-8F9C-51DB09A42C85}"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nchor="ct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D3455E6C-197F-4CED-9C0C-E15D6661D3D9}" type="datetimeFigureOut">
              <a:rPr lang="cs-CZ" smtClean="0"/>
              <a:t>16.6.2016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69C3420-E6DB-4C0A-8F9C-51DB09A42C85}"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cs-CZ" smtClean="0"/>
              <a:t>Kliknutím lze upravit styl.</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D3455E6C-197F-4CED-9C0C-E15D6661D3D9}" type="datetimeFigureOut">
              <a:rPr lang="cs-CZ" smtClean="0"/>
              <a:t>16.6.2016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69C3420-E6DB-4C0A-8F9C-51DB09A42C85}"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D3455E6C-197F-4CED-9C0C-E15D6661D3D9}" type="datetimeFigureOut">
              <a:rPr lang="cs-CZ" smtClean="0"/>
              <a:t>16.6.2016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69C3420-E6DB-4C0A-8F9C-51DB09A42C85}"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cs-CZ" smtClean="0"/>
              <a:t>Kliknutím lze upravit styl.</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D3455E6C-197F-4CED-9C0C-E15D6661D3D9}" type="datetimeFigureOut">
              <a:rPr lang="cs-CZ" smtClean="0"/>
              <a:t>16.6.2016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69C3420-E6DB-4C0A-8F9C-51DB09A42C85}"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5" name="Date Placeholder 4"/>
          <p:cNvSpPr>
            <a:spLocks noGrp="1"/>
          </p:cNvSpPr>
          <p:nvPr>
            <p:ph type="dt" sz="half" idx="10"/>
          </p:nvPr>
        </p:nvSpPr>
        <p:spPr/>
        <p:txBody>
          <a:bodyPr/>
          <a:lstStyle/>
          <a:p>
            <a:fld id="{D3455E6C-197F-4CED-9C0C-E15D6661D3D9}" type="datetimeFigureOut">
              <a:rPr lang="cs-CZ" smtClean="0"/>
              <a:t>16.6.2016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69C3420-E6DB-4C0A-8F9C-51DB09A42C85}" type="slidenum">
              <a:rPr lang="cs-CZ" smtClean="0"/>
              <a:t>‹#›</a:t>
            </a:fld>
            <a:endParaRPr lang="cs-CZ"/>
          </a:p>
        </p:txBody>
      </p:sp>
      <p:sp>
        <p:nvSpPr>
          <p:cNvPr id="9" name="Content Placeholder 8"/>
          <p:cNvSpPr>
            <a:spLocks noGrp="1"/>
          </p:cNvSpPr>
          <p:nvPr>
            <p:ph sz="quarter" idx="13"/>
          </p:nvPr>
        </p:nvSpPr>
        <p:spPr>
          <a:xfrm>
            <a:off x="1298448" y="2121407"/>
            <a:ext cx="3200400" cy="3602736"/>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7" name="Date Placeholder 6"/>
          <p:cNvSpPr>
            <a:spLocks noGrp="1"/>
          </p:cNvSpPr>
          <p:nvPr>
            <p:ph type="dt" sz="half" idx="10"/>
          </p:nvPr>
        </p:nvSpPr>
        <p:spPr/>
        <p:txBody>
          <a:bodyPr/>
          <a:lstStyle/>
          <a:p>
            <a:fld id="{D3455E6C-197F-4CED-9C0C-E15D6661D3D9}" type="datetimeFigureOut">
              <a:rPr lang="cs-CZ" smtClean="0"/>
              <a:t>16.6.2016</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F69C3420-E6DB-4C0A-8F9C-51DB09A42C85}" type="slidenum">
              <a:rPr lang="cs-CZ" smtClean="0"/>
              <a:t>‹#›</a:t>
            </a:fld>
            <a:endParaRPr lang="cs-CZ"/>
          </a:p>
        </p:txBody>
      </p:sp>
      <p:sp>
        <p:nvSpPr>
          <p:cNvPr id="11" name="Content Placeholder 10"/>
          <p:cNvSpPr>
            <a:spLocks noGrp="1"/>
          </p:cNvSpPr>
          <p:nvPr>
            <p:ph sz="quarter" idx="13"/>
          </p:nvPr>
        </p:nvSpPr>
        <p:spPr>
          <a:xfrm>
            <a:off x="1298448" y="2944368"/>
            <a:ext cx="3227832" cy="2779776"/>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Date Placeholder 2"/>
          <p:cNvSpPr>
            <a:spLocks noGrp="1"/>
          </p:cNvSpPr>
          <p:nvPr>
            <p:ph type="dt" sz="half" idx="10"/>
          </p:nvPr>
        </p:nvSpPr>
        <p:spPr/>
        <p:txBody>
          <a:bodyPr/>
          <a:lstStyle/>
          <a:p>
            <a:fld id="{D3455E6C-197F-4CED-9C0C-E15D6661D3D9}" type="datetimeFigureOut">
              <a:rPr lang="cs-CZ" smtClean="0"/>
              <a:t>16.6.2016</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F69C3420-E6DB-4C0A-8F9C-51DB09A42C85}"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455E6C-197F-4CED-9C0C-E15D6661D3D9}" type="datetimeFigureOut">
              <a:rPr lang="cs-CZ" smtClean="0"/>
              <a:t>16.6.2016</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F69C3420-E6DB-4C0A-8F9C-51DB09A42C85}"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cs-CZ" smtClean="0"/>
              <a:t>Kliknutím lze upravit styl.</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a:xfrm rot="60000">
            <a:off x="6341698" y="5885672"/>
            <a:ext cx="1213821" cy="365125"/>
          </a:xfrm>
        </p:spPr>
        <p:txBody>
          <a:bodyPr/>
          <a:lstStyle/>
          <a:p>
            <a:fld id="{D3455E6C-197F-4CED-9C0C-E15D6661D3D9}" type="datetimeFigureOut">
              <a:rPr lang="cs-CZ" smtClean="0"/>
              <a:t>16.6.2016</a:t>
            </a:fld>
            <a:endParaRPr lang="cs-CZ"/>
          </a:p>
        </p:txBody>
      </p:sp>
      <p:sp>
        <p:nvSpPr>
          <p:cNvPr id="6" name="Footer Placeholder 5"/>
          <p:cNvSpPr>
            <a:spLocks noGrp="1"/>
          </p:cNvSpPr>
          <p:nvPr>
            <p:ph type="ftr" sz="quarter" idx="11"/>
          </p:nvPr>
        </p:nvSpPr>
        <p:spPr>
          <a:xfrm rot="-60000">
            <a:off x="914554" y="5829261"/>
            <a:ext cx="3522607" cy="365125"/>
          </a:xfrm>
        </p:spPr>
        <p:txBody>
          <a:bodyPr/>
          <a:lstStyle/>
          <a:p>
            <a:endParaRPr lang="cs-CZ"/>
          </a:p>
        </p:txBody>
      </p:sp>
      <p:sp>
        <p:nvSpPr>
          <p:cNvPr id="7" name="Slide Number Placeholder 6"/>
          <p:cNvSpPr>
            <a:spLocks noGrp="1"/>
          </p:cNvSpPr>
          <p:nvPr>
            <p:ph type="sldNum" sz="quarter" idx="12"/>
          </p:nvPr>
        </p:nvSpPr>
        <p:spPr>
          <a:xfrm rot="60000">
            <a:off x="7557313" y="5896961"/>
            <a:ext cx="554023" cy="365125"/>
          </a:xfrm>
        </p:spPr>
        <p:txBody>
          <a:bodyPr/>
          <a:lstStyle/>
          <a:p>
            <a:fld id="{F69C3420-E6DB-4C0A-8F9C-51DB09A42C85}"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cs-CZ" smtClean="0"/>
              <a:t>Kliknutím lze upravit styl.</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a:xfrm rot="60000">
            <a:off x="6345936" y="5888737"/>
            <a:ext cx="1213821" cy="365125"/>
          </a:xfrm>
        </p:spPr>
        <p:txBody>
          <a:bodyPr/>
          <a:lstStyle/>
          <a:p>
            <a:fld id="{D3455E6C-197F-4CED-9C0C-E15D6661D3D9}" type="datetimeFigureOut">
              <a:rPr lang="cs-CZ" smtClean="0"/>
              <a:t>16.6.2016</a:t>
            </a:fld>
            <a:endParaRPr lang="cs-CZ"/>
          </a:p>
        </p:txBody>
      </p:sp>
      <p:sp>
        <p:nvSpPr>
          <p:cNvPr id="6" name="Footer Placeholder 5"/>
          <p:cNvSpPr>
            <a:spLocks noGrp="1"/>
          </p:cNvSpPr>
          <p:nvPr>
            <p:ph type="ftr" sz="quarter" idx="11"/>
          </p:nvPr>
        </p:nvSpPr>
        <p:spPr>
          <a:xfrm rot="-60000">
            <a:off x="914569" y="5831037"/>
            <a:ext cx="3319043" cy="365125"/>
          </a:xfrm>
        </p:spPr>
        <p:txBody>
          <a:bodyPr/>
          <a:lstStyle/>
          <a:p>
            <a:endParaRPr lang="cs-CZ"/>
          </a:p>
        </p:txBody>
      </p:sp>
      <p:sp>
        <p:nvSpPr>
          <p:cNvPr id="7" name="Slide Number Placeholder 6"/>
          <p:cNvSpPr>
            <a:spLocks noGrp="1"/>
          </p:cNvSpPr>
          <p:nvPr>
            <p:ph type="sldNum" sz="quarter" idx="12"/>
          </p:nvPr>
        </p:nvSpPr>
        <p:spPr>
          <a:xfrm rot="60000">
            <a:off x="7562089" y="5900026"/>
            <a:ext cx="554023" cy="365125"/>
          </a:xfrm>
        </p:spPr>
        <p:txBody>
          <a:bodyPr/>
          <a:lstStyle/>
          <a:p>
            <a:fld id="{F69C3420-E6DB-4C0A-8F9C-51DB09A42C85}"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D3455E6C-197F-4CED-9C0C-E15D6661D3D9}" type="datetimeFigureOut">
              <a:rPr lang="cs-CZ" smtClean="0"/>
              <a:t>16.6.2016</a:t>
            </a:fld>
            <a:endParaRPr lang="cs-CZ"/>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cs-CZ"/>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F69C3420-E6DB-4C0A-8F9C-51DB09A42C85}"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deutsche-boerse.com/" TargetMode="External"/><Relationship Id="rId2" Type="http://schemas.openxmlformats.org/officeDocument/2006/relationships/hyperlink" Target="http://www.wienerborse.at/beginner/lexicon" TargetMode="External"/><Relationship Id="rId1" Type="http://schemas.openxmlformats.org/officeDocument/2006/relationships/slideLayout" Target="../slideLayouts/slideLayout2.xml"/><Relationship Id="rId4" Type="http://schemas.openxmlformats.org/officeDocument/2006/relationships/hyperlink" Target="http://de.wikipedia.org/wiki/Kategorie:B&#246;rsenhande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err="1" smtClean="0"/>
              <a:t>Börsenbericht</a:t>
            </a:r>
            <a:endParaRPr lang="cs-CZ" b="1" dirty="0"/>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1086208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de-DE" sz="2800" b="1"/>
              <a:t>Börsenberichte</a:t>
            </a:r>
            <a:endParaRPr lang="cs-CZ" sz="2800" b="1"/>
          </a:p>
        </p:txBody>
      </p:sp>
      <p:sp>
        <p:nvSpPr>
          <p:cNvPr id="6147" name="Rectangle 3"/>
          <p:cNvSpPr>
            <a:spLocks noGrp="1" noChangeArrowheads="1"/>
          </p:cNvSpPr>
          <p:nvPr>
            <p:ph idx="1"/>
          </p:nvPr>
        </p:nvSpPr>
        <p:spPr/>
        <p:txBody>
          <a:bodyPr>
            <a:normAutofit lnSpcReduction="10000"/>
          </a:bodyPr>
          <a:lstStyle/>
          <a:p>
            <a:r>
              <a:rPr lang="de-DE" sz="2400" b="1" dirty="0"/>
              <a:t>Metaphern und Periphrasen</a:t>
            </a:r>
            <a:r>
              <a:rPr lang="de-DE" sz="2400" dirty="0"/>
              <a:t>:</a:t>
            </a:r>
            <a:r>
              <a:rPr lang="de-DE" sz="2000" dirty="0"/>
              <a:t> </a:t>
            </a:r>
          </a:p>
          <a:p>
            <a:pPr>
              <a:buFontTx/>
              <a:buNone/>
            </a:pPr>
            <a:r>
              <a:rPr lang="cs-CZ" sz="2000" i="1" dirty="0"/>
              <a:t>		</a:t>
            </a:r>
          </a:p>
          <a:p>
            <a:pPr>
              <a:buFontTx/>
              <a:buNone/>
            </a:pPr>
            <a:r>
              <a:rPr lang="cs-CZ" sz="2000" i="1" dirty="0"/>
              <a:t>		</a:t>
            </a:r>
            <a:r>
              <a:rPr lang="de-DE" i="1" dirty="0"/>
              <a:t>Talfahrt</a:t>
            </a:r>
          </a:p>
          <a:p>
            <a:pPr>
              <a:buFontTx/>
              <a:buNone/>
            </a:pPr>
            <a:r>
              <a:rPr lang="cs-CZ" i="1" dirty="0"/>
              <a:t>		</a:t>
            </a:r>
            <a:r>
              <a:rPr lang="de-DE" i="1" dirty="0"/>
              <a:t>Absturz</a:t>
            </a:r>
          </a:p>
          <a:p>
            <a:pPr>
              <a:buFontTx/>
              <a:buNone/>
            </a:pPr>
            <a:r>
              <a:rPr lang="cs-CZ" i="1" dirty="0"/>
              <a:t>		</a:t>
            </a:r>
            <a:r>
              <a:rPr lang="de-DE" i="1" dirty="0"/>
              <a:t>Kurssturz</a:t>
            </a:r>
            <a:endParaRPr lang="cs-CZ" i="1" dirty="0"/>
          </a:p>
          <a:p>
            <a:pPr>
              <a:buFontTx/>
              <a:buNone/>
            </a:pPr>
            <a:r>
              <a:rPr lang="cs-CZ" i="1" dirty="0"/>
              <a:t>		</a:t>
            </a:r>
            <a:r>
              <a:rPr lang="de-DE" i="1" dirty="0"/>
              <a:t>Kurssprung</a:t>
            </a:r>
          </a:p>
          <a:p>
            <a:pPr>
              <a:buFontTx/>
              <a:buNone/>
            </a:pPr>
            <a:r>
              <a:rPr lang="cs-CZ" i="1" dirty="0"/>
              <a:t>		</a:t>
            </a:r>
          </a:p>
          <a:p>
            <a:pPr>
              <a:buFontTx/>
              <a:buNone/>
            </a:pPr>
            <a:r>
              <a:rPr lang="cs-CZ" i="1" dirty="0"/>
              <a:t>		</a:t>
            </a:r>
            <a:r>
              <a:rPr lang="de-DE" i="1" dirty="0"/>
              <a:t>eine Talfahrt fortsetzen</a:t>
            </a:r>
          </a:p>
          <a:p>
            <a:pPr>
              <a:buFontTx/>
              <a:buNone/>
            </a:pPr>
            <a:r>
              <a:rPr lang="cs-CZ" i="1" dirty="0"/>
              <a:t>		</a:t>
            </a:r>
            <a:r>
              <a:rPr lang="de-DE" i="1" dirty="0"/>
              <a:t>den tiefsten Stand notieren</a:t>
            </a:r>
            <a:endParaRPr lang="cs-CZ" i="1" dirty="0"/>
          </a:p>
          <a:p>
            <a:pPr>
              <a:buFontTx/>
              <a:buNone/>
            </a:pPr>
            <a:endParaRPr lang="cs-CZ" sz="2000" i="1" dirty="0"/>
          </a:p>
        </p:txBody>
      </p:sp>
    </p:spTree>
    <p:extLst>
      <p:ext uri="{BB962C8B-B14F-4D97-AF65-F5344CB8AC3E}">
        <p14:creationId xmlns:p14="http://schemas.microsoft.com/office/powerpoint/2010/main" val="3003893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b="1" dirty="0" err="1" smtClean="0"/>
              <a:t>Metapher</a:t>
            </a:r>
            <a:r>
              <a:rPr lang="cs-CZ" b="1" dirty="0" smtClean="0"/>
              <a:t> </a:t>
            </a:r>
            <a:r>
              <a:rPr lang="cs-CZ" b="1" dirty="0" err="1" smtClean="0"/>
              <a:t>als</a:t>
            </a:r>
            <a:r>
              <a:rPr lang="cs-CZ" b="1" dirty="0" smtClean="0"/>
              <a:t> </a:t>
            </a:r>
            <a:r>
              <a:rPr lang="cs-CZ" b="1" dirty="0" err="1" smtClean="0"/>
              <a:t>Sprachspiel</a:t>
            </a:r>
            <a:endParaRPr lang="cs-CZ" b="1" dirty="0" smtClean="0"/>
          </a:p>
          <a:p>
            <a:endParaRPr lang="cs-CZ" dirty="0"/>
          </a:p>
          <a:p>
            <a:pPr>
              <a:buFont typeface="Arial" pitchFamily="34" charset="0"/>
              <a:buChar char="•"/>
            </a:pPr>
            <a:r>
              <a:rPr lang="cs-CZ" i="1" dirty="0" smtClean="0"/>
              <a:t>Lufthansa </a:t>
            </a:r>
            <a:r>
              <a:rPr lang="cs-CZ" i="1" dirty="0" err="1" smtClean="0"/>
              <a:t>Aktien</a:t>
            </a:r>
            <a:r>
              <a:rPr lang="cs-CZ" i="1" dirty="0" smtClean="0"/>
              <a:t> </a:t>
            </a:r>
            <a:r>
              <a:rPr lang="cs-CZ" i="1" dirty="0" err="1" smtClean="0"/>
              <a:t>sind</a:t>
            </a:r>
            <a:r>
              <a:rPr lang="cs-CZ" i="1" dirty="0" smtClean="0"/>
              <a:t> </a:t>
            </a:r>
            <a:r>
              <a:rPr lang="cs-CZ" i="1" dirty="0" err="1" smtClean="0"/>
              <a:t>abgestürzt</a:t>
            </a:r>
            <a:endParaRPr lang="cs-CZ" i="1" dirty="0" smtClean="0"/>
          </a:p>
          <a:p>
            <a:pPr>
              <a:buFont typeface="Arial" pitchFamily="34" charset="0"/>
              <a:buChar char="•"/>
            </a:pPr>
            <a:r>
              <a:rPr lang="cs-CZ" i="1" dirty="0" err="1" smtClean="0"/>
              <a:t>Petroleum</a:t>
            </a:r>
            <a:r>
              <a:rPr lang="cs-CZ" i="1" dirty="0" smtClean="0"/>
              <a:t> </a:t>
            </a:r>
            <a:r>
              <a:rPr lang="cs-CZ" i="1" dirty="0" err="1" smtClean="0"/>
              <a:t>Aktien</a:t>
            </a:r>
            <a:r>
              <a:rPr lang="cs-CZ" i="1" dirty="0" smtClean="0"/>
              <a:t> </a:t>
            </a:r>
            <a:r>
              <a:rPr lang="cs-CZ" i="1" dirty="0" err="1" smtClean="0"/>
              <a:t>haben</a:t>
            </a:r>
            <a:r>
              <a:rPr lang="cs-CZ" i="1" dirty="0" smtClean="0"/>
              <a:t> gut </a:t>
            </a:r>
            <a:r>
              <a:rPr lang="cs-CZ" i="1" dirty="0" err="1" smtClean="0"/>
              <a:t>abgeschmiert</a:t>
            </a:r>
            <a:endParaRPr lang="cs-CZ" i="1" dirty="0" smtClean="0"/>
          </a:p>
          <a:p>
            <a:pPr>
              <a:buFont typeface="Arial" pitchFamily="34" charset="0"/>
              <a:buChar char="•"/>
            </a:pPr>
            <a:r>
              <a:rPr lang="cs-CZ" i="1" dirty="0" smtClean="0"/>
              <a:t>BMW </a:t>
            </a:r>
            <a:r>
              <a:rPr lang="cs-CZ" i="1" dirty="0" err="1" smtClean="0"/>
              <a:t>Aktien</a:t>
            </a:r>
            <a:r>
              <a:rPr lang="cs-CZ" i="1" dirty="0" smtClean="0"/>
              <a:t> </a:t>
            </a:r>
            <a:r>
              <a:rPr lang="cs-CZ" i="1" dirty="0" err="1" smtClean="0"/>
              <a:t>befanden</a:t>
            </a:r>
            <a:r>
              <a:rPr lang="cs-CZ" i="1" dirty="0" smtClean="0"/>
              <a:t> </a:t>
            </a:r>
            <a:r>
              <a:rPr lang="cs-CZ" i="1" dirty="0" err="1" smtClean="0"/>
              <a:t>sich</a:t>
            </a:r>
            <a:r>
              <a:rPr lang="cs-CZ" i="1" dirty="0" smtClean="0"/>
              <a:t> </a:t>
            </a:r>
            <a:r>
              <a:rPr lang="cs-CZ" i="1" dirty="0" err="1" smtClean="0"/>
              <a:t>auf</a:t>
            </a:r>
            <a:r>
              <a:rPr lang="cs-CZ" i="1" dirty="0" smtClean="0"/>
              <a:t> der </a:t>
            </a:r>
            <a:r>
              <a:rPr lang="cs-CZ" i="1" dirty="0" err="1" smtClean="0"/>
              <a:t>Überholspur</a:t>
            </a:r>
            <a:endParaRPr lang="cs-CZ" i="1" dirty="0" smtClean="0"/>
          </a:p>
          <a:p>
            <a:pPr>
              <a:buFont typeface="Arial" pitchFamily="34" charset="0"/>
              <a:buChar char="•"/>
            </a:pPr>
            <a:r>
              <a:rPr lang="cs-CZ" i="1" dirty="0" err="1" smtClean="0"/>
              <a:t>Goldminen</a:t>
            </a:r>
            <a:r>
              <a:rPr lang="cs-CZ" i="1" dirty="0" smtClean="0"/>
              <a:t> </a:t>
            </a:r>
            <a:r>
              <a:rPr lang="cs-CZ" i="1" dirty="0" err="1" smtClean="0"/>
              <a:t>Aktien</a:t>
            </a:r>
            <a:r>
              <a:rPr lang="cs-CZ" i="1" dirty="0" smtClean="0"/>
              <a:t> </a:t>
            </a:r>
            <a:r>
              <a:rPr lang="cs-CZ" i="1" dirty="0" err="1" smtClean="0"/>
              <a:t>glänzten</a:t>
            </a:r>
            <a:endParaRPr lang="cs-CZ" i="1" dirty="0" smtClean="0"/>
          </a:p>
        </p:txBody>
      </p:sp>
    </p:spTree>
    <p:extLst>
      <p:ext uri="{BB962C8B-B14F-4D97-AF65-F5344CB8AC3E}">
        <p14:creationId xmlns:p14="http://schemas.microsoft.com/office/powerpoint/2010/main" val="278545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10000"/>
          </a:bodyPr>
          <a:lstStyle/>
          <a:p>
            <a:r>
              <a:rPr lang="cs-CZ" sz="2600" b="1" dirty="0" err="1" smtClean="0"/>
              <a:t>Metapher</a:t>
            </a:r>
            <a:r>
              <a:rPr lang="cs-CZ" sz="2600" b="1" dirty="0" smtClean="0"/>
              <a:t> </a:t>
            </a:r>
            <a:r>
              <a:rPr lang="cs-CZ" sz="2600" b="1" dirty="0" err="1" smtClean="0"/>
              <a:t>aus</a:t>
            </a:r>
            <a:r>
              <a:rPr lang="cs-CZ" sz="2600" b="1" dirty="0" smtClean="0"/>
              <a:t> der </a:t>
            </a:r>
            <a:r>
              <a:rPr lang="cs-CZ" sz="2600" b="1" dirty="0" err="1" smtClean="0"/>
              <a:t>Tierwelt</a:t>
            </a:r>
            <a:endParaRPr lang="cs-CZ" sz="2600" b="1" dirty="0" smtClean="0"/>
          </a:p>
          <a:p>
            <a:pPr marL="0" indent="0">
              <a:buNone/>
            </a:pPr>
            <a:endParaRPr lang="cs-CZ" b="1" dirty="0" smtClean="0"/>
          </a:p>
          <a:p>
            <a:pPr marL="0" indent="0">
              <a:buNone/>
            </a:pPr>
            <a:r>
              <a:rPr lang="cs-CZ" b="1" i="1" dirty="0" err="1" smtClean="0"/>
              <a:t>Bullen</a:t>
            </a:r>
            <a:r>
              <a:rPr lang="cs-CZ" b="1" i="1" dirty="0"/>
              <a:t> </a:t>
            </a:r>
            <a:r>
              <a:rPr lang="cs-CZ" b="1" i="1" dirty="0" smtClean="0"/>
              <a:t>- </a:t>
            </a:r>
            <a:r>
              <a:rPr lang="cs-CZ" b="1" dirty="0" err="1" smtClean="0"/>
              <a:t>optimistische</a:t>
            </a:r>
            <a:r>
              <a:rPr lang="cs-CZ" b="1" dirty="0" smtClean="0"/>
              <a:t> </a:t>
            </a:r>
            <a:r>
              <a:rPr lang="cs-CZ" b="1" dirty="0" err="1" smtClean="0"/>
              <a:t>Börsianer</a:t>
            </a:r>
            <a:endParaRPr lang="cs-CZ" b="1" dirty="0" smtClean="0"/>
          </a:p>
          <a:p>
            <a:pPr marL="0" indent="0">
              <a:buNone/>
            </a:pPr>
            <a:r>
              <a:rPr lang="cs-CZ" i="1" dirty="0" err="1" smtClean="0"/>
              <a:t>Für</a:t>
            </a:r>
            <a:r>
              <a:rPr lang="cs-CZ" i="1" dirty="0" smtClean="0"/>
              <a:t> </a:t>
            </a:r>
            <a:r>
              <a:rPr lang="cs-CZ" i="1" dirty="0" err="1" smtClean="0"/>
              <a:t>die</a:t>
            </a:r>
            <a:r>
              <a:rPr lang="cs-CZ" i="1" dirty="0" smtClean="0"/>
              <a:t> </a:t>
            </a:r>
            <a:r>
              <a:rPr lang="cs-CZ" i="1" dirty="0" err="1" smtClean="0"/>
              <a:t>Bullen</a:t>
            </a:r>
            <a:r>
              <a:rPr lang="cs-CZ" i="1" dirty="0" smtClean="0"/>
              <a:t> </a:t>
            </a:r>
            <a:r>
              <a:rPr lang="cs-CZ" i="1" dirty="0" err="1" smtClean="0"/>
              <a:t>an</a:t>
            </a:r>
            <a:r>
              <a:rPr lang="cs-CZ" i="1" dirty="0" smtClean="0"/>
              <a:t> den </a:t>
            </a:r>
            <a:r>
              <a:rPr lang="cs-CZ" i="1" dirty="0" err="1" smtClean="0"/>
              <a:t>Aktienmärkten</a:t>
            </a:r>
            <a:r>
              <a:rPr lang="cs-CZ" i="1" dirty="0" smtClean="0"/>
              <a:t> </a:t>
            </a:r>
            <a:r>
              <a:rPr lang="cs-CZ" i="1" dirty="0" err="1" smtClean="0"/>
              <a:t>hätte</a:t>
            </a:r>
            <a:r>
              <a:rPr lang="cs-CZ" i="1" dirty="0" smtClean="0"/>
              <a:t> es </a:t>
            </a:r>
            <a:r>
              <a:rPr lang="cs-CZ" i="1" dirty="0" err="1" smtClean="0"/>
              <a:t>kein</a:t>
            </a:r>
            <a:r>
              <a:rPr lang="cs-CZ" i="1" dirty="0" smtClean="0"/>
              <a:t> </a:t>
            </a:r>
            <a:r>
              <a:rPr lang="cs-CZ" i="1" dirty="0" err="1" smtClean="0"/>
              <a:t>schöneres</a:t>
            </a:r>
            <a:r>
              <a:rPr lang="cs-CZ" i="1" dirty="0" smtClean="0"/>
              <a:t> </a:t>
            </a:r>
            <a:r>
              <a:rPr lang="cs-CZ" i="1" dirty="0" err="1" smtClean="0"/>
              <a:t>Weihnachtsgeschenk</a:t>
            </a:r>
            <a:r>
              <a:rPr lang="cs-CZ" i="1" dirty="0" smtClean="0"/>
              <a:t> </a:t>
            </a:r>
            <a:r>
              <a:rPr lang="cs-CZ" i="1" dirty="0" err="1" smtClean="0"/>
              <a:t>geben</a:t>
            </a:r>
            <a:r>
              <a:rPr lang="cs-CZ" i="1" dirty="0" smtClean="0"/>
              <a:t> </a:t>
            </a:r>
            <a:r>
              <a:rPr lang="cs-CZ" i="1" dirty="0" err="1" smtClean="0"/>
              <a:t>können</a:t>
            </a:r>
            <a:r>
              <a:rPr lang="cs-CZ" i="1" dirty="0" smtClean="0"/>
              <a:t>.</a:t>
            </a:r>
          </a:p>
          <a:p>
            <a:pPr marL="0" indent="0">
              <a:buNone/>
            </a:pPr>
            <a:endParaRPr lang="cs-CZ" i="1" dirty="0" smtClean="0"/>
          </a:p>
          <a:p>
            <a:pPr marL="0" indent="0">
              <a:buNone/>
            </a:pPr>
            <a:r>
              <a:rPr lang="cs-CZ" b="1" i="1" dirty="0" err="1" smtClean="0"/>
              <a:t>Bären</a:t>
            </a:r>
            <a:r>
              <a:rPr lang="cs-CZ" b="1" i="1" dirty="0" smtClean="0"/>
              <a:t> - </a:t>
            </a:r>
            <a:r>
              <a:rPr lang="cs-CZ" b="1" dirty="0" err="1" smtClean="0"/>
              <a:t>pessimistische</a:t>
            </a:r>
            <a:r>
              <a:rPr lang="cs-CZ" b="1" dirty="0" smtClean="0"/>
              <a:t> </a:t>
            </a:r>
            <a:r>
              <a:rPr lang="cs-CZ" b="1" dirty="0" err="1" smtClean="0"/>
              <a:t>Börsianer</a:t>
            </a:r>
            <a:endParaRPr lang="cs-CZ" b="1" dirty="0" smtClean="0"/>
          </a:p>
          <a:p>
            <a:pPr marL="0" indent="0">
              <a:buNone/>
            </a:pPr>
            <a:r>
              <a:rPr lang="cs-CZ" i="1" dirty="0" err="1" smtClean="0"/>
              <a:t>Für</a:t>
            </a:r>
            <a:r>
              <a:rPr lang="cs-CZ" i="1" dirty="0" smtClean="0"/>
              <a:t> </a:t>
            </a:r>
            <a:r>
              <a:rPr lang="cs-CZ" i="1" dirty="0" err="1" smtClean="0"/>
              <a:t>die</a:t>
            </a:r>
            <a:r>
              <a:rPr lang="cs-CZ" i="1" dirty="0" smtClean="0"/>
              <a:t> </a:t>
            </a:r>
            <a:r>
              <a:rPr lang="cs-CZ" i="1" dirty="0" err="1" smtClean="0"/>
              <a:t>Bären</a:t>
            </a:r>
            <a:r>
              <a:rPr lang="cs-CZ" i="1" dirty="0" smtClean="0"/>
              <a:t> </a:t>
            </a:r>
            <a:r>
              <a:rPr lang="cs-CZ" i="1" dirty="0" err="1" smtClean="0"/>
              <a:t>gab</a:t>
            </a:r>
            <a:r>
              <a:rPr lang="cs-CZ" i="1" dirty="0" smtClean="0"/>
              <a:t> es </a:t>
            </a:r>
            <a:r>
              <a:rPr lang="cs-CZ" i="1" dirty="0" err="1" smtClean="0"/>
              <a:t>diese</a:t>
            </a:r>
            <a:r>
              <a:rPr lang="cs-CZ" i="1" dirty="0" smtClean="0"/>
              <a:t> </a:t>
            </a:r>
            <a:r>
              <a:rPr lang="cs-CZ" i="1" dirty="0" err="1" smtClean="0"/>
              <a:t>Woche</a:t>
            </a:r>
            <a:r>
              <a:rPr lang="cs-CZ" i="1" dirty="0" smtClean="0"/>
              <a:t> </a:t>
            </a:r>
            <a:r>
              <a:rPr lang="cs-CZ" i="1" dirty="0" err="1" smtClean="0"/>
              <a:t>reichlich</a:t>
            </a:r>
            <a:r>
              <a:rPr lang="cs-CZ" i="1" dirty="0" smtClean="0"/>
              <a:t> </a:t>
            </a:r>
            <a:r>
              <a:rPr lang="cs-CZ" i="1" dirty="0" err="1" smtClean="0"/>
              <a:t>Futter</a:t>
            </a:r>
            <a:r>
              <a:rPr lang="cs-CZ" i="1" dirty="0" smtClean="0"/>
              <a:t>.</a:t>
            </a:r>
            <a:endParaRPr lang="cs-CZ" i="1" dirty="0"/>
          </a:p>
        </p:txBody>
      </p:sp>
    </p:spTree>
    <p:extLst>
      <p:ext uri="{BB962C8B-B14F-4D97-AF65-F5344CB8AC3E}">
        <p14:creationId xmlns:p14="http://schemas.microsoft.com/office/powerpoint/2010/main" val="2626807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b="1" dirty="0" err="1" smtClean="0"/>
              <a:t>Wetter-Metapher</a:t>
            </a:r>
            <a:endParaRPr lang="cs-CZ" b="1" dirty="0" smtClean="0"/>
          </a:p>
          <a:p>
            <a:pPr marL="0" indent="0">
              <a:buNone/>
            </a:pPr>
            <a:endParaRPr lang="cs-CZ" b="1" dirty="0" smtClean="0"/>
          </a:p>
          <a:p>
            <a:pPr marL="0" indent="0">
              <a:buNone/>
            </a:pPr>
            <a:r>
              <a:rPr lang="cs-CZ" i="1" dirty="0" err="1" smtClean="0"/>
              <a:t>auf</a:t>
            </a:r>
            <a:r>
              <a:rPr lang="cs-CZ" i="1" dirty="0" smtClean="0"/>
              <a:t> </a:t>
            </a:r>
            <a:r>
              <a:rPr lang="cs-CZ" i="1" dirty="0" err="1" smtClean="0"/>
              <a:t>Aktienmarkt</a:t>
            </a:r>
            <a:r>
              <a:rPr lang="cs-CZ" i="1" dirty="0" smtClean="0"/>
              <a:t> </a:t>
            </a:r>
            <a:r>
              <a:rPr lang="cs-CZ" i="1" dirty="0" err="1" smtClean="0"/>
              <a:t>bleibt</a:t>
            </a:r>
            <a:r>
              <a:rPr lang="cs-CZ" i="1" dirty="0" smtClean="0"/>
              <a:t> es </a:t>
            </a:r>
            <a:r>
              <a:rPr lang="cs-CZ" i="1" dirty="0" err="1" smtClean="0"/>
              <a:t>stürmisch</a:t>
            </a:r>
            <a:endParaRPr lang="cs-CZ" i="1" dirty="0"/>
          </a:p>
          <a:p>
            <a:pPr marL="0" indent="0">
              <a:buNone/>
            </a:pPr>
            <a:r>
              <a:rPr lang="cs-CZ" i="1" dirty="0" err="1"/>
              <a:t>d</a:t>
            </a:r>
            <a:r>
              <a:rPr lang="cs-CZ" i="1" dirty="0" err="1" smtClean="0"/>
              <a:t>ie</a:t>
            </a:r>
            <a:r>
              <a:rPr lang="cs-CZ" i="1" dirty="0" smtClean="0"/>
              <a:t> </a:t>
            </a:r>
            <a:r>
              <a:rPr lang="cs-CZ" i="1" dirty="0" err="1" smtClean="0"/>
              <a:t>Aktienanleger</a:t>
            </a:r>
            <a:r>
              <a:rPr lang="cs-CZ" i="1" dirty="0" smtClean="0"/>
              <a:t> </a:t>
            </a:r>
            <a:r>
              <a:rPr lang="cs-CZ" i="1" dirty="0" err="1" smtClean="0"/>
              <a:t>ignorieren</a:t>
            </a:r>
            <a:r>
              <a:rPr lang="cs-CZ" i="1" dirty="0" smtClean="0"/>
              <a:t> </a:t>
            </a:r>
            <a:r>
              <a:rPr lang="cs-CZ" i="1" dirty="0" err="1" smtClean="0"/>
              <a:t>die</a:t>
            </a:r>
            <a:r>
              <a:rPr lang="cs-CZ" i="1" dirty="0" smtClean="0"/>
              <a:t> </a:t>
            </a:r>
            <a:r>
              <a:rPr lang="cs-CZ" i="1" dirty="0" err="1" smtClean="0"/>
              <a:t>dunklen</a:t>
            </a:r>
            <a:endParaRPr lang="cs-CZ" i="1" dirty="0" smtClean="0"/>
          </a:p>
          <a:p>
            <a:pPr marL="0" indent="0">
              <a:buNone/>
            </a:pPr>
            <a:r>
              <a:rPr lang="cs-CZ" i="1" dirty="0" smtClean="0"/>
              <a:t>   </a:t>
            </a:r>
            <a:r>
              <a:rPr lang="cs-CZ" i="1" dirty="0" err="1" smtClean="0"/>
              <a:t>Wolken</a:t>
            </a:r>
            <a:endParaRPr lang="cs-CZ" i="1" dirty="0" smtClean="0"/>
          </a:p>
          <a:p>
            <a:pPr marL="0" indent="0">
              <a:buNone/>
            </a:pPr>
            <a:r>
              <a:rPr lang="cs-CZ" i="1" dirty="0" err="1"/>
              <a:t>d</a:t>
            </a:r>
            <a:r>
              <a:rPr lang="cs-CZ" i="1" dirty="0" err="1" smtClean="0"/>
              <a:t>ie</a:t>
            </a:r>
            <a:r>
              <a:rPr lang="cs-CZ" i="1" dirty="0" smtClean="0"/>
              <a:t> Kurse stehen </a:t>
            </a:r>
            <a:r>
              <a:rPr lang="cs-CZ" i="1" dirty="0" err="1" smtClean="0"/>
              <a:t>im</a:t>
            </a:r>
            <a:r>
              <a:rPr lang="cs-CZ" i="1" dirty="0" smtClean="0"/>
              <a:t> </a:t>
            </a:r>
            <a:r>
              <a:rPr lang="cs-CZ" i="1" dirty="0" err="1" smtClean="0"/>
              <a:t>Schatten</a:t>
            </a:r>
            <a:endParaRPr lang="cs-CZ" i="1" dirty="0" smtClean="0"/>
          </a:p>
          <a:p>
            <a:pPr marL="0" indent="0">
              <a:buNone/>
            </a:pPr>
            <a:r>
              <a:rPr lang="cs-CZ" i="1" dirty="0"/>
              <a:t>e</a:t>
            </a:r>
            <a:r>
              <a:rPr lang="cs-CZ" i="1" dirty="0" smtClean="0"/>
              <a:t>s </a:t>
            </a:r>
            <a:r>
              <a:rPr lang="cs-CZ" i="1" dirty="0" err="1" smtClean="0"/>
              <a:t>kommt</a:t>
            </a:r>
            <a:r>
              <a:rPr lang="cs-CZ" i="1" dirty="0" smtClean="0"/>
              <a:t> </a:t>
            </a:r>
            <a:r>
              <a:rPr lang="cs-CZ" i="1" dirty="0" err="1" smtClean="0"/>
              <a:t>zu</a:t>
            </a:r>
            <a:r>
              <a:rPr lang="cs-CZ" i="1" dirty="0" smtClean="0"/>
              <a:t> </a:t>
            </a:r>
            <a:r>
              <a:rPr lang="cs-CZ" i="1" dirty="0" err="1" smtClean="0"/>
              <a:t>Turbulenzen</a:t>
            </a:r>
            <a:r>
              <a:rPr lang="cs-CZ" i="1" dirty="0" smtClean="0"/>
              <a:t> </a:t>
            </a:r>
            <a:r>
              <a:rPr lang="cs-CZ" i="1" dirty="0" err="1" smtClean="0"/>
              <a:t>auf</a:t>
            </a:r>
            <a:r>
              <a:rPr lang="cs-CZ" i="1" dirty="0" smtClean="0"/>
              <a:t> den </a:t>
            </a:r>
            <a:r>
              <a:rPr lang="cs-CZ" i="1" dirty="0" err="1" smtClean="0"/>
              <a:t>Märkten</a:t>
            </a:r>
            <a:endParaRPr lang="cs-CZ" i="1" dirty="0" smtClean="0"/>
          </a:p>
        </p:txBody>
      </p:sp>
    </p:spTree>
    <p:extLst>
      <p:ext uri="{BB962C8B-B14F-4D97-AF65-F5344CB8AC3E}">
        <p14:creationId xmlns:p14="http://schemas.microsoft.com/office/powerpoint/2010/main" val="1906355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b="1" dirty="0" err="1" smtClean="0"/>
              <a:t>Metapher</a:t>
            </a:r>
            <a:r>
              <a:rPr lang="cs-CZ" b="1" dirty="0" smtClean="0"/>
              <a:t> - </a:t>
            </a:r>
            <a:r>
              <a:rPr lang="cs-CZ" b="1" dirty="0" err="1" smtClean="0"/>
              <a:t>Verwandschaft</a:t>
            </a:r>
            <a:endParaRPr lang="cs-CZ" b="1" dirty="0" smtClean="0"/>
          </a:p>
          <a:p>
            <a:pPr marL="0" indent="0">
              <a:buNone/>
            </a:pPr>
            <a:r>
              <a:rPr lang="cs-CZ" i="1" dirty="0" err="1" smtClean="0"/>
              <a:t>wieder</a:t>
            </a:r>
            <a:r>
              <a:rPr lang="cs-CZ" i="1" dirty="0" smtClean="0"/>
              <a:t> </a:t>
            </a:r>
            <a:r>
              <a:rPr lang="cs-CZ" i="1" dirty="0" err="1" smtClean="0"/>
              <a:t>Dividende</a:t>
            </a:r>
            <a:r>
              <a:rPr lang="cs-CZ" i="1" dirty="0" smtClean="0"/>
              <a:t> </a:t>
            </a:r>
            <a:r>
              <a:rPr lang="cs-CZ" i="1" dirty="0" err="1" smtClean="0"/>
              <a:t>für</a:t>
            </a:r>
            <a:r>
              <a:rPr lang="cs-CZ" i="1" dirty="0" smtClean="0"/>
              <a:t> </a:t>
            </a:r>
            <a:r>
              <a:rPr lang="cs-CZ" i="1" dirty="0" err="1"/>
              <a:t>die</a:t>
            </a:r>
            <a:r>
              <a:rPr lang="cs-CZ" i="1" dirty="0"/>
              <a:t> </a:t>
            </a:r>
            <a:r>
              <a:rPr lang="cs-CZ" i="1" dirty="0" err="1"/>
              <a:t>Mutter</a:t>
            </a:r>
            <a:endParaRPr lang="cs-CZ" i="1" dirty="0" smtClean="0"/>
          </a:p>
          <a:p>
            <a:pPr marL="0" indent="0">
              <a:buNone/>
            </a:pPr>
            <a:r>
              <a:rPr lang="cs-CZ" i="1" dirty="0" err="1"/>
              <a:t>n</a:t>
            </a:r>
            <a:r>
              <a:rPr lang="cs-CZ" i="1" dirty="0" err="1" smtClean="0"/>
              <a:t>eue</a:t>
            </a:r>
            <a:r>
              <a:rPr lang="cs-CZ" i="1" dirty="0" smtClean="0"/>
              <a:t> </a:t>
            </a:r>
            <a:r>
              <a:rPr lang="cs-CZ" i="1" dirty="0" err="1" smtClean="0"/>
              <a:t>Chanze</a:t>
            </a:r>
            <a:r>
              <a:rPr lang="cs-CZ" i="1" dirty="0" smtClean="0"/>
              <a:t> </a:t>
            </a:r>
            <a:r>
              <a:rPr lang="cs-CZ" i="1" dirty="0" err="1" smtClean="0"/>
              <a:t>für</a:t>
            </a:r>
            <a:r>
              <a:rPr lang="cs-CZ" i="1" dirty="0" smtClean="0"/>
              <a:t> </a:t>
            </a:r>
            <a:r>
              <a:rPr lang="cs-CZ" i="1" dirty="0" err="1" smtClean="0"/>
              <a:t>die</a:t>
            </a:r>
            <a:r>
              <a:rPr lang="cs-CZ" i="1" dirty="0" smtClean="0"/>
              <a:t> </a:t>
            </a:r>
            <a:r>
              <a:rPr lang="cs-CZ" i="1" dirty="0" err="1" smtClean="0"/>
              <a:t>Tochter</a:t>
            </a:r>
            <a:endParaRPr lang="cs-CZ" i="1" dirty="0" smtClean="0"/>
          </a:p>
          <a:p>
            <a:pPr marL="0" indent="0">
              <a:buNone/>
            </a:pPr>
            <a:endParaRPr lang="cs-CZ" i="1" dirty="0"/>
          </a:p>
          <a:p>
            <a:r>
              <a:rPr lang="cs-CZ" b="1" dirty="0" err="1"/>
              <a:t>Metapher</a:t>
            </a:r>
            <a:r>
              <a:rPr lang="cs-CZ" b="1" dirty="0"/>
              <a:t> - </a:t>
            </a:r>
            <a:r>
              <a:rPr lang="cs-CZ" b="1" dirty="0" err="1" smtClean="0"/>
              <a:t>Farben</a:t>
            </a:r>
            <a:endParaRPr lang="cs-CZ" b="1" dirty="0"/>
          </a:p>
          <a:p>
            <a:pPr marL="0" indent="0">
              <a:buNone/>
            </a:pPr>
            <a:r>
              <a:rPr lang="cs-CZ" i="1" dirty="0" err="1"/>
              <a:t>d</a:t>
            </a:r>
            <a:r>
              <a:rPr lang="cs-CZ" i="1" dirty="0" err="1" smtClean="0"/>
              <a:t>as</a:t>
            </a:r>
            <a:r>
              <a:rPr lang="cs-CZ" i="1" dirty="0" smtClean="0"/>
              <a:t> </a:t>
            </a:r>
            <a:r>
              <a:rPr lang="cs-CZ" i="1" dirty="0" err="1" smtClean="0"/>
              <a:t>Konzern</a:t>
            </a:r>
            <a:r>
              <a:rPr lang="cs-CZ" i="1" dirty="0" smtClean="0"/>
              <a:t> </a:t>
            </a:r>
            <a:r>
              <a:rPr lang="cs-CZ" i="1" dirty="0" err="1" smtClean="0"/>
              <a:t>schreibt</a:t>
            </a:r>
            <a:r>
              <a:rPr lang="cs-CZ" i="1" dirty="0" smtClean="0"/>
              <a:t> </a:t>
            </a:r>
            <a:r>
              <a:rPr lang="cs-CZ" i="1" dirty="0" err="1" smtClean="0"/>
              <a:t>rote</a:t>
            </a:r>
            <a:r>
              <a:rPr lang="cs-CZ" i="1" dirty="0" smtClean="0"/>
              <a:t> </a:t>
            </a:r>
            <a:r>
              <a:rPr lang="cs-CZ" i="1" dirty="0" err="1" smtClean="0"/>
              <a:t>Zahlen</a:t>
            </a:r>
            <a:endParaRPr lang="cs-CZ" i="1" dirty="0"/>
          </a:p>
          <a:p>
            <a:pPr marL="0" indent="0">
              <a:buNone/>
            </a:pPr>
            <a:r>
              <a:rPr lang="cs-CZ" i="1" dirty="0"/>
              <a:t>e</a:t>
            </a:r>
            <a:r>
              <a:rPr lang="cs-CZ" i="1" dirty="0" smtClean="0"/>
              <a:t>s </a:t>
            </a:r>
            <a:r>
              <a:rPr lang="cs-CZ" i="1" dirty="0" err="1" smtClean="0"/>
              <a:t>gibt</a:t>
            </a:r>
            <a:r>
              <a:rPr lang="cs-CZ" i="1" dirty="0" smtClean="0"/>
              <a:t> </a:t>
            </a:r>
            <a:r>
              <a:rPr lang="cs-CZ" i="1" dirty="0" err="1" smtClean="0"/>
              <a:t>nur</a:t>
            </a:r>
            <a:r>
              <a:rPr lang="cs-CZ" i="1" dirty="0" smtClean="0"/>
              <a:t> </a:t>
            </a:r>
            <a:r>
              <a:rPr lang="cs-CZ" i="1" dirty="0" err="1" smtClean="0"/>
              <a:t>schwarze</a:t>
            </a:r>
            <a:r>
              <a:rPr lang="cs-CZ" i="1" dirty="0" smtClean="0"/>
              <a:t> </a:t>
            </a:r>
            <a:r>
              <a:rPr lang="cs-CZ" i="1" dirty="0" err="1" smtClean="0"/>
              <a:t>Prognosen</a:t>
            </a:r>
            <a:endParaRPr lang="cs-CZ" i="1" dirty="0" smtClean="0"/>
          </a:p>
          <a:p>
            <a:pPr marL="0" indent="0">
              <a:buNone/>
            </a:pPr>
            <a:r>
              <a:rPr lang="cs-CZ" i="1" dirty="0"/>
              <a:t>e</a:t>
            </a:r>
            <a:r>
              <a:rPr lang="cs-CZ" i="1" dirty="0" smtClean="0"/>
              <a:t>s </a:t>
            </a:r>
            <a:r>
              <a:rPr lang="cs-CZ" i="1" dirty="0" err="1" smtClean="0"/>
              <a:t>ist</a:t>
            </a:r>
            <a:r>
              <a:rPr lang="cs-CZ" i="1" dirty="0" smtClean="0"/>
              <a:t> </a:t>
            </a:r>
            <a:r>
              <a:rPr lang="cs-CZ" i="1" dirty="0" err="1" smtClean="0"/>
              <a:t>eine</a:t>
            </a:r>
            <a:r>
              <a:rPr lang="cs-CZ" i="1" dirty="0" smtClean="0"/>
              <a:t> </a:t>
            </a:r>
            <a:r>
              <a:rPr lang="cs-CZ" i="1" dirty="0" err="1" smtClean="0"/>
              <a:t>Fahr</a:t>
            </a:r>
            <a:r>
              <a:rPr lang="cs-CZ" i="1" dirty="0" smtClean="0"/>
              <a:t> </a:t>
            </a:r>
            <a:r>
              <a:rPr lang="cs-CZ" i="1" dirty="0" err="1" smtClean="0"/>
              <a:t>ins</a:t>
            </a:r>
            <a:r>
              <a:rPr lang="cs-CZ" i="1" dirty="0" smtClean="0"/>
              <a:t> </a:t>
            </a:r>
            <a:r>
              <a:rPr lang="cs-CZ" i="1" dirty="0" err="1" smtClean="0"/>
              <a:t>Blaue</a:t>
            </a:r>
            <a:endParaRPr lang="cs-CZ" i="1" dirty="0" smtClean="0"/>
          </a:p>
        </p:txBody>
      </p:sp>
    </p:spTree>
    <p:extLst>
      <p:ext uri="{BB962C8B-B14F-4D97-AF65-F5344CB8AC3E}">
        <p14:creationId xmlns:p14="http://schemas.microsoft.com/office/powerpoint/2010/main" val="1906355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de-DE" sz="2800" b="1"/>
              <a:t>Börsenberichte</a:t>
            </a:r>
            <a:endParaRPr lang="cs-CZ" sz="2800" b="1"/>
          </a:p>
        </p:txBody>
      </p:sp>
      <p:sp>
        <p:nvSpPr>
          <p:cNvPr id="7171" name="Rectangle 3"/>
          <p:cNvSpPr>
            <a:spLocks noGrp="1" noChangeArrowheads="1"/>
          </p:cNvSpPr>
          <p:nvPr>
            <p:ph idx="1"/>
          </p:nvPr>
        </p:nvSpPr>
        <p:spPr/>
        <p:txBody>
          <a:bodyPr>
            <a:normAutofit/>
          </a:bodyPr>
          <a:lstStyle/>
          <a:p>
            <a:r>
              <a:rPr lang="de-DE" sz="2400" b="1" dirty="0"/>
              <a:t>Personifizierungen:</a:t>
            </a:r>
            <a:endParaRPr lang="de-DE" sz="2400" b="1" i="1" dirty="0"/>
          </a:p>
          <a:p>
            <a:pPr>
              <a:buFontTx/>
              <a:buNone/>
            </a:pPr>
            <a:endParaRPr lang="cs-CZ" sz="2400" i="1" dirty="0"/>
          </a:p>
          <a:p>
            <a:pPr>
              <a:buFont typeface="Arial" pitchFamily="34" charset="0"/>
              <a:buChar char="•"/>
            </a:pPr>
            <a:r>
              <a:rPr lang="de-DE" i="1" dirty="0" smtClean="0"/>
              <a:t>Der </a:t>
            </a:r>
            <a:r>
              <a:rPr lang="de-DE" i="1" dirty="0"/>
              <a:t>deutsche Aktienmarkt hat seine Talfahrt ungebremst fortgesetzt.</a:t>
            </a:r>
          </a:p>
          <a:p>
            <a:pPr>
              <a:buFont typeface="Arial" pitchFamily="34" charset="0"/>
              <a:buChar char="•"/>
            </a:pPr>
            <a:r>
              <a:rPr lang="de-DE" i="1" dirty="0" smtClean="0"/>
              <a:t>Der </a:t>
            </a:r>
            <a:r>
              <a:rPr lang="de-DE" i="1" dirty="0"/>
              <a:t>deutsche Aktienindex Dax verlor ...</a:t>
            </a:r>
          </a:p>
          <a:p>
            <a:pPr>
              <a:buFont typeface="Arial" pitchFamily="34" charset="0"/>
              <a:buChar char="•"/>
            </a:pPr>
            <a:r>
              <a:rPr lang="de-DE" i="1" dirty="0" smtClean="0"/>
              <a:t>Die </a:t>
            </a:r>
            <a:r>
              <a:rPr lang="de-DE" i="1" dirty="0"/>
              <a:t>Allianz-Papiere notieren ...</a:t>
            </a:r>
          </a:p>
          <a:p>
            <a:pPr>
              <a:buFont typeface="Arial" pitchFamily="34" charset="0"/>
              <a:buChar char="•"/>
            </a:pPr>
            <a:r>
              <a:rPr lang="de-DE" i="1" dirty="0" smtClean="0"/>
              <a:t>In </a:t>
            </a:r>
            <a:r>
              <a:rPr lang="de-DE" i="1" dirty="0"/>
              <a:t>Düsseldorf haben sich die regionalen Werte freundlich gezeigt.</a:t>
            </a:r>
            <a:r>
              <a:rPr lang="de-DE" dirty="0"/>
              <a:t> usw.</a:t>
            </a:r>
            <a:endParaRPr lang="cs-CZ" dirty="0"/>
          </a:p>
        </p:txBody>
      </p:sp>
    </p:spTree>
    <p:extLst>
      <p:ext uri="{BB962C8B-B14F-4D97-AF65-F5344CB8AC3E}">
        <p14:creationId xmlns:p14="http://schemas.microsoft.com/office/powerpoint/2010/main" val="34176304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de-DE" sz="2800" b="1"/>
              <a:t>Börsenberichte</a:t>
            </a:r>
            <a:endParaRPr lang="cs-CZ" sz="2800" b="1"/>
          </a:p>
        </p:txBody>
      </p:sp>
      <p:sp>
        <p:nvSpPr>
          <p:cNvPr id="8195" name="Rectangle 3"/>
          <p:cNvSpPr>
            <a:spLocks noGrp="1" noChangeArrowheads="1"/>
          </p:cNvSpPr>
          <p:nvPr>
            <p:ph idx="1"/>
          </p:nvPr>
        </p:nvSpPr>
        <p:spPr/>
        <p:txBody>
          <a:bodyPr>
            <a:normAutofit fontScale="77500" lnSpcReduction="20000"/>
          </a:bodyPr>
          <a:lstStyle/>
          <a:p>
            <a:r>
              <a:rPr lang="de-DE" sz="2800" b="1" dirty="0"/>
              <a:t>für die Laien unverständliche Fachausdrücke:</a:t>
            </a:r>
            <a:endParaRPr lang="de-DE" sz="2800" b="1" i="1" dirty="0"/>
          </a:p>
          <a:p>
            <a:pPr>
              <a:buFontTx/>
              <a:buNone/>
            </a:pPr>
            <a:endParaRPr lang="cs-CZ" sz="2400" i="1" dirty="0"/>
          </a:p>
          <a:p>
            <a:pPr>
              <a:buFont typeface="Arial" pitchFamily="34" charset="0"/>
              <a:buChar char="•"/>
            </a:pPr>
            <a:r>
              <a:rPr lang="de-DE" sz="2600" i="1" dirty="0" smtClean="0"/>
              <a:t>Der </a:t>
            </a:r>
            <a:r>
              <a:rPr lang="de-DE" sz="2600" i="1" dirty="0"/>
              <a:t>Nebenwerte-Index M-Dax lag 1,9 Prozent niedriger bei 3840 Punkten</a:t>
            </a:r>
          </a:p>
          <a:p>
            <a:pPr>
              <a:buFont typeface="Arial" pitchFamily="34" charset="0"/>
              <a:buChar char="•"/>
            </a:pPr>
            <a:r>
              <a:rPr lang="de-DE" sz="2600" i="1" dirty="0" smtClean="0"/>
              <a:t>die </a:t>
            </a:r>
            <a:r>
              <a:rPr lang="de-DE" sz="2600" i="1" dirty="0" err="1"/>
              <a:t>Binität</a:t>
            </a:r>
            <a:r>
              <a:rPr lang="de-DE" sz="2600" i="1" dirty="0"/>
              <a:t> herunterstufen		</a:t>
            </a:r>
          </a:p>
          <a:p>
            <a:pPr>
              <a:buFont typeface="Arial" pitchFamily="34" charset="0"/>
              <a:buChar char="•"/>
            </a:pPr>
            <a:r>
              <a:rPr lang="de-DE" sz="2600" i="1" dirty="0" smtClean="0"/>
              <a:t>mit </a:t>
            </a:r>
            <a:r>
              <a:rPr lang="de-DE" sz="2600" i="1" dirty="0"/>
              <a:t>festeren Kursen schließen</a:t>
            </a:r>
          </a:p>
          <a:p>
            <a:pPr>
              <a:buFont typeface="Arial" pitchFamily="34" charset="0"/>
              <a:buChar char="•"/>
            </a:pPr>
            <a:r>
              <a:rPr lang="de-DE" sz="2600" i="1" dirty="0" smtClean="0"/>
              <a:t>schwächer </a:t>
            </a:r>
            <a:r>
              <a:rPr lang="de-DE" sz="2600" i="1" dirty="0"/>
              <a:t>eröffnen</a:t>
            </a:r>
          </a:p>
          <a:p>
            <a:pPr>
              <a:buFont typeface="Arial" pitchFamily="34" charset="0"/>
              <a:buChar char="•"/>
            </a:pPr>
            <a:r>
              <a:rPr lang="de-DE" sz="2600" i="1" dirty="0" smtClean="0"/>
              <a:t>etwas </a:t>
            </a:r>
            <a:r>
              <a:rPr lang="de-DE" sz="2600" i="1" dirty="0"/>
              <a:t>leichter notieren</a:t>
            </a:r>
            <a:endParaRPr lang="cs-CZ" sz="2600" i="1" dirty="0"/>
          </a:p>
          <a:p>
            <a:pPr>
              <a:buFontTx/>
              <a:buNone/>
            </a:pPr>
            <a:endParaRPr lang="cs-CZ" sz="2000" i="1" dirty="0"/>
          </a:p>
          <a:p>
            <a:r>
              <a:rPr lang="de-DE" sz="2800" b="1" dirty="0"/>
              <a:t>Elliptische Formulierungen</a:t>
            </a:r>
          </a:p>
          <a:p>
            <a:r>
              <a:rPr lang="de-DE" sz="2800" b="1" dirty="0"/>
              <a:t>Variationsformen von Sprichwörtern</a:t>
            </a:r>
            <a:endParaRPr lang="cs-CZ" sz="2800" b="1" dirty="0"/>
          </a:p>
        </p:txBody>
      </p:sp>
    </p:spTree>
    <p:extLst>
      <p:ext uri="{BB962C8B-B14F-4D97-AF65-F5344CB8AC3E}">
        <p14:creationId xmlns:p14="http://schemas.microsoft.com/office/powerpoint/2010/main" val="12040966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827584" y="751344"/>
            <a:ext cx="7344816" cy="5816977"/>
          </a:xfrm>
          <a:prstGeom prst="rect">
            <a:avLst/>
          </a:prstGeom>
        </p:spPr>
        <p:txBody>
          <a:bodyPr wrap="square">
            <a:spAutoFit/>
          </a:bodyPr>
          <a:lstStyle/>
          <a:p>
            <a:pPr algn="ctr"/>
            <a:r>
              <a:rPr lang="cs-CZ" sz="2400" b="1" dirty="0" err="1" smtClean="0"/>
              <a:t>Augenblickkomposita</a:t>
            </a:r>
            <a:endParaRPr lang="cs-CZ" sz="2400" b="1" dirty="0" smtClean="0"/>
          </a:p>
          <a:p>
            <a:endParaRPr lang="cs-CZ" b="1" dirty="0"/>
          </a:p>
          <a:p>
            <a:r>
              <a:rPr lang="cs-CZ" b="1" dirty="0" smtClean="0"/>
              <a:t>	</a:t>
            </a:r>
            <a:r>
              <a:rPr lang="cs-CZ" sz="2400" b="1" dirty="0" err="1" smtClean="0"/>
              <a:t>Mit</a:t>
            </a:r>
            <a:r>
              <a:rPr lang="cs-CZ" sz="2400" b="1" dirty="0" smtClean="0"/>
              <a:t> </a:t>
            </a:r>
            <a:r>
              <a:rPr lang="cs-CZ" sz="2400" b="1" dirty="0" err="1"/>
              <a:t>zwei</a:t>
            </a:r>
            <a:r>
              <a:rPr lang="cs-CZ" sz="2400" b="1" dirty="0"/>
              <a:t> </a:t>
            </a:r>
            <a:r>
              <a:rPr lang="cs-CZ" sz="2400" b="1" dirty="0" err="1"/>
              <a:t>Komponenten</a:t>
            </a:r>
            <a:endParaRPr lang="cs-CZ" sz="2400" b="1" dirty="0"/>
          </a:p>
          <a:p>
            <a:r>
              <a:rPr lang="cs-CZ" sz="2400" i="1" dirty="0" err="1"/>
              <a:t>Konjunkturoptimismus</a:t>
            </a:r>
            <a:r>
              <a:rPr lang="cs-CZ" sz="2400" i="1" dirty="0"/>
              <a:t>, </a:t>
            </a:r>
            <a:r>
              <a:rPr lang="cs-CZ" sz="2400" i="1" dirty="0" err="1" smtClean="0"/>
              <a:t>Enttäuschungspotential</a:t>
            </a:r>
            <a:r>
              <a:rPr lang="cs-CZ" sz="2400" i="1" dirty="0"/>
              <a:t>, </a:t>
            </a:r>
            <a:r>
              <a:rPr lang="cs-CZ" sz="2400" i="1" dirty="0" err="1"/>
              <a:t>Fibonacci-Welle</a:t>
            </a:r>
            <a:r>
              <a:rPr lang="cs-CZ" sz="2400" i="1" dirty="0"/>
              <a:t>, </a:t>
            </a:r>
            <a:r>
              <a:rPr lang="cs-CZ" sz="2400" i="1" dirty="0" err="1"/>
              <a:t>Paniktief</a:t>
            </a:r>
            <a:r>
              <a:rPr lang="cs-CZ" sz="2400" i="1" dirty="0"/>
              <a:t>,</a:t>
            </a:r>
          </a:p>
          <a:p>
            <a:r>
              <a:rPr lang="cs-CZ" sz="2400" i="1" dirty="0" err="1"/>
              <a:t>Schreckensszenario</a:t>
            </a:r>
            <a:r>
              <a:rPr lang="cs-CZ" sz="2400" i="1" dirty="0"/>
              <a:t>, </a:t>
            </a:r>
            <a:r>
              <a:rPr lang="cs-CZ" sz="2400" i="1" dirty="0" err="1"/>
              <a:t>Wachstumszweifel</a:t>
            </a:r>
            <a:r>
              <a:rPr lang="cs-CZ" sz="2400" i="1" dirty="0"/>
              <a:t>, </a:t>
            </a:r>
            <a:r>
              <a:rPr lang="cs-CZ" sz="2400" i="1" dirty="0" err="1" smtClean="0"/>
              <a:t>Gewinnverwässerung</a:t>
            </a:r>
            <a:r>
              <a:rPr lang="cs-CZ" sz="2400" i="1" dirty="0"/>
              <a:t>, </a:t>
            </a:r>
            <a:r>
              <a:rPr lang="cs-CZ" sz="2400" i="1" dirty="0" err="1"/>
              <a:t>gesundschrumpfen</a:t>
            </a:r>
            <a:r>
              <a:rPr lang="cs-CZ" sz="2400" i="1" dirty="0"/>
              <a:t>,</a:t>
            </a:r>
          </a:p>
          <a:p>
            <a:r>
              <a:rPr lang="cs-CZ" sz="2400" i="1" dirty="0" err="1"/>
              <a:t>Beinahekolaps</a:t>
            </a:r>
            <a:endParaRPr lang="cs-CZ" sz="2400" i="1" dirty="0"/>
          </a:p>
          <a:p>
            <a:r>
              <a:rPr lang="cs-CZ" sz="2400" b="1" dirty="0" smtClean="0"/>
              <a:t>	</a:t>
            </a:r>
            <a:r>
              <a:rPr lang="cs-CZ" sz="2400" b="1" dirty="0" err="1" smtClean="0"/>
              <a:t>Mit</a:t>
            </a:r>
            <a:r>
              <a:rPr lang="cs-CZ" sz="2400" b="1" dirty="0" smtClean="0"/>
              <a:t> </a:t>
            </a:r>
            <a:r>
              <a:rPr lang="cs-CZ" sz="2400" b="1" dirty="0" err="1"/>
              <a:t>drei</a:t>
            </a:r>
            <a:r>
              <a:rPr lang="cs-CZ" sz="2400" b="1" dirty="0"/>
              <a:t> </a:t>
            </a:r>
            <a:r>
              <a:rPr lang="cs-CZ" sz="2400" b="1" dirty="0" err="1"/>
              <a:t>Komponenten</a:t>
            </a:r>
            <a:endParaRPr lang="cs-CZ" sz="2400" b="1" dirty="0"/>
          </a:p>
          <a:p>
            <a:r>
              <a:rPr lang="cs-CZ" sz="2400" i="1" dirty="0" err="1"/>
              <a:t>Finanzmarktakteure</a:t>
            </a:r>
            <a:r>
              <a:rPr lang="cs-CZ" sz="2400" i="1" dirty="0"/>
              <a:t>, </a:t>
            </a:r>
            <a:r>
              <a:rPr lang="cs-CZ" sz="2400" i="1" dirty="0" err="1" smtClean="0"/>
              <a:t>Autoverschrottungsprämien</a:t>
            </a:r>
            <a:r>
              <a:rPr lang="cs-CZ" sz="2400" i="1" dirty="0"/>
              <a:t>, </a:t>
            </a:r>
            <a:r>
              <a:rPr lang="cs-CZ" sz="2400" i="1" dirty="0" err="1" smtClean="0"/>
              <a:t>Deflations-Abwärtsspirale</a:t>
            </a:r>
            <a:r>
              <a:rPr lang="cs-CZ" sz="2400" i="1" dirty="0"/>
              <a:t>,</a:t>
            </a:r>
          </a:p>
          <a:p>
            <a:r>
              <a:rPr lang="cs-CZ" sz="2400" i="1" dirty="0" err="1"/>
              <a:t>Geldmengenwachstum</a:t>
            </a:r>
            <a:r>
              <a:rPr lang="cs-CZ" sz="2400" i="1" dirty="0"/>
              <a:t>, Wall-Street-</a:t>
            </a:r>
            <a:r>
              <a:rPr lang="cs-CZ" sz="2400" i="1" dirty="0" err="1"/>
              <a:t>Legende</a:t>
            </a:r>
            <a:r>
              <a:rPr lang="cs-CZ" sz="2400" i="1" dirty="0"/>
              <a:t>, </a:t>
            </a:r>
            <a:r>
              <a:rPr lang="cs-CZ" sz="2400" i="1" dirty="0" err="1"/>
              <a:t>Zinsdifferenz-Spekulanten</a:t>
            </a:r>
            <a:r>
              <a:rPr lang="cs-CZ" sz="2400" i="1" dirty="0"/>
              <a:t>,</a:t>
            </a:r>
          </a:p>
          <a:p>
            <a:r>
              <a:rPr lang="cs-CZ" sz="2400" i="1" dirty="0" err="1"/>
              <a:t>Wandelanleiheplazierungen</a:t>
            </a:r>
            <a:r>
              <a:rPr lang="cs-CZ" sz="2400" i="1" dirty="0"/>
              <a:t>, </a:t>
            </a:r>
            <a:r>
              <a:rPr lang="cs-CZ" sz="2400" i="1" dirty="0" err="1"/>
              <a:t>Ü</a:t>
            </a:r>
            <a:r>
              <a:rPr lang="cs-CZ" sz="2400" i="1" dirty="0" err="1" smtClean="0"/>
              <a:t>bergangs-premierminister</a:t>
            </a:r>
            <a:r>
              <a:rPr lang="cs-CZ" sz="2400" i="1" dirty="0"/>
              <a:t>, </a:t>
            </a:r>
            <a:r>
              <a:rPr lang="cs-CZ" sz="2400" i="1" dirty="0" smtClean="0"/>
              <a:t>Kurs-</a:t>
            </a:r>
            <a:r>
              <a:rPr lang="cs-CZ" sz="2400" i="1" dirty="0" err="1" smtClean="0"/>
              <a:t>Gewinn</a:t>
            </a:r>
            <a:r>
              <a:rPr lang="cs-CZ" sz="2400" i="1" dirty="0" smtClean="0"/>
              <a:t>-</a:t>
            </a:r>
            <a:r>
              <a:rPr lang="cs-CZ" sz="2400" i="1" dirty="0" err="1" smtClean="0"/>
              <a:t>Verhältniss</a:t>
            </a:r>
            <a:endParaRPr lang="cs-CZ" sz="2400" i="1" dirty="0"/>
          </a:p>
          <a:p>
            <a:r>
              <a:rPr lang="cs-CZ" b="1" dirty="0" smtClean="0"/>
              <a:t>	</a:t>
            </a:r>
            <a:endParaRPr lang="cs-CZ" dirty="0"/>
          </a:p>
        </p:txBody>
      </p:sp>
    </p:spTree>
    <p:extLst>
      <p:ext uri="{BB962C8B-B14F-4D97-AF65-F5344CB8AC3E}">
        <p14:creationId xmlns:p14="http://schemas.microsoft.com/office/powerpoint/2010/main" val="2727373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899592" y="2828836"/>
            <a:ext cx="7344816" cy="2308324"/>
          </a:xfrm>
          <a:prstGeom prst="rect">
            <a:avLst/>
          </a:prstGeom>
        </p:spPr>
        <p:txBody>
          <a:bodyPr wrap="square">
            <a:spAutoFit/>
          </a:bodyPr>
          <a:lstStyle/>
          <a:p>
            <a:r>
              <a:rPr lang="cs-CZ" b="1" dirty="0" smtClean="0"/>
              <a:t>	</a:t>
            </a:r>
            <a:r>
              <a:rPr lang="cs-CZ" sz="2400" b="1" dirty="0" err="1" smtClean="0"/>
              <a:t>Mit</a:t>
            </a:r>
            <a:r>
              <a:rPr lang="cs-CZ" sz="2400" b="1" dirty="0" smtClean="0"/>
              <a:t> </a:t>
            </a:r>
            <a:r>
              <a:rPr lang="cs-CZ" sz="2400" b="1" dirty="0" err="1"/>
              <a:t>vier</a:t>
            </a:r>
            <a:r>
              <a:rPr lang="cs-CZ" sz="2400" b="1" dirty="0"/>
              <a:t> </a:t>
            </a:r>
            <a:r>
              <a:rPr lang="cs-CZ" sz="2400" b="1" dirty="0" err="1"/>
              <a:t>Komponenten</a:t>
            </a:r>
            <a:endParaRPr lang="cs-CZ" sz="2400" b="1" dirty="0"/>
          </a:p>
          <a:p>
            <a:r>
              <a:rPr lang="cs-CZ" sz="2400" i="1" dirty="0" err="1" smtClean="0"/>
              <a:t>Zwölfmonatstiefstände</a:t>
            </a:r>
            <a:endParaRPr lang="cs-CZ" sz="2400" i="1" dirty="0" smtClean="0"/>
          </a:p>
          <a:p>
            <a:endParaRPr lang="cs-CZ" sz="2400" i="1" dirty="0"/>
          </a:p>
          <a:p>
            <a:endParaRPr lang="cs-CZ" sz="2400" i="1" dirty="0"/>
          </a:p>
          <a:p>
            <a:r>
              <a:rPr lang="cs-CZ" sz="2400" b="1" dirty="0"/>
              <a:t>	</a:t>
            </a:r>
            <a:r>
              <a:rPr lang="cs-CZ" sz="2400" b="1" dirty="0" err="1"/>
              <a:t>Mit</a:t>
            </a:r>
            <a:r>
              <a:rPr lang="cs-CZ" sz="2400" b="1" dirty="0"/>
              <a:t> </a:t>
            </a:r>
            <a:r>
              <a:rPr lang="cs-CZ" sz="2400" b="1" dirty="0" err="1"/>
              <a:t>funf</a:t>
            </a:r>
            <a:r>
              <a:rPr lang="cs-CZ" sz="2400" b="1" dirty="0"/>
              <a:t> </a:t>
            </a:r>
            <a:r>
              <a:rPr lang="cs-CZ" sz="2400" b="1" dirty="0" err="1"/>
              <a:t>Komponenten</a:t>
            </a:r>
            <a:endParaRPr lang="cs-CZ" sz="2400" b="1" dirty="0"/>
          </a:p>
          <a:p>
            <a:r>
              <a:rPr lang="cs-CZ" sz="2400" i="1" dirty="0" err="1"/>
              <a:t>Weniger</a:t>
            </a:r>
            <a:r>
              <a:rPr lang="cs-CZ" sz="2400" i="1" dirty="0"/>
              <a:t>-</a:t>
            </a:r>
            <a:r>
              <a:rPr lang="cs-CZ" sz="2400" i="1" dirty="0" err="1"/>
              <a:t>Dollar</a:t>
            </a:r>
            <a:r>
              <a:rPr lang="cs-CZ" sz="2400" i="1" dirty="0"/>
              <a:t>-</a:t>
            </a:r>
            <a:r>
              <a:rPr lang="cs-CZ" sz="2400" i="1" dirty="0" err="1"/>
              <a:t>im</a:t>
            </a:r>
            <a:r>
              <a:rPr lang="cs-CZ" sz="2400" i="1" dirty="0"/>
              <a:t>-Umlauf-Argument</a:t>
            </a:r>
            <a:endParaRPr lang="cs-CZ" sz="2400" dirty="0"/>
          </a:p>
        </p:txBody>
      </p:sp>
    </p:spTree>
    <p:extLst>
      <p:ext uri="{BB962C8B-B14F-4D97-AF65-F5344CB8AC3E}">
        <p14:creationId xmlns:p14="http://schemas.microsoft.com/office/powerpoint/2010/main" val="722094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cs-CZ" sz="2800"/>
              <a:t>Börsenlexika im Internet</a:t>
            </a:r>
          </a:p>
        </p:txBody>
      </p:sp>
      <p:sp>
        <p:nvSpPr>
          <p:cNvPr id="12291" name="Rectangle 3"/>
          <p:cNvSpPr>
            <a:spLocks noGrp="1" noChangeArrowheads="1"/>
          </p:cNvSpPr>
          <p:nvPr>
            <p:ph idx="1"/>
          </p:nvPr>
        </p:nvSpPr>
        <p:spPr/>
        <p:txBody>
          <a:bodyPr/>
          <a:lstStyle/>
          <a:p>
            <a:r>
              <a:rPr lang="cs-CZ" sz="2000" dirty="0">
                <a:hlinkClick r:id="rId2"/>
              </a:rPr>
              <a:t>http://www.wienerborse.at/beginner/lexicon</a:t>
            </a:r>
            <a:endParaRPr lang="cs-CZ" sz="2000" dirty="0"/>
          </a:p>
          <a:p>
            <a:pPr>
              <a:buFontTx/>
              <a:buNone/>
            </a:pPr>
            <a:endParaRPr lang="cs-CZ" sz="2000" dirty="0">
              <a:hlinkClick r:id="rId3"/>
            </a:endParaRPr>
          </a:p>
          <a:p>
            <a:r>
              <a:rPr lang="cs-CZ" sz="2000" dirty="0">
                <a:hlinkClick r:id="rId3"/>
              </a:rPr>
              <a:t>http://deutsche-boerse.com</a:t>
            </a:r>
            <a:endParaRPr lang="cs-CZ" sz="2000" dirty="0"/>
          </a:p>
          <a:p>
            <a:pPr>
              <a:buFontTx/>
              <a:buNone/>
            </a:pPr>
            <a:endParaRPr lang="cs-CZ" sz="2000" dirty="0">
              <a:hlinkClick r:id=""/>
            </a:endParaRPr>
          </a:p>
          <a:p>
            <a:r>
              <a:rPr lang="cs-CZ" sz="2000" dirty="0">
                <a:hlinkClick r:id=""/>
              </a:rPr>
              <a:t>http://de.wikipedia.org/wiki/</a:t>
            </a:r>
            <a:r>
              <a:rPr lang="cs-CZ" sz="2000" dirty="0" err="1">
                <a:hlinkClick r:id="rId4"/>
              </a:rPr>
              <a:t>Kategorie:Börsenhandel</a:t>
            </a:r>
            <a:endParaRPr lang="cs-CZ" sz="2000" dirty="0"/>
          </a:p>
          <a:p>
            <a:pPr>
              <a:buFontTx/>
              <a:buNone/>
            </a:pPr>
            <a:endParaRPr lang="cs-CZ" sz="2000" dirty="0">
              <a:hlinkClick r:id=""/>
            </a:endParaRPr>
          </a:p>
          <a:p>
            <a:r>
              <a:rPr lang="cs-CZ" sz="2000" dirty="0">
                <a:hlinkClick r:id=""/>
              </a:rPr>
              <a:t>http://de.biz.yahoo.com/boersenlexikon/boersenlexikon.html</a:t>
            </a:r>
            <a:endParaRPr lang="cs-CZ" sz="2000" dirty="0"/>
          </a:p>
        </p:txBody>
      </p:sp>
    </p:spTree>
    <p:extLst>
      <p:ext uri="{BB962C8B-B14F-4D97-AF65-F5344CB8AC3E}">
        <p14:creationId xmlns:p14="http://schemas.microsoft.com/office/powerpoint/2010/main" val="32170747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007257" y="5743098"/>
            <a:ext cx="6196405" cy="3603812"/>
          </a:xfrm>
        </p:spPr>
        <p:txBody>
          <a:bodyPr/>
          <a:lstStyle/>
          <a:p>
            <a:endParaRPr lang="cs-CZ"/>
          </a:p>
        </p:txBody>
      </p:sp>
      <p:pic>
        <p:nvPicPr>
          <p:cNvPr id="2050" name="Picture 2" descr="Stock Fotograf - zusammenbruch aktienmarktes. Fotosearch - Suche Stock Fotografie, Poster, Bilder und Foto-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095940"/>
            <a:ext cx="5616624" cy="5054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636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Börse</a:t>
            </a:r>
            <a:endParaRPr lang="cs-CZ" b="1" dirty="0"/>
          </a:p>
        </p:txBody>
      </p:sp>
      <p:sp>
        <p:nvSpPr>
          <p:cNvPr id="3" name="Zástupný symbol pro obsah 2"/>
          <p:cNvSpPr>
            <a:spLocks noGrp="1"/>
          </p:cNvSpPr>
          <p:nvPr>
            <p:ph idx="1"/>
          </p:nvPr>
        </p:nvSpPr>
        <p:spPr/>
        <p:txBody>
          <a:bodyPr/>
          <a:lstStyle/>
          <a:p>
            <a:r>
              <a:rPr lang="cs-CZ" dirty="0" err="1" smtClean="0"/>
              <a:t>Ein</a:t>
            </a:r>
            <a:r>
              <a:rPr lang="cs-CZ" dirty="0" smtClean="0"/>
              <a:t> </a:t>
            </a:r>
            <a:r>
              <a:rPr lang="cs-CZ" dirty="0" err="1" smtClean="0"/>
              <a:t>organisierter</a:t>
            </a:r>
            <a:r>
              <a:rPr lang="cs-CZ" dirty="0" smtClean="0"/>
              <a:t> </a:t>
            </a:r>
            <a:r>
              <a:rPr lang="cs-CZ" dirty="0" err="1" smtClean="0"/>
              <a:t>Markt</a:t>
            </a:r>
            <a:r>
              <a:rPr lang="cs-CZ" dirty="0" smtClean="0"/>
              <a:t> </a:t>
            </a:r>
            <a:r>
              <a:rPr lang="cs-CZ" dirty="0" err="1" smtClean="0"/>
              <a:t>für</a:t>
            </a:r>
            <a:r>
              <a:rPr lang="cs-CZ" dirty="0" smtClean="0"/>
              <a:t> </a:t>
            </a:r>
            <a:r>
              <a:rPr lang="cs-CZ" dirty="0" err="1" smtClean="0"/>
              <a:t>vertretbare</a:t>
            </a:r>
            <a:r>
              <a:rPr lang="cs-CZ" dirty="0" smtClean="0"/>
              <a:t> </a:t>
            </a:r>
            <a:r>
              <a:rPr lang="cs-CZ" dirty="0" err="1" smtClean="0"/>
              <a:t>Sachen</a:t>
            </a:r>
            <a:r>
              <a:rPr lang="cs-CZ" dirty="0" smtClean="0"/>
              <a:t> nach </a:t>
            </a:r>
            <a:r>
              <a:rPr lang="cs-CZ" dirty="0" err="1" smtClean="0"/>
              <a:t>mestimmten</a:t>
            </a:r>
            <a:r>
              <a:rPr lang="cs-CZ" dirty="0" smtClean="0"/>
              <a:t> </a:t>
            </a:r>
            <a:r>
              <a:rPr lang="cs-CZ" dirty="0" err="1" smtClean="0"/>
              <a:t>Regeln</a:t>
            </a:r>
            <a:endParaRPr lang="cs-CZ" dirty="0" smtClean="0"/>
          </a:p>
          <a:p>
            <a:pPr marL="0" indent="0">
              <a:buNone/>
            </a:pPr>
            <a:endParaRPr lang="cs-CZ" dirty="0"/>
          </a:p>
          <a:p>
            <a:r>
              <a:rPr lang="cs-CZ" dirty="0" err="1" smtClean="0"/>
              <a:t>Gehandelt</a:t>
            </a:r>
            <a:r>
              <a:rPr lang="cs-CZ" dirty="0" smtClean="0"/>
              <a:t> </a:t>
            </a:r>
            <a:r>
              <a:rPr lang="cs-CZ" dirty="0" err="1" smtClean="0"/>
              <a:t>wird</a:t>
            </a:r>
            <a:r>
              <a:rPr lang="cs-CZ" dirty="0" smtClean="0"/>
              <a:t> </a:t>
            </a:r>
            <a:r>
              <a:rPr lang="cs-CZ" dirty="0" err="1" smtClean="0"/>
              <a:t>mit</a:t>
            </a:r>
            <a:r>
              <a:rPr lang="cs-CZ" dirty="0" smtClean="0"/>
              <a:t>:</a:t>
            </a:r>
          </a:p>
          <a:p>
            <a:pPr>
              <a:buFontTx/>
              <a:buChar char="-"/>
            </a:pPr>
            <a:r>
              <a:rPr lang="cs-CZ" dirty="0" err="1" smtClean="0"/>
              <a:t>Wertpapieren</a:t>
            </a:r>
            <a:r>
              <a:rPr lang="cs-CZ" dirty="0" smtClean="0"/>
              <a:t> (</a:t>
            </a:r>
            <a:r>
              <a:rPr lang="cs-CZ" dirty="0" err="1" smtClean="0"/>
              <a:t>Aktien</a:t>
            </a:r>
            <a:r>
              <a:rPr lang="cs-CZ" dirty="0" smtClean="0"/>
              <a:t>, </a:t>
            </a:r>
            <a:r>
              <a:rPr lang="cs-CZ" dirty="0" err="1" smtClean="0"/>
              <a:t>Anleihen</a:t>
            </a:r>
            <a:r>
              <a:rPr lang="cs-CZ" dirty="0" smtClean="0"/>
              <a:t>)</a:t>
            </a:r>
          </a:p>
          <a:p>
            <a:pPr>
              <a:buFontTx/>
              <a:buChar char="-"/>
            </a:pPr>
            <a:r>
              <a:rPr lang="cs-CZ" dirty="0" err="1" smtClean="0"/>
              <a:t>Devisen</a:t>
            </a:r>
            <a:endParaRPr lang="cs-CZ" dirty="0" smtClean="0"/>
          </a:p>
          <a:p>
            <a:pPr>
              <a:buFontTx/>
              <a:buChar char="-"/>
            </a:pPr>
            <a:r>
              <a:rPr lang="cs-CZ" dirty="0" err="1" smtClean="0"/>
              <a:t>Waren</a:t>
            </a:r>
            <a:r>
              <a:rPr lang="cs-CZ" dirty="0" smtClean="0"/>
              <a:t> (</a:t>
            </a:r>
            <a:r>
              <a:rPr lang="cs-CZ" dirty="0" err="1" smtClean="0"/>
              <a:t>Metalle</a:t>
            </a:r>
            <a:r>
              <a:rPr lang="cs-CZ" dirty="0" smtClean="0"/>
              <a:t>, </a:t>
            </a:r>
            <a:r>
              <a:rPr lang="cs-CZ" dirty="0" err="1" smtClean="0"/>
              <a:t>Rohstoffe</a:t>
            </a:r>
            <a:r>
              <a:rPr lang="cs-CZ" dirty="0" smtClean="0"/>
              <a:t>)</a:t>
            </a:r>
          </a:p>
          <a:p>
            <a:endParaRPr lang="cs-CZ" dirty="0"/>
          </a:p>
        </p:txBody>
      </p:sp>
    </p:spTree>
    <p:extLst>
      <p:ext uri="{BB962C8B-B14F-4D97-AF65-F5344CB8AC3E}">
        <p14:creationId xmlns:p14="http://schemas.microsoft.com/office/powerpoint/2010/main" val="4257800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sz="quarter" idx="13"/>
          </p:nvPr>
        </p:nvSpPr>
        <p:spPr/>
        <p:txBody>
          <a:bodyPr/>
          <a:lstStyle/>
          <a:p>
            <a:endParaRPr lang="cs-CZ"/>
          </a:p>
        </p:txBody>
      </p:sp>
      <p:pic>
        <p:nvPicPr>
          <p:cNvPr id="1026" name="Picture 2" descr="Stock Bild - stock market, kreuzung. Fotosearch - Suche Stockfotos, Wandbilder, Fotografien und Foto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959" y="1268760"/>
            <a:ext cx="3094969" cy="447675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788024" y="3507135"/>
            <a:ext cx="3598114" cy="2666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7000" y="764704"/>
            <a:ext cx="3960440" cy="2637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3844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755576" y="836712"/>
            <a:ext cx="7344816" cy="5760640"/>
          </a:xfrm>
        </p:spPr>
        <p:txBody>
          <a:bodyPr>
            <a:normAutofit fontScale="85000" lnSpcReduction="20000"/>
          </a:bodyPr>
          <a:lstStyle/>
          <a:p>
            <a:pPr marL="0" indent="0" algn="ctr">
              <a:buNone/>
            </a:pPr>
            <a:r>
              <a:rPr lang="de-DE" sz="2800" b="1" dirty="0"/>
              <a:t>Wie Bulle und Bär zur Börse kamen</a:t>
            </a:r>
          </a:p>
          <a:p>
            <a:pPr marL="0" indent="0">
              <a:buNone/>
            </a:pPr>
            <a:endParaRPr lang="de-DE" dirty="0"/>
          </a:p>
          <a:p>
            <a:r>
              <a:rPr lang="de-DE" dirty="0"/>
              <a:t>An der Börse geht es oftmals tierisch zur Sache. Doch warum haftet Bullen eigentlich so ein positives Image an? Und warum mögen die meisten Anleger keine Bären? </a:t>
            </a:r>
          </a:p>
          <a:p>
            <a:r>
              <a:rPr lang="de-DE" dirty="0"/>
              <a:t>Nun, ganz einfach: Es hängt mit der Angriffsmethode zusammen. Der Bulle stößt mit seinen Hörnern von unten nach oben zu. Nicht selten fliegt der Angegriffene durch die Luft. Ein Bär dagegen haut mit der Tatze von oben nach unten.</a:t>
            </a:r>
          </a:p>
          <a:p>
            <a:r>
              <a:rPr lang="de-DE" dirty="0"/>
              <a:t>Auf die Aktienmärkte übertragen, bedeutet dies: Die Bären prügeln die Kurse nach unten, die Bullen befördern sie nach oben.</a:t>
            </a:r>
          </a:p>
          <a:p>
            <a:r>
              <a:rPr lang="de-DE" dirty="0"/>
              <a:t>Deshalb sprechen wir von einem "Bärenmarkt", wenn die Kurse um mehr als 20 Prozent eingebrochen sind. Und Anleger sind "</a:t>
            </a:r>
            <a:r>
              <a:rPr lang="de-DE" dirty="0" err="1"/>
              <a:t>bullish</a:t>
            </a:r>
            <a:r>
              <a:rPr lang="de-DE" dirty="0"/>
              <a:t>" gestimmt, wenn sie steigende Kurse erwarten</a:t>
            </a:r>
            <a:r>
              <a:rPr lang="de-DE" dirty="0" smtClean="0"/>
              <a:t>.</a:t>
            </a:r>
            <a:endParaRPr lang="cs-CZ" dirty="0" smtClean="0"/>
          </a:p>
          <a:p>
            <a:pPr marL="0" indent="0">
              <a:buNone/>
            </a:pPr>
            <a:endParaRPr lang="cs-CZ" sz="1400" dirty="0" smtClean="0"/>
          </a:p>
          <a:p>
            <a:pPr marL="0" indent="0">
              <a:buNone/>
            </a:pPr>
            <a:endParaRPr lang="cs-CZ" sz="1400" dirty="0" smtClean="0"/>
          </a:p>
          <a:p>
            <a:pPr marL="0" indent="0">
              <a:buNone/>
            </a:pPr>
            <a:r>
              <a:rPr lang="de-DE" sz="1400" dirty="0" smtClean="0"/>
              <a:t>http</a:t>
            </a:r>
            <a:r>
              <a:rPr lang="de-DE" sz="1400" dirty="0"/>
              <a:t>://boerse.ard.de/boersenwissen/boersenwissen-fuer-fortgeschrittene/wie-bulle-und-baer-zur-boerse-kamen100.html</a:t>
            </a:r>
          </a:p>
          <a:p>
            <a:endParaRPr lang="cs-CZ" dirty="0"/>
          </a:p>
        </p:txBody>
      </p:sp>
    </p:spTree>
    <p:extLst>
      <p:ext uri="{BB962C8B-B14F-4D97-AF65-F5344CB8AC3E}">
        <p14:creationId xmlns:p14="http://schemas.microsoft.com/office/powerpoint/2010/main" val="2496299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Börsenbericht</a:t>
            </a:r>
            <a:endParaRPr lang="cs-CZ" b="1" dirty="0"/>
          </a:p>
        </p:txBody>
      </p:sp>
      <p:pic>
        <p:nvPicPr>
          <p:cNvPr id="7170" name="Picture 2" descr="C:\Users\Veronika\Desktop\Wurzburg2\1_Informierende\skenovat000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844824"/>
            <a:ext cx="7056784"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303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755650" y="1816100"/>
            <a:ext cx="7993063" cy="387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de-DE" sz="2400" b="1" dirty="0"/>
              <a:t>Kurssprung für Aktien von Goldproduzenten</a:t>
            </a:r>
            <a:endParaRPr lang="cs-CZ" sz="2400" dirty="0"/>
          </a:p>
          <a:p>
            <a:r>
              <a:rPr lang="de-DE" sz="2000" dirty="0"/>
              <a:t>Noch schneller als Gold gewinnen Anteile der Fördergesellschaften an Wert. Doch nicht alles glänzt, was mit dem Edelmetall zu tun hat. Die Werte südafrikanischer Minen hinken hinterher.</a:t>
            </a:r>
            <a:endParaRPr lang="cs-CZ" sz="2000" dirty="0"/>
          </a:p>
          <a:p>
            <a:endParaRPr lang="cs-CZ" sz="2000" dirty="0"/>
          </a:p>
          <a:p>
            <a:r>
              <a:rPr lang="de-DE" dirty="0"/>
              <a:t>Ruh. FRANKFURT, 3. Januar. Mit Kurssprüngen von bis zu 10 Prozent haben die Aktien von Goldminengesellschaften auf die stark gestiegenen Goldpreise reagiert. Besonders kräftig waren die Wertzuwächse bei den Titeln der in Australien gehandelten </a:t>
            </a:r>
            <a:r>
              <a:rPr lang="de-DE" dirty="0" err="1"/>
              <a:t>Newcrest</a:t>
            </a:r>
            <a:r>
              <a:rPr lang="de-DE" dirty="0"/>
              <a:t>. Auch im langfristigen Vergleich haben Goldminenaktien den Anlegern viel Freude bereitet. Der Wert der im FTSE-Goldindex vertretenen Titel hat sich in den vergangenen sechs Jahren mehr als verdreifacht und ist damit stärker als der Goldpreis gestiegen.</a:t>
            </a:r>
          </a:p>
        </p:txBody>
      </p:sp>
    </p:spTree>
    <p:extLst>
      <p:ext uri="{BB962C8B-B14F-4D97-AF65-F5344CB8AC3E}">
        <p14:creationId xmlns:p14="http://schemas.microsoft.com/office/powerpoint/2010/main" val="26554185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Sprache</a:t>
            </a:r>
            <a:r>
              <a:rPr lang="cs-CZ" b="1" dirty="0" smtClean="0"/>
              <a:t> der BB</a:t>
            </a:r>
            <a:endParaRPr lang="cs-CZ" b="1" dirty="0"/>
          </a:p>
        </p:txBody>
      </p:sp>
      <p:sp>
        <p:nvSpPr>
          <p:cNvPr id="3" name="Zástupný symbol pro obsah 2"/>
          <p:cNvSpPr>
            <a:spLocks noGrp="1"/>
          </p:cNvSpPr>
          <p:nvPr>
            <p:ph idx="1"/>
          </p:nvPr>
        </p:nvSpPr>
        <p:spPr/>
        <p:txBody>
          <a:bodyPr/>
          <a:lstStyle/>
          <a:p>
            <a:pPr marL="0" indent="0" algn="ctr">
              <a:buNone/>
            </a:pPr>
            <a:r>
              <a:rPr lang="cs-CZ" b="1" dirty="0" err="1"/>
              <a:t>Wirtschaftskommunikation</a:t>
            </a:r>
            <a:endParaRPr lang="cs-CZ" b="1" dirty="0" smtClean="0"/>
          </a:p>
          <a:p>
            <a:endParaRPr lang="cs-CZ" dirty="0"/>
          </a:p>
          <a:p>
            <a:r>
              <a:rPr lang="cs-CZ" sz="2800" dirty="0" smtClean="0"/>
              <a:t>A) </a:t>
            </a:r>
            <a:r>
              <a:rPr lang="cs-CZ" sz="2800" dirty="0" err="1" smtClean="0"/>
              <a:t>symetrische</a:t>
            </a:r>
            <a:r>
              <a:rPr lang="cs-CZ" sz="2800" dirty="0" smtClean="0"/>
              <a:t> WK</a:t>
            </a:r>
          </a:p>
          <a:p>
            <a:pPr marL="0" indent="0">
              <a:buNone/>
            </a:pPr>
            <a:r>
              <a:rPr lang="cs-CZ" sz="2800" dirty="0" smtClean="0"/>
              <a:t>- </a:t>
            </a:r>
            <a:r>
              <a:rPr lang="cs-CZ" dirty="0" smtClean="0"/>
              <a:t>K </a:t>
            </a:r>
            <a:r>
              <a:rPr lang="cs-CZ" dirty="0" err="1" smtClean="0"/>
              <a:t>zwischen</a:t>
            </a:r>
            <a:r>
              <a:rPr lang="cs-CZ" dirty="0" smtClean="0"/>
              <a:t> den </a:t>
            </a:r>
            <a:r>
              <a:rPr lang="cs-CZ" dirty="0" err="1" smtClean="0"/>
              <a:t>im</a:t>
            </a:r>
            <a:r>
              <a:rPr lang="cs-CZ" dirty="0" smtClean="0"/>
              <a:t> </a:t>
            </a:r>
            <a:r>
              <a:rPr lang="cs-CZ" dirty="0" err="1" smtClean="0"/>
              <a:t>Fachbereich</a:t>
            </a:r>
            <a:r>
              <a:rPr lang="cs-CZ" dirty="0" smtClean="0"/>
              <a:t> </a:t>
            </a:r>
            <a:r>
              <a:rPr lang="cs-CZ" dirty="0" err="1" smtClean="0"/>
              <a:t>tätigen</a:t>
            </a:r>
            <a:r>
              <a:rPr lang="cs-CZ" dirty="0" smtClean="0"/>
              <a:t> </a:t>
            </a:r>
            <a:r>
              <a:rPr lang="cs-CZ" dirty="0" err="1" smtClean="0"/>
              <a:t>Fachleuten</a:t>
            </a:r>
            <a:endParaRPr lang="cs-CZ" sz="2800" dirty="0" smtClean="0"/>
          </a:p>
          <a:p>
            <a:r>
              <a:rPr lang="cs-CZ" sz="2800" dirty="0" smtClean="0"/>
              <a:t>B) </a:t>
            </a:r>
            <a:r>
              <a:rPr lang="cs-CZ" sz="2800" dirty="0" err="1" smtClean="0"/>
              <a:t>asymetrische</a:t>
            </a:r>
            <a:r>
              <a:rPr lang="cs-CZ" sz="2800" dirty="0" smtClean="0"/>
              <a:t> WK</a:t>
            </a:r>
          </a:p>
          <a:p>
            <a:pPr marL="0" indent="0">
              <a:buNone/>
            </a:pPr>
            <a:r>
              <a:rPr lang="cs-CZ" dirty="0" smtClean="0"/>
              <a:t>- K </a:t>
            </a:r>
            <a:r>
              <a:rPr lang="cs-CZ" dirty="0" err="1" smtClean="0"/>
              <a:t>zwischen</a:t>
            </a:r>
            <a:r>
              <a:rPr lang="cs-CZ" dirty="0" smtClean="0"/>
              <a:t> </a:t>
            </a:r>
            <a:r>
              <a:rPr lang="cs-CZ" dirty="0" err="1" smtClean="0"/>
              <a:t>Fachleuten</a:t>
            </a:r>
            <a:r>
              <a:rPr lang="cs-CZ" dirty="0" smtClean="0"/>
              <a:t> </a:t>
            </a:r>
            <a:r>
              <a:rPr lang="cs-CZ" dirty="0" err="1" smtClean="0"/>
              <a:t>und</a:t>
            </a:r>
            <a:r>
              <a:rPr lang="cs-CZ" dirty="0" smtClean="0"/>
              <a:t> </a:t>
            </a:r>
            <a:r>
              <a:rPr lang="cs-CZ" dirty="0" err="1" smtClean="0"/>
              <a:t>Laien</a:t>
            </a:r>
            <a:endParaRPr lang="cs-CZ" dirty="0"/>
          </a:p>
        </p:txBody>
      </p:sp>
    </p:spTree>
    <p:extLst>
      <p:ext uri="{BB962C8B-B14F-4D97-AF65-F5344CB8AC3E}">
        <p14:creationId xmlns:p14="http://schemas.microsoft.com/office/powerpoint/2010/main" val="455696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de-DE" sz="2800" b="1"/>
              <a:t>Börsenberichte</a:t>
            </a:r>
            <a:endParaRPr lang="cs-CZ" sz="2800" b="1"/>
          </a:p>
        </p:txBody>
      </p:sp>
      <p:sp>
        <p:nvSpPr>
          <p:cNvPr id="5123" name="Rectangle 3"/>
          <p:cNvSpPr>
            <a:spLocks noGrp="1" noChangeArrowheads="1"/>
          </p:cNvSpPr>
          <p:nvPr>
            <p:ph idx="1"/>
          </p:nvPr>
        </p:nvSpPr>
        <p:spPr/>
        <p:txBody>
          <a:bodyPr/>
          <a:lstStyle/>
          <a:p>
            <a:pPr>
              <a:lnSpc>
                <a:spcPct val="90000"/>
              </a:lnSpc>
            </a:pPr>
            <a:endParaRPr lang="cs-CZ" sz="2400"/>
          </a:p>
          <a:p>
            <a:pPr>
              <a:lnSpc>
                <a:spcPct val="90000"/>
              </a:lnSpc>
            </a:pPr>
            <a:r>
              <a:rPr lang="de-DE" sz="2400"/>
              <a:t>kürzere Texte</a:t>
            </a:r>
          </a:p>
          <a:p>
            <a:pPr>
              <a:lnSpc>
                <a:spcPct val="90000"/>
              </a:lnSpc>
            </a:pPr>
            <a:r>
              <a:rPr lang="de-DE" sz="2400"/>
              <a:t>Fakten, Zahlen, prozentuelle Angaben</a:t>
            </a:r>
          </a:p>
          <a:p>
            <a:pPr>
              <a:lnSpc>
                <a:spcPct val="90000"/>
              </a:lnSpc>
            </a:pPr>
            <a:r>
              <a:rPr lang="de-DE" sz="2400"/>
              <a:t>sachlich oder kommentierend geschrieben </a:t>
            </a:r>
          </a:p>
          <a:p>
            <a:pPr>
              <a:lnSpc>
                <a:spcPct val="90000"/>
              </a:lnSpc>
            </a:pPr>
            <a:r>
              <a:rPr lang="de-DE" sz="2400"/>
              <a:t>thematisch markierter Wortschatz </a:t>
            </a:r>
          </a:p>
          <a:p>
            <a:pPr>
              <a:lnSpc>
                <a:spcPct val="90000"/>
              </a:lnSpc>
            </a:pPr>
            <a:r>
              <a:rPr lang="de-DE" sz="2400"/>
              <a:t>Fachworthäufung </a:t>
            </a:r>
            <a:endParaRPr lang="cs-CZ" sz="2400"/>
          </a:p>
          <a:p>
            <a:pPr>
              <a:lnSpc>
                <a:spcPct val="90000"/>
              </a:lnSpc>
            </a:pPr>
            <a:r>
              <a:rPr lang="de-DE" sz="2400"/>
              <a:t>Komposita</a:t>
            </a:r>
            <a:r>
              <a:rPr lang="cs-CZ" sz="2400"/>
              <a:t> </a:t>
            </a:r>
          </a:p>
          <a:p>
            <a:pPr>
              <a:lnSpc>
                <a:spcPct val="90000"/>
              </a:lnSpc>
            </a:pPr>
            <a:r>
              <a:rPr lang="de-DE" sz="2400"/>
              <a:t>abstrakte nominale Konstruktionen</a:t>
            </a:r>
            <a:r>
              <a:rPr lang="cs-CZ" sz="2800"/>
              <a:t> </a:t>
            </a:r>
            <a:endParaRPr lang="cs-CZ" sz="2400"/>
          </a:p>
          <a:p>
            <a:pPr>
              <a:lnSpc>
                <a:spcPct val="90000"/>
              </a:lnSpc>
              <a:buFontTx/>
              <a:buNone/>
            </a:pPr>
            <a:endParaRPr lang="cs-CZ" sz="2400"/>
          </a:p>
        </p:txBody>
      </p:sp>
    </p:spTree>
    <p:extLst>
      <p:ext uri="{BB962C8B-B14F-4D97-AF65-F5344CB8AC3E}">
        <p14:creationId xmlns:p14="http://schemas.microsoft.com/office/powerpoint/2010/main" val="13454465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Špendlík">
  <a:themeElements>
    <a:clrScheme name="Špendlík">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Špendlík">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Špendlík">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331</TotalTime>
  <Words>522</Words>
  <Application>Microsoft Office PowerPoint</Application>
  <PresentationFormat>Předvádění na obrazovce (4:3)</PresentationFormat>
  <Paragraphs>119</Paragraphs>
  <Slides>19</Slides>
  <Notes>0</Notes>
  <HiddenSlides>0</HiddenSlides>
  <MMClips>0</MMClips>
  <ScaleCrop>false</ScaleCrop>
  <HeadingPairs>
    <vt:vector size="4" baseType="variant">
      <vt:variant>
        <vt:lpstr>Motiv</vt:lpstr>
      </vt:variant>
      <vt:variant>
        <vt:i4>1</vt:i4>
      </vt:variant>
      <vt:variant>
        <vt:lpstr>Nadpisy snímků</vt:lpstr>
      </vt:variant>
      <vt:variant>
        <vt:i4>19</vt:i4>
      </vt:variant>
    </vt:vector>
  </HeadingPairs>
  <TitlesOfParts>
    <vt:vector size="20" baseType="lpstr">
      <vt:lpstr>Špendlík</vt:lpstr>
      <vt:lpstr>Börsenbericht</vt:lpstr>
      <vt:lpstr>Prezentace aplikace PowerPoint</vt:lpstr>
      <vt:lpstr>Börse</vt:lpstr>
      <vt:lpstr>Prezentace aplikace PowerPoint</vt:lpstr>
      <vt:lpstr>Prezentace aplikace PowerPoint</vt:lpstr>
      <vt:lpstr>Börsenbericht</vt:lpstr>
      <vt:lpstr>Prezentace aplikace PowerPoint</vt:lpstr>
      <vt:lpstr>Sprache der BB</vt:lpstr>
      <vt:lpstr>Börsenberichte</vt:lpstr>
      <vt:lpstr>Börsenberichte</vt:lpstr>
      <vt:lpstr>Prezentace aplikace PowerPoint</vt:lpstr>
      <vt:lpstr>Prezentace aplikace PowerPoint</vt:lpstr>
      <vt:lpstr>Prezentace aplikace PowerPoint</vt:lpstr>
      <vt:lpstr>Prezentace aplikace PowerPoint</vt:lpstr>
      <vt:lpstr>Börsenberichte</vt:lpstr>
      <vt:lpstr>Börsenberichte</vt:lpstr>
      <vt:lpstr>Prezentace aplikace PowerPoint</vt:lpstr>
      <vt:lpstr>Prezentace aplikace PowerPoint</vt:lpstr>
      <vt:lpstr>Börsenlexika im Internet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Informierende Darstellungsformen</dc:title>
  <dc:creator>Gabriela Rykalová</dc:creator>
  <cp:lastModifiedBy>Gabriela Rykalová</cp:lastModifiedBy>
  <cp:revision>31</cp:revision>
  <dcterms:created xsi:type="dcterms:W3CDTF">2012-06-02T05:05:24Z</dcterms:created>
  <dcterms:modified xsi:type="dcterms:W3CDTF">2016-06-16T19:23:56Z</dcterms:modified>
</cp:coreProperties>
</file>