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9" r:id="rId3"/>
    <p:sldId id="275" r:id="rId4"/>
    <p:sldId id="387" r:id="rId5"/>
    <p:sldId id="579" r:id="rId6"/>
    <p:sldId id="580" r:id="rId7"/>
    <p:sldId id="578" r:id="rId8"/>
    <p:sldId id="582" r:id="rId9"/>
    <p:sldId id="358" r:id="rId10"/>
    <p:sldId id="378" r:id="rId11"/>
    <p:sldId id="577" r:id="rId12"/>
    <p:sldId id="373" r:id="rId13"/>
    <p:sldId id="554" r:id="rId14"/>
    <p:sldId id="585" r:id="rId15"/>
    <p:sldId id="575" r:id="rId16"/>
    <p:sldId id="385" r:id="rId17"/>
    <p:sldId id="558" r:id="rId18"/>
    <p:sldId id="320" r:id="rId19"/>
    <p:sldId id="393" r:id="rId20"/>
    <p:sldId id="383" r:id="rId21"/>
    <p:sldId id="319" r:id="rId22"/>
    <p:sldId id="318" r:id="rId23"/>
    <p:sldId id="552" r:id="rId24"/>
    <p:sldId id="371" r:id="rId25"/>
    <p:sldId id="386" r:id="rId26"/>
    <p:sldId id="285" r:id="rId27"/>
    <p:sldId id="561" r:id="rId28"/>
    <p:sldId id="369" r:id="rId29"/>
    <p:sldId id="562" r:id="rId30"/>
    <p:sldId id="347" r:id="rId31"/>
    <p:sldId id="583" r:id="rId32"/>
    <p:sldId id="584" r:id="rId33"/>
    <p:sldId id="295" r:id="rId34"/>
    <p:sldId id="586" r:id="rId35"/>
    <p:sldId id="412" r:id="rId36"/>
    <p:sldId id="559" r:id="rId37"/>
    <p:sldId id="339" r:id="rId38"/>
    <p:sldId id="278" r:id="rId39"/>
    <p:sldId id="426" r:id="rId40"/>
    <p:sldId id="309" r:id="rId41"/>
    <p:sldId id="351" r:id="rId42"/>
    <p:sldId id="269" r:id="rId43"/>
    <p:sldId id="356" r:id="rId44"/>
    <p:sldId id="560" r:id="rId45"/>
    <p:sldId id="291" r:id="rId46"/>
    <p:sldId id="306" r:id="rId47"/>
    <p:sldId id="333" r:id="rId48"/>
    <p:sldId id="553" r:id="rId49"/>
    <p:sldId id="271" r:id="rId50"/>
    <p:sldId id="376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14.12.2024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14.12.2024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14.12.2024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14.12.2024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Archeologie českých zemí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12. Archeologie vrcholně středověké exploatace, výroby a směny. 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D5BD4CBF-2A9E-B1EF-15CB-B5C02B11E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2474" y="447674"/>
            <a:ext cx="11439525" cy="61817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13. stol. </a:t>
            </a:r>
            <a:r>
              <a:rPr lang="cs-CZ" altLang="cs-CZ" sz="2000" dirty="0"/>
              <a:t> –  v oběhu byly lehké, nepříliš kvalitní brakteáty (</a:t>
            </a:r>
            <a:r>
              <a:rPr lang="cs-CZ" altLang="cs-CZ" sz="2000" dirty="0" err="1"/>
              <a:t>bractea</a:t>
            </a:r>
            <a:r>
              <a:rPr lang="cs-CZ" altLang="cs-CZ" sz="2000" dirty="0"/>
              <a:t> – plech; jednostranně ražené),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                         a proto se při větších finančních transakcích používalo </a:t>
            </a:r>
            <a:r>
              <a:rPr lang="cs-CZ" altLang="cs-CZ" sz="2000" b="1" dirty="0"/>
              <a:t>slitkové stříbro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Nálezy slitkového stříbra z Čech: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Lhůta u Chotěboře</a:t>
            </a:r>
            <a:r>
              <a:rPr lang="cs-CZ" altLang="cs-CZ" sz="2000" dirty="0"/>
              <a:t> (Havlíčkův Brod)  –   depot:  1260, 11 </a:t>
            </a:r>
            <a:r>
              <a:rPr lang="cs-CZ" altLang="cs-CZ" sz="2000" dirty="0" err="1"/>
              <a:t>brakteárů</a:t>
            </a:r>
            <a:r>
              <a:rPr lang="cs-CZ" altLang="cs-CZ" sz="2000" dirty="0"/>
              <a:t>, 5 slitků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 err="1"/>
              <a:t>Lukovna</a:t>
            </a:r>
            <a:r>
              <a:rPr lang="cs-CZ" altLang="cs-CZ" sz="2000" dirty="0"/>
              <a:t> (Pardubice)  –  kol. pol. 13. stol., 122 </a:t>
            </a:r>
            <a:r>
              <a:rPr lang="cs-CZ" altLang="cs-CZ" sz="2000" dirty="0" err="1"/>
              <a:t>brakteárů</a:t>
            </a:r>
            <a:r>
              <a:rPr lang="cs-CZ" altLang="cs-CZ" sz="2000" dirty="0"/>
              <a:t>, 1 slitek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Kolín  –   </a:t>
            </a:r>
            <a:r>
              <a:rPr lang="cs-CZ" altLang="cs-CZ" sz="2000" dirty="0"/>
              <a:t>depot z konce 13. stol.,</a:t>
            </a:r>
            <a:r>
              <a:rPr lang="cs-CZ" altLang="cs-CZ" sz="2000" b="1" dirty="0"/>
              <a:t> </a:t>
            </a:r>
            <a:r>
              <a:rPr lang="cs-CZ" altLang="cs-CZ" sz="2000" dirty="0"/>
              <a:t>142 brakteátů, 2 slitky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 err="1"/>
              <a:t>Zrnětín</a:t>
            </a:r>
            <a:r>
              <a:rPr lang="cs-CZ" altLang="cs-CZ" sz="2000" b="1" dirty="0"/>
              <a:t> </a:t>
            </a:r>
            <a:r>
              <a:rPr lang="cs-CZ" altLang="cs-CZ" sz="2000" dirty="0"/>
              <a:t>(Svitavy)  –  kol. r. 1305, 206 brakteátů, 8 slitků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Černožice</a:t>
            </a:r>
            <a:r>
              <a:rPr lang="cs-CZ" altLang="cs-CZ" sz="2000" dirty="0"/>
              <a:t> (Hradec Králové)  –  </a:t>
            </a:r>
            <a:r>
              <a:rPr lang="cs-CZ" altLang="cs-CZ" sz="2000" dirty="0" err="1"/>
              <a:t>kol.r</a:t>
            </a:r>
            <a:r>
              <a:rPr lang="cs-CZ" altLang="cs-CZ" sz="2000" dirty="0"/>
              <a:t>. 1305, 1040 brakteátů, 59 slitků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Nálezy slitkového stříbra z Moravy: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Uhřice</a:t>
            </a:r>
            <a:r>
              <a:rPr lang="cs-CZ" altLang="cs-CZ" sz="2000" dirty="0"/>
              <a:t> (Blansko)  –  konec 13. stol., přes 1000 brakteátů, 2 slitky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Opava  </a:t>
            </a:r>
            <a:r>
              <a:rPr lang="cs-CZ" altLang="cs-CZ" sz="2000" dirty="0"/>
              <a:t>–  13. stol., ? brakteátů, 2kg stříbra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Stará Říše</a:t>
            </a:r>
            <a:r>
              <a:rPr lang="cs-CZ" altLang="cs-CZ" sz="2000" dirty="0"/>
              <a:t> (Jihlava)  –  2. pol. 13. stol., přes 600 mincí, 20 slitků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Olomouc (</a:t>
            </a:r>
            <a:r>
              <a:rPr lang="cs-CZ" altLang="cs-CZ" sz="2000" dirty="0"/>
              <a:t>okolí)  –  13. stol., 11 slitků v koženém sáčku (z toho 2 moravské hřivny, 1/260 g)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                                                      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BC0D84-1543-4C77-A674-871F7B90F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704850"/>
            <a:ext cx="11715750" cy="6153150"/>
          </a:xfrm>
        </p:spPr>
        <p:txBody>
          <a:bodyPr>
            <a:normAutofit fontScale="92500" lnSpcReduction="10000"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Horní obvod  </a:t>
            </a:r>
            <a:r>
              <a:rPr lang="cs-CZ" sz="1800" b="1" dirty="0"/>
              <a:t>–  montánní areál </a:t>
            </a:r>
            <a:r>
              <a:rPr lang="cs-CZ" sz="1800" dirty="0"/>
              <a:t>(jeden i  více)</a:t>
            </a:r>
            <a:r>
              <a:rPr lang="cs-CZ" sz="1800" b="1" dirty="0"/>
              <a:t>:   </a:t>
            </a:r>
            <a:r>
              <a:rPr lang="cs-CZ" sz="1800" dirty="0"/>
              <a:t>důlní (těžební), úpravnická, hutní a sídelní část  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1.  </a:t>
            </a:r>
            <a:r>
              <a:rPr lang="cs-CZ" sz="1800" b="1" dirty="0"/>
              <a:t>Centrální hornické areály  </a:t>
            </a:r>
            <a:r>
              <a:rPr lang="cs-CZ" sz="1800" dirty="0"/>
              <a:t>–  horní města a hornická sídliště do pol. 14. stol. (ekonomická správní centra)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–   </a:t>
            </a:r>
            <a:r>
              <a:rPr lang="cs-CZ" sz="1800" dirty="0" err="1"/>
              <a:t>Krušnohorsko</a:t>
            </a:r>
            <a:r>
              <a:rPr lang="cs-CZ" sz="1800" dirty="0"/>
              <a:t>:  </a:t>
            </a:r>
            <a:r>
              <a:rPr lang="cs-CZ" sz="1800" dirty="0" err="1"/>
              <a:t>Kremsiger</a:t>
            </a:r>
            <a:r>
              <a:rPr lang="cs-CZ" sz="1800" dirty="0"/>
              <a:t>, </a:t>
            </a:r>
            <a:r>
              <a:rPr lang="cs-CZ" sz="1800" dirty="0" err="1"/>
              <a:t>Freiberg</a:t>
            </a:r>
            <a:r>
              <a:rPr lang="cs-CZ" sz="1800" dirty="0"/>
              <a:t> (na saské straně)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–   </a:t>
            </a:r>
            <a:r>
              <a:rPr lang="cs-CZ" sz="1800" b="0" i="0" u="none" strike="noStrike" baseline="0" dirty="0"/>
              <a:t>v 16. stol.:  přímá vazba na těžební areály mizí  (mimo Jáchymov a Abertamy)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–  Jihlava, Havlíčkův Brod, Kutná Hora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a)  </a:t>
            </a:r>
            <a:r>
              <a:rPr lang="cs-CZ" sz="1800" dirty="0" err="1"/>
              <a:t>velkoprovozy</a:t>
            </a:r>
            <a:r>
              <a:rPr lang="cs-CZ" sz="1800" dirty="0"/>
              <a:t> přímo provázané s městy  –  Jihlavsko:  Staré Hory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–  </a:t>
            </a:r>
            <a:r>
              <a:rPr lang="cs-CZ" sz="1800" dirty="0" err="1"/>
              <a:t>Havlíčkobrodko</a:t>
            </a:r>
            <a:r>
              <a:rPr lang="cs-CZ" sz="1800" dirty="0"/>
              <a:t>:  </a:t>
            </a:r>
            <a:r>
              <a:rPr lang="cs-CZ" sz="1800" dirty="0" err="1"/>
              <a:t>Buchberg</a:t>
            </a:r>
            <a:r>
              <a:rPr lang="cs-CZ" sz="1800" dirty="0"/>
              <a:t>, </a:t>
            </a:r>
            <a:r>
              <a:rPr lang="cs-CZ" sz="1800" dirty="0" err="1"/>
              <a:t>Mittelberg</a:t>
            </a:r>
            <a:r>
              <a:rPr lang="cs-CZ" sz="1800" dirty="0"/>
              <a:t>, </a:t>
            </a:r>
            <a:r>
              <a:rPr lang="cs-CZ" sz="1800" dirty="0" err="1"/>
              <a:t>Kremsiger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b)  </a:t>
            </a:r>
            <a:r>
              <a:rPr lang="cs-CZ" sz="1800" dirty="0" err="1"/>
              <a:t>velkoprovozy</a:t>
            </a:r>
            <a:r>
              <a:rPr lang="cs-CZ" sz="1800" dirty="0"/>
              <a:t> bez přímé vazby na města  –  </a:t>
            </a:r>
            <a:r>
              <a:rPr lang="cs-CZ" sz="1800" dirty="0" err="1"/>
              <a:t>Krušnohhoří</a:t>
            </a:r>
            <a:r>
              <a:rPr lang="cs-CZ" sz="1800" dirty="0"/>
              <a:t>:  </a:t>
            </a:r>
            <a:r>
              <a:rPr lang="cs-CZ" sz="1800" dirty="0" err="1"/>
              <a:t>Treppenhauer</a:t>
            </a:r>
            <a:r>
              <a:rPr lang="cs-CZ" sz="1800" dirty="0"/>
              <a:t>;  </a:t>
            </a:r>
            <a:r>
              <a:rPr lang="cs-CZ" sz="1800" dirty="0" err="1"/>
              <a:t>Havírna</a:t>
            </a:r>
            <a:r>
              <a:rPr lang="cs-CZ" sz="1800" dirty="0"/>
              <a:t> u Štěpánova (Tišnovsko)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</a:t>
            </a:r>
            <a:r>
              <a:rPr lang="cs-CZ" sz="1800" b="1" dirty="0"/>
              <a:t>2.  Malé těžební či zpracovatelské areály (</a:t>
            </a:r>
            <a:r>
              <a:rPr lang="cs-CZ" sz="1800" b="1" dirty="0" err="1"/>
              <a:t>maloprovozy</a:t>
            </a:r>
            <a:r>
              <a:rPr lang="cs-CZ" sz="1800" b="1" dirty="0"/>
              <a:t>)</a:t>
            </a:r>
            <a:r>
              <a:rPr lang="cs-CZ" sz="1800" dirty="0"/>
              <a:t>  –  krátkodobé, rudní ložiska malého rozsahu, může chybět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sídliště nebo </a:t>
            </a:r>
            <a:r>
              <a:rPr lang="cs-CZ" sz="1800" dirty="0" err="1"/>
              <a:t>hutniště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–   Česká Bělá na </a:t>
            </a:r>
            <a:r>
              <a:rPr lang="cs-CZ" sz="1800" dirty="0" err="1"/>
              <a:t>Havlíčkobrodku</a:t>
            </a:r>
            <a:r>
              <a:rPr lang="cs-CZ" sz="1800" dirty="0"/>
              <a:t>, </a:t>
            </a:r>
            <a:r>
              <a:rPr lang="cs-CZ" sz="1800" dirty="0" err="1"/>
              <a:t>Cvilínek</a:t>
            </a:r>
            <a:r>
              <a:rPr lang="cs-CZ" sz="1800" dirty="0"/>
              <a:t> na </a:t>
            </a:r>
            <a:r>
              <a:rPr lang="cs-CZ" sz="1800" dirty="0" err="1"/>
              <a:t>Pelehřimovsku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2200" b="1" dirty="0">
                <a:solidFill>
                  <a:srgbClr val="FF0000"/>
                </a:solidFill>
              </a:rPr>
              <a:t>H</a:t>
            </a:r>
            <a:r>
              <a:rPr lang="cs-CZ" sz="2200" b="1" i="0" u="none" strike="noStrike" baseline="0" dirty="0">
                <a:solidFill>
                  <a:srgbClr val="FF0000"/>
                </a:solidFill>
              </a:rPr>
              <a:t>ornické hrádky  </a:t>
            </a:r>
            <a:r>
              <a:rPr lang="cs-CZ" sz="1800" b="0" i="0" u="none" strike="noStrike" baseline="0" dirty="0"/>
              <a:t>–  13. a 14. stol.:   ochrana </a:t>
            </a:r>
            <a:r>
              <a:rPr lang="pl-PL" sz="1800" b="0" i="0" u="none" strike="noStrike" baseline="0" dirty="0"/>
              <a:t>dolů, hutí a sídlišť:  v co největší blízkosti</a:t>
            </a:r>
          </a:p>
          <a:p>
            <a:pPr marL="0" indent="0">
              <a:buNone/>
            </a:pPr>
            <a:r>
              <a:rPr lang="pl-PL" sz="1800" b="0" i="0" u="none" strike="noStrike" baseline="0" dirty="0"/>
              <a:t>                                          –  </a:t>
            </a:r>
            <a:r>
              <a:rPr lang="cs-CZ" sz="1800" u="none" strike="noStrike" baseline="0" dirty="0" err="1"/>
              <a:t>Burgstadel</a:t>
            </a:r>
            <a:r>
              <a:rPr lang="cs-CZ" sz="1800" dirty="0"/>
              <a:t> na Jihlavsku (typ </a:t>
            </a:r>
            <a:r>
              <a:rPr lang="cs-CZ" sz="1800" dirty="0" err="1"/>
              <a:t>motte</a:t>
            </a:r>
            <a:r>
              <a:rPr lang="cs-CZ" sz="1800" dirty="0"/>
              <a:t>), Poustevnický rybník na </a:t>
            </a:r>
            <a:r>
              <a:rPr lang="cs-CZ" sz="1800" dirty="0" err="1"/>
              <a:t>Havlíčkobrodku</a:t>
            </a:r>
            <a:r>
              <a:rPr lang="cs-CZ" sz="1800" dirty="0"/>
              <a:t> (tvrziště)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005438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>
            <a:extLst>
              <a:ext uri="{FF2B5EF4-FFF2-40B4-BE49-F238E27FC236}">
                <a16:creationId xmlns:a16="http://schemas.microsoft.com/office/drawing/2014/main" id="{9406A859-8770-4F5C-8A65-9B952CACC6B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81075" y="771525"/>
            <a:ext cx="9877425" cy="4648200"/>
          </a:xfrm>
        </p:spPr>
        <p:txBody>
          <a:bodyPr/>
          <a:lstStyle/>
          <a:p>
            <a:pPr eaLnBrk="1" hangingPunct="1"/>
            <a:r>
              <a:rPr lang="cs-CZ" altLang="cs-CZ" sz="2000" b="1" dirty="0">
                <a:solidFill>
                  <a:srgbClr val="FF0000"/>
                </a:solidFill>
              </a:rPr>
              <a:t>Lazar </a:t>
            </a:r>
            <a:r>
              <a:rPr lang="cs-CZ" altLang="cs-CZ" sz="2000" b="1" dirty="0" err="1">
                <a:solidFill>
                  <a:srgbClr val="FF0000"/>
                </a:solidFill>
              </a:rPr>
              <a:t>Ercker</a:t>
            </a:r>
            <a:r>
              <a:rPr lang="cs-CZ" altLang="cs-CZ" sz="2000" b="1" dirty="0">
                <a:solidFill>
                  <a:srgbClr val="FF0000"/>
                </a:solidFill>
              </a:rPr>
              <a:t> se roku 1581 zmiňuje o dolech mezi Havlíčkovým Brodem a Jihlavou: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</a:t>
            </a:r>
            <a:r>
              <a:rPr lang="cs-CZ" altLang="cs-CZ" sz="2000" dirty="0"/>
              <a:t>„Za Německým Brodem leží nejvýznamnější doly v celé zemi. Rozkládají se od Pelhřimova k Rychnovu, mezi Německým Brodem a Jihlavou, táhnou se k městu Polná na moravské hranici a několik mil dále v pohoří, do dálky a šířky. V tomto pohoří je velké množství jam porostlých silnými stromy, z čehož lze soudit, že zde kdysi byly veliké doly, opuštěné asi v husitských válkách. Tyto doly nebyly zanechány pro nedostatek rudy. Soudím tak proto, že ve všech šachtách, které jsme otevřeli a </a:t>
            </a:r>
            <a:r>
              <a:rPr lang="cs-CZ" altLang="cs-CZ" sz="2000" dirty="0" err="1"/>
              <a:t>vyzmáhali</a:t>
            </a:r>
            <a:r>
              <a:rPr lang="cs-CZ" altLang="cs-CZ" sz="2000" dirty="0"/>
              <a:t>, byly na nálomu rudy více či méně bohaté a mocné. Chybí pouze horníci, kteří by je vytěžili“.</a:t>
            </a:r>
          </a:p>
          <a:p>
            <a:pPr eaLnBrk="1" hangingPunct="1"/>
            <a:endParaRPr lang="cs-CZ" altLang="cs-CZ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E0DCCA6A-9CBE-0AAA-2BA1-693944A7B3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552450"/>
            <a:ext cx="12039600" cy="63055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Jihlavsko</a:t>
            </a:r>
            <a:r>
              <a:rPr lang="cs-CZ" altLang="cs-CZ" sz="1800" b="1" dirty="0"/>
              <a:t>   – 1233:  </a:t>
            </a:r>
            <a:r>
              <a:rPr lang="cs-CZ" altLang="cs-CZ" sz="1800" dirty="0"/>
              <a:t>Jihlava poprvé jmenována spolu s dalšími osadami  (kolonizace </a:t>
            </a:r>
            <a:r>
              <a:rPr lang="cs-CZ" altLang="cs-CZ" sz="1800" dirty="0" err="1"/>
              <a:t>horího</a:t>
            </a:r>
            <a:r>
              <a:rPr lang="cs-CZ" altLang="cs-CZ" sz="1800" dirty="0"/>
              <a:t> poříčí Jihlavy)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–  </a:t>
            </a:r>
            <a:r>
              <a:rPr lang="cs-CZ" altLang="cs-CZ" sz="1800" b="1" dirty="0"/>
              <a:t>Staré Hory  </a:t>
            </a:r>
            <a:r>
              <a:rPr lang="cs-CZ" altLang="cs-CZ" sz="1800" dirty="0"/>
              <a:t>–  1,5 km SZ od historického jádra Jihlavy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–  </a:t>
            </a:r>
            <a:r>
              <a:rPr lang="cs-CZ" altLang="cs-CZ" sz="1800" b="1" dirty="0" err="1"/>
              <a:t>Antiquus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mons</a:t>
            </a:r>
            <a:r>
              <a:rPr lang="cs-CZ" altLang="cs-CZ" sz="1800" dirty="0"/>
              <a:t>  (něm. forma </a:t>
            </a:r>
            <a:r>
              <a:rPr lang="cs-CZ" altLang="cs-CZ" sz="1800" dirty="0" err="1"/>
              <a:t>Ultenperk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Uldenberg</a:t>
            </a:r>
            <a:r>
              <a:rPr lang="cs-CZ" altLang="cs-CZ" sz="1800" dirty="0"/>
              <a:t> či </a:t>
            </a:r>
            <a:r>
              <a:rPr lang="cs-CZ" altLang="cs-CZ" sz="1800" dirty="0" err="1"/>
              <a:t>Ultenperg</a:t>
            </a:r>
            <a:r>
              <a:rPr lang="cs-CZ" altLang="cs-CZ" sz="1800" dirty="0"/>
              <a:t>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–  </a:t>
            </a:r>
            <a:r>
              <a:rPr lang="cs-CZ" altLang="cs-CZ" sz="1800" b="1" dirty="0"/>
              <a:t>kol. 1240: </a:t>
            </a:r>
            <a:r>
              <a:rPr lang="cs-CZ" altLang="cs-CZ" sz="1800" dirty="0"/>
              <a:t> šachty, zahloubené suterény </a:t>
            </a:r>
            <a:r>
              <a:rPr lang="cs-CZ" altLang="cs-CZ" sz="1800" dirty="0" err="1"/>
              <a:t>dřevohliněných</a:t>
            </a:r>
            <a:r>
              <a:rPr lang="cs-CZ" altLang="cs-CZ" sz="1800" dirty="0"/>
              <a:t> domů s </a:t>
            </a:r>
            <a:r>
              <a:rPr lang="cs-CZ" altLang="cs-CZ" sz="1800" dirty="0" err="1"/>
              <a:t>rampovitou</a:t>
            </a:r>
            <a:r>
              <a:rPr lang="cs-CZ" altLang="cs-CZ" sz="1800" dirty="0"/>
              <a:t> šíjí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–  </a:t>
            </a:r>
            <a:r>
              <a:rPr lang="cs-CZ" altLang="cs-CZ" sz="1800" b="1" dirty="0"/>
              <a:t>1315:  </a:t>
            </a:r>
            <a:r>
              <a:rPr lang="cs-CZ" altLang="cs-CZ" sz="1800" dirty="0"/>
              <a:t>lokalita poprvé uvedena v souvislosti s povolením těžby v zaplavených dolech </a:t>
            </a:r>
          </a:p>
          <a:p>
            <a:pPr marL="0" indent="0">
              <a:buNone/>
            </a:pPr>
            <a:r>
              <a:rPr lang="cs-CZ" altLang="cs-CZ" sz="1800" dirty="0"/>
              <a:t>                   –  </a:t>
            </a:r>
            <a:r>
              <a:rPr lang="cs-CZ" altLang="cs-CZ" sz="1800" dirty="0" err="1"/>
              <a:t>dendrodata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1206</a:t>
            </a:r>
            <a:r>
              <a:rPr lang="cs-CZ" altLang="cs-CZ" sz="1800" dirty="0"/>
              <a:t> z Kostelce°:  hrocené kůly a jedlové fošny v sedimentárním profilu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–  </a:t>
            </a:r>
            <a:r>
              <a:rPr lang="cs-CZ" altLang="cs-CZ" sz="1800" b="1" dirty="0"/>
              <a:t>1238/1239 </a:t>
            </a:r>
            <a:r>
              <a:rPr lang="cs-CZ" altLang="cs-CZ" sz="1800" dirty="0"/>
              <a:t>z Horního Kosova:  nálezy opracovaných dřev  (jedle, </a:t>
            </a:r>
            <a:r>
              <a:rPr lang="cs-CZ" altLang="cs-CZ" sz="1800" dirty="0" err="1"/>
              <a:t>úpzůstatky</a:t>
            </a:r>
            <a:r>
              <a:rPr lang="cs-CZ" altLang="cs-CZ" sz="1800" dirty="0"/>
              <a:t> prádla)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Havlíčkobrodsko</a:t>
            </a:r>
            <a:r>
              <a:rPr lang="cs-CZ" altLang="cs-CZ" sz="1800" dirty="0"/>
              <a:t>  –  kolonizace klášterů v Sedlci u KH, Pohledu u H. Brodu, Žďáru n. Sázavou,  Vilémova u Chotěboře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–  </a:t>
            </a:r>
            <a:r>
              <a:rPr lang="cs-CZ" sz="1800" b="1" dirty="0"/>
              <a:t>kol.:  1250:  </a:t>
            </a:r>
            <a:r>
              <a:rPr lang="cs-CZ" sz="1800" b="0" i="0" u="none" strike="noStrike" baseline="0" dirty="0"/>
              <a:t>těžba a zpracování spojeny s přílivem horníků z Jihlavska </a:t>
            </a:r>
            <a:endParaRPr lang="cs-CZ" altLang="cs-CZ" sz="1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–   </a:t>
            </a:r>
            <a:r>
              <a:rPr lang="cs-CZ" altLang="cs-CZ" sz="1800" b="1" dirty="0"/>
              <a:t>¾  13. stol.: </a:t>
            </a:r>
            <a:r>
              <a:rPr lang="cs-CZ" altLang="cs-CZ" sz="1800" dirty="0"/>
              <a:t> vrchol těžby, </a:t>
            </a:r>
            <a:r>
              <a:rPr lang="cs-CZ" sz="1800" b="0" i="0" u="none" strike="noStrike" baseline="0" dirty="0"/>
              <a:t>vznik neopevněných sídlišť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b="1" dirty="0"/>
              <a:t>                                        </a:t>
            </a:r>
            <a:r>
              <a:rPr lang="cs-CZ" altLang="cs-CZ" sz="1800" b="1" dirty="0" err="1"/>
              <a:t>Mittelberg</a:t>
            </a:r>
            <a:r>
              <a:rPr lang="cs-CZ" altLang="cs-CZ" sz="1800" b="1" dirty="0"/>
              <a:t> </a:t>
            </a:r>
            <a:r>
              <a:rPr lang="cs-CZ" altLang="cs-CZ" sz="1800" dirty="0"/>
              <a:t> –  </a:t>
            </a:r>
            <a:r>
              <a:rPr lang="cs-CZ" altLang="cs-CZ" sz="1800" b="1" dirty="0"/>
              <a:t>1988:  </a:t>
            </a:r>
            <a:r>
              <a:rPr lang="cs-CZ" altLang="cs-CZ" sz="1800" dirty="0"/>
              <a:t>v zaniklé osadě Ovčín zahloubené objekty, </a:t>
            </a:r>
            <a:r>
              <a:rPr lang="cs-CZ" altLang="cs-CZ" sz="1800" dirty="0" err="1"/>
              <a:t>hutniště</a:t>
            </a:r>
            <a:r>
              <a:rPr lang="cs-CZ" altLang="cs-CZ" sz="1800" dirty="0"/>
              <a:t> (1250–1350)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               </a:t>
            </a:r>
            <a:r>
              <a:rPr lang="cs-CZ" altLang="cs-CZ" sz="1800" b="1" dirty="0" err="1"/>
              <a:t>Termesivy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1995:  </a:t>
            </a:r>
            <a:r>
              <a:rPr lang="cs-CZ" altLang="cs-CZ" sz="1800" dirty="0"/>
              <a:t>hornického sídliště, šachtice, </a:t>
            </a:r>
            <a:r>
              <a:rPr lang="cs-CZ" altLang="cs-CZ" sz="1800" dirty="0" err="1"/>
              <a:t>hutniště</a:t>
            </a:r>
            <a:r>
              <a:rPr lang="cs-CZ" altLang="cs-CZ" sz="1800" dirty="0"/>
              <a:t>, zahloubený objekt (pracoviště kováře?)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               </a:t>
            </a:r>
            <a:r>
              <a:rPr lang="cs-CZ" altLang="cs-CZ" sz="1800" b="1" dirty="0" err="1"/>
              <a:t>Herliwinberg</a:t>
            </a:r>
            <a:r>
              <a:rPr lang="cs-CZ" altLang="cs-CZ" sz="1800" b="1" dirty="0"/>
              <a:t>   –   1972:</a:t>
            </a:r>
            <a:r>
              <a:rPr lang="cs-CZ" altLang="cs-CZ" sz="1800" dirty="0"/>
              <a:t>  klínovitý díl olova (4 kg) z bochníkovitého tvaru, </a:t>
            </a:r>
            <a:r>
              <a:rPr lang="cs-CZ" altLang="cs-CZ" sz="1800" b="1" dirty="0"/>
              <a:t>2003:  </a:t>
            </a:r>
            <a:r>
              <a:rPr lang="cs-CZ" altLang="cs-CZ" sz="1800" dirty="0"/>
              <a:t>20 mlecích kamenů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dirty="0"/>
              <a:t>                                        </a:t>
            </a:r>
            <a:r>
              <a:rPr lang="cs-CZ" altLang="cs-CZ" sz="1800" b="1" dirty="0" err="1"/>
              <a:t>Buchberg</a:t>
            </a:r>
            <a:r>
              <a:rPr lang="cs-CZ" altLang="cs-CZ" sz="1800" b="1" dirty="0"/>
              <a:t> u </a:t>
            </a:r>
            <a:r>
              <a:rPr lang="cs-CZ" altLang="cs-CZ" sz="1800" b="1" dirty="0" err="1"/>
              <a:t>Utína</a:t>
            </a:r>
            <a:r>
              <a:rPr lang="cs-CZ" altLang="cs-CZ" sz="1800" b="1" dirty="0"/>
              <a:t>  –  2001:</a:t>
            </a:r>
            <a:r>
              <a:rPr lang="cs-CZ" altLang="cs-CZ" sz="1800" dirty="0"/>
              <a:t>  </a:t>
            </a:r>
            <a:r>
              <a:rPr lang="cs-CZ" altLang="cs-CZ" sz="1800" dirty="0" err="1"/>
              <a:t>hutniště</a:t>
            </a:r>
            <a:r>
              <a:rPr lang="cs-CZ" altLang="cs-CZ" sz="1800" dirty="0"/>
              <a:t> u Sázavy, strusky (d. 35 a 21 m, mocnost 0,5 m)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dirty="0"/>
              <a:t>                                        Česká Bělá  </a:t>
            </a:r>
            <a:r>
              <a:rPr lang="cs-CZ" altLang="cs-CZ" sz="1800" dirty="0"/>
              <a:t>–  kolonizační osada před pol. 13. stol., těžba rud, rýžování zlata (jámy, </a:t>
            </a:r>
            <a:r>
              <a:rPr lang="cs-CZ" altLang="cs-CZ" sz="1800" dirty="0" err="1"/>
              <a:t>obvaly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sejpy</a:t>
            </a:r>
            <a:r>
              <a:rPr lang="cs-CZ" altLang="cs-CZ" sz="1800" dirty="0"/>
              <a:t> aj.)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err="1">
                <a:solidFill>
                  <a:srgbClr val="FF0000"/>
                </a:solidFill>
              </a:rPr>
              <a:t>Pelehřimovsko</a:t>
            </a:r>
            <a:r>
              <a:rPr lang="cs-CZ" altLang="cs-CZ" sz="1800" dirty="0"/>
              <a:t>  –  </a:t>
            </a:r>
            <a:r>
              <a:rPr lang="cs-CZ" altLang="cs-CZ" sz="1800" b="1" dirty="0" err="1"/>
              <a:t>Cvilínek</a:t>
            </a:r>
            <a:r>
              <a:rPr lang="cs-CZ" altLang="cs-CZ" sz="1800" dirty="0"/>
              <a:t>: Huť a sídliště u Horní Cerekve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–  </a:t>
            </a:r>
            <a:r>
              <a:rPr lang="cs-CZ" altLang="cs-CZ" sz="1800" b="1" dirty="0"/>
              <a:t>1267  – 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dendro</a:t>
            </a:r>
            <a:r>
              <a:rPr lang="cs-CZ" altLang="cs-CZ" sz="1800" dirty="0"/>
              <a:t> z prádla:  počátky provozu 25 let po zahájení hornictví na sousedním Jihlavsku.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7" descr="ilustra&amp;ccaron;ní foto">
            <a:extLst>
              <a:ext uri="{FF2B5EF4-FFF2-40B4-BE49-F238E27FC236}">
                <a16:creationId xmlns:a16="http://schemas.microsoft.com/office/drawing/2014/main" id="{726AF423-4293-0534-601F-9EA5A007B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7937"/>
            <a:ext cx="35464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9" descr="ilustra&amp;ccaron;ní foto">
            <a:extLst>
              <a:ext uri="{FF2B5EF4-FFF2-40B4-BE49-F238E27FC236}">
                <a16:creationId xmlns:a16="http://schemas.microsoft.com/office/drawing/2014/main" id="{3219ADEC-E6E1-D1F3-67B9-29F15B1D4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306" y="4144963"/>
            <a:ext cx="3686844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11" descr="ilustra&amp;ccaron;ní foto">
            <a:extLst>
              <a:ext uri="{FF2B5EF4-FFF2-40B4-BE49-F238E27FC236}">
                <a16:creationId xmlns:a16="http://schemas.microsoft.com/office/drawing/2014/main" id="{8D4EC8E0-73A2-2FFF-9508-92DB81A63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6"/>
          <a:stretch>
            <a:fillRect/>
          </a:stretch>
        </p:blipFill>
        <p:spPr bwMode="auto">
          <a:xfrm>
            <a:off x="7550150" y="4198937"/>
            <a:ext cx="34290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13" descr="ilustra&amp;ccaron;ní foto">
            <a:extLst>
              <a:ext uri="{FF2B5EF4-FFF2-40B4-BE49-F238E27FC236}">
                <a16:creationId xmlns:a16="http://schemas.microsoft.com/office/drawing/2014/main" id="{CC36CB35-BB23-A1F6-AE72-733FBC87D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7937"/>
            <a:ext cx="57912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15" descr="ilustra&amp;ccaron;ní foto">
            <a:extLst>
              <a:ext uri="{FF2B5EF4-FFF2-40B4-BE49-F238E27FC236}">
                <a16:creationId xmlns:a16="http://schemas.microsoft.com/office/drawing/2014/main" id="{4F8A895B-B933-D679-FB8F-C539F673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94" y="4183062"/>
            <a:ext cx="21796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059F6D0-D34F-4607-820E-B1A57F7C98EB}"/>
              </a:ext>
            </a:extLst>
          </p:cNvPr>
          <p:cNvSpPr txBox="1"/>
          <p:nvPr/>
        </p:nvSpPr>
        <p:spPr>
          <a:xfrm>
            <a:off x="144723" y="371475"/>
            <a:ext cx="153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Staré Hory</a:t>
            </a:r>
          </a:p>
        </p:txBody>
      </p:sp>
    </p:spTree>
    <p:extLst>
      <p:ext uri="{BB962C8B-B14F-4D97-AF65-F5344CB8AC3E}">
        <p14:creationId xmlns:p14="http://schemas.microsoft.com/office/powerpoint/2010/main" val="1156431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BFF91A-A632-4AF3-80E7-9744B60F3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302" y="626724"/>
            <a:ext cx="11318697" cy="623127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cs-CZ" sz="2600" b="1" i="0" u="none" strike="noStrike" baseline="0" dirty="0"/>
              <a:t>Brod</a:t>
            </a:r>
            <a:r>
              <a:rPr lang="cs-CZ" sz="2600" b="0" i="0" u="none" strike="noStrike" baseline="0" dirty="0"/>
              <a:t>  –  na </a:t>
            </a:r>
            <a:r>
              <a:rPr lang="cs-CZ" sz="2600" b="0" i="0" u="none" strike="noStrike" baseline="0" dirty="0" err="1"/>
              <a:t>Haberské</a:t>
            </a:r>
            <a:r>
              <a:rPr lang="cs-CZ" sz="2600" b="0" i="0" u="none" strike="noStrike" baseline="0" dirty="0"/>
              <a:t> cestě:  městský znak:  mlátek, želízko, motyka, klín, královská mincovna –</a:t>
            </a:r>
          </a:p>
          <a:p>
            <a:pPr marL="0" indent="0" algn="l">
              <a:buNone/>
            </a:pPr>
            <a:r>
              <a:rPr lang="cs-CZ" sz="2600" b="0" i="0" u="none" strike="noStrike" baseline="0" dirty="0"/>
              <a:t>               –  1269:  právo skladu sukna, olova, slanečků aj. zboží předáno Jihlavě  (1278 zpět) 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</a:t>
            </a:r>
            <a:r>
              <a:rPr lang="cs-CZ" altLang="cs-CZ" sz="2800" dirty="0"/>
              <a:t>– 1278:  „brodské privilegium“ - listina, v níž bratři z </a:t>
            </a:r>
            <a:r>
              <a:rPr lang="cs-CZ" altLang="cs-CZ" sz="2800" dirty="0" err="1"/>
              <a:t>Lichtenburka</a:t>
            </a:r>
            <a:r>
              <a:rPr lang="cs-CZ" altLang="cs-CZ" sz="2800" dirty="0"/>
              <a:t> potvrdili městská a horní práva </a:t>
            </a:r>
          </a:p>
          <a:p>
            <a:pPr marL="0" indent="0">
              <a:buNone/>
              <a:defRPr/>
            </a:pPr>
            <a:r>
              <a:rPr lang="cs-CZ" altLang="cs-CZ" sz="2800" dirty="0"/>
              <a:t>                              (včetně provozování hornictví)</a:t>
            </a:r>
          </a:p>
          <a:p>
            <a:pPr marL="0" indent="0" algn="l">
              <a:buNone/>
            </a:pPr>
            <a:r>
              <a:rPr lang="cs-CZ" sz="2600" dirty="0"/>
              <a:t>              </a:t>
            </a:r>
            <a:r>
              <a:rPr lang="cs-CZ" sz="2600" b="0" i="0" u="none" strike="noStrike" baseline="0" dirty="0"/>
              <a:t> –</a:t>
            </a:r>
            <a:r>
              <a:rPr lang="cs-CZ" sz="2600" dirty="0"/>
              <a:t>  rudná ložiska:  </a:t>
            </a:r>
            <a:r>
              <a:rPr lang="cs-CZ" sz="2600" b="1" i="0" u="none" strike="noStrike" baseline="0" dirty="0" err="1"/>
              <a:t>Mittelberg</a:t>
            </a:r>
            <a:r>
              <a:rPr lang="cs-CZ" sz="2600" b="0" i="0" u="none" strike="noStrike" baseline="0" dirty="0"/>
              <a:t> (kat. území Suchá) – několik </a:t>
            </a:r>
            <a:r>
              <a:rPr lang="cs-CZ" sz="2600" b="0" i="0" u="none" strike="noStrike" baseline="0" dirty="0" err="1"/>
              <a:t>hutnišť</a:t>
            </a:r>
            <a:endParaRPr lang="cs-CZ" sz="2600" b="0" i="0" u="none" strike="noStrike" baseline="0" dirty="0"/>
          </a:p>
          <a:p>
            <a:pPr marL="0" indent="0" algn="l">
              <a:buNone/>
            </a:pPr>
            <a:r>
              <a:rPr lang="cs-CZ" sz="2600" dirty="0"/>
              <a:t>                                              neznámý název (kat. </a:t>
            </a:r>
            <a:r>
              <a:rPr lang="cs-CZ" sz="2600" dirty="0" err="1"/>
              <a:t>ú.</a:t>
            </a:r>
            <a:r>
              <a:rPr lang="cs-CZ" sz="2600" dirty="0"/>
              <a:t> </a:t>
            </a:r>
            <a:r>
              <a:rPr lang="cs-CZ" sz="2600" b="1" dirty="0" err="1"/>
              <a:t>T</a:t>
            </a:r>
            <a:r>
              <a:rPr lang="cs-CZ" sz="2600" b="1" i="0" u="none" strike="noStrike" baseline="0" dirty="0" err="1"/>
              <a:t>ermesivy</a:t>
            </a:r>
            <a:r>
              <a:rPr lang="cs-CZ" sz="2600" b="0" i="0" u="none" strike="noStrike" baseline="0" dirty="0"/>
              <a:t>) – kutací šachty, kovárna, pece, struska</a:t>
            </a:r>
          </a:p>
          <a:p>
            <a:pPr marL="0" indent="0" algn="l">
              <a:buNone/>
            </a:pPr>
            <a:r>
              <a:rPr lang="cs-CZ" sz="2600" b="0" i="0" u="none" strike="noStrike" baseline="0" dirty="0">
                <a:cs typeface="Calibri" panose="020F0502020204030204" pitchFamily="34" charset="0"/>
              </a:rPr>
              <a:t>                                                                                                             –  1321:  král povolil panu Jindřichovi z </a:t>
            </a:r>
            <a:r>
              <a:rPr lang="cs-CZ" sz="2600" b="0" i="0" u="none" strike="noStrike" baseline="0" dirty="0" err="1">
                <a:cs typeface="Calibri" panose="020F0502020204030204" pitchFamily="34" charset="0"/>
              </a:rPr>
              <a:t>Lipé</a:t>
            </a:r>
            <a:endParaRPr lang="cs-CZ" sz="2600" b="0" i="0" u="none" strike="noStrike" baseline="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600" b="0" i="0" u="none" strike="noStrike" baseline="0" dirty="0">
                <a:cs typeface="Calibri" panose="020F0502020204030204" pitchFamily="34" charset="0"/>
              </a:rPr>
              <a:t>                                                                                                                             zřízení mincovny (nebo v Něm. Brodě)</a:t>
            </a:r>
          </a:p>
          <a:p>
            <a:pPr marL="0" indent="0" algn="l">
              <a:buNone/>
            </a:pPr>
            <a:endParaRPr lang="cs-CZ" sz="2600" dirty="0"/>
          </a:p>
          <a:p>
            <a:pPr algn="l"/>
            <a:r>
              <a:rPr lang="cs-CZ" sz="2600" b="1" i="0" u="none" strike="noStrike" baseline="0" dirty="0"/>
              <a:t>Přibyslav</a:t>
            </a:r>
            <a:r>
              <a:rPr lang="cs-CZ" sz="2600" b="0" i="0" u="none" strike="noStrike" baseline="0" dirty="0"/>
              <a:t>  –  </a:t>
            </a:r>
            <a:r>
              <a:rPr lang="cs-CZ" sz="2600" b="1" i="0" u="none" strike="noStrike" baseline="0" dirty="0" err="1"/>
              <a:t>Herliwinberg</a:t>
            </a:r>
            <a:r>
              <a:rPr lang="cs-CZ" sz="2600" b="0" i="0" u="none" strike="noStrike" baseline="0" dirty="0"/>
              <a:t> (k. </a:t>
            </a:r>
            <a:r>
              <a:rPr lang="cs-CZ" sz="2600" b="0" i="0" u="none" strike="noStrike" baseline="0" dirty="0" err="1"/>
              <a:t>ú.</a:t>
            </a:r>
            <a:r>
              <a:rPr lang="cs-CZ" sz="2600" b="0" i="0" u="none" strike="noStrike" baseline="0" dirty="0"/>
              <a:t> Stříbrné Hory)  –  kostel sv. Kateřiny </a:t>
            </a:r>
          </a:p>
          <a:p>
            <a:pPr marL="0" indent="0" algn="l">
              <a:buNone/>
            </a:pPr>
            <a:r>
              <a:rPr lang="cs-CZ" sz="2600" b="0" i="0" u="none" strike="noStrike" baseline="0" dirty="0"/>
              <a:t>                                                                                         –  1972: U Preclíkova mlýna díl vyseknutý z bochníku olova </a:t>
            </a:r>
          </a:p>
          <a:p>
            <a:pPr marL="0" indent="0" algn="l">
              <a:buNone/>
            </a:pPr>
            <a:r>
              <a:rPr lang="cs-CZ" sz="2600" b="0" i="0" u="none" strike="noStrike" baseline="0" dirty="0"/>
              <a:t>                                                                                         –  2003:  20 tors mlecích kamenů z rudního mlýna v potoce</a:t>
            </a:r>
          </a:p>
          <a:p>
            <a:pPr marL="0" indent="0" algn="l">
              <a:buNone/>
            </a:pPr>
            <a:r>
              <a:rPr lang="cs-CZ" sz="2600" b="0" i="0" u="none" strike="noStrike" baseline="0" dirty="0"/>
              <a:t>                      –  </a:t>
            </a:r>
            <a:r>
              <a:rPr lang="cs-CZ" sz="2600" b="1" i="0" u="none" strike="noStrike" baseline="0" dirty="0" err="1"/>
              <a:t>Buchberg</a:t>
            </a:r>
            <a:r>
              <a:rPr lang="cs-CZ" sz="2600" b="1" i="0" u="none" strike="noStrike" baseline="0" dirty="0"/>
              <a:t> </a:t>
            </a:r>
            <a:r>
              <a:rPr lang="cs-CZ" sz="2600" b="0" i="0" u="none" strike="noStrike" baseline="0" dirty="0"/>
              <a:t>(k. </a:t>
            </a:r>
            <a:r>
              <a:rPr lang="cs-CZ" sz="2600" b="0" i="0" u="none" strike="noStrike" baseline="0" dirty="0" err="1"/>
              <a:t>ú.</a:t>
            </a:r>
            <a:r>
              <a:rPr lang="cs-CZ" sz="2600" b="0" i="0" u="none" strike="noStrike" baseline="0" dirty="0"/>
              <a:t> </a:t>
            </a:r>
            <a:r>
              <a:rPr lang="cs-CZ" sz="2600" b="0" i="0" u="none" strike="noStrike" baseline="0" dirty="0" err="1"/>
              <a:t>Utín</a:t>
            </a:r>
            <a:r>
              <a:rPr lang="cs-CZ" sz="2600" b="0" i="0" u="none" strike="noStrike" baseline="0" dirty="0"/>
              <a:t>)  –  12 ha, </a:t>
            </a:r>
            <a:r>
              <a:rPr lang="pl-PL" sz="2600" b="0" i="0" u="none" strike="noStrike" baseline="0" dirty="0"/>
              <a:t>kaple (sv. Barbory?), hospoda, 2 hutniště, </a:t>
            </a:r>
            <a:endParaRPr lang="cs-CZ" sz="2600" b="0" i="0" u="none" strike="noStrike" baseline="0" dirty="0"/>
          </a:p>
          <a:p>
            <a:pPr algn="l"/>
            <a:endParaRPr lang="cs-CZ" sz="2600" dirty="0"/>
          </a:p>
          <a:p>
            <a:pPr algn="l"/>
            <a:r>
              <a:rPr lang="cs-CZ" sz="2600" b="1" i="0" u="none" strike="noStrike" baseline="0" dirty="0"/>
              <a:t>Šlapanov</a:t>
            </a:r>
            <a:r>
              <a:rPr lang="cs-CZ" sz="2600" b="0" i="0" u="none" strike="noStrike" baseline="0" dirty="0"/>
              <a:t>  –  Malý Bartoušov („</a:t>
            </a:r>
            <a:r>
              <a:rPr lang="cs-CZ" sz="2600" b="0" i="0" u="none" strike="noStrike" baseline="0" dirty="0" err="1"/>
              <a:t>Partuzchdorf</a:t>
            </a:r>
            <a:r>
              <a:rPr lang="cs-CZ" sz="2600" b="0" i="0" u="none" strike="noStrike" baseline="0" dirty="0"/>
              <a:t> </a:t>
            </a:r>
            <a:r>
              <a:rPr lang="cs-CZ" sz="2600" b="0" i="0" u="none" strike="noStrike" baseline="0" dirty="0" err="1"/>
              <a:t>Minari</a:t>
            </a:r>
            <a:r>
              <a:rPr lang="cs-CZ" sz="2600" b="0" i="0" u="none" strike="noStrike" baseline="0" dirty="0"/>
              <a:t>“, k. </a:t>
            </a:r>
            <a:r>
              <a:rPr lang="cs-CZ" sz="2600" b="0" i="0" u="none" strike="noStrike" baseline="0" dirty="0" err="1"/>
              <a:t>ú.</a:t>
            </a:r>
            <a:r>
              <a:rPr lang="cs-CZ" sz="2600" b="0" i="0" u="none" strike="noStrike" baseline="0" dirty="0"/>
              <a:t> Bartoušov) </a:t>
            </a:r>
          </a:p>
          <a:p>
            <a:pPr marL="0" indent="0" algn="l">
              <a:buNone/>
            </a:pPr>
            <a:r>
              <a:rPr lang="cs-CZ" sz="2800" b="0" i="0" u="none" strike="noStrike" baseline="0" dirty="0"/>
              <a:t>                    –  Kamenná (</a:t>
            </a:r>
            <a:r>
              <a:rPr lang="cs-CZ" sz="2800" b="0" i="0" u="none" strike="noStrike" baseline="0" dirty="0" err="1"/>
              <a:t>Perchmeisterdorf</a:t>
            </a:r>
            <a:r>
              <a:rPr lang="cs-CZ" sz="2800" b="0" i="0" u="none" strike="noStrike" baseline="0" dirty="0"/>
              <a:t>, později </a:t>
            </a:r>
            <a:r>
              <a:rPr lang="cs-CZ" sz="2800" b="0" i="0" u="none" strike="noStrike" baseline="0" dirty="0" err="1"/>
              <a:t>Bergersdorf</a:t>
            </a:r>
            <a:endParaRPr lang="cs-CZ" sz="2600" dirty="0"/>
          </a:p>
          <a:p>
            <a:pPr algn="l"/>
            <a:endParaRPr lang="cs-CZ" sz="2600" b="1" i="0" u="none" strike="noStrike" baseline="0" dirty="0"/>
          </a:p>
          <a:p>
            <a:pPr algn="l"/>
            <a:r>
              <a:rPr lang="cs-CZ" sz="2600" b="1" i="0" u="none" strike="noStrike" baseline="0" dirty="0"/>
              <a:t>Bělá</a:t>
            </a:r>
            <a:r>
              <a:rPr lang="cs-CZ" sz="2600" b="0" i="0" u="none" strike="noStrike" baseline="0" dirty="0"/>
              <a:t> (dnes Česká Bělá  –  poloha </a:t>
            </a:r>
            <a:r>
              <a:rPr lang="cs-CZ" sz="2600" b="0" i="0" u="none" strike="noStrike" baseline="0" dirty="0" err="1"/>
              <a:t>Dvorsko</a:t>
            </a:r>
            <a:r>
              <a:rPr lang="cs-CZ" sz="2600" b="0" i="0" u="none" strike="noStrike" baseline="0" dirty="0"/>
              <a:t>:  </a:t>
            </a:r>
            <a:r>
              <a:rPr lang="cs-CZ" sz="2600" b="0" i="0" u="none" strike="noStrike" baseline="0" dirty="0" err="1"/>
              <a:t>sev</a:t>
            </a:r>
            <a:r>
              <a:rPr lang="cs-CZ" sz="2600" b="0" i="0" u="none" strike="noStrike" baseline="0" dirty="0"/>
              <a:t>. část, kostel sv. Bartoloměje </a:t>
            </a:r>
          </a:p>
          <a:p>
            <a:pPr marL="0" indent="0" algn="l">
              <a:buNone/>
            </a:pPr>
            <a:r>
              <a:rPr lang="cs-CZ" sz="2600" b="0" i="0" u="none" strike="noStrike" baseline="0" dirty="0"/>
              <a:t>                                             –  na řece Bělé:  rýžovnické </a:t>
            </a:r>
            <a:r>
              <a:rPr lang="cs-CZ" sz="2600" b="0" i="0" u="none" strike="noStrike" baseline="0" dirty="0" err="1"/>
              <a:t>sejpy</a:t>
            </a:r>
            <a:r>
              <a:rPr lang="cs-CZ" sz="2600" b="0" i="0" u="none" strike="noStrike" baseline="0" dirty="0"/>
              <a:t>  (zlato)</a:t>
            </a:r>
            <a:endParaRPr lang="cs-CZ" sz="2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0484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E82EE6A-AEC7-A9C5-1AE4-22300560EC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6275" y="914401"/>
            <a:ext cx="11353800" cy="576262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1518 </a:t>
            </a:r>
            <a:r>
              <a:rPr lang="cs-CZ" altLang="cs-CZ" sz="1800" dirty="0"/>
              <a:t> –  </a:t>
            </a:r>
            <a:r>
              <a:rPr lang="cs-CZ" altLang="cs-CZ" sz="1800" b="1" dirty="0"/>
              <a:t>Jáchymov:</a:t>
            </a:r>
            <a:r>
              <a:rPr lang="cs-CZ" altLang="cs-CZ" sz="1800" dirty="0"/>
              <a:t>  ražba </a:t>
            </a:r>
            <a:r>
              <a:rPr lang="cs-CZ" altLang="cs-CZ" sz="1800" b="1" dirty="0" err="1"/>
              <a:t>šlikovských</a:t>
            </a:r>
            <a:r>
              <a:rPr lang="cs-CZ" altLang="cs-CZ" sz="1800" b="1" dirty="0"/>
              <a:t> tolarů </a:t>
            </a:r>
            <a:r>
              <a:rPr lang="cs-CZ" altLang="cs-CZ" sz="1800" dirty="0"/>
              <a:t>se řídilo saskými mincovními předpisy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1  jáchymovský tolar:  stříž = 29,23 g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zrno = 27,20 g (tj. ryzost 0,931)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stříž – celková hrubá váha mince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zrno – obsah drahého kovu v minci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–  základní váhová jednotka = erfurtská hřivna:  cca 234 g  =  8 kusů tolarů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Johanes Mathesius</a:t>
            </a:r>
            <a:r>
              <a:rPr lang="cs-CZ" altLang="cs-CZ" sz="1800" dirty="0"/>
              <a:t>:  </a:t>
            </a:r>
            <a:r>
              <a:rPr lang="cs-CZ" altLang="cs-CZ" sz="1800" i="1" dirty="0"/>
              <a:t>„</a:t>
            </a:r>
            <a:r>
              <a:rPr lang="cs-CZ" altLang="cs-CZ" sz="1800" dirty="0"/>
              <a:t>Při vážení stříbra dělíme u nás hřivnu na šestnáct lotů, lot na čtyři </a:t>
            </a:r>
            <a:r>
              <a:rPr lang="cs-CZ" altLang="cs-CZ" sz="1800" dirty="0" err="1"/>
              <a:t>kvintlíky</a:t>
            </a:r>
            <a:r>
              <a:rPr lang="cs-CZ" altLang="cs-CZ" sz="1800" dirty="0"/>
              <a:t>,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</a:t>
            </a:r>
            <a:r>
              <a:rPr lang="cs-CZ" altLang="cs-CZ" sz="1800" dirty="0" err="1"/>
              <a:t>kvintlík</a:t>
            </a:r>
            <a:r>
              <a:rPr lang="cs-CZ" altLang="cs-CZ" sz="1800" dirty="0"/>
              <a:t> na čtyři feniky nebo šestnáct dílů, fenik na dva haléře nebo dvaatřicet dílů.“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1624 </a:t>
            </a:r>
            <a:r>
              <a:rPr lang="cs-CZ" altLang="cs-CZ" sz="1800" dirty="0"/>
              <a:t> –  základní váhová jednotka = vídeňská hřivna:  cca 280 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>
            <a:extLst>
              <a:ext uri="{FF2B5EF4-FFF2-40B4-BE49-F238E27FC236}">
                <a16:creationId xmlns:a16="http://schemas.microsoft.com/office/drawing/2014/main" id="{F93541EB-11E6-9400-299D-D9B3CF6668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274638"/>
            <a:ext cx="8610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Úpadek a zánik hornických sídlišť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(1278–1360)</a:t>
            </a:r>
          </a:p>
        </p:txBody>
      </p:sp>
      <p:sp>
        <p:nvSpPr>
          <p:cNvPr id="91139" name="Rectangle 5">
            <a:extLst>
              <a:ext uri="{FF2B5EF4-FFF2-40B4-BE49-F238E27FC236}">
                <a16:creationId xmlns:a16="http://schemas.microsoft.com/office/drawing/2014/main" id="{6549B6A7-F54E-DE8C-5484-76E7D0BC55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125" y="1828800"/>
            <a:ext cx="11458575" cy="487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 err="1"/>
              <a:t>Brodsko</a:t>
            </a:r>
            <a:r>
              <a:rPr lang="cs-CZ" altLang="cs-CZ" sz="1800" b="1" dirty="0"/>
              <a:t>, Jihlavsko  </a:t>
            </a:r>
            <a:r>
              <a:rPr lang="cs-CZ" altLang="cs-CZ" sz="1800" dirty="0"/>
              <a:t>–  na přelomu 13./14. stol. hornictví v útlumu:  poč. 14. stol. zmínky o opuštěných horních dílech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z brodské městské pečeti mezi lety 1281–1304 zmizely hornické symboly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 err="1"/>
              <a:t>Německobrodsko</a:t>
            </a:r>
            <a:r>
              <a:rPr lang="cs-CZ" altLang="cs-CZ" sz="1800" dirty="0"/>
              <a:t>  –  první pol. 14. stol.:   stagnace se projevila postupným zánikem hornických sídlišť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–  druhá pol. 14. stol.:  opuštěné areály s ještě stojícími kostely (kaplemi)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a ojediněle těženými šachtami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algn="l"/>
            <a:r>
              <a:rPr lang="cs-CZ" sz="1800" b="1" dirty="0" err="1"/>
              <a:t>Přibyslavsko</a:t>
            </a:r>
            <a:r>
              <a:rPr lang="cs-CZ" sz="1800" b="1" dirty="0"/>
              <a:t>  </a:t>
            </a:r>
            <a:r>
              <a:rPr lang="cs-CZ" sz="1800" dirty="0"/>
              <a:t>– </a:t>
            </a:r>
            <a:r>
              <a:rPr lang="cs-CZ" sz="1800" b="1" dirty="0"/>
              <a:t> 16. a 17, stol.:   </a:t>
            </a:r>
            <a:r>
              <a:rPr lang="cs-CZ" sz="1800" dirty="0"/>
              <a:t>obnovování starých důlních děl  (u </a:t>
            </a:r>
            <a:r>
              <a:rPr lang="cs-CZ" sz="1800" b="0" i="0" u="none" strike="noStrike" baseline="0" dirty="0" err="1"/>
              <a:t>Herliwinberg</a:t>
            </a:r>
            <a:r>
              <a:rPr lang="cs-CZ" sz="1800" dirty="0" err="1"/>
              <a:t>u</a:t>
            </a:r>
            <a:r>
              <a:rPr lang="cs-CZ" sz="1800" b="0" i="0" u="none" strike="noStrike" baseline="0" dirty="0"/>
              <a:t>)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–  </a:t>
            </a:r>
            <a:r>
              <a:rPr lang="pl-PL" sz="1800" b="1" i="0" u="none" strike="noStrike" baseline="0" dirty="0"/>
              <a:t>16. stol.:  </a:t>
            </a:r>
            <a:r>
              <a:rPr lang="pl-PL" sz="1800" b="0" i="0" u="none" strike="noStrike" baseline="0" dirty="0"/>
              <a:t>za Karla z Valdštejna </a:t>
            </a:r>
            <a:r>
              <a:rPr lang="cs-CZ" sz="1800" b="0" i="0" u="none" strike="noStrike" baseline="0" dirty="0"/>
              <a:t>nebo Zachariáše z Hradce:  </a:t>
            </a:r>
            <a:r>
              <a:rPr lang="cs-CZ" sz="1800" b="0" i="0" u="none" strike="noStrike" baseline="0" dirty="0" err="1"/>
              <a:t>Šicendorf</a:t>
            </a:r>
            <a:r>
              <a:rPr lang="cs-CZ" sz="1800" b="0" i="0" u="none" strike="noStrike" baseline="0" dirty="0"/>
              <a:t> –  </a:t>
            </a:r>
            <a:r>
              <a:rPr lang="cs-CZ" sz="1800" b="1" i="0" u="none" strike="noStrike" baseline="0" dirty="0"/>
              <a:t>Stříbrné Hory  </a:t>
            </a:r>
            <a:r>
              <a:rPr lang="cs-CZ" sz="1800" b="0" i="0" u="none" strike="noStrike" baseline="0" dirty="0"/>
              <a:t>(</a:t>
            </a:r>
            <a:r>
              <a:rPr lang="cs-CZ" sz="1800" b="0" i="0" u="none" strike="noStrike" baseline="0" dirty="0" err="1"/>
              <a:t>Silberberg</a:t>
            </a:r>
            <a:r>
              <a:rPr lang="cs-CZ" sz="1800" b="0" i="0" u="none" strike="noStrike" baseline="0" dirty="0"/>
              <a:t>) </a:t>
            </a:r>
          </a:p>
          <a:p>
            <a:pPr marL="0" indent="0" algn="l">
              <a:buNone/>
            </a:pPr>
            <a:r>
              <a:rPr lang="cs-CZ" sz="1800" dirty="0"/>
              <a:t>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1538:</a:t>
            </a:r>
            <a:r>
              <a:rPr lang="cs-CZ" sz="1800" b="0" i="0" u="none" strike="noStrike" baseline="0" dirty="0"/>
              <a:t>  přibyslavské panství koupil Karel z Valdštejna  (o rok později získal „kutací svobodu“)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–  </a:t>
            </a:r>
            <a:r>
              <a:rPr lang="cs-CZ" sz="1800" b="1" i="0" u="none" strike="noStrike" baseline="0" dirty="0"/>
              <a:t>1577:  </a:t>
            </a:r>
            <a:r>
              <a:rPr lang="cs-CZ" sz="1800" b="0" i="0" u="none" strike="noStrike" baseline="0" dirty="0"/>
              <a:t>v dolování pokračoval </a:t>
            </a:r>
            <a:r>
              <a:rPr lang="cs-CZ" sz="1800" dirty="0"/>
              <a:t>j</a:t>
            </a:r>
            <a:r>
              <a:rPr lang="cs-CZ" sz="1800" b="0" i="0" u="none" strike="noStrike" baseline="0" dirty="0"/>
              <a:t>eho zeť </a:t>
            </a:r>
            <a:r>
              <a:rPr lang="cs-CZ" sz="1800" dirty="0"/>
              <a:t>p</a:t>
            </a:r>
            <a:r>
              <a:rPr lang="cs-CZ" sz="1800" b="0" i="0" u="none" strike="noStrike" baseline="0" dirty="0"/>
              <a:t>an Zachariáš z Hradce  (v Telčí stříbrný nábytek:  křeslo – 43 kg) </a:t>
            </a:r>
          </a:p>
          <a:p>
            <a:pPr marL="0" indent="0" algn="l">
              <a:buNone/>
            </a:pPr>
            <a:r>
              <a:rPr lang="cs-CZ" sz="1800" dirty="0"/>
              <a:t>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15/16. stol:  </a:t>
            </a:r>
            <a:r>
              <a:rPr lang="cs-CZ" sz="1800" b="0" i="0" u="none" strike="noStrike" baseline="0" dirty="0"/>
              <a:t>synovec Adam II. z Hradce, po něm </a:t>
            </a:r>
            <a:r>
              <a:rPr lang="cs-CZ" sz="1800" b="0" i="0" u="none" strike="noStrike" baseline="0" dirty="0" err="1"/>
              <a:t>Hertvík</a:t>
            </a:r>
            <a:r>
              <a:rPr lang="cs-CZ" sz="1800" b="0" i="0" u="none" strike="noStrike" baseline="0" dirty="0"/>
              <a:t> </a:t>
            </a:r>
            <a:r>
              <a:rPr lang="cs-CZ" sz="1800" b="0" i="0" u="none" strike="noStrike" baseline="0" dirty="0" err="1"/>
              <a:t>Zejdlic</a:t>
            </a:r>
            <a:r>
              <a:rPr lang="cs-CZ" sz="1800" b="0" i="0" u="none" strike="noStrike" baseline="0" dirty="0"/>
              <a:t> ze </a:t>
            </a:r>
            <a:r>
              <a:rPr lang="cs-CZ" sz="1800" b="0" i="0" u="none" strike="noStrike" baseline="0" dirty="0" err="1"/>
              <a:t>Šenfeldu</a:t>
            </a:r>
            <a:r>
              <a:rPr lang="cs-CZ" sz="1800" b="0" i="0" u="none" strike="noStrike" baseline="0" dirty="0"/>
              <a:t>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</a:t>
            </a:r>
            <a:r>
              <a:rPr lang="cs-CZ" sz="1800" b="1" i="0" u="none" strike="noStrike" baseline="0" dirty="0"/>
              <a:t>–  1623:   </a:t>
            </a:r>
            <a:r>
              <a:rPr lang="cs-CZ" sz="1800" b="0" i="0" u="none" strike="noStrike" baseline="0" dirty="0"/>
              <a:t>knížata z </a:t>
            </a:r>
            <a:r>
              <a:rPr lang="cs-CZ" sz="1800" b="0" i="0" u="none" strike="noStrike" baseline="0" dirty="0" err="1"/>
              <a:t>Dietrichštejnu</a:t>
            </a:r>
            <a:endParaRPr lang="cs-CZ" sz="1800" b="0" i="0" u="none" strike="noStrike" baseline="0" dirty="0"/>
          </a:p>
          <a:p>
            <a:pPr eaLnBrk="1" hangingPunct="1"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4F80E35E-AF21-497E-8A2F-79147F3575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9300" y="1524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Procesní model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927112-278C-4908-ABA0-56FD1FBEA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447800"/>
            <a:ext cx="11553825" cy="5410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Operační řetězec  </a:t>
            </a:r>
            <a:r>
              <a:rPr lang="cs-CZ" sz="1800" dirty="0"/>
              <a:t>–  zahrnuje pracovní postupy od těžby a primárního zpracování rudy, přes výrobu a </a:t>
            </a:r>
            <a:r>
              <a:rPr lang="pl-PL" sz="1800" dirty="0"/>
              <a:t>finální úpravu </a:t>
            </a:r>
          </a:p>
          <a:p>
            <a:pPr marL="0" indent="0">
              <a:buNone/>
              <a:defRPr/>
            </a:pPr>
            <a:r>
              <a:rPr lang="pl-PL" sz="1800" dirty="0"/>
              <a:t>                                    –   v záp. Čechách (</a:t>
            </a:r>
            <a:r>
              <a:rPr lang="cs-CZ" sz="1800" dirty="0"/>
              <a:t>Krušné hory, Slavkovský les), kde je nejvíce ložisek, není evidován žádný doklad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metalurgie od fáze těžby po finální zpracování výrobků</a:t>
            </a:r>
            <a:endParaRPr lang="pl-PL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Doklady metalurgie: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</a:t>
            </a:r>
            <a:r>
              <a:rPr lang="cs-CZ" sz="1800" dirty="0"/>
              <a:t>1. Nálezy výrobní suroviny (kousky rud, slitky, zlomky poškozených předmětů aj.)</a:t>
            </a:r>
          </a:p>
          <a:p>
            <a:pPr marL="0" indent="0">
              <a:buNone/>
              <a:defRPr/>
            </a:pPr>
            <a:r>
              <a:rPr lang="cs-CZ" sz="1800" dirty="0"/>
              <a:t>      2. Výrobní objekty (pece, dyzny – hliněná ústí měchů, aj.)</a:t>
            </a:r>
          </a:p>
          <a:p>
            <a:pPr marL="0" indent="0">
              <a:buNone/>
              <a:defRPr/>
            </a:pPr>
            <a:r>
              <a:rPr lang="cs-CZ" sz="1800" dirty="0"/>
              <a:t>      3.  Nástroje související s tavbou a odléváním  (tyglíky, kadluby, kleště aj.)</a:t>
            </a:r>
          </a:p>
          <a:p>
            <a:pPr marL="0" indent="0">
              <a:buNone/>
              <a:defRPr/>
            </a:pPr>
            <a:r>
              <a:rPr lang="cs-CZ" sz="1800" dirty="0"/>
              <a:t>      4.  Hotové výrobky (kovová industrie)</a:t>
            </a:r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–  </a:t>
            </a:r>
            <a:r>
              <a:rPr lang="cs-CZ" sz="1800" b="1" dirty="0"/>
              <a:t>primární:  </a:t>
            </a:r>
            <a:r>
              <a:rPr lang="cs-CZ" sz="1800" dirty="0"/>
              <a:t>pouze pece se vsázkou, struska a tyglíky  </a:t>
            </a:r>
          </a:p>
          <a:p>
            <a:pPr marL="0" indent="0">
              <a:buNone/>
              <a:defRPr/>
            </a:pPr>
            <a:r>
              <a:rPr lang="cs-CZ" sz="1800" dirty="0"/>
              <a:t>      –  </a:t>
            </a:r>
            <a:r>
              <a:rPr lang="cs-CZ" sz="1800" b="1" dirty="0"/>
              <a:t>sekundární</a:t>
            </a:r>
            <a:r>
              <a:rPr lang="cs-CZ" sz="1800" dirty="0"/>
              <a:t>: vše ostatní:  kovový materiál, ingoty, nářadí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http://cantica.kh.cz/grad/viden/viden_kh1_v.jpg">
            <a:extLst>
              <a:ext uri="{FF2B5EF4-FFF2-40B4-BE49-F238E27FC236}">
                <a16:creationId xmlns:a16="http://schemas.microsoft.com/office/drawing/2014/main" id="{53311355-9DC7-42C3-AA1E-36E42A0DC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-1"/>
            <a:ext cx="3963329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6">
            <a:extLst>
              <a:ext uri="{FF2B5EF4-FFF2-40B4-BE49-F238E27FC236}">
                <a16:creationId xmlns:a16="http://schemas.microsoft.com/office/drawing/2014/main" id="{D5992079-8C59-417F-8ED3-467CCA35FC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1100" y="304800"/>
            <a:ext cx="441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Kutnohorský graduál</a:t>
            </a:r>
            <a:br>
              <a:rPr lang="cs-CZ" altLang="cs-CZ" sz="3200" b="1" dirty="0"/>
            </a:br>
            <a:r>
              <a:rPr lang="cs-CZ" altLang="cs-CZ" sz="3200" b="1" dirty="0"/>
              <a:t>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(kol. r. 1490) </a:t>
            </a:r>
            <a:br>
              <a:rPr lang="cs-CZ" altLang="cs-CZ" sz="2000" b="1" dirty="0"/>
            </a:br>
            <a:r>
              <a:rPr lang="cs-CZ" altLang="cs-CZ" sz="2000" dirty="0"/>
              <a:t> </a:t>
            </a:r>
          </a:p>
        </p:txBody>
      </p:sp>
      <p:sp>
        <p:nvSpPr>
          <p:cNvPr id="75780" name="Rectangle 7">
            <a:extLst>
              <a:ext uri="{FF2B5EF4-FFF2-40B4-BE49-F238E27FC236}">
                <a16:creationId xmlns:a16="http://schemas.microsoft.com/office/drawing/2014/main" id="{BBE7FE41-C7A6-4A0A-BC97-1BCD6EFE3E3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33425" y="1885951"/>
            <a:ext cx="5600700" cy="4525963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Úvodní list s obrazem kutnohorského dolování.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Obrazový popis celé technologie dobývání rudy </a:t>
            </a:r>
            <a:r>
              <a:rPr lang="cs-CZ" altLang="cs-CZ" sz="2000" dirty="0"/>
              <a:t>včetně dopravy na povrch až k prodeji pod dohledem královského úředníka.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dirty="0"/>
              <a:t>253 pergamenových listů velikosti 450 x 690 mm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dirty="0"/>
              <a:t>uložen ve Vídeňské národní knihovně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0737AC31-6A3D-9EB0-FCF9-0E14E1925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133350"/>
            <a:ext cx="9144000" cy="1417638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Využití drahých kovů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5060B6E4-74CF-B615-2AF3-A3C9A455D5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52501" y="1189038"/>
            <a:ext cx="11239499" cy="5943600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  <a:defRPr/>
            </a:pPr>
            <a:r>
              <a:rPr lang="cs-CZ" altLang="cs-CZ" sz="1800" b="1" dirty="0"/>
              <a:t>Získávání  </a:t>
            </a:r>
            <a:r>
              <a:rPr lang="cs-CZ" altLang="cs-CZ" sz="1800" dirty="0"/>
              <a:t>–  těžba nebo rýžování a hutnické zpracování polymetalických rud   (zlato, stříbro)</a:t>
            </a:r>
          </a:p>
          <a:p>
            <a:pPr marL="342900" indent="-342900">
              <a:buFont typeface="Arial" panose="020B0604020202020204" pitchFamily="34" charset="0"/>
              <a:buAutoNum type="arabicPeriod"/>
              <a:defRPr/>
            </a:pPr>
            <a:r>
              <a:rPr lang="cs-CZ" altLang="cs-CZ" sz="1800" b="1" dirty="0"/>
              <a:t>Využití  –  obchod a směna:  </a:t>
            </a:r>
            <a:r>
              <a:rPr lang="cs-CZ" altLang="cs-CZ" sz="1800" dirty="0"/>
              <a:t>původně naturální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9/10. stol.:  odvažování kovu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mince  (arabské, domácí)</a:t>
            </a:r>
          </a:p>
          <a:p>
            <a:pPr marL="0" indent="0" eaLnBrk="1" hangingPunct="1">
              <a:buNone/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 err="1"/>
              <a:t>Monetarizace</a:t>
            </a:r>
            <a:r>
              <a:rPr lang="cs-CZ" altLang="cs-CZ" sz="1800" b="1" dirty="0"/>
              <a:t> směn</a:t>
            </a:r>
            <a:r>
              <a:rPr lang="cs-CZ" altLang="cs-CZ" sz="1800" dirty="0"/>
              <a:t>y  –  ekonomický význam:  berně, cla, dary, desátky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–  12. stol.:   cena vesnice   20–60 hřiven stříbra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–  1250:                                  60 – 100 hřiven stříbra (hřivna cca 250 g)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Rozvoj tržních vztahů  </a:t>
            </a:r>
            <a:r>
              <a:rPr lang="cs-CZ" altLang="cs-CZ" sz="1800" dirty="0"/>
              <a:t>–  obchod a směna:  zahraniční, domácí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Rozvoj řemesel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zbraně, jezdecká výstroj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–   nářadí:  zemědělské, řemeslné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–   ozdoby, umělecké předměty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Rozvoj výrobních odvětví</a:t>
            </a:r>
            <a:r>
              <a:rPr lang="cs-CZ" altLang="cs-CZ" sz="1800" dirty="0"/>
              <a:t>  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stavebnictví, lékařství, sklářství, medicína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>
            <a:extLst>
              <a:ext uri="{FF2B5EF4-FFF2-40B4-BE49-F238E27FC236}">
                <a16:creationId xmlns:a16="http://schemas.microsoft.com/office/drawing/2014/main" id="{1F4FE2CC-419A-411E-A74B-294207D5F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675" y="84820"/>
            <a:ext cx="71723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Dobývání a zpracování stříbrné rudy v Kutné Hoře</a:t>
            </a:r>
            <a:endParaRPr lang="cs-CZ" altLang="cs-CZ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2009:</a:t>
            </a:r>
            <a:r>
              <a:rPr lang="cs-CZ" altLang="cs-CZ" sz="1800" dirty="0"/>
              <a:t>  Středočeský kraj zakoupil na aukci londýnského aukčního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domu </a:t>
            </a:r>
            <a:r>
              <a:rPr lang="cs-CZ" altLang="cs-CZ" sz="1800" dirty="0" err="1"/>
              <a:t>Sotheby’s</a:t>
            </a:r>
            <a:r>
              <a:rPr lang="cs-CZ" altLang="cs-CZ" sz="1800" dirty="0"/>
              <a:t> iluminaci pro Galerii Středočeského kraje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– Iluminace byla patrně úvodním foliem chorální knihy některého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z kutnohorských kostelů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–  podobná vyobrazení v Kutnohorském antifonáři z konce 15. stol.</a:t>
            </a:r>
          </a:p>
        </p:txBody>
      </p:sp>
      <p:pic>
        <p:nvPicPr>
          <p:cNvPr id="76803" name="Picture 8" descr="kh_iluminace3_denik-605">
            <a:extLst>
              <a:ext uri="{FF2B5EF4-FFF2-40B4-BE49-F238E27FC236}">
                <a16:creationId xmlns:a16="http://schemas.microsoft.com/office/drawing/2014/main" id="{87035014-F681-4219-94B1-987BA6D49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49" y="2490466"/>
            <a:ext cx="5667375" cy="425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10" descr="viden_zlomek_v">
            <a:extLst>
              <a:ext uri="{FF2B5EF4-FFF2-40B4-BE49-F238E27FC236}">
                <a16:creationId xmlns:a16="http://schemas.microsoft.com/office/drawing/2014/main" id="{AADD26B4-57E1-464F-AA62-A5FA362BC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9" y="-12502"/>
            <a:ext cx="4754706" cy="688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4EB8559B-6B87-44EC-A879-13E3976EBE8D}"/>
              </a:ext>
            </a:extLst>
          </p:cNvPr>
          <p:cNvSpPr/>
          <p:nvPr/>
        </p:nvSpPr>
        <p:spPr>
          <a:xfrm>
            <a:off x="4830508" y="318668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>
            <a:extLst>
              <a:ext uri="{FF2B5EF4-FFF2-40B4-BE49-F238E27FC236}">
                <a16:creationId xmlns:a16="http://schemas.microsoft.com/office/drawing/2014/main" id="{47F5FF25-5485-4EA3-8C40-9059343EC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t="18750" r="41801" b="30209"/>
          <a:stretch>
            <a:fillRect/>
          </a:stretch>
        </p:blipFill>
        <p:spPr bwMode="auto">
          <a:xfrm>
            <a:off x="1524000" y="1"/>
            <a:ext cx="91440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2">
            <a:extLst>
              <a:ext uri="{FF2B5EF4-FFF2-40B4-BE49-F238E27FC236}">
                <a16:creationId xmlns:a16="http://schemas.microsoft.com/office/drawing/2014/main" id="{CF57491A-5772-438E-8BCC-570165EF3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t="31250" r="41801" b="26042"/>
          <a:stretch>
            <a:fillRect/>
          </a:stretch>
        </p:blipFill>
        <p:spPr bwMode="auto">
          <a:xfrm>
            <a:off x="1571626" y="20638"/>
            <a:ext cx="9096375" cy="58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ovéPole 3">
            <a:extLst>
              <a:ext uri="{FF2B5EF4-FFF2-40B4-BE49-F238E27FC236}">
                <a16:creationId xmlns:a16="http://schemas.microsoft.com/office/drawing/2014/main" id="{D5B6B20B-7B55-4DC7-9E2E-391669EC4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6601" y="6172200"/>
            <a:ext cx="3146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Procesní (operační) model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C273D7FD-20BA-881A-8845-D98919834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Stříbro  </a:t>
            </a:r>
            <a:r>
              <a:rPr lang="cs-CZ" altLang="cs-CZ" sz="2400" b="1" dirty="0">
                <a:solidFill>
                  <a:srgbClr val="FF0000"/>
                </a:solidFill>
              </a:rPr>
              <a:t>(</a:t>
            </a:r>
            <a:r>
              <a:rPr lang="cs-CZ" altLang="cs-CZ" sz="2400" b="1" dirty="0" err="1">
                <a:solidFill>
                  <a:srgbClr val="FF0000"/>
                </a:solidFill>
              </a:rPr>
              <a:t>Ag</a:t>
            </a:r>
            <a:r>
              <a:rPr lang="cs-CZ" altLang="cs-CZ" sz="2400" b="1" dirty="0">
                <a:solidFill>
                  <a:srgbClr val="FF0000"/>
                </a:solidFill>
              </a:rPr>
              <a:t>:  </a:t>
            </a:r>
            <a:r>
              <a:rPr lang="cs-CZ" altLang="cs-CZ" sz="2400" b="1" dirty="0" err="1">
                <a:solidFill>
                  <a:srgbClr val="FF0000"/>
                </a:solidFill>
              </a:rPr>
              <a:t>argentum</a:t>
            </a:r>
            <a:r>
              <a:rPr lang="cs-CZ" altLang="cs-CZ" sz="2400" b="1" dirty="0">
                <a:solidFill>
                  <a:srgbClr val="FF0000"/>
                </a:solidFill>
              </a:rPr>
              <a:t> – jasný)</a:t>
            </a:r>
          </a:p>
        </p:txBody>
      </p:sp>
      <p:sp>
        <p:nvSpPr>
          <p:cNvPr id="23555" name="Rectangle 5">
            <a:extLst>
              <a:ext uri="{FF2B5EF4-FFF2-40B4-BE49-F238E27FC236}">
                <a16:creationId xmlns:a16="http://schemas.microsoft.com/office/drawing/2014/main" id="{D73A4507-C781-14DD-7F8E-C649C9DE5C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057275"/>
            <a:ext cx="11811000" cy="580072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dirty="0"/>
              <a:t>Lesklý ušlechtilý kov bílé barvy:    </a:t>
            </a:r>
            <a:r>
              <a:rPr lang="cs-CZ" altLang="cs-CZ" sz="2000" b="1" dirty="0"/>
              <a:t>Hmotnost: </a:t>
            </a:r>
            <a:r>
              <a:rPr lang="cs-CZ" altLang="cs-CZ" sz="2400" b="1" dirty="0"/>
              <a:t> </a:t>
            </a:r>
            <a:r>
              <a:rPr lang="cs-CZ" altLang="cs-CZ" sz="1800" dirty="0"/>
              <a:t>   a)  dříve:  hřivny (marky)  –  cca 253 g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b)  dnes:  Trojská unce  –  31,1034 g</a:t>
            </a:r>
          </a:p>
          <a:p>
            <a:pPr eaLnBrk="1" hangingPunct="1"/>
            <a:r>
              <a:rPr lang="cs-CZ" altLang="cs-CZ" sz="2000" b="1" dirty="0"/>
              <a:t>Výskyt v přírodě:  </a:t>
            </a:r>
          </a:p>
          <a:p>
            <a:pPr eaLnBrk="1" hangingPunct="1"/>
            <a:endParaRPr lang="cs-CZ" altLang="cs-CZ" sz="2400" b="1" dirty="0"/>
          </a:p>
          <a:p>
            <a:pPr marL="0" indent="0" eaLnBrk="1" hangingPunct="1"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1) v ryzí formě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tzv. ušlechtilé stříbrné rudy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 v desítkách %):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argentit (</a:t>
            </a:r>
            <a:r>
              <a:rPr lang="cs-CZ" altLang="cs-CZ" sz="1800" dirty="0" err="1"/>
              <a:t>akantit</a:t>
            </a:r>
            <a:r>
              <a:rPr lang="cs-CZ" altLang="cs-CZ" sz="1800" dirty="0"/>
              <a:t>), </a:t>
            </a:r>
            <a:r>
              <a:rPr lang="cs-CZ" altLang="cs-CZ" sz="1800" dirty="0" err="1"/>
              <a:t>freibergit</a:t>
            </a:r>
            <a:r>
              <a:rPr lang="cs-CZ" altLang="cs-CZ" sz="1800" dirty="0"/>
              <a:t> proustit, pyrargyrit, stefanit aj.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–  snadnější zpracování:  stříbro se </a:t>
            </a:r>
            <a:r>
              <a:rPr lang="cs-CZ" altLang="cs-CZ" sz="1800" dirty="0" err="1"/>
              <a:t>rozpoustilo</a:t>
            </a:r>
            <a:r>
              <a:rPr lang="cs-CZ" altLang="cs-CZ" sz="1800" dirty="0"/>
              <a:t> v olovu (</a:t>
            </a:r>
            <a:r>
              <a:rPr lang="cs-CZ" altLang="cs-CZ" sz="1800" dirty="0" err="1"/>
              <a:t>zolovňování</a:t>
            </a:r>
            <a:r>
              <a:rPr lang="cs-CZ" altLang="cs-CZ" sz="1800" dirty="0"/>
              <a:t>) a pak se shánělo (</a:t>
            </a:r>
            <a:r>
              <a:rPr lang="cs-CZ" altLang="cs-CZ" sz="1800" dirty="0" err="1"/>
              <a:t>kupelovalo</a:t>
            </a:r>
            <a:r>
              <a:rPr lang="cs-CZ" altLang="cs-CZ" sz="1800" dirty="0"/>
              <a:t>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–  Jáchymov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2) v rudné žíle</a:t>
            </a:r>
            <a:r>
              <a:rPr lang="cs-CZ" altLang="cs-CZ" sz="1800" dirty="0"/>
              <a:t>   –   </a:t>
            </a:r>
            <a:r>
              <a:rPr lang="cs-CZ" altLang="cs-CZ" sz="1800" b="1" dirty="0"/>
              <a:t>a)  sulfidické rudy </a:t>
            </a:r>
            <a:r>
              <a:rPr lang="cs-CZ" altLang="cs-CZ" sz="1800" dirty="0"/>
              <a:t>(sloučeniny síry): –  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 v desetinách %:  galenit, sfalerit, chalkopyrit, pyrit, arsenopyrit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–    polymetalické:  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 v desetinách %,  obsahovaly i jiné kovy (např. </a:t>
            </a:r>
            <a:r>
              <a:rPr lang="cs-CZ" altLang="cs-CZ" sz="1800" dirty="0" err="1"/>
              <a:t>Pb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, Zn aj.)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–   opakované vytavování:  pražení kamínku, </a:t>
            </a:r>
            <a:r>
              <a:rPr lang="cs-CZ" altLang="cs-CZ" sz="1800" dirty="0" err="1"/>
              <a:t>ságrování</a:t>
            </a:r>
            <a:r>
              <a:rPr lang="cs-CZ" altLang="cs-CZ" sz="1800" dirty="0"/>
              <a:t> (vycezování), separace stříbra sháněním (kupelace)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–   Kutná Hora, Českomoravská vysočina (</a:t>
            </a:r>
            <a:r>
              <a:rPr lang="cs-CZ" altLang="cs-CZ" sz="1800" dirty="0" err="1"/>
              <a:t>Krušnohorsko</a:t>
            </a:r>
            <a:r>
              <a:rPr lang="cs-CZ" altLang="cs-CZ" sz="1800" dirty="0"/>
              <a:t>, Jihlavsko, Havlíčkobrodsko, </a:t>
            </a:r>
            <a:r>
              <a:rPr lang="cs-CZ" altLang="cs-CZ" sz="1800" dirty="0" err="1"/>
              <a:t>Pelehřimovsko</a:t>
            </a:r>
            <a:r>
              <a:rPr lang="cs-CZ" altLang="cs-CZ" sz="1800" dirty="0"/>
              <a:t>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</a:t>
            </a:r>
            <a:r>
              <a:rPr lang="cs-CZ" altLang="cs-CZ" sz="1800" b="1" dirty="0"/>
              <a:t>b)   galenitové rudy:</a:t>
            </a:r>
            <a:r>
              <a:rPr lang="cs-CZ" altLang="cs-CZ" sz="1800" dirty="0"/>
              <a:t> –  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 v desetinách %:  stříbronosný galenit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</a:t>
            </a:r>
            <a:r>
              <a:rPr lang="cs-CZ" altLang="cs-CZ" sz="1900" dirty="0"/>
              <a:t>–  t</a:t>
            </a:r>
            <a:r>
              <a:rPr lang="pt-BR" sz="1900" dirty="0"/>
              <a:t>aven</a:t>
            </a:r>
            <a:r>
              <a:rPr lang="cs-CZ" sz="1900" dirty="0"/>
              <a:t>í a </a:t>
            </a:r>
            <a:r>
              <a:rPr lang="pt-BR" sz="1900" dirty="0"/>
              <a:t>reduk</a:t>
            </a:r>
            <a:r>
              <a:rPr lang="cs-CZ" sz="1900" dirty="0" err="1"/>
              <a:t>ce</a:t>
            </a:r>
            <a:r>
              <a:rPr lang="pt-BR" sz="1900" dirty="0"/>
              <a:t> na olovo</a:t>
            </a:r>
            <a:r>
              <a:rPr lang="cs-CZ" sz="1900" dirty="0"/>
              <a:t>, které se </a:t>
            </a:r>
            <a:r>
              <a:rPr lang="pt-BR" sz="1900" dirty="0"/>
              <a:t>sháněno</a:t>
            </a:r>
            <a:r>
              <a:rPr lang="cs-CZ" sz="1900" dirty="0"/>
              <a:t> (</a:t>
            </a:r>
            <a:r>
              <a:rPr lang="cs-CZ" sz="1900" dirty="0" err="1"/>
              <a:t>kupelovalo</a:t>
            </a:r>
            <a:r>
              <a:rPr lang="cs-CZ" sz="1900" dirty="0"/>
              <a:t>) </a:t>
            </a:r>
          </a:p>
          <a:p>
            <a:pPr eaLnBrk="1" hangingPunct="1">
              <a:buFontTx/>
              <a:buNone/>
            </a:pPr>
            <a:r>
              <a:rPr lang="cs-CZ" sz="1900" dirty="0"/>
              <a:t>                                          –  Příbram</a:t>
            </a:r>
            <a:endParaRPr lang="cs-CZ" altLang="cs-CZ" sz="19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FE88850A-D35C-D98C-784F-ABE8DC56D0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3100" y="38100"/>
            <a:ext cx="8305800" cy="1143000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FF0000"/>
                </a:solidFill>
              </a:rPr>
              <a:t>                            Těžba stříbra</a:t>
            </a:r>
          </a:p>
        </p:txBody>
      </p:sp>
      <p:sp>
        <p:nvSpPr>
          <p:cNvPr id="29699" name="Rectangle 5">
            <a:extLst>
              <a:ext uri="{FF2B5EF4-FFF2-40B4-BE49-F238E27FC236}">
                <a16:creationId xmlns:a16="http://schemas.microsoft.com/office/drawing/2014/main" id="{641DE93B-5DCD-D82F-6397-A4BC0A9ECF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4351" y="1181100"/>
            <a:ext cx="11153775" cy="56769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b="1" dirty="0"/>
              <a:t>13. stol.</a:t>
            </a:r>
            <a:r>
              <a:rPr lang="cs-CZ" altLang="cs-CZ" sz="1800" dirty="0"/>
              <a:t>  –  stříbrorudná ložiska byla dobývána u výchozů žil šachtami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po vyčerpání hlubinná těžba:  10 až několik desítek metrů</a:t>
            </a:r>
          </a:p>
          <a:p>
            <a:pPr>
              <a:buNone/>
            </a:pPr>
            <a:r>
              <a:rPr lang="cs-CZ" altLang="cs-CZ" sz="1800" dirty="0"/>
              <a:t>                     –   přístup do nižších pater pomocí žebříků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Důlní pole</a:t>
            </a:r>
            <a:r>
              <a:rPr lang="cs-CZ" altLang="cs-CZ" sz="1800" dirty="0"/>
              <a:t>  –  obdélné (98 x 64 m) s přidělenými lány, minimálně 9 šachet</a:t>
            </a:r>
          </a:p>
          <a:p>
            <a:pPr eaLnBrk="1" hangingPunct="1"/>
            <a:r>
              <a:rPr lang="cs-CZ" altLang="cs-CZ" sz="1800" b="1" dirty="0"/>
              <a:t>Důlní díla  –</a:t>
            </a:r>
            <a:r>
              <a:rPr lang="cs-CZ" altLang="cs-CZ" sz="1800" dirty="0"/>
              <a:t>  a)   </a:t>
            </a:r>
            <a:r>
              <a:rPr lang="cs-CZ" altLang="cs-CZ" sz="1800" b="1" dirty="0"/>
              <a:t>jámy</a:t>
            </a:r>
            <a:r>
              <a:rPr lang="cs-CZ" altLang="cs-CZ" sz="1800" dirty="0"/>
              <a:t>  –  kutací:  hloubené po úklonu rudných žil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b)  </a:t>
            </a:r>
            <a:r>
              <a:rPr lang="cs-CZ" altLang="cs-CZ" sz="1800" b="1" dirty="0"/>
              <a:t>šachty</a:t>
            </a:r>
            <a:r>
              <a:rPr lang="cs-CZ" altLang="cs-CZ" sz="1800" dirty="0"/>
              <a:t>  –  ražené ložiskem nebo ve směru rudných žil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c)  </a:t>
            </a:r>
            <a:r>
              <a:rPr lang="cs-CZ" altLang="cs-CZ" sz="1800" b="1" dirty="0"/>
              <a:t>štoly  </a:t>
            </a:r>
            <a:r>
              <a:rPr lang="cs-CZ" altLang="cs-CZ" sz="1800" dirty="0"/>
              <a:t>–  otvírány v nejhlubším místě kvůli odvodnění a odvětrání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Dobývání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tzv. </a:t>
            </a:r>
            <a:r>
              <a:rPr lang="cs-CZ" altLang="cs-CZ" sz="1800" b="1" dirty="0" err="1"/>
              <a:t>sestupkování</a:t>
            </a:r>
            <a:r>
              <a:rPr lang="cs-CZ" altLang="cs-CZ" sz="1800" b="1" dirty="0"/>
              <a:t>:  </a:t>
            </a:r>
            <a:r>
              <a:rPr lang="cs-CZ" altLang="cs-CZ" sz="1800" dirty="0"/>
              <a:t>rubání ložiska po jeho sklonu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–   </a:t>
            </a:r>
            <a:r>
              <a:rPr lang="cs-CZ" altLang="cs-CZ" sz="1800" b="1" dirty="0"/>
              <a:t>tzv. rozpojování: </a:t>
            </a:r>
            <a:r>
              <a:rPr lang="cs-CZ" altLang="cs-CZ" sz="1800" dirty="0"/>
              <a:t> těžba pomocí kladiv a klínů  –  </a:t>
            </a:r>
            <a:r>
              <a:rPr lang="cs-CZ" altLang="cs-CZ" sz="1800" b="1" dirty="0"/>
              <a:t>mlátky a želízka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–   </a:t>
            </a:r>
            <a:r>
              <a:rPr lang="cs-CZ" altLang="cs-CZ" sz="1800" b="1" dirty="0"/>
              <a:t>tzv. sázení ohněm:  </a:t>
            </a:r>
            <a:r>
              <a:rPr lang="cs-CZ" altLang="cs-CZ" sz="1800" dirty="0"/>
              <a:t>uvolňování hornin ohněm 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–   </a:t>
            </a:r>
            <a:r>
              <a:rPr lang="cs-CZ" altLang="cs-CZ" sz="1800" b="1" dirty="0"/>
              <a:t>nakopání materiálu:  </a:t>
            </a:r>
            <a:r>
              <a:rPr lang="cs-CZ" altLang="cs-CZ" sz="1800" dirty="0"/>
              <a:t>čelba důlní chodbice 2 x 1m/za 1 směnu (6 hod.) posun o 2,5 cm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–   </a:t>
            </a:r>
            <a:r>
              <a:rPr lang="cs-CZ" altLang="cs-CZ" sz="1800" b="1" dirty="0"/>
              <a:t>doprava k těžní jámě</a:t>
            </a:r>
            <a:r>
              <a:rPr lang="cs-CZ" altLang="cs-CZ" sz="1800" dirty="0"/>
              <a:t>:  v necičkách, proutěných koších, vacích, smykem v truhlách, na saních, trakařem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–   </a:t>
            </a:r>
            <a:r>
              <a:rPr lang="cs-CZ" altLang="cs-CZ" sz="1800" b="1" dirty="0"/>
              <a:t>vyvezení:  </a:t>
            </a:r>
            <a:r>
              <a:rPr lang="cs-CZ" altLang="cs-CZ" sz="1800" dirty="0"/>
              <a:t>od 13. stol.:  pomocí vrátku (rumpálu) na plošině u ústí šachty (50 kg ze 30 – 40 m)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od 15. stol.:   z hlubších šachet pomocí žentourů poháněných koňmi (cca 150 kg)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DA55B27-DC98-4B1A-BCBB-647E956E2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4" y="2994729"/>
            <a:ext cx="3171825" cy="190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590D29F-6118-4660-89CA-C84C2F8E8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628295"/>
            <a:ext cx="3657600" cy="179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B2E969ED-FAB2-7455-C9FD-DACA938C9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870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5">
            <a:extLst>
              <a:ext uri="{FF2B5EF4-FFF2-40B4-BE49-F238E27FC236}">
                <a16:creationId xmlns:a16="http://schemas.microsoft.com/office/drawing/2014/main" id="{19DFEC37-DAF0-18CA-4DB0-B5458B0E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75" y="333376"/>
            <a:ext cx="49339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Osvětlení dolů</a:t>
            </a:r>
            <a:r>
              <a:rPr lang="cs-CZ" altLang="cs-CZ" sz="2400" dirty="0">
                <a:latin typeface="+mn-lt"/>
              </a:rPr>
              <a:t>:  </a:t>
            </a:r>
            <a:r>
              <a:rPr lang="cs-CZ" altLang="cs-CZ" sz="1800" dirty="0">
                <a:latin typeface="+mn-lt"/>
              </a:rPr>
              <a:t>louče a pochodně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                                       13. stol.:  keramické lampy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                                       16. stol.:  kovové kahany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FF473E0-2A62-0B27-AAFD-F8397FEAB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1881922"/>
            <a:ext cx="4257675" cy="208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03FC405E-B815-DFFE-1B1D-130398994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834" y="1512590"/>
            <a:ext cx="25955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</a:t>
            </a:r>
            <a:r>
              <a:rPr lang="cs-CZ" altLang="cs-CZ" sz="1800" b="1" dirty="0"/>
              <a:t>Staré Hory u Jihlavy</a:t>
            </a:r>
            <a:r>
              <a:rPr lang="cs-CZ" altLang="cs-CZ" sz="1800" dirty="0"/>
              <a:t> 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DB6BAB9-6F09-0298-164A-1B5BFAF5E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35001" r="18124" b="13000"/>
          <a:stretch>
            <a:fillRect/>
          </a:stretch>
        </p:blipFill>
        <p:spPr bwMode="auto">
          <a:xfrm>
            <a:off x="8080512" y="4434539"/>
            <a:ext cx="3373299" cy="233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4DE9D307-382D-86AE-E13B-416E6C6E6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2" y="4024548"/>
            <a:ext cx="5276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Deponie </a:t>
            </a:r>
            <a:r>
              <a:rPr lang="cs-CZ" altLang="cs-CZ" sz="1800" b="1" dirty="0" err="1"/>
              <a:t>tyglíkovitých</a:t>
            </a:r>
            <a:r>
              <a:rPr lang="cs-CZ" altLang="cs-CZ" sz="1800" b="1" dirty="0"/>
              <a:t> lampiček v Kutné Hoře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>
            <a:extLst>
              <a:ext uri="{FF2B5EF4-FFF2-40B4-BE49-F238E27FC236}">
                <a16:creationId xmlns:a16="http://schemas.microsoft.com/office/drawing/2014/main" id="{1534A4D5-C5D7-47DA-80B0-ADED220F6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6" y="192870"/>
            <a:ext cx="6704014" cy="645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9" name="Text Box 5">
            <a:extLst>
              <a:ext uri="{FF2B5EF4-FFF2-40B4-BE49-F238E27FC236}">
                <a16:creationId xmlns:a16="http://schemas.microsoft.com/office/drawing/2014/main" id="{F1B9801C-95EA-4C64-B0FB-E813BCD3D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1524" y="2438400"/>
            <a:ext cx="266700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A - Přední dřevo věnce,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B - zadní dřevo věnce,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C - zašpičatělé koly,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D - příčné trámce,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E - vrátkové stojky,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F - železná ložiska,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G - válec,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H - jeho čepy,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I - dřevo,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K - klika,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L - </a:t>
            </a:r>
            <a:r>
              <a:rPr lang="cs-CZ" altLang="cs-CZ" sz="1800" dirty="0" err="1"/>
              <a:t>těžné</a:t>
            </a:r>
            <a:r>
              <a:rPr lang="cs-CZ" altLang="cs-CZ" sz="1800" dirty="0"/>
              <a:t> lano,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M - jeho hák,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N - nádoba,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O - její půlkruh. </a:t>
            </a:r>
          </a:p>
        </p:txBody>
      </p:sp>
      <p:pic>
        <p:nvPicPr>
          <p:cNvPr id="70660" name="Picture 6" descr="http://www.horydoly.cz/uploads/sources/maratony/osobnosti/40e411622ba3d1d8b2b670b1b4c2e980_georgius-agricola-kupferstich-jpg.jpg">
            <a:extLst>
              <a:ext uri="{FF2B5EF4-FFF2-40B4-BE49-F238E27FC236}">
                <a16:creationId xmlns:a16="http://schemas.microsoft.com/office/drawing/2014/main" id="{90F4954A-B2E0-4AF7-ABB2-08FC54A18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87" y="152401"/>
            <a:ext cx="2017713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7">
            <a:extLst>
              <a:ext uri="{FF2B5EF4-FFF2-40B4-BE49-F238E27FC236}">
                <a16:creationId xmlns:a16="http://schemas.microsoft.com/office/drawing/2014/main" id="{66DC7CA8-FF11-4A75-8145-84D0C312F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6518" y="2102645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AGRICOLA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CC91997-E545-6EBC-6FAA-7A9342A97D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Hutnictví stříbra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B3B1034-0986-B274-D32D-87F4085F59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0551" y="1325562"/>
            <a:ext cx="11515724" cy="553243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1.  Třídění rudy  </a:t>
            </a:r>
            <a:r>
              <a:rPr lang="cs-CZ" altLang="cs-CZ" sz="1800" dirty="0"/>
              <a:t>–  manuální úprava:   </a:t>
            </a:r>
            <a:r>
              <a:rPr lang="cs-CZ" altLang="cs-CZ" sz="1800" b="1" dirty="0"/>
              <a:t>drcení:  </a:t>
            </a:r>
            <a:r>
              <a:rPr lang="cs-CZ" altLang="cs-CZ" sz="1800" dirty="0"/>
              <a:t>ruční, pomoci kladiv a palic na podložkách, nebo ve stoupách</a:t>
            </a:r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                                                                 mletí:  </a:t>
            </a:r>
            <a:r>
              <a:rPr lang="cs-CZ" altLang="cs-CZ" sz="1800" dirty="0"/>
              <a:t>v rudních mlýnech </a:t>
            </a:r>
          </a:p>
          <a:p>
            <a:pPr marL="0" indent="0" eaLnBrk="1" hangingPunct="1">
              <a:buNone/>
            </a:pPr>
            <a:r>
              <a:rPr lang="cs-CZ" altLang="cs-CZ" sz="1800" b="1" dirty="0"/>
              <a:t>                                                                        propírání:  </a:t>
            </a:r>
            <a:r>
              <a:rPr lang="cs-CZ" altLang="cs-CZ" sz="1800" dirty="0"/>
              <a:t>v nádržkách nebo v prádle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2.  Pyrotechnická úprava  </a:t>
            </a:r>
            <a:r>
              <a:rPr lang="cs-CZ" altLang="cs-CZ" sz="1800" dirty="0"/>
              <a:t>–  převedení sulfidických rud na oxidy: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</a:t>
            </a:r>
            <a:r>
              <a:rPr lang="cs-CZ" altLang="cs-CZ" sz="1800" b="1" dirty="0"/>
              <a:t>pražení:</a:t>
            </a:r>
            <a:r>
              <a:rPr lang="cs-CZ" altLang="cs-CZ" sz="1800" dirty="0"/>
              <a:t>  v pecích nebo na ohništích (tzv. </a:t>
            </a:r>
            <a:r>
              <a:rPr lang="cs-CZ" altLang="cs-CZ" sz="1800" dirty="0" err="1"/>
              <a:t>štádlech</a:t>
            </a:r>
            <a:r>
              <a:rPr lang="cs-CZ" altLang="cs-CZ" sz="1800" dirty="0"/>
              <a:t>), praženec – oxid olovnatý (</a:t>
            </a:r>
            <a:r>
              <a:rPr lang="cs-CZ" altLang="cs-CZ" sz="1800" dirty="0" err="1"/>
              <a:t>PbO</a:t>
            </a:r>
            <a:r>
              <a:rPr lang="cs-CZ" altLang="cs-CZ" sz="1800" dirty="0"/>
              <a:t>) s </a:t>
            </a:r>
            <a:r>
              <a:rPr lang="cs-CZ" altLang="cs-CZ" sz="1800" dirty="0" err="1"/>
              <a:t>Ag</a:t>
            </a: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3.  Redukční tavení  </a:t>
            </a:r>
            <a:r>
              <a:rPr lang="cs-CZ" altLang="cs-CZ" sz="1800" dirty="0"/>
              <a:t>–   nežádoucí látky se převedly:   a)  do strusky (pomocí </a:t>
            </a:r>
            <a:r>
              <a:rPr lang="cs-CZ" altLang="cs-CZ" sz="1800" dirty="0" err="1"/>
              <a:t>struskovadla</a:t>
            </a:r>
            <a:r>
              <a:rPr lang="cs-CZ" altLang="cs-CZ" sz="1800" dirty="0"/>
              <a:t>: soda, potaš, klejt, křemen)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b)  slitiny (přidáním olova:  operace se několikrát opakovala)</a:t>
            </a:r>
          </a:p>
          <a:p>
            <a:pPr eaLnBrk="1" hangingPunct="1">
              <a:buFontTx/>
              <a:buNone/>
            </a:pPr>
            <a:endParaRPr lang="cs-CZ" altLang="cs-CZ" sz="1900" dirty="0"/>
          </a:p>
          <a:p>
            <a:r>
              <a:rPr lang="cs-CZ" altLang="cs-CZ" sz="1800" b="1" dirty="0"/>
              <a:t>4.  Oddělení a přečišťování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Kupelace:  </a:t>
            </a:r>
            <a:r>
              <a:rPr lang="cs-CZ" altLang="cs-CZ" sz="1800" dirty="0"/>
              <a:t>oxidačním tavením se ze slitiny separoval čistý kov: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CD5B65F-D39A-43D7-A5AF-23B0E4C62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Těžba stříbra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134AFAD8-A223-4187-8CFF-1A6E858D5D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85975" y="1552576"/>
            <a:ext cx="85344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/>
              <a:t>Kutná Hora:</a:t>
            </a:r>
            <a:r>
              <a:rPr lang="cs-CZ" altLang="cs-CZ" dirty="0"/>
              <a:t>          1390–1800:      2 490 000 kg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/>
              <a:t>Jáchymov:</a:t>
            </a:r>
            <a:r>
              <a:rPr lang="cs-CZ" altLang="cs-CZ" dirty="0"/>
              <a:t>            1516–1849:         339 140 kg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/>
              <a:t>Příbram:</a:t>
            </a:r>
            <a:r>
              <a:rPr lang="cs-CZ" altLang="cs-CZ" dirty="0"/>
              <a:t>                1522–1849:          206 627 kg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/>
              <a:t>Ratibořské Hory:</a:t>
            </a:r>
            <a:r>
              <a:rPr lang="cs-CZ" altLang="cs-CZ" dirty="0"/>
              <a:t>  1896–1720:           90 808 kg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/>
              <a:t>Rudolfov:</a:t>
            </a:r>
            <a:r>
              <a:rPr lang="cs-CZ" altLang="cs-CZ" dirty="0"/>
              <a:t>              1847–1853:           47 285 kg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6BDD1A-A095-64D9-ABFA-B3E777DEE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8" y="666749"/>
            <a:ext cx="5464937" cy="55826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F0B2807-8C72-1987-22A7-6D2114E52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895" y="897731"/>
            <a:ext cx="5980197" cy="50625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489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3">
            <a:extLst>
              <a:ext uri="{FF2B5EF4-FFF2-40B4-BE49-F238E27FC236}">
                <a16:creationId xmlns:a16="http://schemas.microsoft.com/office/drawing/2014/main" id="{BF390B92-25F2-4A84-90C3-B3C2C5156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Saské Krušnohoří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13315" name="Zástupný symbol pro obsah 4">
            <a:extLst>
              <a:ext uri="{FF2B5EF4-FFF2-40B4-BE49-F238E27FC236}">
                <a16:creationId xmlns:a16="http://schemas.microsoft.com/office/drawing/2014/main" id="{9F255E25-8977-4AA9-9D52-8EB70B2839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6275" y="1143000"/>
            <a:ext cx="11668125" cy="5714999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1800" b="1" dirty="0"/>
              <a:t>1168   –  </a:t>
            </a:r>
            <a:r>
              <a:rPr lang="cs-CZ" altLang="cs-CZ" sz="1800" dirty="0"/>
              <a:t> </a:t>
            </a:r>
            <a:r>
              <a:rPr lang="cs-CZ" altLang="cs-CZ" sz="1800" b="1" dirty="0" err="1"/>
              <a:t>Freiberg</a:t>
            </a:r>
            <a:r>
              <a:rPr lang="cs-CZ" altLang="cs-CZ" sz="1800" b="1" dirty="0"/>
              <a:t>:  </a:t>
            </a:r>
            <a:r>
              <a:rPr lang="cs-CZ" altLang="cs-CZ" sz="1800" dirty="0"/>
              <a:t>objev rudy s obsahem stříbra u </a:t>
            </a:r>
            <a:r>
              <a:rPr lang="cs-CZ" altLang="cs-CZ" sz="1800" dirty="0" err="1"/>
              <a:t>Christiandorfu</a:t>
            </a:r>
            <a:r>
              <a:rPr lang="cs-CZ" altLang="cs-CZ" sz="1800" dirty="0"/>
              <a:t>,  vrchol:  13. stol.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v okolí zaniklá hornická sídliště, těžní areály a opevnění související s těžbou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 err="1"/>
              <a:t>Hohenforst</a:t>
            </a:r>
            <a:r>
              <a:rPr lang="cs-CZ" altLang="cs-CZ" sz="1800" b="1" dirty="0"/>
              <a:t> u </a:t>
            </a:r>
            <a:r>
              <a:rPr lang="cs-CZ" altLang="cs-CZ" sz="1800" b="1" dirty="0" err="1"/>
              <a:t>Kirchbergu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hist</a:t>
            </a:r>
            <a:r>
              <a:rPr lang="cs-CZ" altLang="cs-CZ" sz="1800" b="1" dirty="0"/>
              <a:t>. </a:t>
            </a:r>
            <a:r>
              <a:rPr lang="cs-CZ" altLang="cs-CZ" sz="1800" b="1" dirty="0" err="1"/>
              <a:t>Furstenberg</a:t>
            </a:r>
            <a:r>
              <a:rPr lang="cs-CZ" altLang="cs-CZ" sz="1800" b="1" dirty="0"/>
              <a:t>), </a:t>
            </a:r>
            <a:r>
              <a:rPr lang="cs-CZ" altLang="cs-CZ" sz="1800" b="1" dirty="0" err="1"/>
              <a:t>Ullersberg</a:t>
            </a:r>
            <a:r>
              <a:rPr lang="cs-CZ" altLang="cs-CZ" sz="1800" b="1" dirty="0"/>
              <a:t> u </a:t>
            </a:r>
            <a:r>
              <a:rPr lang="cs-CZ" altLang="cs-CZ" sz="1800" b="1" dirty="0" err="1"/>
              <a:t>Wolkenburgu</a:t>
            </a:r>
            <a:endParaRPr lang="cs-CZ" altLang="cs-CZ" sz="1800" b="1" dirty="0"/>
          </a:p>
          <a:p>
            <a:pPr marL="0" indent="0">
              <a:buNone/>
            </a:pPr>
            <a:r>
              <a:rPr lang="cs-CZ" altLang="cs-CZ" sz="1800" b="1" dirty="0"/>
              <a:t>    </a:t>
            </a:r>
            <a:r>
              <a:rPr lang="cs-CZ" altLang="cs-CZ" sz="1800" dirty="0"/>
              <a:t> –  zmínky o trhových boudách, chlebových, masných, obuvnických krámech a lázních.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 err="1"/>
              <a:t>Greifenstein</a:t>
            </a:r>
            <a:r>
              <a:rPr lang="cs-CZ" altLang="cs-CZ" sz="1800" b="1" dirty="0"/>
              <a:t> u </a:t>
            </a:r>
            <a:r>
              <a:rPr lang="cs-CZ" altLang="cs-CZ" sz="1800" b="1" dirty="0" err="1"/>
              <a:t>Ehrenfriedersdorfu</a:t>
            </a:r>
            <a:r>
              <a:rPr lang="cs-CZ" altLang="cs-CZ" sz="1800" dirty="0"/>
              <a:t>  –  důlní činnosti z 2. pol. 13. stol. </a:t>
            </a:r>
          </a:p>
          <a:p>
            <a:endParaRPr lang="cs-CZ" altLang="cs-CZ" sz="1800" dirty="0"/>
          </a:p>
          <a:p>
            <a:r>
              <a:rPr lang="cs-CZ" altLang="cs-CZ" sz="1800" dirty="0"/>
              <a:t>Hornictví ve východní části je starší, než v západní části:</a:t>
            </a:r>
          </a:p>
          <a:p>
            <a:pPr marL="0" indent="0">
              <a:buNone/>
            </a:pPr>
            <a:r>
              <a:rPr lang="cs-CZ" altLang="cs-CZ" sz="1800" dirty="0"/>
              <a:t>     –  lepší podmínky pro zemědělskou činnost  (prudké svahy)</a:t>
            </a:r>
          </a:p>
          <a:p>
            <a:pPr marL="0" indent="0">
              <a:buNone/>
            </a:pPr>
            <a:r>
              <a:rPr lang="cs-CZ" altLang="cs-CZ" sz="1800" dirty="0"/>
              <a:t>     –  dopravní dostupnost a zásobování zemědělskými produkty </a:t>
            </a:r>
          </a:p>
          <a:p>
            <a:pPr marL="0" indent="0">
              <a:buNone/>
            </a:pPr>
            <a:r>
              <a:rPr lang="cs-CZ" altLang="cs-CZ" sz="1800" dirty="0"/>
              <a:t>     </a:t>
            </a:r>
          </a:p>
          <a:p>
            <a:pPr>
              <a:lnSpc>
                <a:spcPct val="90000"/>
              </a:lnSpc>
            </a:pPr>
            <a:r>
              <a:rPr lang="cs-CZ" altLang="cs-CZ" sz="1800" b="1" dirty="0"/>
              <a:t>Pracovní sdružení pro archeologii středověku a novověku</a:t>
            </a:r>
            <a:r>
              <a:rPr lang="cs-CZ" altLang="cs-CZ" sz="18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1800" dirty="0"/>
              <a:t>    (</a:t>
            </a:r>
            <a:r>
              <a:rPr lang="cs-CZ" altLang="cs-CZ" sz="1800" dirty="0" err="1"/>
              <a:t>Arbeitsgemeinschaft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für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Archäologie</a:t>
            </a:r>
            <a:r>
              <a:rPr lang="cs-CZ" altLang="cs-CZ" sz="1800" dirty="0"/>
              <a:t> des </a:t>
            </a:r>
            <a:r>
              <a:rPr lang="cs-CZ" altLang="cs-CZ" sz="1800" dirty="0" err="1"/>
              <a:t>Mittelalters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und</a:t>
            </a:r>
            <a:r>
              <a:rPr lang="cs-CZ" altLang="cs-CZ" sz="1800" dirty="0"/>
              <a:t> der </a:t>
            </a:r>
            <a:r>
              <a:rPr lang="cs-CZ" altLang="cs-CZ" sz="1800" dirty="0" err="1"/>
              <a:t>Neuzeit</a:t>
            </a:r>
            <a:r>
              <a:rPr lang="cs-CZ" altLang="cs-CZ" sz="1800" dirty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90000"/>
              </a:lnSpc>
            </a:pPr>
            <a:r>
              <a:rPr lang="cs-CZ" altLang="cs-CZ" sz="1800" b="1" dirty="0"/>
              <a:t>Pracovní skupina pro genetický výzkum osídlení</a:t>
            </a:r>
            <a:r>
              <a:rPr lang="cs-CZ" altLang="cs-CZ" sz="1800" dirty="0"/>
              <a:t>  (</a:t>
            </a:r>
            <a:r>
              <a:rPr lang="cs-CZ" altLang="cs-CZ" sz="1800" dirty="0" err="1"/>
              <a:t>Arbeitskreis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für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genetische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Siedlungsforschung</a:t>
            </a:r>
            <a:r>
              <a:rPr lang="cs-CZ" altLang="cs-CZ" sz="1800" dirty="0"/>
              <a:t>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1800" dirty="0"/>
              <a:t>     – Role hornictví při trvalém osidlování česko-saského Krušnohoří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Prádlo na Cvilínku: d&amp;rcaron;ev&amp;ecaron;ná nádr&amp;zcaron;ka &amp;ccaron;. 0569. Foto Archiv ARCHAIA">
            <a:extLst>
              <a:ext uri="{FF2B5EF4-FFF2-40B4-BE49-F238E27FC236}">
                <a16:creationId xmlns:a16="http://schemas.microsoft.com/office/drawing/2014/main" id="{013D9D82-BE53-79BF-016B-CA8B89F4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1148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8">
            <a:extLst>
              <a:ext uri="{FF2B5EF4-FFF2-40B4-BE49-F238E27FC236}">
                <a16:creationId xmlns:a16="http://schemas.microsoft.com/office/drawing/2014/main" id="{45C99FDD-ADD4-2F0C-9131-31FF24B50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188913"/>
            <a:ext cx="844550" cy="3667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Prádlo</a:t>
            </a:r>
          </a:p>
        </p:txBody>
      </p:sp>
      <p:sp>
        <p:nvSpPr>
          <p:cNvPr id="73732" name="Text Box 9">
            <a:extLst>
              <a:ext uri="{FF2B5EF4-FFF2-40B4-BE49-F238E27FC236}">
                <a16:creationId xmlns:a16="http://schemas.microsoft.com/office/drawing/2014/main" id="{BF2E8DC9-DEAE-27D2-7D47-00D8B466F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124201"/>
            <a:ext cx="577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Pec</a:t>
            </a:r>
          </a:p>
        </p:txBody>
      </p:sp>
      <p:pic>
        <p:nvPicPr>
          <p:cNvPr id="73733" name="Picture 13" descr="Zahloubená stavba 0598. Foto Archiv ARCHAIA Brno, pracovišt&amp;ecaron; Jih">
            <a:extLst>
              <a:ext uri="{FF2B5EF4-FFF2-40B4-BE49-F238E27FC236}">
                <a16:creationId xmlns:a16="http://schemas.microsoft.com/office/drawing/2014/main" id="{74B4695F-3E18-A00A-6D50-A0BDFB9F7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35364"/>
            <a:ext cx="5943600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15" descr="Zahloubená stavba 0580 s kamennou pecí v interiéru. Foto Archiv ">
            <a:extLst>
              <a:ext uri="{FF2B5EF4-FFF2-40B4-BE49-F238E27FC236}">
                <a16:creationId xmlns:a16="http://schemas.microsoft.com/office/drawing/2014/main" id="{873485DF-FD89-9D99-7A81-68409A6B1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"/>
            <a:ext cx="5105400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Text Box 16">
            <a:extLst>
              <a:ext uri="{FF2B5EF4-FFF2-40B4-BE49-F238E27FC236}">
                <a16:creationId xmlns:a16="http://schemas.microsoft.com/office/drawing/2014/main" id="{663D1ABB-26EE-DA9F-AC9D-8A473B70F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3048001"/>
            <a:ext cx="577850" cy="3667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Pec</a:t>
            </a:r>
          </a:p>
        </p:txBody>
      </p:sp>
      <p:sp>
        <p:nvSpPr>
          <p:cNvPr id="73736" name="Text Box 17">
            <a:extLst>
              <a:ext uri="{FF2B5EF4-FFF2-40B4-BE49-F238E27FC236}">
                <a16:creationId xmlns:a16="http://schemas.microsoft.com/office/drawing/2014/main" id="{0D44D93B-80CC-1D1B-89B6-B4032F36E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91288"/>
            <a:ext cx="2127250" cy="3667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Zahloubená stavba</a:t>
            </a:r>
          </a:p>
        </p:txBody>
      </p:sp>
      <p:pic>
        <p:nvPicPr>
          <p:cNvPr id="73737" name="Picture 19" descr="Hornická &amp;zcaron;eleza. Foto a úprava Petr Hrubý.">
            <a:extLst>
              <a:ext uri="{FF2B5EF4-FFF2-40B4-BE49-F238E27FC236}">
                <a16:creationId xmlns:a16="http://schemas.microsoft.com/office/drawing/2014/main" id="{E4AF682A-BDF6-7D47-C4BC-5AD1A0435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575051"/>
            <a:ext cx="31242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3C124B5-D07C-45C3-A5C7-DDB4F35DB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t="18666" r="25840" b="21262"/>
          <a:stretch/>
        </p:blipFill>
        <p:spPr>
          <a:xfrm>
            <a:off x="1529059" y="993072"/>
            <a:ext cx="4115229" cy="536593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8320557-90ED-4D53-BEC2-984DB952C5D8}"/>
              </a:ext>
            </a:extLst>
          </p:cNvPr>
          <p:cNvSpPr txBox="1"/>
          <p:nvPr/>
        </p:nvSpPr>
        <p:spPr>
          <a:xfrm>
            <a:off x="4845689" y="238593"/>
            <a:ext cx="2500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>
                <a:solidFill>
                  <a:srgbClr val="FF0000"/>
                </a:solidFill>
              </a:rPr>
              <a:t>Lazarus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Erckel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879B2E3-678A-4C5F-A1C6-FD01579172B7}"/>
              </a:ext>
            </a:extLst>
          </p:cNvPr>
          <p:cNvSpPr txBox="1"/>
          <p:nvPr/>
        </p:nvSpPr>
        <p:spPr>
          <a:xfrm>
            <a:off x="3185891" y="6359009"/>
            <a:ext cx="871521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Prádlo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D509882-A0FE-429C-8A44-F1A3DB34F9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t="8341" r="2583" b="26653"/>
          <a:stretch/>
        </p:blipFill>
        <p:spPr>
          <a:xfrm>
            <a:off x="6547714" y="900313"/>
            <a:ext cx="4404342" cy="536593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5C76115-6387-406C-811B-BDA4D7C9BBDC}"/>
              </a:ext>
            </a:extLst>
          </p:cNvPr>
          <p:cNvSpPr txBox="1"/>
          <p:nvPr/>
        </p:nvSpPr>
        <p:spPr>
          <a:xfrm>
            <a:off x="8458200" y="6266250"/>
            <a:ext cx="85702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chemeClr val="bg1"/>
                </a:solidFill>
              </a:rPr>
              <a:t>Štádlo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7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D749140-4E74-42F7-ACE4-70E9E7C5F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70" y="809625"/>
            <a:ext cx="4838820" cy="555122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731F149-250B-4AFC-966B-09AC3FE151D4}"/>
              </a:ext>
            </a:extLst>
          </p:cNvPr>
          <p:cNvSpPr txBox="1"/>
          <p:nvPr/>
        </p:nvSpPr>
        <p:spPr>
          <a:xfrm>
            <a:off x="3276600" y="6392420"/>
            <a:ext cx="131445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Vycezování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AE473A2-28A5-43B0-94E2-04D1BA38A94A}"/>
              </a:ext>
            </a:extLst>
          </p:cNvPr>
          <p:cNvSpPr txBox="1"/>
          <p:nvPr/>
        </p:nvSpPr>
        <p:spPr>
          <a:xfrm>
            <a:off x="8321197" y="6360851"/>
            <a:ext cx="147777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Ságrovací</a:t>
            </a:r>
            <a:r>
              <a:rPr lang="cs-CZ" b="1" dirty="0">
                <a:solidFill>
                  <a:schemeClr val="bg1"/>
                </a:solidFill>
              </a:rPr>
              <a:t> pec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2FEADA-F641-4A34-B75B-56BCAEBB6D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t="9950" r="27369" b="44562"/>
          <a:stretch/>
        </p:blipFill>
        <p:spPr>
          <a:xfrm>
            <a:off x="1400344" y="904875"/>
            <a:ext cx="4494244" cy="54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74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6-hut-kostel-roznava-1513-b">
            <a:extLst>
              <a:ext uri="{FF2B5EF4-FFF2-40B4-BE49-F238E27FC236}">
                <a16:creationId xmlns:a16="http://schemas.microsoft.com/office/drawing/2014/main" id="{86AFB45C-CE6B-4B69-8E2F-1D17D46E3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6" y="141371"/>
            <a:ext cx="3832226" cy="657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1327D172-ABF1-4FE8-9E97-B0705E40D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609600"/>
            <a:ext cx="49974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        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Huť se šachtovými pecemi</a:t>
            </a:r>
            <a:r>
              <a:rPr lang="cs-CZ" altLang="cs-CZ" sz="240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+mn-lt"/>
              </a:rPr>
              <a:t>na malbě z roku 1513 v kostele v </a:t>
            </a:r>
            <a:r>
              <a:rPr lang="cs-CZ" altLang="cs-CZ" sz="2000" dirty="0" err="1">
                <a:latin typeface="+mn-lt"/>
              </a:rPr>
              <a:t>Rožňavě</a:t>
            </a:r>
            <a:r>
              <a:rPr lang="cs-CZ" altLang="cs-CZ" sz="2000" dirty="0">
                <a:latin typeface="+mn-lt"/>
              </a:rPr>
              <a:t>. </a:t>
            </a: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A4F5591D-83C0-40EC-9F30-8F6CC8D56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4800601"/>
            <a:ext cx="544829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Václav Vaněk, Dalibor Velebil: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Staré hutnictví stříbra, </a:t>
            </a:r>
            <a:r>
              <a:rPr lang="cs-CZ" altLang="cs-CZ" sz="1800" i="1" dirty="0"/>
              <a:t>In: Stříbrná Jihlava 2007. Studie k dějinám hornictví a důlních prací, </a:t>
            </a:r>
            <a:r>
              <a:rPr lang="cs-CZ" altLang="cs-CZ" sz="1800" dirty="0"/>
              <a:t>188–205.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10-hut-pribyslav-b">
            <a:extLst>
              <a:ext uri="{FF2B5EF4-FFF2-40B4-BE49-F238E27FC236}">
                <a16:creationId xmlns:a16="http://schemas.microsoft.com/office/drawing/2014/main" id="{A5DC10DC-DA46-4643-A9EF-0CAD296E3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4" y="129380"/>
            <a:ext cx="10354351" cy="427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D185A495-A445-4724-B4ED-94DFBC3E4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724401"/>
            <a:ext cx="8610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Stříbrná huť na vyobrazení nalezeném v roce 2003 v Městském muzeu v Přibyslavi</a:t>
            </a:r>
            <a:r>
              <a:rPr lang="cs-CZ" altLang="cs-CZ" sz="1800"/>
              <a:t> (18. stol.?).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Zleva doprava</a:t>
            </a:r>
            <a:r>
              <a:rPr lang="cs-CZ" altLang="cs-CZ" sz="1800"/>
              <a:t>: sháněcí (kupelační) pec, přepalovací pícka, dvě šachtové pece,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stoupa se třemi pěcholy poháněná vodním kolem </a:t>
            </a: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597C1CBA-30FE-4143-A92D-FCD1E00F1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3246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FD7F0CE3-1C71-4DA4-B87D-0FD26A778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324601"/>
            <a:ext cx="902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Zdroj: Historie a současnost podnikání na Havlíčkobrodsku, nakl. Městské knihy, 2004.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50F26531-BC8E-65FC-41EC-126A07B952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Těžba v Nízkém Jeseníku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69A6E5-215E-1860-883E-873F445AD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828675"/>
            <a:ext cx="11620500" cy="6296025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Stříbro</a:t>
            </a:r>
            <a:r>
              <a:rPr lang="cs-CZ" sz="1800" b="1" dirty="0"/>
              <a:t>  </a:t>
            </a:r>
            <a:r>
              <a:rPr lang="cs-CZ" sz="1800" dirty="0"/>
              <a:t>–  za údělných knížat byly zdroje zřejmě využívány pro ražbu denárů v olomoucké mincovně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</a:t>
            </a:r>
            <a:r>
              <a:rPr lang="cs-CZ" sz="1800" b="1" dirty="0" err="1"/>
              <a:t>Hornobenešovsko</a:t>
            </a:r>
            <a:r>
              <a:rPr lang="cs-CZ" sz="1800" dirty="0"/>
              <a:t> na Opavsku:  stříbronosný galenit: </a:t>
            </a:r>
            <a:r>
              <a:rPr lang="cs-CZ" sz="1800" dirty="0" err="1"/>
              <a:t>PbS</a:t>
            </a:r>
            <a:r>
              <a:rPr lang="cs-CZ" sz="1800" dirty="0"/>
              <a:t> + </a:t>
            </a:r>
            <a:r>
              <a:rPr lang="cs-CZ" sz="1800" dirty="0" err="1"/>
              <a:t>Pb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–  </a:t>
            </a:r>
            <a:r>
              <a:rPr lang="cs-CZ" sz="1800" b="1" dirty="0"/>
              <a:t>Rýmařovsko</a:t>
            </a:r>
            <a:r>
              <a:rPr lang="cs-CZ" sz="1800" dirty="0"/>
              <a:t>:  Stříbrné Hory, Suchá Rudná a Vrbno p. Pradědem, </a:t>
            </a:r>
            <a:r>
              <a:rPr lang="cs-CZ" sz="1800" dirty="0" err="1"/>
              <a:t>Hankštejnsko</a:t>
            </a:r>
            <a:r>
              <a:rPr lang="cs-CZ" sz="1800" dirty="0"/>
              <a:t>, Horní město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</a:t>
            </a:r>
            <a:r>
              <a:rPr lang="cs-CZ" sz="1800" b="1" dirty="0"/>
              <a:t>Bruntálsko:</a:t>
            </a:r>
            <a:r>
              <a:rPr lang="cs-CZ" sz="1800" dirty="0"/>
              <a:t>  Malá Morávka (</a:t>
            </a:r>
            <a:r>
              <a:rPr lang="cs-CZ" sz="1800" dirty="0" err="1"/>
              <a:t>Fe</a:t>
            </a:r>
            <a:r>
              <a:rPr lang="cs-CZ" sz="1800" dirty="0"/>
              <a:t>), Staré Město, Rudná (pod Pradědem) Horní město, Stříbrné Hory,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Stará Ves, </a:t>
            </a:r>
            <a:r>
              <a:rPr lang="cs-CZ" sz="1800" dirty="0" err="1"/>
              <a:t>Břevenec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– raný středověk:  4,7 t </a:t>
            </a:r>
            <a:r>
              <a:rPr lang="cs-CZ" sz="1800" dirty="0" err="1"/>
              <a:t>Ag</a:t>
            </a: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Zlato </a:t>
            </a:r>
            <a:r>
              <a:rPr lang="cs-CZ" sz="1800" dirty="0"/>
              <a:t> –  rýžování zlata: řeka Oskava, Moravice, Opava, Opavice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</a:t>
            </a:r>
            <a:r>
              <a:rPr lang="cs-CZ" sz="1800" b="1" dirty="0" err="1"/>
              <a:t>Zlatohorsko</a:t>
            </a:r>
            <a:r>
              <a:rPr lang="cs-CZ" sz="1800" b="1" dirty="0"/>
              <a:t>:</a:t>
            </a:r>
            <a:r>
              <a:rPr lang="cs-CZ" sz="1800" dirty="0"/>
              <a:t>  včetně rud </a:t>
            </a:r>
            <a:r>
              <a:rPr lang="cs-CZ" sz="1800" dirty="0" err="1"/>
              <a:t>Cu</a:t>
            </a:r>
            <a:r>
              <a:rPr lang="cs-CZ" sz="1800" dirty="0"/>
              <a:t>, </a:t>
            </a:r>
            <a:r>
              <a:rPr lang="cs-CZ" sz="1800" dirty="0" err="1"/>
              <a:t>Pb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</a:t>
            </a:r>
            <a:r>
              <a:rPr lang="cs-CZ" sz="1800" b="1" dirty="0"/>
              <a:t>Rýmařovsko</a:t>
            </a:r>
            <a:r>
              <a:rPr lang="cs-CZ" sz="1800" dirty="0"/>
              <a:t>:  Vrbno pod Pradědem, Suchá Rudná, Andělská Hora (1515)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pravěk:   2,7 t. Au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raný středověk: 3,2 t. Au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dirty="0"/>
              <a:t>                     Rýmařovské rudné doly  </a:t>
            </a:r>
            <a:r>
              <a:rPr lang="cs-CZ" altLang="cs-CZ" sz="1800" dirty="0"/>
              <a:t>–   tvoří jediný celek rozdělený na:  </a:t>
            </a:r>
            <a:r>
              <a:rPr lang="cs-CZ" altLang="cs-CZ" sz="1800" b="1" dirty="0" err="1"/>
              <a:t>rudské</a:t>
            </a:r>
            <a:r>
              <a:rPr lang="cs-CZ" altLang="cs-CZ" sz="1800" dirty="0"/>
              <a:t> (podle Rudy) a </a:t>
            </a:r>
            <a:r>
              <a:rPr lang="cs-CZ" altLang="cs-CZ" sz="1800" b="1" dirty="0" err="1"/>
              <a:t>hankštejnské</a:t>
            </a:r>
            <a:r>
              <a:rPr lang="cs-CZ" altLang="cs-CZ" sz="1800" dirty="0"/>
              <a:t> (podle Skály)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                 –   podle příslušnosti k sovineckému či rabštejnskému (janovickému) panství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                 –  </a:t>
            </a:r>
            <a:r>
              <a:rPr lang="cs-CZ" altLang="cs-CZ" sz="1800" b="1" dirty="0"/>
              <a:t>2. pol. 13. stol.:  </a:t>
            </a:r>
            <a:r>
              <a:rPr lang="cs-CZ" altLang="cs-CZ" sz="1800" dirty="0"/>
              <a:t>zprávy o zlatých a stříbrných žilách daly impulz k hornické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kolonizaci z oblasti saských dolů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CC1B12E-A411-5501-8152-A146E3B54A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0" y="0"/>
            <a:ext cx="3276600" cy="1143000"/>
          </a:xfrm>
          <a:solidFill>
            <a:schemeClr val="bg1"/>
          </a:solidFill>
        </p:spPr>
        <p:txBody>
          <a:bodyPr/>
          <a:lstStyle/>
          <a:p>
            <a:r>
              <a:rPr lang="cs-CZ" altLang="cs-CZ" sz="2800" b="1" dirty="0"/>
              <a:t>        </a:t>
            </a:r>
            <a:r>
              <a:rPr lang="cs-CZ" altLang="cs-CZ" sz="2800" b="1" dirty="0" err="1">
                <a:solidFill>
                  <a:srgbClr val="FF0000"/>
                </a:solidFill>
              </a:rPr>
              <a:t>Zlatohorsko</a:t>
            </a:r>
            <a:br>
              <a:rPr lang="cs-CZ" altLang="cs-CZ" sz="2800" b="1" dirty="0">
                <a:solidFill>
                  <a:srgbClr val="FF0000"/>
                </a:solidFill>
              </a:rPr>
            </a:br>
            <a:r>
              <a:rPr lang="cs-CZ" altLang="cs-CZ" sz="2800" b="1" dirty="0">
                <a:solidFill>
                  <a:srgbClr val="FF0000"/>
                </a:solidFill>
              </a:rPr>
              <a:t>    </a:t>
            </a:r>
            <a:r>
              <a:rPr lang="cs-CZ" altLang="cs-CZ" sz="2000" b="1" dirty="0">
                <a:solidFill>
                  <a:srgbClr val="FF0000"/>
                </a:solidFill>
              </a:rPr>
              <a:t>(</a:t>
            </a:r>
            <a:r>
              <a:rPr lang="cs-CZ" altLang="cs-CZ" sz="2000" b="1" dirty="0" err="1">
                <a:solidFill>
                  <a:srgbClr val="FF0000"/>
                </a:solidFill>
              </a:rPr>
              <a:t>Zuckmantel</a:t>
            </a:r>
            <a:r>
              <a:rPr lang="cs-CZ" altLang="cs-CZ" sz="2000" b="1" dirty="0">
                <a:solidFill>
                  <a:srgbClr val="FF0000"/>
                </a:solidFill>
              </a:rPr>
              <a:t>, </a:t>
            </a:r>
            <a:r>
              <a:rPr lang="cs-CZ" altLang="cs-CZ" sz="2000" b="1" dirty="0" err="1">
                <a:solidFill>
                  <a:srgbClr val="FF0000"/>
                </a:solidFill>
              </a:rPr>
              <a:t>Cukmantl</a:t>
            </a:r>
            <a:r>
              <a:rPr lang="cs-CZ" altLang="cs-CZ" sz="20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7C620BB-A73B-70E1-BF98-2EC9759EF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5825" y="1219200"/>
            <a:ext cx="10972800" cy="5638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1800" b="1" dirty="0"/>
              <a:t>Počátky rýžování </a:t>
            </a:r>
            <a:r>
              <a:rPr lang="cs-CZ" altLang="cs-CZ" sz="1800" dirty="0"/>
              <a:t>–  od doby bronzové.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/>
              <a:t>Rýžovnické </a:t>
            </a:r>
            <a:r>
              <a:rPr lang="cs-CZ" altLang="cs-CZ" sz="1800" b="1" dirty="0" err="1"/>
              <a:t>sejpy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v okolí Zlatých Hor a podél břehů Moravice, Zlaté, Černé a Bílé Opavy a Černého potoka.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/>
              <a:t>Nejstarší rýžoviště  </a:t>
            </a:r>
            <a:r>
              <a:rPr lang="cs-CZ" altLang="cs-CZ" sz="1800" dirty="0"/>
              <a:t>– na řece Opavě mezi Vrbnem a Krnovem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(koncentrace </a:t>
            </a:r>
            <a:r>
              <a:rPr lang="cs-CZ" altLang="cs-CZ" sz="1800" dirty="0" err="1"/>
              <a:t>zlatinek</a:t>
            </a:r>
            <a:r>
              <a:rPr lang="cs-CZ" altLang="cs-CZ" sz="1800" dirty="0"/>
              <a:t> až 2 g na 1 m</a:t>
            </a:r>
            <a:r>
              <a:rPr lang="cs-CZ" altLang="cs-CZ" sz="1800" baseline="30000" dirty="0"/>
              <a:t>3</a:t>
            </a:r>
            <a:r>
              <a:rPr lang="cs-CZ" altLang="cs-CZ" sz="1800" dirty="0"/>
              <a:t>: od Andělské Hory po Krnov (30 km) </a:t>
            </a:r>
            <a:endParaRPr lang="cs-CZ" altLang="cs-CZ" sz="1400" dirty="0"/>
          </a:p>
          <a:p>
            <a:pPr>
              <a:lnSpc>
                <a:spcPct val="80000"/>
              </a:lnSpc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/>
              <a:t>11. a 12. stol</a:t>
            </a:r>
            <a:r>
              <a:rPr lang="cs-CZ" altLang="cs-CZ" sz="1800" dirty="0"/>
              <a:t>.  –  spory o území mezi Českým a Polským státem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/>
              <a:t>1222</a:t>
            </a:r>
            <a:r>
              <a:rPr lang="cs-CZ" altLang="cs-CZ" sz="1800" dirty="0"/>
              <a:t> –  moravský markrabě Vladislav Jindřich, přičlenil </a:t>
            </a:r>
            <a:r>
              <a:rPr lang="cs-CZ" altLang="cs-CZ" sz="1800" dirty="0" err="1"/>
              <a:t>Zlatohorsko</a:t>
            </a:r>
            <a:r>
              <a:rPr lang="cs-CZ" altLang="cs-CZ" sz="1800" dirty="0"/>
              <a:t> k Českému království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–   proti vratislavský biskup </a:t>
            </a:r>
            <a:r>
              <a:rPr lang="cs-CZ" altLang="cs-CZ" sz="1800" dirty="0" err="1"/>
              <a:t>Laurentius</a:t>
            </a:r>
            <a:r>
              <a:rPr lang="cs-CZ" altLang="cs-CZ" sz="1800" dirty="0"/>
              <a:t> a žádal papeže </a:t>
            </a:r>
            <a:r>
              <a:rPr lang="cs-CZ" altLang="cs-CZ" sz="1800" dirty="0" err="1"/>
              <a:t>Honoria</a:t>
            </a:r>
            <a:r>
              <a:rPr lang="cs-CZ" altLang="cs-CZ" sz="1800" dirty="0"/>
              <a:t> III. o zásah proti českému králi a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navrácení území (do 15.stol.:  v majetku vratislavských biskupů)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/>
              <a:t>1263</a:t>
            </a:r>
            <a:r>
              <a:rPr lang="cs-CZ" altLang="cs-CZ" sz="1800" dirty="0"/>
              <a:t>  –   Zlaté Hory:  hornické sídliště, 1306:  horní město </a:t>
            </a:r>
          </a:p>
          <a:p>
            <a:pPr>
              <a:lnSpc>
                <a:spcPct val="80000"/>
              </a:lnSpc>
              <a:defRPr/>
            </a:pPr>
            <a:endParaRPr lang="cs-CZ" altLang="cs-CZ" sz="1800" dirty="0"/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/>
              <a:t>1281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zmínka o Zlatých Horách jako „</a:t>
            </a:r>
            <a:r>
              <a:rPr lang="cs-CZ" altLang="cs-CZ" sz="1800" dirty="0" err="1"/>
              <a:t>suburbiu</a:t>
            </a:r>
            <a:r>
              <a:rPr lang="cs-CZ" altLang="cs-CZ" sz="1800" dirty="0"/>
              <a:t>“ hradu </a:t>
            </a:r>
            <a:r>
              <a:rPr lang="cs-CZ" altLang="cs-CZ" sz="1800" dirty="0" err="1"/>
              <a:t>Edelštejn</a:t>
            </a: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doly ve </a:t>
            </a:r>
            <a:r>
              <a:rPr lang="cs-CZ" altLang="cs-CZ" sz="1800" dirty="0" err="1"/>
              <a:t>Starohoří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Altenberg</a:t>
            </a:r>
            <a:r>
              <a:rPr lang="cs-CZ" altLang="cs-CZ" sz="1800" dirty="0"/>
              <a:t>) – Velké pinky:  několik šachet (hl. až 300 m)</a:t>
            </a:r>
          </a:p>
          <a:p>
            <a:pPr>
              <a:lnSpc>
                <a:spcPct val="80000"/>
              </a:lnSpc>
              <a:defRPr/>
            </a:pPr>
            <a:endParaRPr lang="cs-CZ" altLang="cs-CZ" sz="1800" dirty="0"/>
          </a:p>
          <a:p>
            <a:pPr>
              <a:lnSpc>
                <a:spcPct val="80000"/>
              </a:lnSpc>
              <a:defRPr/>
            </a:pPr>
            <a:r>
              <a:rPr lang="cs-CZ" altLang="cs-CZ" sz="1800" dirty="0"/>
              <a:t>Večeřa, J., 2002: Historie dolování ve zlatohorském rudním revíru, Jesenicko, Vlastivědný sborník, 3, 18-31.</a:t>
            </a:r>
          </a:p>
          <a:p>
            <a:pPr>
              <a:lnSpc>
                <a:spcPct val="80000"/>
              </a:lnSpc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9FF7ED-616E-045F-F458-7A09290FE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342900"/>
            <a:ext cx="11334751" cy="6172200"/>
          </a:xfrm>
        </p:spPr>
        <p:txBody>
          <a:bodyPr/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Suchá Rudná  </a:t>
            </a:r>
            <a:r>
              <a:rPr lang="cs-CZ" sz="1800" dirty="0"/>
              <a:t>–  2013:  při stavbě bazénu za hotelem </a:t>
            </a:r>
            <a:r>
              <a:rPr lang="cs-CZ" sz="1800" dirty="0" err="1"/>
              <a:t>Holzberg</a:t>
            </a:r>
            <a:r>
              <a:rPr lang="cs-CZ" sz="1800" dirty="0"/>
              <a:t> objeveny v hl. 6 m zbytky dřevěného zařízení na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rýžování zlata:   </a:t>
            </a:r>
            <a:r>
              <a:rPr lang="cs-CZ" sz="1800" dirty="0" err="1"/>
              <a:t>dndro</a:t>
            </a:r>
            <a:r>
              <a:rPr lang="cs-CZ" sz="1800" dirty="0"/>
              <a:t>: 1225, 1226 – 1230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nálezy:  </a:t>
            </a:r>
            <a:r>
              <a:rPr lang="cs-CZ" sz="1800" dirty="0" err="1"/>
              <a:t>zlatinky</a:t>
            </a:r>
            <a:r>
              <a:rPr lang="cs-CZ" sz="1800" dirty="0"/>
              <a:t>, dřevěné nádoby, špachtle, lopatky a zbytky kožené obuvi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1213:  první zmínka o Bruntálu v tzv. Uničovské listině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1405:  první zmínka v tzv. dělící listině Bruntálska, kde je též jmenována </a:t>
            </a:r>
            <a:r>
              <a:rPr lang="cs-CZ" sz="1800" dirty="0" err="1"/>
              <a:t>Hohen</a:t>
            </a:r>
            <a:r>
              <a:rPr lang="cs-CZ" sz="1800" dirty="0"/>
              <a:t> </a:t>
            </a:r>
            <a:r>
              <a:rPr lang="cs-CZ" sz="1800" dirty="0" err="1"/>
              <a:t>Stolle</a:t>
            </a:r>
            <a:r>
              <a:rPr lang="cs-CZ" sz="1800" dirty="0"/>
              <a:t> (vrch Vysoká)</a:t>
            </a:r>
          </a:p>
          <a:p>
            <a:pPr marL="0" indent="0">
              <a:buNone/>
              <a:defRPr/>
            </a:pPr>
            <a:r>
              <a:rPr lang="cs-CZ" sz="1800" dirty="0"/>
              <a:t>VEČEŘA, J. – MALÍK, P. – ZEZULA, M., 2014:  Suchá Rudná – záchranný archeologický výzkum a geologická charakteristika lokality </a:t>
            </a:r>
            <a:r>
              <a:rPr lang="en-US" sz="1800" dirty="0" err="1"/>
              <a:t>Suchá</a:t>
            </a:r>
            <a:r>
              <a:rPr lang="en-US" sz="1800" dirty="0"/>
              <a:t> </a:t>
            </a:r>
            <a:r>
              <a:rPr lang="en-US" sz="1800" dirty="0" err="1"/>
              <a:t>Rudná</a:t>
            </a:r>
            <a:r>
              <a:rPr lang="en-US" sz="1800" dirty="0"/>
              <a:t> – archeological rescue work and the geological characteristics of the locality</a:t>
            </a:r>
            <a:r>
              <a:rPr lang="cs-CZ" sz="1800" dirty="0"/>
              <a:t>, </a:t>
            </a:r>
            <a:r>
              <a:rPr lang="pt-BR" sz="1800" dirty="0"/>
              <a:t>Acta rerum naturalium 16</a:t>
            </a:r>
            <a:r>
              <a:rPr lang="cs-CZ" sz="1800" dirty="0"/>
              <a:t>,</a:t>
            </a:r>
            <a:r>
              <a:rPr lang="pt-BR" sz="1800" dirty="0"/>
              <a:t> 75–84</a:t>
            </a:r>
            <a:r>
              <a:rPr lang="cs-CZ" sz="1800" dirty="0"/>
              <a:t>.</a:t>
            </a:r>
          </a:p>
          <a:p>
            <a:pPr marL="0" indent="0">
              <a:buNone/>
              <a:defRPr/>
            </a:pPr>
            <a:endParaRPr lang="cs-CZ" sz="1600" dirty="0"/>
          </a:p>
        </p:txBody>
      </p:sp>
      <p:pic>
        <p:nvPicPr>
          <p:cNvPr id="31747" name="Obrázek 4">
            <a:extLst>
              <a:ext uri="{FF2B5EF4-FFF2-40B4-BE49-F238E27FC236}">
                <a16:creationId xmlns:a16="http://schemas.microsoft.com/office/drawing/2014/main" id="{D66E6AFB-3C0E-3D28-0B8C-7C0890323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7" t="33125" r="28917" b="6250"/>
          <a:stretch>
            <a:fillRect/>
          </a:stretch>
        </p:blipFill>
        <p:spPr bwMode="auto">
          <a:xfrm>
            <a:off x="6935789" y="3095713"/>
            <a:ext cx="4666057" cy="366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Obrázek 5">
            <a:extLst>
              <a:ext uri="{FF2B5EF4-FFF2-40B4-BE49-F238E27FC236}">
                <a16:creationId xmlns:a16="http://schemas.microsoft.com/office/drawing/2014/main" id="{0486415B-DB3D-8D27-725D-946D27933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5" t="29166" r="28915" b="19792"/>
          <a:stretch>
            <a:fillRect/>
          </a:stretch>
        </p:blipFill>
        <p:spPr bwMode="auto">
          <a:xfrm>
            <a:off x="1190625" y="3128024"/>
            <a:ext cx="5516563" cy="365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FF4AEA04-2555-6358-451B-D929E370B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CE3C00-FD79-01DF-E6EA-42E7F59BD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6" y="752475"/>
            <a:ext cx="11839574" cy="610552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Rýmařov </a:t>
            </a:r>
            <a:r>
              <a:rPr lang="cs-CZ" altLang="cs-CZ" sz="1800" dirty="0"/>
              <a:t> –  založili němečtí kolonisté v letech 1269–78 na levém břehu zlatonosného Podolského potoka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/>
              <a:t>                      –  hospodářské centrum rabštejnského panství, které bohatlo ze zpracování kovů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/>
              <a:t>                      –  </a:t>
            </a:r>
            <a:r>
              <a:rPr lang="cs-CZ" sz="1800" b="1" dirty="0"/>
              <a:t>Bezručova ul.:  hornická osada </a:t>
            </a:r>
            <a:r>
              <a:rPr lang="cs-CZ" sz="1800" dirty="0"/>
              <a:t>z 1. pol. 13. stol.  (na mapě označena jako „Starý Rýmařov“)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polozemnice mezi těžebními rýhami:  4x4, 4,5x5 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mladší z 2. pol. 13. stol.:  šíjové vstupy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</a:t>
            </a:r>
            <a:r>
              <a:rPr lang="cs-CZ" sz="1800" b="1" dirty="0"/>
              <a:t>Hrádek</a:t>
            </a:r>
            <a:r>
              <a:rPr lang="cs-CZ" sz="1800" dirty="0"/>
              <a:t> :  na protější straně potoka opevněné sídlo báňského úředníka dohlížejícího na vytavování zlata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/>
              <a:t>Hankštejnské</a:t>
            </a:r>
            <a:r>
              <a:rPr lang="cs-CZ" sz="1800" b="1" dirty="0"/>
              <a:t> doly  </a:t>
            </a:r>
            <a:r>
              <a:rPr lang="cs-CZ" sz="1800" dirty="0"/>
              <a:t>–  oblast Tvrdkova, </a:t>
            </a:r>
            <a:r>
              <a:rPr lang="cs-CZ" sz="1800" dirty="0" err="1"/>
              <a:t>Rešovska</a:t>
            </a:r>
            <a:r>
              <a:rPr lang="cs-CZ" sz="1800" dirty="0"/>
              <a:t> a </a:t>
            </a:r>
            <a:r>
              <a:rPr lang="cs-CZ" sz="1800" dirty="0" err="1"/>
              <a:t>Skalska</a:t>
            </a:r>
            <a:r>
              <a:rPr lang="cs-CZ" sz="1800" dirty="0"/>
              <a:t> (</a:t>
            </a:r>
            <a:r>
              <a:rPr lang="cs-CZ" sz="1800" dirty="0" err="1"/>
              <a:t>Hankšten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–  těžba:  Stříbrné Hory, Horní město, </a:t>
            </a:r>
            <a:r>
              <a:rPr lang="cs-CZ" sz="1800" dirty="0" err="1"/>
              <a:t>Břevenec</a:t>
            </a:r>
            <a:r>
              <a:rPr lang="cs-CZ" sz="1800" dirty="0"/>
              <a:t>, Ruda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–  zlatonosný křemen, stříbronosný galenit, </a:t>
            </a:r>
            <a:r>
              <a:rPr lang="cs-CZ" sz="1800" dirty="0" err="1"/>
              <a:t>olovnato</a:t>
            </a:r>
            <a:r>
              <a:rPr lang="cs-CZ" sz="1800" dirty="0"/>
              <a:t>-zinkové a </a:t>
            </a:r>
            <a:r>
              <a:rPr lang="cs-CZ" sz="1800" dirty="0" err="1"/>
              <a:t>Cu</a:t>
            </a:r>
            <a:r>
              <a:rPr lang="cs-CZ" sz="1800" dirty="0"/>
              <a:t> rudy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–  ochrana:  hrad </a:t>
            </a:r>
            <a:r>
              <a:rPr lang="cs-CZ" sz="1800" dirty="0" err="1"/>
              <a:t>Rešov</a:t>
            </a:r>
            <a:r>
              <a:rPr lang="cs-CZ" sz="1800" dirty="0"/>
              <a:t> (konvice s brakteáty z 80.l.13.)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–  vzestup:  2. pol. 15. stol. přinesli</a:t>
            </a:r>
            <a:r>
              <a:rPr lang="cs-CZ" altLang="cs-CZ" sz="1800" dirty="0"/>
              <a:t> </a:t>
            </a:r>
            <a:r>
              <a:rPr lang="cs-CZ" altLang="cs-CZ" sz="1800" b="1" dirty="0"/>
              <a:t>Ederové ze </a:t>
            </a:r>
            <a:r>
              <a:rPr lang="cs-CZ" altLang="cs-CZ" sz="1800" b="1" dirty="0" err="1"/>
              <a:t>Štiavnice</a:t>
            </a:r>
            <a:r>
              <a:rPr lang="cs-CZ" altLang="cs-CZ" sz="1800" b="1" dirty="0"/>
              <a:t>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–  1583: rabštejnské zboží získal </a:t>
            </a:r>
            <a:r>
              <a:rPr lang="cs-CZ" altLang="cs-CZ" sz="1800" b="1" dirty="0"/>
              <a:t>Ferdinand Hoffmann z </a:t>
            </a:r>
            <a:r>
              <a:rPr lang="cs-CZ" altLang="cs-CZ" sz="1800" b="1" dirty="0" err="1"/>
              <a:t>Grünbüchlu</a:t>
            </a:r>
            <a:r>
              <a:rPr lang="cs-CZ" altLang="cs-CZ" sz="1800" dirty="0"/>
              <a:t>, president </a:t>
            </a:r>
            <a:r>
              <a:rPr lang="cs-CZ" altLang="cs-CZ" sz="1800" dirty="0" err="1"/>
              <a:t>dvor</a:t>
            </a:r>
            <a:r>
              <a:rPr lang="cs-CZ" altLang="cs-CZ" sz="1800" dirty="0"/>
              <a:t>. komory Rudolfa II. </a:t>
            </a:r>
            <a:endParaRPr lang="cs-CZ" sz="1800" dirty="0"/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>
              <a:defRPr/>
            </a:pPr>
            <a:r>
              <a:rPr lang="cs-CZ" altLang="cs-CZ" sz="1800" b="1" dirty="0" err="1"/>
              <a:t>Hofmannské</a:t>
            </a:r>
            <a:r>
              <a:rPr lang="cs-CZ" altLang="cs-CZ" sz="1800" b="1" dirty="0"/>
              <a:t> železárny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Janovické panství:  </a:t>
            </a:r>
            <a:r>
              <a:rPr lang="cs-CZ" altLang="cs-CZ" sz="1800" dirty="0"/>
              <a:t>velký skok ve vývoji celého českého hutnictví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–  16./17. stol.:  těžba ve větších hloubkách:  výkonnější zařízení pro odčerpávání vody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             a dopravě rudy na povrch 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59F02B3-2721-98AB-EEF3-7C0ECF366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1"/>
          <a:stretch/>
        </p:blipFill>
        <p:spPr>
          <a:xfrm>
            <a:off x="209549" y="0"/>
            <a:ext cx="9877425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748CBEA-A6B2-1CB6-A106-996FA668F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39"/>
          <a:stretch/>
        </p:blipFill>
        <p:spPr>
          <a:xfrm>
            <a:off x="10086974" y="1"/>
            <a:ext cx="2105026" cy="293413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2606369-020A-C6B5-FB18-CB605945D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126" y="3063696"/>
            <a:ext cx="1603325" cy="18323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1F472ED-92C0-26AD-8D60-3C7EDEC91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126" y="4981324"/>
            <a:ext cx="1603325" cy="184191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BB66C16-28C6-1F7B-BC6D-E82D353E2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49" y="4214697"/>
            <a:ext cx="2971462" cy="190035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29DA840-B61E-D370-EFA9-5BAF78173820}"/>
              </a:ext>
            </a:extLst>
          </p:cNvPr>
          <p:cNvSpPr txBox="1"/>
          <p:nvPr/>
        </p:nvSpPr>
        <p:spPr>
          <a:xfrm>
            <a:off x="552449" y="-1"/>
            <a:ext cx="93630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Rýmařov - </a:t>
            </a:r>
            <a:r>
              <a:rPr lang="cs-CZ" altLang="cs-CZ" sz="2000" b="1" dirty="0" err="1">
                <a:solidFill>
                  <a:srgbClr val="FF0000"/>
                </a:solidFill>
              </a:rPr>
              <a:t>Bězručova</a:t>
            </a:r>
            <a:r>
              <a:rPr lang="cs-CZ" altLang="cs-CZ" sz="2000" b="1" dirty="0">
                <a:solidFill>
                  <a:srgbClr val="FF0000"/>
                </a:solidFill>
              </a:rPr>
              <a:t> ul</a:t>
            </a:r>
            <a:r>
              <a:rPr lang="cs-CZ" altLang="cs-CZ" sz="2000" dirty="0">
                <a:solidFill>
                  <a:srgbClr val="FF0000"/>
                </a:solidFill>
              </a:rPr>
              <a:t>.: </a:t>
            </a:r>
            <a:r>
              <a:rPr lang="cs-CZ" altLang="cs-CZ" sz="1800" dirty="0"/>
              <a:t>hornická osada z 1. pol. 13. stol. na břehu Podolského potoka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/>
              <a:t> –  objekty vedle těžních rýh, zbytek rýžovnické haldy a promývacího žlabu </a:t>
            </a:r>
          </a:p>
        </p:txBody>
      </p:sp>
    </p:spTree>
    <p:extLst>
      <p:ext uri="{BB962C8B-B14F-4D97-AF65-F5344CB8AC3E}">
        <p14:creationId xmlns:p14="http://schemas.microsoft.com/office/powerpoint/2010/main" val="411133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>
            <a:extLst>
              <a:ext uri="{FF2B5EF4-FFF2-40B4-BE49-F238E27FC236}">
                <a16:creationId xmlns:a16="http://schemas.microsoft.com/office/drawing/2014/main" id="{7177FE91-5B14-4A54-901F-DF76920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9" t="30371" r="31668" b="32294"/>
          <a:stretch>
            <a:fillRect/>
          </a:stretch>
        </p:blipFill>
        <p:spPr bwMode="auto">
          <a:xfrm>
            <a:off x="330996" y="1690833"/>
            <a:ext cx="5783264" cy="47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ovéPole 4">
            <a:extLst>
              <a:ext uri="{FF2B5EF4-FFF2-40B4-BE49-F238E27FC236}">
                <a16:creationId xmlns:a16="http://schemas.microsoft.com/office/drawing/2014/main" id="{BD49E67D-F7B7-4FE9-95BF-6D3170AAF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97" y="679451"/>
            <a:ext cx="5867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Vitráže gotické katedrály ve </a:t>
            </a:r>
            <a:r>
              <a:rPr lang="cs-CZ" altLang="cs-CZ" sz="2400" b="1" dirty="0" err="1"/>
              <a:t>Freiberku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    1. pol. 14. stol.</a:t>
            </a:r>
          </a:p>
        </p:txBody>
      </p:sp>
      <p:pic>
        <p:nvPicPr>
          <p:cNvPr id="77828" name="Picture 2">
            <a:extLst>
              <a:ext uri="{FF2B5EF4-FFF2-40B4-BE49-F238E27FC236}">
                <a16:creationId xmlns:a16="http://schemas.microsoft.com/office/drawing/2014/main" id="{2AC5AD3A-FD7D-4F11-B74D-C4B24D949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0" t="26086" r="39304" b="54997"/>
          <a:stretch>
            <a:fillRect/>
          </a:stretch>
        </p:blipFill>
        <p:spPr bwMode="auto">
          <a:xfrm>
            <a:off x="6517979" y="164362"/>
            <a:ext cx="5228724" cy="350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2">
            <a:extLst>
              <a:ext uri="{FF2B5EF4-FFF2-40B4-BE49-F238E27FC236}">
                <a16:creationId xmlns:a16="http://schemas.microsoft.com/office/drawing/2014/main" id="{7F7D4AFB-E519-418E-BAE8-3BBDB42C9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0" t="52460" r="39304" b="31459"/>
          <a:stretch>
            <a:fillRect/>
          </a:stretch>
        </p:blipFill>
        <p:spPr bwMode="auto">
          <a:xfrm>
            <a:off x="6517979" y="3848099"/>
            <a:ext cx="5228724" cy="297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>
            <a:extLst>
              <a:ext uri="{FF2B5EF4-FFF2-40B4-BE49-F238E27FC236}">
                <a16:creationId xmlns:a16="http://schemas.microsoft.com/office/drawing/2014/main" id="{AB9321F6-2F56-8B52-290C-C9E5DBD55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769" y="1691794"/>
            <a:ext cx="4527231" cy="438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Text Box 5">
            <a:extLst>
              <a:ext uri="{FF2B5EF4-FFF2-40B4-BE49-F238E27FC236}">
                <a16:creationId xmlns:a16="http://schemas.microsoft.com/office/drawing/2014/main" id="{F398693F-7B55-3D41-9C3B-85571823C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6" y="53437"/>
            <a:ext cx="6724649" cy="15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cs-CZ" altLang="cs-CZ" sz="1800" b="1" dirty="0"/>
              <a:t>Rýmařov – Hrádek:   </a:t>
            </a:r>
            <a:r>
              <a:rPr lang="cs-CZ" altLang="cs-CZ" sz="1800" dirty="0"/>
              <a:t>opevněná rezidence horního úředníka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technická keramika se šupinkami zlata </a:t>
            </a:r>
            <a:endParaRPr lang="cs-CZ" sz="11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Destičky, zlomky misek a nádob se stopami tavení zlata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(13./14. stol., Muzeum Rýmařov)</a:t>
            </a:r>
          </a:p>
        </p:txBody>
      </p:sp>
      <p:pic>
        <p:nvPicPr>
          <p:cNvPr id="50180" name="Picture 6">
            <a:extLst>
              <a:ext uri="{FF2B5EF4-FFF2-40B4-BE49-F238E27FC236}">
                <a16:creationId xmlns:a16="http://schemas.microsoft.com/office/drawing/2014/main" id="{D1B7AD12-BEB3-33AA-1397-CB1185AD8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3118776"/>
            <a:ext cx="1556166" cy="157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8C7906DF-EC4F-C18F-61A7-D782C6B51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42" y="3118776"/>
            <a:ext cx="5678749" cy="274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760A0E78-7F22-894F-3660-9594CF0D1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543" y="1890805"/>
            <a:ext cx="59073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Mlecí mísa a běhoun z mlýna na zlato ze Suché Rudné (16. stol., Městské muzeum Rýmařov)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4E4BE900-0A05-8043-885C-57E1E8C3C3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Metody získávání zlata</a:t>
            </a:r>
          </a:p>
        </p:txBody>
      </p:sp>
      <p:sp>
        <p:nvSpPr>
          <p:cNvPr id="16387" name="Rectangle 5">
            <a:extLst>
              <a:ext uri="{FF2B5EF4-FFF2-40B4-BE49-F238E27FC236}">
                <a16:creationId xmlns:a16="http://schemas.microsoft.com/office/drawing/2014/main" id="{D203F7B9-C2E1-3CF1-2147-FD9A179C51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42951" y="1428750"/>
            <a:ext cx="11449050" cy="56197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b="1" dirty="0"/>
              <a:t>Primární ložiska  </a:t>
            </a:r>
            <a:r>
              <a:rPr lang="cs-CZ" altLang="cs-CZ" sz="2000" dirty="0"/>
              <a:t>–  zlato vystupuje k povrchu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Sekundární ložiska  </a:t>
            </a:r>
            <a:r>
              <a:rPr lang="cs-CZ" altLang="cs-CZ" sz="2000" dirty="0"/>
              <a:t>–  častější v Čechách:  zlato se vyskytuje volně v náplavech nebo </a:t>
            </a:r>
            <a:r>
              <a:rPr lang="cs-CZ" altLang="cs-CZ" sz="2000" dirty="0" err="1"/>
              <a:t>paleorosypech</a:t>
            </a:r>
            <a:endParaRPr lang="cs-CZ" altLang="cs-CZ" sz="2000" dirty="0"/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a) Rýžování volného sedimentu </a:t>
            </a:r>
            <a:r>
              <a:rPr lang="cs-CZ" altLang="cs-CZ" sz="2000" dirty="0"/>
              <a:t> –  nejstarší způsob, který zanechává minimální stopy (</a:t>
            </a:r>
            <a:r>
              <a:rPr lang="cs-CZ" altLang="cs-CZ" sz="2000" dirty="0" err="1"/>
              <a:t>sejpy</a:t>
            </a:r>
            <a:r>
              <a:rPr lang="cs-CZ" altLang="cs-CZ" sz="2000" dirty="0"/>
              <a:t>)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b)</a:t>
            </a:r>
            <a:r>
              <a:rPr lang="cs-CZ" altLang="cs-CZ" sz="2000" dirty="0"/>
              <a:t> </a:t>
            </a:r>
            <a:r>
              <a:rPr lang="cs-CZ" altLang="cs-CZ" sz="2000" b="1" dirty="0"/>
              <a:t>Dobývání svrchní části ložiska</a:t>
            </a:r>
            <a:r>
              <a:rPr lang="cs-CZ" altLang="cs-CZ" sz="2000" dirty="0"/>
              <a:t>  –  těžba po vyčerpání sekundárních rozsypů a odkryvu primárního zdroje 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c) Tzv. „měkké dolování“</a:t>
            </a:r>
            <a:r>
              <a:rPr lang="cs-CZ" altLang="cs-CZ" sz="2000" dirty="0"/>
              <a:t>  –  kombinace předešlých metod:   v místech výskytu zvětralých žil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                                                             méně zpevněných sedimentů (</a:t>
            </a:r>
            <a:r>
              <a:rPr lang="cs-CZ" altLang="cs-CZ" sz="2000" dirty="0" err="1"/>
              <a:t>paleorozsypů</a:t>
            </a:r>
            <a:r>
              <a:rPr lang="cs-CZ" altLang="cs-CZ" sz="2000" dirty="0"/>
              <a:t>)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                                                             v místech starých říčních teras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C1242F9D-13BB-A4CC-2D25-A958B55660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199" y="9842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>
                <a:solidFill>
                  <a:srgbClr val="FF0000"/>
                </a:solidFill>
              </a:rPr>
              <a:t>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Povrchové získávání zlata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F17A7AFA-23DA-3FF7-7A22-76BC7E8098D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52425" y="1600201"/>
            <a:ext cx="11839575" cy="5257799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cs-CZ" altLang="cs-CZ" dirty="0"/>
              <a:t>   </a:t>
            </a:r>
            <a:r>
              <a:rPr lang="cs-CZ" altLang="cs-CZ" sz="1800" dirty="0"/>
              <a:t>a) </a:t>
            </a:r>
            <a:r>
              <a:rPr lang="cs-CZ" altLang="cs-CZ" sz="1800" b="1" dirty="0"/>
              <a:t>rýžování v naplaveninách</a:t>
            </a:r>
            <a:r>
              <a:rPr lang="cs-CZ" altLang="cs-CZ" sz="1800" dirty="0"/>
              <a:t>   –   dnes: pomocí pánve, dříve: ovčí rouno (latén)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–    jižní Čechy (Pootaví), povodí Moravice, Opavy mezi Zlatými  Horami a </a:t>
            </a:r>
            <a:r>
              <a:rPr lang="cs-CZ" altLang="cs-CZ" sz="1800" dirty="0" err="1"/>
              <a:t>Glucholazy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mezi </a:t>
            </a:r>
            <a:r>
              <a:rPr lang="pt-BR" altLang="cs-CZ" sz="1800" dirty="0"/>
              <a:t>Vrbnem p. Pradědem a Krnovem</a:t>
            </a: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–  </a:t>
            </a:r>
            <a:r>
              <a:rPr lang="cs-CZ" altLang="cs-CZ" sz="1800" b="1" dirty="0" err="1"/>
              <a:t>sejpy</a:t>
            </a:r>
            <a:r>
              <a:rPr lang="cs-CZ" altLang="cs-CZ" sz="1800" dirty="0"/>
              <a:t>:  z něm. </a:t>
            </a:r>
            <a:r>
              <a:rPr lang="cs-CZ" altLang="cs-CZ" sz="1800" dirty="0" err="1"/>
              <a:t>seifen</a:t>
            </a:r>
            <a:r>
              <a:rPr lang="cs-CZ" altLang="cs-CZ" sz="1800" dirty="0"/>
              <a:t> – rýžovat, rýžoviště – e. </a:t>
            </a:r>
            <a:r>
              <a:rPr lang="cs-CZ" altLang="cs-CZ" sz="1800" dirty="0" err="1"/>
              <a:t>Seife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haldy na březích podél vodního toku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hromady propraných potočních sedimentů (</a:t>
            </a:r>
            <a:r>
              <a:rPr lang="cs-CZ" altLang="cs-CZ" sz="1800" dirty="0" err="1"/>
              <a:t>Modlešovice</a:t>
            </a:r>
            <a:r>
              <a:rPr lang="cs-CZ" altLang="cs-CZ" sz="1800" dirty="0"/>
              <a:t>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b) </a:t>
            </a:r>
            <a:r>
              <a:rPr lang="cs-CZ" altLang="cs-CZ" sz="1800" b="1" dirty="0"/>
              <a:t>rýžování na terasách</a:t>
            </a:r>
            <a:r>
              <a:rPr lang="cs-CZ" altLang="cs-CZ" sz="1800" dirty="0"/>
              <a:t>  –  nakopání zlatonosné hlíny daleko od vody v náplavách prahorních řek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–  přivádění vody kanály, nádrže (zásobárny)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–   Zlatá Koruna (14. stol.); les na Kvildě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–   budování náhonů (dřevěná koryta)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8E25FBD-7034-A7D9-B0E8-2EA4ACDBB3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Hlubinná těžba a zpracování zlata    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4EA9E96-3426-32B9-7DE1-9D8C31A22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2025" y="1219200"/>
            <a:ext cx="11229975" cy="5638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Zahřátí   </a:t>
            </a:r>
            <a:r>
              <a:rPr lang="cs-CZ" altLang="cs-CZ" sz="1800" dirty="0"/>
              <a:t>–  rostlá skála s křemennou žílou se zahřívala pomocí ohně (očazení uvnitř jam)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Odsekávání   </a:t>
            </a:r>
            <a:r>
              <a:rPr lang="cs-CZ" altLang="cs-CZ" sz="1800" dirty="0"/>
              <a:t>–  pomocí sekáčů a dlát s kladivem:  </a:t>
            </a:r>
            <a:r>
              <a:rPr lang="cs-CZ" altLang="cs-CZ" sz="1800" dirty="0" err="1"/>
              <a:t>trasologické</a:t>
            </a:r>
            <a:r>
              <a:rPr lang="cs-CZ" altLang="cs-CZ" sz="1800" dirty="0"/>
              <a:t> stopy po nástrojích na stěnách jam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Vyzvednutí natěženého materiálu  </a:t>
            </a:r>
            <a:r>
              <a:rPr lang="cs-CZ" altLang="cs-CZ" sz="1800" dirty="0"/>
              <a:t> –   pravděpodobně ve vacích z organického materiálu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Třídění a roztloukání   –  </a:t>
            </a:r>
            <a:r>
              <a:rPr lang="cs-CZ" altLang="cs-CZ" sz="1800" dirty="0"/>
              <a:t> křemenná </a:t>
            </a:r>
            <a:r>
              <a:rPr lang="cs-CZ" altLang="cs-CZ" sz="1800" dirty="0" err="1"/>
              <a:t>žílovina</a:t>
            </a:r>
            <a:r>
              <a:rPr lang="cs-CZ" altLang="cs-CZ" sz="1800" dirty="0"/>
              <a:t> se drtila na menší frakce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Pražení v ohništích</a:t>
            </a:r>
            <a:r>
              <a:rPr lang="cs-CZ" altLang="cs-CZ" sz="1800" dirty="0"/>
              <a:t>   –   zvyšovalo křehkost před rozdrcením nebo rozemletím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                              (urychlení oxidace sulfidů vedoucí k uvolnění zlata)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Nadrcení   </a:t>
            </a:r>
            <a:r>
              <a:rPr lang="cs-CZ" altLang="cs-CZ" sz="1800" dirty="0"/>
              <a:t>–    ve stoupách nebo rozemletí v rotačních mlýnech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Propírání</a:t>
            </a:r>
            <a:r>
              <a:rPr lang="cs-CZ" altLang="cs-CZ" sz="1800" dirty="0"/>
              <a:t>  –  poslední separační fáze:  oddělení lehčího materiálu od těžšího zlata (ve žlabu, rouno)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9481C467-03B6-760C-7C3E-D6FDC8D3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81363"/>
            <a:ext cx="2752725" cy="202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E2FD0E5E-B0FF-E6D1-ABFC-5A2763E5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96" y="-14536"/>
            <a:ext cx="5783719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4">
            <a:extLst>
              <a:ext uri="{FF2B5EF4-FFF2-40B4-BE49-F238E27FC236}">
                <a16:creationId xmlns:a16="http://schemas.microsoft.com/office/drawing/2014/main" id="{BCD487FE-8E99-FBDC-AF53-47F1262AB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26" y="5957827"/>
            <a:ext cx="541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Základové trámy a kůly píseckého zlatorudného mlýna v expozici Prácheňského muzea v Písku.</a:t>
            </a:r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F5278B87-4D5E-5DC6-DC2D-C42444902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77790"/>
            <a:ext cx="1828799" cy="407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C160EA82-BB21-E5D4-8698-741AE68B9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20" y="226343"/>
            <a:ext cx="2752724" cy="404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1" name="Picture 7">
            <a:extLst>
              <a:ext uri="{FF2B5EF4-FFF2-40B4-BE49-F238E27FC236}">
                <a16:creationId xmlns:a16="http://schemas.microsoft.com/office/drawing/2014/main" id="{C0609614-F0E3-713B-E14C-E4F6CAFEB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159" y="4781362"/>
            <a:ext cx="2863982" cy="19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2" name="Text Box 8">
            <a:extLst>
              <a:ext uri="{FF2B5EF4-FFF2-40B4-BE49-F238E27FC236}">
                <a16:creationId xmlns:a16="http://schemas.microsoft.com/office/drawing/2014/main" id="{61AE0790-A76F-5B31-AB34-78E94E935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4414649"/>
            <a:ext cx="18902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Mlýnský kámen</a:t>
            </a: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0316AF36-DFCC-5C2D-5309-2F9F8AB9D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0447" y="4357299"/>
            <a:ext cx="21074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Stoupový</a:t>
            </a:r>
            <a:r>
              <a:rPr lang="cs-CZ" altLang="cs-CZ" sz="1800" b="1" dirty="0"/>
              <a:t> kámen</a:t>
            </a:r>
          </a:p>
        </p:txBody>
      </p:sp>
      <p:sp>
        <p:nvSpPr>
          <p:cNvPr id="36874" name="Text Box 10">
            <a:extLst>
              <a:ext uri="{FF2B5EF4-FFF2-40B4-BE49-F238E27FC236}">
                <a16:creationId xmlns:a16="http://schemas.microsoft.com/office/drawing/2014/main" id="{041B9F64-8303-0D61-E06D-CB2A4BEE2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0000" y="33466"/>
            <a:ext cx="35830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Mlýn:   2. pol. 13. – poč. 14. stol.</a:t>
            </a: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ED8FDB00-880D-D6EB-E0CA-5C3FD877A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0"/>
            <a:ext cx="3124200" cy="3698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00"/>
                </a:solidFill>
              </a:rPr>
              <a:t>Expozice Zlato v Pootaví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rodukt">
            <a:extLst>
              <a:ext uri="{FF2B5EF4-FFF2-40B4-BE49-F238E27FC236}">
                <a16:creationId xmlns:a16="http://schemas.microsoft.com/office/drawing/2014/main" id="{68D83153-41BC-4CD4-F1B0-484A52D12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E10E2DE7-A9C0-C078-148B-7AE67FF87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"/>
            <a:ext cx="4275529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00"/>
                </a:solidFill>
              </a:rPr>
              <a:t>Hornický skanzen se zlatorudnou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00"/>
                </a:solidFill>
              </a:rPr>
              <a:t>úpravnou v Jeseníkách u Zlatých Hor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E6D9948C-B73B-3E1E-4040-47FDC205DDE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34278" y="242128"/>
            <a:ext cx="6248400" cy="69215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Olovo</a:t>
            </a:r>
            <a:endParaRPr lang="en-US" altLang="cs-CZ" sz="3200" b="1" dirty="0">
              <a:solidFill>
                <a:srgbClr val="FF0000"/>
              </a:solidFill>
            </a:endParaRPr>
          </a:p>
        </p:txBody>
      </p:sp>
      <p:sp>
        <p:nvSpPr>
          <p:cNvPr id="46083" name="Zástupný symbol pro obsah 2">
            <a:extLst>
              <a:ext uri="{FF2B5EF4-FFF2-40B4-BE49-F238E27FC236}">
                <a16:creationId xmlns:a16="http://schemas.microsoft.com/office/drawing/2014/main" id="{F7E157C5-4775-31BF-4810-F459D343A31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810453" y="1415222"/>
            <a:ext cx="9813235" cy="57150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dirty="0"/>
              <a:t>Hustota: 11,34.10</a:t>
            </a:r>
            <a:r>
              <a:rPr lang="cs-CZ" altLang="cs-CZ" sz="1800" baseline="30000" dirty="0"/>
              <a:t>3</a:t>
            </a:r>
            <a:r>
              <a:rPr lang="cs-CZ" altLang="cs-CZ" sz="1800" dirty="0"/>
              <a:t> kg.m</a:t>
            </a:r>
            <a:r>
              <a:rPr lang="cs-CZ" altLang="cs-CZ" sz="1800" baseline="30000" dirty="0"/>
              <a:t>-3</a:t>
            </a:r>
          </a:p>
          <a:p>
            <a:pPr eaLnBrk="1" hangingPunct="1"/>
            <a:r>
              <a:rPr lang="cs-CZ" altLang="cs-CZ" sz="1800" dirty="0"/>
              <a:t>Teplota tavení:   327,5 °C </a:t>
            </a:r>
          </a:p>
          <a:p>
            <a:pPr eaLnBrk="1" hangingPunct="1"/>
            <a:r>
              <a:rPr lang="cs-CZ" altLang="cs-CZ" sz="1800" dirty="0"/>
              <a:t>V zemské kůře zastoupeno poměrně řídce. </a:t>
            </a:r>
          </a:p>
          <a:p>
            <a:pPr eaLnBrk="1" hangingPunct="1"/>
            <a:r>
              <a:rPr lang="cs-CZ" altLang="cs-CZ" sz="1800" dirty="0"/>
              <a:t>Nejběžnější ruda:  </a:t>
            </a:r>
            <a:r>
              <a:rPr lang="cs-CZ" altLang="cs-CZ" sz="1800" dirty="0" err="1"/>
              <a:t>PbS</a:t>
            </a:r>
            <a:r>
              <a:rPr lang="cs-CZ" altLang="cs-CZ" sz="1800" dirty="0"/>
              <a:t>  sulfid olovnatý – galenit  </a:t>
            </a:r>
          </a:p>
          <a:p>
            <a:pPr eaLnBrk="1" hangingPunct="1"/>
            <a:r>
              <a:rPr lang="cs-CZ" altLang="cs-CZ" sz="1800" dirty="0"/>
              <a:t>Další minerály:      PbCO</a:t>
            </a:r>
            <a:r>
              <a:rPr lang="cs-CZ" altLang="cs-CZ" sz="1800" baseline="-25000" dirty="0"/>
              <a:t>3  </a:t>
            </a:r>
            <a:r>
              <a:rPr lang="cs-CZ" altLang="cs-CZ" sz="1800" dirty="0"/>
              <a:t>cerusit – uhličitan olovnatý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PbSO</a:t>
            </a:r>
            <a:r>
              <a:rPr lang="cs-CZ" altLang="cs-CZ" sz="1800" baseline="-25000" dirty="0"/>
              <a:t>4  </a:t>
            </a:r>
            <a:r>
              <a:rPr lang="cs-CZ" altLang="cs-CZ" sz="1800" dirty="0"/>
              <a:t>anglesit, síran olovnatý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Olovo se často vyskytuje jako doprovodný prvek v rudách zinku a stříbra.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2000" b="1" dirty="0"/>
              <a:t>Technologický postup: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–  </a:t>
            </a:r>
            <a:r>
              <a:rPr lang="cs-CZ" altLang="cs-CZ" sz="1800" dirty="0"/>
              <a:t>při získávání olova z rudy byla hornina jemně namleta a oddělena složka s vysokým zastoupením kovu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–  následovalo pražení rudy - převedení sulfidů olova na oxidy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–  kovové olovo se pak z praženého koncentrátu redukovalo uhlím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–  separování kovu probíhalo v peci oxidačním tavením (kupelací)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</a:t>
            </a:r>
            <a:endParaRPr lang="en-US" altLang="cs-CZ" sz="1800" dirty="0"/>
          </a:p>
        </p:txBody>
      </p:sp>
      <p:pic>
        <p:nvPicPr>
          <p:cNvPr id="46084" name="Picture 12" descr="pb2">
            <a:extLst>
              <a:ext uri="{FF2B5EF4-FFF2-40B4-BE49-F238E27FC236}">
                <a16:creationId xmlns:a16="http://schemas.microsoft.com/office/drawing/2014/main" id="{F16F5AE4-85D7-09FF-A6C5-4A5F9EBA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0"/>
            <a:ext cx="371654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6A1C9BC9-547F-C6DC-4453-9E778C7C5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0318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Měď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E9EF91-21A8-0456-54A8-C0DD838B2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1" y="1009650"/>
            <a:ext cx="11639550" cy="58483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800" b="1" dirty="0"/>
              <a:t>Způsoby získávání mědi v přírodě: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1.   těžba čisté (ryzí) mědi ze žíly  –  dnes většinou vytěžené (Kavkaz, </a:t>
            </a:r>
            <a:r>
              <a:rPr lang="cs-CZ" sz="1800" dirty="0" err="1"/>
              <a:t>Sedmihrad</a:t>
            </a:r>
            <a:r>
              <a:rPr lang="cs-CZ" sz="1800" dirty="0"/>
              <a:t>.)</a:t>
            </a:r>
          </a:p>
          <a:p>
            <a:pPr marL="0" indent="0">
              <a:buNone/>
              <a:defRPr/>
            </a:pPr>
            <a:r>
              <a:rPr lang="cs-CZ" sz="1800" dirty="0"/>
              <a:t>      2.   vytavení z měděných rud   –   sulfidické:  chalkopyrit, tetraedrit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–    </a:t>
            </a:r>
            <a:r>
              <a:rPr lang="cs-CZ" sz="1800" dirty="0" err="1"/>
              <a:t>oxidické</a:t>
            </a:r>
            <a:r>
              <a:rPr lang="cs-CZ" sz="1800" dirty="0"/>
              <a:t>:   malachit, azurit, kuprit  </a:t>
            </a:r>
          </a:p>
          <a:p>
            <a:pPr marL="0" indent="0">
              <a:buNone/>
              <a:defRPr/>
            </a:pPr>
            <a:r>
              <a:rPr lang="cs-CZ" sz="1800" dirty="0"/>
              <a:t>      3.   z cementačních vod   –   rozpuštěné měděné rudy se usazovaly na dně</a:t>
            </a:r>
          </a:p>
          <a:p>
            <a:pPr marL="0" indent="0">
              <a:buNone/>
              <a:defRPr/>
            </a:pPr>
            <a:r>
              <a:rPr lang="cs-CZ" sz="1800" dirty="0"/>
              <a:t>  </a:t>
            </a:r>
          </a:p>
          <a:p>
            <a:pPr>
              <a:defRPr/>
            </a:pPr>
            <a:r>
              <a:rPr lang="cs-CZ" sz="1800" b="1" dirty="0"/>
              <a:t>Těžba:  </a:t>
            </a:r>
            <a:r>
              <a:rPr lang="cs-CZ" sz="1800" dirty="0"/>
              <a:t>povrchově i </a:t>
            </a:r>
            <a:r>
              <a:rPr lang="cs-CZ" sz="1800" dirty="0" err="1"/>
              <a:t>hlubinně</a:t>
            </a:r>
            <a:r>
              <a:rPr lang="cs-CZ" sz="1800" dirty="0"/>
              <a:t>  v rakouských Alpách:  pinky Ø 10 m, u ložisek úprava rudy (drcení, třídění, plavení)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Čechy:  Český les:  </a:t>
            </a:r>
            <a:r>
              <a:rPr lang="cs-CZ" sz="1800" dirty="0"/>
              <a:t>směr k Mariánským lázním 3 ložiska: Mutěnín, </a:t>
            </a:r>
            <a:r>
              <a:rPr lang="cs-CZ" sz="1800" dirty="0" err="1"/>
              <a:t>Svržno</a:t>
            </a:r>
            <a:r>
              <a:rPr lang="cs-CZ" sz="1800" dirty="0"/>
              <a:t>, Tři sekery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                          Slovensko:  </a:t>
            </a:r>
            <a:r>
              <a:rPr lang="cs-CZ" sz="1800" dirty="0"/>
              <a:t>3 oblasti těžby:  a)  kremnicko-</a:t>
            </a:r>
            <a:r>
              <a:rPr lang="cs-CZ" sz="1800" dirty="0" err="1"/>
              <a:t>šťavnická</a:t>
            </a:r>
            <a:r>
              <a:rPr lang="cs-CZ" sz="1800" dirty="0"/>
              <a:t>  (tetraedrit, chalkopyrit)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                                  b)  Nízké Tatry (chalkopyrit, malachit)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                                  c)  spišsko-</a:t>
            </a:r>
            <a:r>
              <a:rPr lang="cs-CZ" sz="1800" dirty="0" err="1"/>
              <a:t>gemerské</a:t>
            </a:r>
            <a:r>
              <a:rPr lang="cs-CZ" sz="1800" dirty="0"/>
              <a:t> Rudohoří (siderit, </a:t>
            </a:r>
            <a:r>
              <a:rPr lang="cs-CZ" sz="1800" dirty="0" err="1"/>
              <a:t>sirniky</a:t>
            </a:r>
            <a:r>
              <a:rPr lang="cs-CZ" sz="1800" dirty="0"/>
              <a:t> mědi) 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 </a:t>
            </a:r>
            <a:r>
              <a:rPr lang="cs-CZ" sz="1800" b="1" dirty="0"/>
              <a:t>Metalurgie </a:t>
            </a:r>
            <a:r>
              <a:rPr lang="cs-CZ" sz="1800" dirty="0"/>
              <a:t> –  a)  pražení:  oddělení síry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b)  tavba v peci  –  ruda + dřevěné uhlí + struskotvorné přísady (křemenec)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             –   tavící teplota:  1083</a:t>
            </a:r>
            <a:r>
              <a:rPr lang="cs-CZ" sz="1800" baseline="30000" dirty="0"/>
              <a:t>o</a:t>
            </a:r>
            <a:r>
              <a:rPr lang="cs-CZ" sz="1800" dirty="0"/>
              <a:t> C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             –   pomocí měchů se do pece vháněl vzduch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             –   roztavený kov se usazoval na dně v podobě měděného kamene, po přetavení koláč</a:t>
            </a:r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DE3FE000-2B36-F069-FF31-28484E98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6" y="1"/>
            <a:ext cx="32226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Nadpis 1">
            <a:extLst>
              <a:ext uri="{FF2B5EF4-FFF2-40B4-BE49-F238E27FC236}">
                <a16:creationId xmlns:a16="http://schemas.microsoft.com/office/drawing/2014/main" id="{49739F6E-567D-35B8-6CF2-28D68CC793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152401"/>
            <a:ext cx="3200400" cy="765175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Cín</a:t>
            </a:r>
            <a:endParaRPr lang="en-US" altLang="cs-CZ" sz="3200" b="1" dirty="0">
              <a:solidFill>
                <a:srgbClr val="FF0000"/>
              </a:solidFill>
            </a:endParaRPr>
          </a:p>
        </p:txBody>
      </p:sp>
      <p:sp>
        <p:nvSpPr>
          <p:cNvPr id="55300" name="Zástupný symbol pro obsah 2">
            <a:extLst>
              <a:ext uri="{FF2B5EF4-FFF2-40B4-BE49-F238E27FC236}">
                <a16:creationId xmlns:a16="http://schemas.microsoft.com/office/drawing/2014/main" id="{55DD49CE-4902-ABB9-0127-BAA9BB5C492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52449" y="917576"/>
            <a:ext cx="11153775" cy="59404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dirty="0"/>
              <a:t>Hustota:   7,28.10</a:t>
            </a:r>
            <a:r>
              <a:rPr lang="cs-CZ" altLang="cs-CZ" sz="1800" baseline="30000" dirty="0"/>
              <a:t>3</a:t>
            </a:r>
            <a:r>
              <a:rPr lang="cs-CZ" altLang="cs-CZ" sz="1800" dirty="0"/>
              <a:t> kg.m</a:t>
            </a:r>
            <a:r>
              <a:rPr lang="cs-CZ" altLang="cs-CZ" sz="1800" baseline="30000" dirty="0"/>
              <a:t>-3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Teplota tavení:   232 °C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Barva:   stříbrobílá barvu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Hlavní nerost </a:t>
            </a:r>
            <a:r>
              <a:rPr lang="cs-CZ" altLang="cs-CZ" sz="1800" dirty="0"/>
              <a:t> –  cínovec, oxid cíničitý SnO</a:t>
            </a:r>
            <a:r>
              <a:rPr lang="cs-CZ" altLang="cs-CZ" sz="1800" baseline="-25000" dirty="0"/>
              <a:t>2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</a:t>
            </a:r>
          </a:p>
          <a:p>
            <a:pPr eaLnBrk="1" hangingPunct="1">
              <a:defRPr/>
            </a:pPr>
            <a:r>
              <a:rPr lang="cs-CZ" altLang="cs-CZ" sz="1800" dirty="0"/>
              <a:t>Při dlouhodobém působení teplot nižších než 13 °C mění modifikaci (tzv. cínový mor)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Cínové rudy jsou velmi chudé:   obsahují několik desetin procenta cínu</a:t>
            </a:r>
          </a:p>
          <a:p>
            <a:pPr eaLnBrk="1" hangingPunct="1">
              <a:defRPr/>
            </a:pPr>
            <a:r>
              <a:rPr lang="cs-CZ" altLang="cs-CZ" sz="1800" dirty="0"/>
              <a:t>Je velmi dobře slévatelný a tvárný.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Výroba cínu</a:t>
            </a:r>
            <a:r>
              <a:rPr lang="cs-CZ" altLang="cs-CZ" sz="1800" dirty="0"/>
              <a:t> –  těžba, pražení, redukce při tavení v plamenných pecích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a pyrometalurgické nebo elektrometalurgické rafinaci.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Použití </a:t>
            </a:r>
            <a:r>
              <a:rPr lang="cs-CZ" altLang="cs-CZ" sz="1800" dirty="0"/>
              <a:t> –  součást slitin (například bronzy)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–  cínové nádobí</a:t>
            </a:r>
          </a:p>
          <a:p>
            <a:pPr eaLnBrk="1" hangingPunct="1">
              <a:defRPr/>
            </a:pPr>
            <a:endParaRPr lang="en-US" altLang="cs-CZ" sz="20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http://www.taggmanager.cz/poi_images/3086/5716_ryzovani_c.jpg">
            <a:extLst>
              <a:ext uri="{FF2B5EF4-FFF2-40B4-BE49-F238E27FC236}">
                <a16:creationId xmlns:a16="http://schemas.microsoft.com/office/drawing/2014/main" id="{742C8ACD-79C2-477D-9F5F-22EC4F28F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195868"/>
            <a:ext cx="3930650" cy="646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10" descr="http://www.taggmanager.cz/poi_images/3090/5729_ryzovani_c.jpg">
            <a:extLst>
              <a:ext uri="{FF2B5EF4-FFF2-40B4-BE49-F238E27FC236}">
                <a16:creationId xmlns:a16="http://schemas.microsoft.com/office/drawing/2014/main" id="{67B7CBF2-983F-4D59-AA25-942D74F3F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6" y="1046279"/>
            <a:ext cx="6010276" cy="561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11">
            <a:extLst>
              <a:ext uri="{FF2B5EF4-FFF2-40B4-BE49-F238E27FC236}">
                <a16:creationId xmlns:a16="http://schemas.microsoft.com/office/drawing/2014/main" id="{E6A80A94-E33D-4F90-BABC-46BD6EACE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409576"/>
            <a:ext cx="35284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Prádla cínu ve středověku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18047AE0-F4BD-44CE-A6B6-2EB4FBB7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9" t="12000" r="11250" b="28000"/>
          <a:stretch>
            <a:fillRect/>
          </a:stretch>
        </p:blipFill>
        <p:spPr bwMode="auto">
          <a:xfrm>
            <a:off x="0" y="-1"/>
            <a:ext cx="9563100" cy="6876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2743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>
            <a:extLst>
              <a:ext uri="{FF2B5EF4-FFF2-40B4-BE49-F238E27FC236}">
                <a16:creationId xmlns:a16="http://schemas.microsoft.com/office/drawing/2014/main" id="{F62FFE1E-443C-0ED5-04A0-FEE6B24027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" y="457200"/>
            <a:ext cx="11772899" cy="6553200"/>
          </a:xfrm>
        </p:spPr>
        <p:txBody>
          <a:bodyPr>
            <a:normAutofit lnSpcReduction="10000"/>
          </a:bodyPr>
          <a:lstStyle/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10. stol.</a:t>
            </a:r>
            <a:r>
              <a:rPr lang="cs-CZ" altLang="cs-CZ" sz="1800" dirty="0"/>
              <a:t>  –  počátky rýžování v povodí řeky Teplé a později i Ohře a přítoků </a:t>
            </a:r>
          </a:p>
          <a:p>
            <a:pPr eaLnBrk="1" hangingPunct="1"/>
            <a:r>
              <a:rPr lang="cs-CZ" altLang="cs-CZ" sz="1800" b="1" dirty="0"/>
              <a:t>13. stol.</a:t>
            </a:r>
            <a:r>
              <a:rPr lang="cs-CZ" altLang="cs-CZ" sz="1800" dirty="0"/>
              <a:t>  – všechen cín pocházel pouze z rozsypů</a:t>
            </a:r>
          </a:p>
          <a:p>
            <a:pPr eaLnBrk="1" hangingPunct="1"/>
            <a:r>
              <a:rPr lang="cs-CZ" altLang="cs-CZ" sz="1800" b="1" dirty="0"/>
              <a:t>14. -  15. stol.</a:t>
            </a:r>
            <a:r>
              <a:rPr lang="cs-CZ" altLang="cs-CZ" sz="1800" dirty="0"/>
              <a:t>   –   archeologické doklady těžby z Krušných hor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Těžební areály</a:t>
            </a:r>
            <a:r>
              <a:rPr lang="cs-CZ" altLang="cs-CZ" sz="1800" dirty="0"/>
              <a:t>  –  v oblasti Krušných hor a Slavkovského lesa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1400 – 1620:  80 000 t    (60 % evropské produkce)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–  </a:t>
            </a:r>
            <a:r>
              <a:rPr lang="cs-CZ" altLang="cs-CZ" sz="1800" b="1" dirty="0"/>
              <a:t>Pernink:  </a:t>
            </a:r>
            <a:r>
              <a:rPr lang="cs-CZ" altLang="cs-CZ" sz="1800" dirty="0"/>
              <a:t>hornická osada na české straně Krušných hor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cínová ložiska na </a:t>
            </a:r>
            <a:r>
              <a:rPr lang="cs-CZ" altLang="cs-CZ" sz="1800" dirty="0" err="1"/>
              <a:t>Perninském</a:t>
            </a:r>
            <a:r>
              <a:rPr lang="cs-CZ" altLang="cs-CZ" sz="1800" dirty="0"/>
              <a:t> vrchu a podél Bystřice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–  </a:t>
            </a:r>
            <a:r>
              <a:rPr lang="cs-CZ" altLang="cs-CZ" sz="1800" b="1" dirty="0"/>
              <a:t>Krásno a Horní Slavkov:  </a:t>
            </a:r>
            <a:r>
              <a:rPr lang="cs-CZ" altLang="cs-CZ" sz="1800"/>
              <a:t>hornické obce</a:t>
            </a:r>
            <a:endParaRPr lang="cs-CZ" altLang="cs-CZ" sz="1800" b="1" dirty="0"/>
          </a:p>
          <a:p>
            <a:pPr marL="0" indent="0">
              <a:buNone/>
            </a:pPr>
            <a:r>
              <a:rPr lang="cs-CZ" altLang="cs-CZ" sz="1800" dirty="0"/>
              <a:t>                                   1355 a 1356 povýšené na horní města.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</a:t>
            </a:r>
          </a:p>
          <a:p>
            <a:pPr eaLnBrk="1" hangingPunct="1"/>
            <a:r>
              <a:rPr lang="cs-CZ" altLang="cs-CZ" sz="1800" b="1" dirty="0"/>
              <a:t>Krušnohorská oblast</a:t>
            </a:r>
            <a:r>
              <a:rPr lang="cs-CZ" altLang="cs-CZ" sz="1800" dirty="0"/>
              <a:t>  –  mezi Božím Darem a Potůčky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–  15. a 16. stol.:  střídavě k České koruně nebo Sasku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–  do r. 1459:   Jiří z Poděbrad, poté saští kurfiřti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–  po r. 1546:   Ferdinand I. připojil k České koruně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16. stol.</a:t>
            </a:r>
            <a:r>
              <a:rPr lang="cs-CZ" altLang="cs-CZ" sz="1800" dirty="0"/>
              <a:t>  –  těžba:  Český les, </a:t>
            </a:r>
            <a:r>
              <a:rPr lang="cs-CZ" altLang="cs-CZ" sz="1800" dirty="0" err="1"/>
              <a:t>Kraslicko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Vrchlabsko</a:t>
            </a:r>
            <a:r>
              <a:rPr lang="cs-CZ" altLang="cs-CZ" sz="1800" dirty="0"/>
              <a:t>, Kutnohorsko, </a:t>
            </a:r>
            <a:r>
              <a:rPr lang="cs-CZ" altLang="cs-CZ" sz="1800" dirty="0" err="1"/>
              <a:t>Čáslavsko</a:t>
            </a:r>
            <a:r>
              <a:rPr lang="cs-CZ" altLang="cs-CZ" sz="1800" dirty="0"/>
              <a:t>, Příbramsko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  <p:pic>
        <p:nvPicPr>
          <p:cNvPr id="3" name="Picture 6" descr="kras02">
            <a:extLst>
              <a:ext uri="{FF2B5EF4-FFF2-40B4-BE49-F238E27FC236}">
                <a16:creationId xmlns:a16="http://schemas.microsoft.com/office/drawing/2014/main" id="{2C7E62C1-2C16-4647-9EAA-0E35DE93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57200"/>
            <a:ext cx="3879851" cy="538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00E17C-EC43-4243-B1D4-9BAF01319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0001" r="10001" b="6000"/>
          <a:stretch/>
        </p:blipFill>
        <p:spPr bwMode="auto">
          <a:xfrm>
            <a:off x="6200774" y="1046661"/>
            <a:ext cx="5915025" cy="485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700190B-23F2-4A15-AE42-E1C6E382D3DA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152400"/>
            <a:ext cx="6553200" cy="6553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cs-CZ" altLang="cs-CZ" sz="1800" kern="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kern="0" dirty="0"/>
          </a:p>
          <a:p>
            <a:pPr>
              <a:lnSpc>
                <a:spcPct val="80000"/>
              </a:lnSpc>
            </a:pPr>
            <a:r>
              <a:rPr lang="cs-CZ" altLang="cs-CZ" sz="2400" b="1" kern="0" dirty="0" err="1">
                <a:solidFill>
                  <a:srgbClr val="FF0000"/>
                </a:solidFill>
              </a:rPr>
              <a:t>Am</a:t>
            </a:r>
            <a:r>
              <a:rPr lang="cs-CZ" altLang="cs-CZ" sz="2400" b="1" kern="0" dirty="0">
                <a:solidFill>
                  <a:srgbClr val="FF0000"/>
                </a:solidFill>
              </a:rPr>
              <a:t> </a:t>
            </a:r>
            <a:r>
              <a:rPr lang="cs-CZ" altLang="cs-CZ" sz="2400" b="1" kern="0" dirty="0" err="1">
                <a:solidFill>
                  <a:srgbClr val="FF0000"/>
                </a:solidFill>
              </a:rPr>
              <a:t>Treppenhauer</a:t>
            </a:r>
            <a:r>
              <a:rPr lang="cs-CZ" altLang="cs-CZ" sz="2400" b="1" kern="0" dirty="0">
                <a:solidFill>
                  <a:srgbClr val="FF0000"/>
                </a:solidFill>
              </a:rPr>
              <a:t> u </a:t>
            </a:r>
            <a:r>
              <a:rPr lang="cs-CZ" altLang="cs-CZ" sz="2400" b="1" kern="0" dirty="0" err="1">
                <a:solidFill>
                  <a:srgbClr val="FF0000"/>
                </a:solidFill>
              </a:rPr>
              <a:t>Sachsenburgu</a:t>
            </a:r>
            <a:endParaRPr lang="cs-CZ" altLang="cs-CZ" sz="2400" b="1" kern="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400" b="1" kern="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kern="0" dirty="0"/>
              <a:t>       </a:t>
            </a:r>
            <a:r>
              <a:rPr lang="cs-CZ" altLang="cs-CZ" sz="1800" kern="0" dirty="0"/>
              <a:t>–  </a:t>
            </a:r>
            <a:r>
              <a:rPr lang="cs-CZ" altLang="cs-CZ" sz="1800" b="1" kern="0" dirty="0"/>
              <a:t>výzkumy</a:t>
            </a:r>
            <a:r>
              <a:rPr lang="cs-CZ" altLang="cs-CZ" sz="1800" kern="0" dirty="0"/>
              <a:t>: 1977–1998</a:t>
            </a:r>
            <a:r>
              <a:rPr lang="cs-CZ" altLang="cs-CZ" sz="1800" b="1" kern="0" dirty="0"/>
              <a:t>, </a:t>
            </a:r>
            <a:r>
              <a:rPr lang="cs-CZ" altLang="cs-CZ" sz="1800" kern="0" dirty="0"/>
              <a:t>2005-7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kern="0" dirty="0"/>
              <a:t>                            (Saský zemský úřad a Univerzita v </a:t>
            </a:r>
            <a:r>
              <a:rPr lang="cs-CZ" altLang="cs-CZ" sz="1800" kern="0" dirty="0" err="1"/>
              <a:t>Bamberku</a:t>
            </a:r>
            <a:r>
              <a:rPr lang="cs-CZ" altLang="cs-CZ" sz="1800" kern="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kern="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kern="0" dirty="0"/>
              <a:t>       </a:t>
            </a:r>
            <a:r>
              <a:rPr lang="cs-CZ" altLang="cs-CZ" sz="1800" kern="0" dirty="0"/>
              <a:t>–  hornické středisko:  těžební, úpravnické, výrobní, sídlištní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kern="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kern="0" dirty="0"/>
              <a:t>      –  </a:t>
            </a:r>
            <a:r>
              <a:rPr lang="cs-CZ" altLang="cs-CZ" sz="1800" b="1" kern="0" dirty="0"/>
              <a:t>sídliště</a:t>
            </a:r>
            <a:r>
              <a:rPr lang="cs-CZ" altLang="cs-CZ" sz="1800" kern="0" dirty="0"/>
              <a:t>:  12. – 14. stol.; rozkvět:  13. stol.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kern="0" dirty="0"/>
              <a:t>                          12 ha, ohrazeno valem a příkopem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kern="0" dirty="0"/>
              <a:t>                          ztotožněno s horním městem </a:t>
            </a:r>
            <a:r>
              <a:rPr lang="cs-CZ" altLang="cs-CZ" sz="1800" kern="0" dirty="0" err="1"/>
              <a:t>Bleiberg</a:t>
            </a:r>
            <a:r>
              <a:rPr lang="cs-CZ" altLang="cs-CZ" sz="1800" kern="0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kern="0" dirty="0"/>
              <a:t>                          (1318: první zmínka)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kern="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kern="0" dirty="0"/>
              <a:t>      –   </a:t>
            </a:r>
            <a:r>
              <a:rPr lang="cs-CZ" altLang="cs-CZ" sz="1800" b="1" kern="0" dirty="0"/>
              <a:t>nálezy</a:t>
            </a:r>
            <a:r>
              <a:rPr lang="cs-CZ" altLang="cs-CZ" sz="1800" kern="0" dirty="0"/>
              <a:t>:  slitky olova, kelímky, kupelační misky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kern="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kern="0" dirty="0"/>
              <a:t>      –   </a:t>
            </a:r>
            <a:r>
              <a:rPr lang="cs-CZ" altLang="cs-CZ" sz="1800" b="1" kern="0" dirty="0"/>
              <a:t>obytný areál</a:t>
            </a:r>
            <a:r>
              <a:rPr lang="cs-CZ" altLang="cs-CZ" sz="1800" kern="0" dirty="0"/>
              <a:t>:  domy zahloubené se vstupními šíjemi,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kern="0" dirty="0"/>
              <a:t>                                     kamenné podezdívky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kern="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kern="0" dirty="0"/>
              <a:t>      –   nepodařilo rozpoznat systém vyměřování </a:t>
            </a:r>
            <a:r>
              <a:rPr lang="cs-CZ" altLang="cs-CZ" sz="1800" b="1" kern="0" dirty="0"/>
              <a:t>důlních měr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kern="0" dirty="0"/>
              <a:t>           </a:t>
            </a:r>
            <a:r>
              <a:rPr lang="cs-CZ" altLang="cs-CZ" sz="1800" kern="0" dirty="0"/>
              <a:t>podle saského horního práva o rozsahu 7 lánů (cca 98 m),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kern="0" dirty="0"/>
              <a:t>           podle něhož měl na každé propůjčce těžař zřídit alespoň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kern="0" dirty="0"/>
              <a:t>           tři šachty.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kern="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kern="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kern="0" dirty="0"/>
              <a:t>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kern="0" dirty="0"/>
          </a:p>
        </p:txBody>
      </p:sp>
    </p:spTree>
    <p:extLst>
      <p:ext uri="{BB962C8B-B14F-4D97-AF65-F5344CB8AC3E}">
        <p14:creationId xmlns:p14="http://schemas.microsoft.com/office/powerpoint/2010/main" val="3760708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86A8865-75D8-42C9-90DD-0217B2963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0"/>
            <a:ext cx="58213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0">
            <a:extLst>
              <a:ext uri="{FF2B5EF4-FFF2-40B4-BE49-F238E27FC236}">
                <a16:creationId xmlns:a16="http://schemas.microsoft.com/office/drawing/2014/main" id="{A160F15C-30C4-4CAC-8071-B548022B4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59" y="514290"/>
            <a:ext cx="614855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Kostel sv. Anny v </a:t>
            </a:r>
            <a:r>
              <a:rPr lang="cs-CZ" altLang="cs-CZ" sz="2000" b="1" dirty="0" err="1">
                <a:solidFill>
                  <a:srgbClr val="FF0000"/>
                </a:solidFill>
                <a:latin typeface="+mn-lt"/>
              </a:rPr>
              <a:t>Annabergu</a:t>
            </a: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           1. třetina 16. stol.</a:t>
            </a:r>
          </a:p>
        </p:txBody>
      </p:sp>
    </p:spTree>
    <p:extLst>
      <p:ext uri="{BB962C8B-B14F-4D97-AF65-F5344CB8AC3E}">
        <p14:creationId xmlns:p14="http://schemas.microsoft.com/office/powerpoint/2010/main" val="2913919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>
            <a:extLst>
              <a:ext uri="{FF2B5EF4-FFF2-40B4-BE49-F238E27FC236}">
                <a16:creationId xmlns:a16="http://schemas.microsoft.com/office/drawing/2014/main" id="{B63F9D57-7DBC-47AC-AA6C-4D762DF18C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0550" y="638175"/>
            <a:ext cx="7896225" cy="5943600"/>
          </a:xfrm>
        </p:spPr>
        <p:txBody>
          <a:bodyPr>
            <a:normAutofit lnSpcReduction="10000"/>
          </a:bodyPr>
          <a:lstStyle/>
          <a:p>
            <a:r>
              <a:rPr lang="cs-CZ" altLang="cs-CZ" sz="2400" b="1" dirty="0" err="1">
                <a:solidFill>
                  <a:srgbClr val="FF0000"/>
                </a:solidFill>
              </a:rPr>
              <a:t>Dippoldiswalde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</a:p>
          <a:p>
            <a:endParaRPr lang="cs-CZ" altLang="cs-CZ" sz="2400" b="1" dirty="0"/>
          </a:p>
          <a:p>
            <a:r>
              <a:rPr lang="cs-CZ" altLang="cs-CZ" sz="1800" dirty="0"/>
              <a:t>na říčce Rote </a:t>
            </a:r>
            <a:r>
              <a:rPr lang="cs-CZ" altLang="cs-CZ" sz="1800" dirty="0" err="1"/>
              <a:t>Weiseritz</a:t>
            </a:r>
            <a:endParaRPr lang="cs-CZ" altLang="cs-CZ" sz="1800" dirty="0"/>
          </a:p>
          <a:p>
            <a:r>
              <a:rPr lang="cs-CZ" altLang="cs-CZ" sz="1800" b="1" dirty="0"/>
              <a:t>2008 </a:t>
            </a:r>
            <a:r>
              <a:rPr lang="cs-CZ" altLang="cs-CZ" sz="1800" dirty="0"/>
              <a:t>–  výzkum Saského zemského úřadu pro archeologii  </a:t>
            </a:r>
          </a:p>
          <a:p>
            <a:pPr>
              <a:buFontTx/>
              <a:buNone/>
            </a:pPr>
            <a:r>
              <a:rPr lang="cs-CZ" altLang="cs-CZ" sz="1800" dirty="0"/>
              <a:t>               –  důlní výdřeva: první fáze těžby:   </a:t>
            </a:r>
            <a:r>
              <a:rPr lang="cs-CZ" altLang="cs-CZ" sz="1800" dirty="0" err="1"/>
              <a:t>dendro</a:t>
            </a:r>
            <a:r>
              <a:rPr lang="cs-CZ" altLang="cs-CZ" sz="1800" dirty="0"/>
              <a:t>: 1179–1243         </a:t>
            </a:r>
          </a:p>
          <a:p>
            <a:pPr>
              <a:buFontTx/>
              <a:buNone/>
            </a:pPr>
            <a:r>
              <a:rPr lang="cs-CZ" altLang="cs-CZ" sz="1800" dirty="0"/>
              <a:t>      </a:t>
            </a:r>
          </a:p>
          <a:p>
            <a:pPr>
              <a:buFontTx/>
              <a:buNone/>
            </a:pPr>
            <a:r>
              <a:rPr lang="cs-CZ" altLang="cs-CZ" sz="1800" dirty="0"/>
              <a:t>               –  výdřeva, odvodňovací žlaby a zbytky nářadí a nástrojů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(násady, lopaty, žebříky)</a:t>
            </a: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r>
              <a:rPr lang="cs-CZ" altLang="cs-CZ" sz="1800" dirty="0"/>
              <a:t>               –  systém šachet a chodeb v rudních strukturách ve směru SV–JZ,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navzájem propojené chodbami a větracími či odvodňovacími štolami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r>
              <a:rPr lang="cs-CZ" altLang="cs-CZ" sz="1800" dirty="0"/>
              <a:t>               –  </a:t>
            </a:r>
            <a:r>
              <a:rPr lang="cs-CZ" altLang="cs-CZ" sz="1800" b="1" dirty="0"/>
              <a:t>nálezy</a:t>
            </a:r>
            <a:r>
              <a:rPr lang="cs-CZ" altLang="cs-CZ" sz="1800" dirty="0"/>
              <a:t>:  keramika ze 13. stol., zlomek rudního mlýna, hornické kladívko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r>
              <a:rPr lang="cs-CZ" altLang="cs-CZ" sz="1800" dirty="0"/>
              <a:t>              –   </a:t>
            </a:r>
            <a:r>
              <a:rPr lang="cs-CZ" altLang="cs-CZ" sz="1800" b="1" dirty="0"/>
              <a:t>ukončení provozu</a:t>
            </a:r>
            <a:r>
              <a:rPr lang="cs-CZ" altLang="cs-CZ" sz="1800" dirty="0"/>
              <a:t> </a:t>
            </a:r>
            <a:r>
              <a:rPr lang="cs-CZ" altLang="cs-CZ" sz="1800" b="1" dirty="0"/>
              <a:t>dolů</a:t>
            </a:r>
            <a:r>
              <a:rPr lang="cs-CZ" altLang="cs-CZ" sz="1800" dirty="0"/>
              <a:t>:  koreluje s počátky hornictví na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Českomoravské vrchovině</a:t>
            </a:r>
          </a:p>
          <a:p>
            <a:endParaRPr lang="cs-CZ" alt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34DC00C-A010-4EB2-917A-5619DC021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7" t="20972" r="20546" b="11667"/>
          <a:stretch/>
        </p:blipFill>
        <p:spPr>
          <a:xfrm>
            <a:off x="6838950" y="129260"/>
            <a:ext cx="5280856" cy="35473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828145E-35A5-4C33-B657-75BCC7879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048" y="4086225"/>
            <a:ext cx="3130610" cy="20859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98D6A1C-EA8E-4EAB-8056-3D22D1325A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Dobývání kovových rud v Čechách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12. – 13. stol.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3CADBCB-036B-41C2-AA01-6B4291078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428750"/>
            <a:ext cx="9791700" cy="54292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1188  </a:t>
            </a:r>
            <a:r>
              <a:rPr lang="cs-CZ" altLang="cs-CZ" sz="2000" dirty="0"/>
              <a:t>–  první písemná zpráva o dolování </a:t>
            </a:r>
            <a:r>
              <a:rPr lang="cs-CZ" altLang="cs-CZ" sz="2000" b="1" dirty="0">
                <a:solidFill>
                  <a:srgbClr val="FF0000"/>
                </a:solidFill>
              </a:rPr>
              <a:t>stříbra</a:t>
            </a:r>
            <a:r>
              <a:rPr lang="cs-CZ" altLang="cs-CZ" sz="2000" b="1" dirty="0"/>
              <a:t> </a:t>
            </a:r>
            <a:r>
              <a:rPr lang="cs-CZ" altLang="cs-CZ" sz="2000" dirty="0"/>
              <a:t>v povodí Mže (Berounky),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                    (zřejmě v oblasti budoucího města Stříbra)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–  dobývací práce v této oblasti neměly příliš dlouhé trvání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12. stol</a:t>
            </a:r>
            <a:r>
              <a:rPr lang="cs-CZ" altLang="cs-CZ" sz="2000" dirty="0"/>
              <a:t>.  –  dílčí exploatace výchozů v oblasti Vysočiny a patrně také v oblasti Jeseníků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–  vyčerpány povrchové zdroje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–  nebyla rozvinuta stříbrorudná těžba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1234 – 1240</a:t>
            </a:r>
            <a:r>
              <a:rPr lang="cs-CZ" altLang="cs-CZ" sz="2000" dirty="0"/>
              <a:t>:  těžba stříbra v Jihlavě a v Humpolci.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1234 – 1271</a:t>
            </a:r>
            <a:r>
              <a:rPr lang="cs-CZ" altLang="cs-CZ" sz="2000" dirty="0"/>
              <a:t>:  prospekce v Jeseníkách (Uničov, Opava a Bruntál)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50. léta 13. stol</a:t>
            </a:r>
            <a:r>
              <a:rPr lang="cs-CZ" altLang="cs-CZ" sz="2000" dirty="0"/>
              <a:t>.  –   Kutná Hora (útlum za husitských válek)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1250 – 1500</a:t>
            </a:r>
            <a:r>
              <a:rPr lang="cs-CZ" altLang="cs-CZ" sz="2000" dirty="0"/>
              <a:t>:  konjunktura rudného hornictví (20 tis. kg Au/rok)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2470</TotalTime>
  <Words>4897</Words>
  <Application>Microsoft Office PowerPoint</Application>
  <PresentationFormat>Širokoúhlá obrazovka</PresentationFormat>
  <Paragraphs>518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Motiv Office</vt:lpstr>
      <vt:lpstr>Archeologie českých zemí </vt:lpstr>
      <vt:lpstr>                            Využití drahých kovů</vt:lpstr>
      <vt:lpstr>                         Saské Krušnohoří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Dobývání kovových rud v Čechách                                               12. – 13. stol.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Úpadek a zánik hornických sídlišť                                          (1278–1360)</vt:lpstr>
      <vt:lpstr>                              Procesní model</vt:lpstr>
      <vt:lpstr>      Kutnohorský graduál               (kol. r. 1490)   </vt:lpstr>
      <vt:lpstr>Prezentace aplikace PowerPoint</vt:lpstr>
      <vt:lpstr>Prezentace aplikace PowerPoint</vt:lpstr>
      <vt:lpstr>Prezentace aplikace PowerPoint</vt:lpstr>
      <vt:lpstr>                   Stříbro  (Ag:  argentum – jasný)</vt:lpstr>
      <vt:lpstr>                            Těžba stříbra</vt:lpstr>
      <vt:lpstr>Prezentace aplikace PowerPoint</vt:lpstr>
      <vt:lpstr>Prezentace aplikace PowerPoint</vt:lpstr>
      <vt:lpstr>                                            Hutnictví stříbra</vt:lpstr>
      <vt:lpstr>                                Těžba stříbra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Těžba v Nízkém Jeseníku</vt:lpstr>
      <vt:lpstr>        Zlatohorsko     (Zuckmantel, Cukmantl)</vt:lpstr>
      <vt:lpstr>Prezentace aplikace PowerPoint</vt:lpstr>
      <vt:lpstr>                           </vt:lpstr>
      <vt:lpstr>Prezentace aplikace PowerPoint</vt:lpstr>
      <vt:lpstr>Prezentace aplikace PowerPoint</vt:lpstr>
      <vt:lpstr>                         Metody získávání zlata</vt:lpstr>
      <vt:lpstr>                                  Povrchové získávání zlata</vt:lpstr>
      <vt:lpstr>              Hlubinná těžba a zpracování zlata    </vt:lpstr>
      <vt:lpstr>Prezentace aplikace PowerPoint</vt:lpstr>
      <vt:lpstr>Prezentace aplikace PowerPoint</vt:lpstr>
      <vt:lpstr>                            Olovo</vt:lpstr>
      <vt:lpstr>                                            Měď </vt:lpstr>
      <vt:lpstr>              Cín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144</cp:revision>
  <dcterms:created xsi:type="dcterms:W3CDTF">2017-01-31T16:06:48Z</dcterms:created>
  <dcterms:modified xsi:type="dcterms:W3CDTF">2024-12-14T15:18:55Z</dcterms:modified>
</cp:coreProperties>
</file>