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426" r:id="rId3"/>
    <p:sldId id="378" r:id="rId4"/>
    <p:sldId id="353" r:id="rId5"/>
    <p:sldId id="351" r:id="rId6"/>
    <p:sldId id="390" r:id="rId7"/>
    <p:sldId id="352" r:id="rId8"/>
    <p:sldId id="330" r:id="rId9"/>
    <p:sldId id="436" r:id="rId10"/>
    <p:sldId id="437" r:id="rId11"/>
    <p:sldId id="431" r:id="rId12"/>
    <p:sldId id="438" r:id="rId13"/>
    <p:sldId id="421" r:id="rId14"/>
    <p:sldId id="406" r:id="rId15"/>
    <p:sldId id="366" r:id="rId16"/>
    <p:sldId id="334" r:id="rId17"/>
    <p:sldId id="368" r:id="rId18"/>
    <p:sldId id="331" r:id="rId19"/>
    <p:sldId id="356" r:id="rId20"/>
    <p:sldId id="358" r:id="rId21"/>
    <p:sldId id="359" r:id="rId22"/>
    <p:sldId id="362" r:id="rId23"/>
    <p:sldId id="360" r:id="rId24"/>
    <p:sldId id="363" r:id="rId25"/>
    <p:sldId id="365" r:id="rId26"/>
    <p:sldId id="367" r:id="rId27"/>
    <p:sldId id="439" r:id="rId28"/>
    <p:sldId id="440" r:id="rId29"/>
    <p:sldId id="420" r:id="rId30"/>
    <p:sldId id="381" r:id="rId31"/>
    <p:sldId id="422" r:id="rId32"/>
    <p:sldId id="260" r:id="rId33"/>
    <p:sldId id="428" r:id="rId34"/>
    <p:sldId id="391" r:id="rId35"/>
    <p:sldId id="394" r:id="rId36"/>
    <p:sldId id="424" r:id="rId37"/>
    <p:sldId id="388" r:id="rId38"/>
    <p:sldId id="397" r:id="rId39"/>
    <p:sldId id="399" r:id="rId40"/>
    <p:sldId id="400" r:id="rId41"/>
    <p:sldId id="435" r:id="rId42"/>
    <p:sldId id="295" r:id="rId43"/>
    <p:sldId id="263" r:id="rId44"/>
    <p:sldId id="404" r:id="rId45"/>
    <p:sldId id="419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09091-EE10-48B8-A9C8-5EBDD6E1D1EA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DA599-FE29-4804-8565-7D772D8F78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646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>
            <a:extLst>
              <a:ext uri="{FF2B5EF4-FFF2-40B4-BE49-F238E27FC236}">
                <a16:creationId xmlns:a16="http://schemas.microsoft.com/office/drawing/2014/main" id="{58BAFDE8-C505-1D98-18E4-721CD23617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Zástupný symbol pro poznámky 2">
            <a:extLst>
              <a:ext uri="{FF2B5EF4-FFF2-40B4-BE49-F238E27FC236}">
                <a16:creationId xmlns:a16="http://schemas.microsoft.com/office/drawing/2014/main" id="{F6F6A30F-A6A9-FAE0-AFB5-DBD5F267CD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92164" name="Zástupný symbol pro číslo snímku 3">
            <a:extLst>
              <a:ext uri="{FF2B5EF4-FFF2-40B4-BE49-F238E27FC236}">
                <a16:creationId xmlns:a16="http://schemas.microsoft.com/office/drawing/2014/main" id="{7F2A3063-06E6-6B75-0A5E-F419879CB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806275-767A-47C1-A521-55D58930C0C3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:a16="http://schemas.microsoft.com/office/drawing/2014/main" id="{D1CF40DB-766A-8890-0FE4-6D98CFA17C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>
            <a:extLst>
              <a:ext uri="{FF2B5EF4-FFF2-40B4-BE49-F238E27FC236}">
                <a16:creationId xmlns:a16="http://schemas.microsoft.com/office/drawing/2014/main" id="{E7EB9C09-6BF0-3091-617E-5EF543F8AF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E4C3B20C-B9D7-74B0-C041-0E74D1CC6C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CF6D20-A243-4311-885E-D0F540AAD51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Zástupný symbol pro obrázek snímku 1">
            <a:extLst>
              <a:ext uri="{FF2B5EF4-FFF2-40B4-BE49-F238E27FC236}">
                <a16:creationId xmlns:a16="http://schemas.microsoft.com/office/drawing/2014/main" id="{CD049790-D6D0-85BC-2F59-1DEC2B38BC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Zástupný symbol pro poznámky 2">
            <a:extLst>
              <a:ext uri="{FF2B5EF4-FFF2-40B4-BE49-F238E27FC236}">
                <a16:creationId xmlns:a16="http://schemas.microsoft.com/office/drawing/2014/main" id="{3ECB3BFE-FB5E-12BA-89A9-AA0EC8627F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18788" name="Zástupný symbol pro číslo snímku 3">
            <a:extLst>
              <a:ext uri="{FF2B5EF4-FFF2-40B4-BE49-F238E27FC236}">
                <a16:creationId xmlns:a16="http://schemas.microsoft.com/office/drawing/2014/main" id="{6DF518BA-A42F-6E2E-4170-2DE5EC39C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A3B937-DEFC-4DF6-9C24-EA69EBF9906F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08.06.2023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9.jpeg"/><Relationship Id="rId5" Type="http://schemas.openxmlformats.org/officeDocument/2006/relationships/image" Target="../media/image65.png"/><Relationship Id="rId10" Type="http://schemas.openxmlformats.org/officeDocument/2006/relationships/image" Target="../media/image68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emf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Archeologie českých zemí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13. Hmotná kultura vrcholného středověku.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1">
            <a:extLst>
              <a:ext uri="{FF2B5EF4-FFF2-40B4-BE49-F238E27FC236}">
                <a16:creationId xmlns:a16="http://schemas.microsoft.com/office/drawing/2014/main" id="{A81B4B47-A76D-06CB-5D4E-DB6AB2FC6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t="21875" r="26170" b="29166"/>
          <a:stretch>
            <a:fillRect/>
          </a:stretch>
        </p:blipFill>
        <p:spPr bwMode="auto">
          <a:xfrm>
            <a:off x="530790" y="485774"/>
            <a:ext cx="10556310" cy="596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>
            <a:extLst>
              <a:ext uri="{FF2B5EF4-FFF2-40B4-BE49-F238E27FC236}">
                <a16:creationId xmlns:a16="http://schemas.microsoft.com/office/drawing/2014/main" id="{05B6580A-C132-FCFF-D38B-F8BA44B74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2" t="21875" r="37335" b="21266"/>
          <a:stretch>
            <a:fillRect/>
          </a:stretch>
        </p:blipFill>
        <p:spPr bwMode="auto">
          <a:xfrm>
            <a:off x="5334000" y="9526"/>
            <a:ext cx="5334000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ovéPole 2">
            <a:extLst>
              <a:ext uri="{FF2B5EF4-FFF2-40B4-BE49-F238E27FC236}">
                <a16:creationId xmlns:a16="http://schemas.microsoft.com/office/drawing/2014/main" id="{0671C463-331E-D7C1-ED77-E929EF5AC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838201"/>
            <a:ext cx="1058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Hrnce</a:t>
            </a:r>
          </a:p>
        </p:txBody>
      </p:sp>
      <p:sp>
        <p:nvSpPr>
          <p:cNvPr id="36868" name="Obdélník 3">
            <a:extLst>
              <a:ext uri="{FF2B5EF4-FFF2-40B4-BE49-F238E27FC236}">
                <a16:creationId xmlns:a16="http://schemas.microsoft.com/office/drawing/2014/main" id="{AC335E66-0236-258C-6CA0-82BCCC276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275" y="1524001"/>
            <a:ext cx="41275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A:</a:t>
            </a:r>
            <a:r>
              <a:rPr lang="cs-CZ" altLang="cs-CZ" sz="1800"/>
              <a:t> soudkovité až kulovité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B:</a:t>
            </a:r>
            <a:r>
              <a:rPr lang="cs-CZ" altLang="cs-CZ" sz="1800"/>
              <a:t> vejčité s nízkou maximální výdutí,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C:</a:t>
            </a:r>
            <a:r>
              <a:rPr lang="cs-CZ" altLang="cs-CZ" sz="1800"/>
              <a:t> vejčité a lomené s vysokou výdutí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D:</a:t>
            </a:r>
            <a:r>
              <a:rPr lang="cs-CZ" altLang="cs-CZ" sz="1800"/>
              <a:t> situlovité s potlačenými plecemi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E:</a:t>
            </a:r>
            <a:r>
              <a:rPr lang="cs-CZ" altLang="cs-CZ" sz="1800"/>
              <a:t> válcovité.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ek 1">
            <a:extLst>
              <a:ext uri="{FF2B5EF4-FFF2-40B4-BE49-F238E27FC236}">
                <a16:creationId xmlns:a16="http://schemas.microsoft.com/office/drawing/2014/main" id="{578E93B8-93CA-CD33-6419-FE04BFBF0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4" t="18752" r="25037" b="7677"/>
          <a:stretch>
            <a:fillRect/>
          </a:stretch>
        </p:blipFill>
        <p:spPr bwMode="auto">
          <a:xfrm>
            <a:off x="2343150" y="-21165"/>
            <a:ext cx="8020050" cy="678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757E1273-91B6-451F-9BBC-5138BA68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r="55437"/>
          <a:stretch>
            <a:fillRect/>
          </a:stretch>
        </p:blipFill>
        <p:spPr bwMode="auto">
          <a:xfrm>
            <a:off x="4452937" y="311151"/>
            <a:ext cx="3286125" cy="609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2E0704AF-8BDC-6E2C-7699-5E400D82D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r="48361" b="6247"/>
          <a:stretch>
            <a:fillRect/>
          </a:stretch>
        </p:blipFill>
        <p:spPr bwMode="auto">
          <a:xfrm>
            <a:off x="495300" y="1421124"/>
            <a:ext cx="3286125" cy="512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2F3D76A5-3CF1-82A0-94C7-8EF498557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9"/>
          <a:stretch>
            <a:fillRect/>
          </a:stretch>
        </p:blipFill>
        <p:spPr bwMode="auto">
          <a:xfrm>
            <a:off x="8115300" y="1036639"/>
            <a:ext cx="3581400" cy="551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1">
            <a:extLst>
              <a:ext uri="{FF2B5EF4-FFF2-40B4-BE49-F238E27FC236}">
                <a16:creationId xmlns:a16="http://schemas.microsoft.com/office/drawing/2014/main" id="{17BCA81A-349A-E5D8-3566-707DF904B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61" b="64444"/>
          <a:stretch>
            <a:fillRect/>
          </a:stretch>
        </p:blipFill>
        <p:spPr bwMode="auto">
          <a:xfrm>
            <a:off x="5124449" y="3532587"/>
            <a:ext cx="1990726" cy="247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5">
            <a:extLst>
              <a:ext uri="{FF2B5EF4-FFF2-40B4-BE49-F238E27FC236}">
                <a16:creationId xmlns:a16="http://schemas.microsoft.com/office/drawing/2014/main" id="{86BD0247-5509-5376-78B7-B004C3C3D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4" y="6275387"/>
            <a:ext cx="872807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cs-CZ" sz="1800" b="1" dirty="0">
                <a:latin typeface="+mn-lt"/>
              </a:rPr>
              <a:t>Brno</a:t>
            </a:r>
            <a:r>
              <a:rPr lang="cs-CZ" sz="1800" dirty="0">
                <a:latin typeface="+mn-lt"/>
              </a:rPr>
              <a:t> – konvice se třmenovými uchy a zoomorfními výlevkami,  14. a 1. pol. 15. stol.</a:t>
            </a:r>
            <a:endParaRPr lang="cs-CZ" altLang="cs-CZ" sz="1800" b="1" dirty="0">
              <a:latin typeface="+mn-lt"/>
            </a:endParaRPr>
          </a:p>
        </p:txBody>
      </p:sp>
      <p:sp>
        <p:nvSpPr>
          <p:cNvPr id="12292" name="Nadpis 3">
            <a:extLst>
              <a:ext uri="{FF2B5EF4-FFF2-40B4-BE49-F238E27FC236}">
                <a16:creationId xmlns:a16="http://schemas.microsoft.com/office/drawing/2014/main" id="{A72521E4-5D40-0232-A6CB-55DB866EE7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111125"/>
            <a:ext cx="6696075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Třmenové konvice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1178398-5B18-9C0A-DC4A-E5CC83E19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1073150"/>
            <a:ext cx="9464675" cy="23558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První pol. 12. stol.  – 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jz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. Německo:  původ</a:t>
            </a:r>
          </a:p>
          <a:p>
            <a:pPr>
              <a:defRPr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2. pol. 12. stol. 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 rakouské Podunají:  odsud po Dunaji</a:t>
            </a:r>
          </a:p>
          <a:p>
            <a:pPr>
              <a:defRPr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12./13. stol. 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 v Bratislavě </a:t>
            </a:r>
          </a:p>
          <a:p>
            <a:pPr>
              <a:defRPr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první pol. 13. stol. 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jižní Morava (v Maďarsku ojedinělé) </a:t>
            </a:r>
          </a:p>
          <a:p>
            <a:pPr marL="0" indent="0">
              <a:buNone/>
              <a:defRPr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–   Sasko</a:t>
            </a:r>
          </a:p>
          <a:p>
            <a:pPr>
              <a:defRPr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pol. 13. stol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. –  v Čechách (Hradec Králové, Čáslav)</a:t>
            </a:r>
          </a:p>
          <a:p>
            <a:pPr>
              <a:defRPr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Import technologie výroby ne samotných výrobků.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4" name="Obrázek 9">
            <a:extLst>
              <a:ext uri="{FF2B5EF4-FFF2-40B4-BE49-F238E27FC236}">
                <a16:creationId xmlns:a16="http://schemas.microsoft.com/office/drawing/2014/main" id="{8E08F097-6EB7-BF6F-2891-8BB4B9D51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r="48514" b="59366"/>
          <a:stretch>
            <a:fillRect/>
          </a:stretch>
        </p:blipFill>
        <p:spPr bwMode="auto">
          <a:xfrm>
            <a:off x="2134364" y="3429000"/>
            <a:ext cx="2409061" cy="271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7667CA0-E464-16E8-5084-C5B904020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" r="52856"/>
          <a:stretch>
            <a:fillRect/>
          </a:stretch>
        </p:blipFill>
        <p:spPr bwMode="auto">
          <a:xfrm>
            <a:off x="9145624" y="2271280"/>
            <a:ext cx="2870126" cy="458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6">
            <a:extLst>
              <a:ext uri="{FF2B5EF4-FFF2-40B4-BE49-F238E27FC236}">
                <a16:creationId xmlns:a16="http://schemas.microsoft.com/office/drawing/2014/main" id="{D7A5D916-475C-E5C8-5901-872FE090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907" y="212725"/>
            <a:ext cx="2094843" cy="312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>
            <a:extLst>
              <a:ext uri="{FF2B5EF4-FFF2-40B4-BE49-F238E27FC236}">
                <a16:creationId xmlns:a16="http://schemas.microsoft.com/office/drawing/2014/main" id="{D653B1C7-CE38-04B4-DA48-3AC0B9F1F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0" y="6351"/>
            <a:ext cx="7886700" cy="993775"/>
          </a:xfrm>
        </p:spPr>
        <p:txBody>
          <a:bodyPr/>
          <a:lstStyle/>
          <a:p>
            <a:r>
              <a:rPr lang="cs-CZ" altLang="cs-CZ" sz="3200" b="1"/>
              <a:t>  </a:t>
            </a:r>
            <a:r>
              <a:rPr lang="cs-CZ" altLang="cs-CZ" sz="3200" b="1">
                <a:solidFill>
                  <a:srgbClr val="FF0000"/>
                </a:solidFill>
              </a:rPr>
              <a:t>Loštická keramika</a:t>
            </a:r>
            <a:endParaRPr lang="cs-CZ" altLang="cs-CZ" sz="320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84EE02-B18E-62E3-BDD0-6C2D7378A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27" y="1228725"/>
            <a:ext cx="11049198" cy="58578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600" b="1" dirty="0"/>
              <a:t>Dílny</a:t>
            </a:r>
            <a:r>
              <a:rPr lang="cs-CZ" altLang="cs-CZ" sz="1600" dirty="0"/>
              <a:t>   –  přímo v intravilánu Loštic (1876)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600" dirty="0"/>
              <a:t>                 –  přilehlé vesnice: Žádlovice, Líšnice. </a:t>
            </a:r>
            <a:r>
              <a:rPr lang="cs-CZ" altLang="cs-CZ" sz="1600" dirty="0" err="1"/>
              <a:t>Svinov</a:t>
            </a:r>
            <a:r>
              <a:rPr lang="cs-CZ" altLang="cs-CZ" sz="1600" dirty="0"/>
              <a:t> (1567: těžba grafitu)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600" dirty="0"/>
              <a:t>                 –  </a:t>
            </a:r>
            <a:r>
              <a:rPr lang="cs-CZ" altLang="cs-CZ" sz="1600" dirty="0" err="1"/>
              <a:t>milířovité</a:t>
            </a:r>
            <a:r>
              <a:rPr lang="cs-CZ" altLang="cs-CZ" sz="1600" dirty="0"/>
              <a:t> pece se čtyřmi topnými otvory (až 1 250°C)</a:t>
            </a:r>
          </a:p>
          <a:p>
            <a:pPr eaLnBrk="1" hangingPunct="1">
              <a:buFontTx/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 V. </a:t>
            </a:r>
            <a:r>
              <a:rPr lang="cs-CZ" sz="1600" b="1" dirty="0" err="1"/>
              <a:t>Goš</a:t>
            </a:r>
            <a:r>
              <a:rPr lang="cs-CZ" sz="1600" b="1" dirty="0"/>
              <a:t>  </a:t>
            </a:r>
            <a:r>
              <a:rPr lang="cs-CZ" sz="1600" dirty="0"/>
              <a:t>–  „</a:t>
            </a:r>
            <a:r>
              <a:rPr lang="cs-CZ" sz="1600" b="1" dirty="0"/>
              <a:t>severomoravský výrobní okruh</a:t>
            </a:r>
            <a:r>
              <a:rPr lang="cs-CZ" sz="1600" dirty="0"/>
              <a:t>“: 2 skupiny: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a)  starší: hrubá kuchyňská keramika (hrnce) s příměsí tuhy: 14./15. stol.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b)  mladší: dílna v Lošticích se všemi typy </a:t>
            </a:r>
            <a:r>
              <a:rPr lang="cs-CZ" sz="1600" dirty="0" err="1"/>
              <a:t>loštických</a:t>
            </a:r>
            <a:r>
              <a:rPr lang="cs-CZ" sz="1600" dirty="0"/>
              <a:t> pohárů:  15. stol.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Rozšíření</a:t>
            </a:r>
            <a:r>
              <a:rPr lang="cs-CZ" sz="1600" dirty="0"/>
              <a:t>  –  několik středisek:  </a:t>
            </a:r>
            <a:r>
              <a:rPr lang="cs-CZ" sz="1600" dirty="0" err="1"/>
              <a:t>Mohelnicko</a:t>
            </a:r>
            <a:r>
              <a:rPr lang="cs-CZ" sz="1600" dirty="0"/>
              <a:t>, Jesenicko (okolí Rýmařova)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Charakteristika</a:t>
            </a:r>
            <a:r>
              <a:rPr lang="cs-CZ" sz="1600" dirty="0"/>
              <a:t>  –  přidávání tuhy do hrnčířské hlíny z ložisek v okolí Svinova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–  vypalování okolo 1250</a:t>
            </a:r>
            <a:r>
              <a:rPr lang="cs-CZ" sz="1600" baseline="30000" dirty="0"/>
              <a:t>o</a:t>
            </a:r>
            <a:r>
              <a:rPr lang="cs-CZ" sz="1600" dirty="0"/>
              <a:t> C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–  spálení tuhy a vysrážení železitých příměsí (kyzů a kysličníků železa: Fe</a:t>
            </a:r>
            <a:r>
              <a:rPr lang="cs-CZ" sz="1600" baseline="-25000" dirty="0"/>
              <a:t>2</a:t>
            </a:r>
            <a:r>
              <a:rPr lang="cs-CZ" sz="1600" dirty="0"/>
              <a:t>O</a:t>
            </a:r>
            <a:r>
              <a:rPr lang="cs-CZ" sz="1600" baseline="-25000" dirty="0"/>
              <a:t> 3</a:t>
            </a:r>
            <a:r>
              <a:rPr lang="cs-CZ" sz="1600" dirty="0"/>
              <a:t>).</a:t>
            </a:r>
          </a:p>
          <a:p>
            <a:pPr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altLang="cs-CZ" sz="1600" b="1" dirty="0"/>
              <a:t>Třídění  </a:t>
            </a:r>
            <a:r>
              <a:rPr lang="cs-CZ" altLang="cs-CZ" sz="1600" dirty="0"/>
              <a:t>–  1969: Měřínský:  5 skupin podle funkce  –  hrnce, poháry (bez oušek, s oušky), poklice, trojnožky, zvláštní tvary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</a:t>
            </a:r>
          </a:p>
          <a:p>
            <a:pPr>
              <a:defRPr/>
            </a:pPr>
            <a:endParaRPr lang="cs-CZ" sz="1800" dirty="0"/>
          </a:p>
        </p:txBody>
      </p:sp>
      <p:pic>
        <p:nvPicPr>
          <p:cNvPr id="99332" name="Picture 12" descr="Výsledek obrázku pro morfologie st&amp;rcaron;edov&amp;ecaron;ké keramiky">
            <a:extLst>
              <a:ext uri="{FF2B5EF4-FFF2-40B4-BE49-F238E27FC236}">
                <a16:creationId xmlns:a16="http://schemas.microsoft.com/office/drawing/2014/main" id="{B69C9BFD-D05F-0D31-D12C-FBE64F53D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2" r="27924"/>
          <a:stretch>
            <a:fillRect/>
          </a:stretch>
        </p:blipFill>
        <p:spPr bwMode="auto">
          <a:xfrm>
            <a:off x="8405713" y="695325"/>
            <a:ext cx="3547220" cy="48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A3A7599A-3A58-0422-128D-395C43D84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52400"/>
            <a:ext cx="7886700" cy="1106488"/>
          </a:xfrm>
        </p:spPr>
        <p:txBody>
          <a:bodyPr/>
          <a:lstStyle/>
          <a:p>
            <a:r>
              <a:rPr lang="cs-CZ" altLang="cs-CZ" b="1" dirty="0"/>
              <a:t>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Loštická</a:t>
            </a:r>
            <a:r>
              <a:rPr lang="cs-CZ" altLang="cs-CZ" sz="3200" b="1" dirty="0">
                <a:solidFill>
                  <a:srgbClr val="FF0000"/>
                </a:solidFill>
              </a:rPr>
              <a:t> keramika - typologie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92AB22-6F6A-0858-81D1-3D6A01006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10" y="1600200"/>
            <a:ext cx="8617390" cy="5257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Z. Měřínský </a:t>
            </a:r>
            <a:r>
              <a:rPr lang="cs-CZ" sz="1800" dirty="0"/>
              <a:t>–  podle tvaru těla a počtu uch rozdělil </a:t>
            </a:r>
            <a:r>
              <a:rPr lang="cs-CZ" sz="1800" dirty="0" err="1"/>
              <a:t>loštické</a:t>
            </a:r>
            <a:r>
              <a:rPr lang="cs-CZ" sz="1800" dirty="0"/>
              <a:t> poháry na 2 základní typy: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                         I. typ: bezuché</a:t>
            </a:r>
            <a:r>
              <a:rPr lang="cs-CZ" sz="1800" dirty="0"/>
              <a:t>, štíhlé soudkovité tělo, esovitá dolní část výdutě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IA:  tělo navazuje na </a:t>
            </a:r>
            <a:r>
              <a:rPr lang="cs-CZ" sz="1800" dirty="0" err="1"/>
              <a:t>manžetovitý</a:t>
            </a:r>
            <a:r>
              <a:rPr lang="cs-CZ" sz="1800" dirty="0"/>
              <a:t> okraj:  </a:t>
            </a:r>
            <a:r>
              <a:rPr lang="pl-PL" sz="1800" dirty="0"/>
              <a:t>konec 14.–1/3 15. stol.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IB:  okraj je odsazený:  2. pol. 15.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II. typ: s oušky, </a:t>
            </a:r>
            <a:r>
              <a:rPr lang="cs-CZ" sz="1800" dirty="0"/>
              <a:t>okraje kónicky zúžené:   2.</a:t>
            </a:r>
            <a:r>
              <a:rPr lang="pl-PL" sz="1800" dirty="0"/>
              <a:t> pol. 15. – 1/3 16. stol.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IIA:  3 - 6 uch, tvarem navazuje na IB: přelom 2 – 3/3 15. stol.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IIB:  8 až 17 uch, navazuje na IIA: konec 15. – poč. 16. stol.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V. </a:t>
            </a:r>
            <a:r>
              <a:rPr lang="cs-CZ" sz="1800" b="1" dirty="0" err="1"/>
              <a:t>Goš</a:t>
            </a:r>
            <a:r>
              <a:rPr lang="cs-CZ" sz="1800" b="1" dirty="0"/>
              <a:t>     </a:t>
            </a:r>
            <a:r>
              <a:rPr lang="cs-CZ" sz="1800" dirty="0"/>
              <a:t>–       </a:t>
            </a:r>
            <a:r>
              <a:rPr lang="cs-CZ" sz="1800" b="1" dirty="0"/>
              <a:t>III. Typ:  štíhlý pohár na nožce, </a:t>
            </a:r>
            <a:r>
              <a:rPr lang="cs-CZ" sz="1800" dirty="0"/>
              <a:t>rovný okraj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(Žádlovice, Melice a </a:t>
            </a:r>
            <a:r>
              <a:rPr lang="cs-CZ" sz="1800" dirty="0" err="1"/>
              <a:t>Konůvky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C37E93C-B2FE-5EBC-AC7D-762506A45E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4" t="32617" r="39743" b="19385"/>
          <a:stretch/>
        </p:blipFill>
        <p:spPr bwMode="auto">
          <a:xfrm>
            <a:off x="8512614" y="1258888"/>
            <a:ext cx="3609976" cy="506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5">
            <a:extLst>
              <a:ext uri="{FF2B5EF4-FFF2-40B4-BE49-F238E27FC236}">
                <a16:creationId xmlns:a16="http://schemas.microsoft.com/office/drawing/2014/main" id="{E94DED2B-71DC-CE0F-2929-264E69297F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1" y="1143000"/>
            <a:ext cx="11544300" cy="55626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cs-CZ" altLang="cs-CZ" sz="1800" dirty="0"/>
              <a:t>1.  </a:t>
            </a:r>
            <a:r>
              <a:rPr lang="cs-CZ" altLang="cs-CZ" sz="1800" b="1" dirty="0"/>
              <a:t>Materiál místního původu  </a:t>
            </a:r>
            <a:r>
              <a:rPr lang="cs-CZ" altLang="cs-CZ" sz="1800" dirty="0"/>
              <a:t>–  těžen v okolí Loštic (ne spraše, ale železité jíly s nízkým obsahem jemného grafitu (5–8 %).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2.  </a:t>
            </a:r>
            <a:r>
              <a:rPr lang="cs-CZ" altLang="cs-CZ" sz="1800" b="1" dirty="0"/>
              <a:t>Puchýřky</a:t>
            </a:r>
            <a:r>
              <a:rPr lang="cs-CZ" altLang="cs-CZ" sz="1800" dirty="0"/>
              <a:t>  –  vyvrácen názor, že vznikly rozkladem sulfidů, které obsahuje svinovský grafit (Měchurová, aj.),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ale přítomností </a:t>
            </a:r>
            <a:r>
              <a:rPr lang="cs-CZ" altLang="cs-CZ" sz="1800" b="1" dirty="0"/>
              <a:t>granátu almandinu</a:t>
            </a:r>
            <a:r>
              <a:rPr lang="cs-CZ" altLang="cs-CZ" sz="1800" dirty="0"/>
              <a:t>, který se</a:t>
            </a:r>
            <a:r>
              <a:rPr lang="cs-CZ" altLang="cs-CZ" sz="1800" dirty="0">
                <a:cs typeface="Arial" panose="020B0604020202020204" pitchFamily="34" charset="0"/>
              </a:rPr>
              <a:t> záměrně přidával do keramické hmoty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–  poslední verze:  </a:t>
            </a:r>
            <a:r>
              <a:rPr lang="cs-CZ" altLang="cs-CZ" sz="1800" b="1" dirty="0">
                <a:cs typeface="Arial" panose="020B0604020202020204" pitchFamily="34" charset="0"/>
              </a:rPr>
              <a:t>železité jíly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Tavení granátu </a:t>
            </a:r>
            <a:r>
              <a:rPr lang="cs-CZ" altLang="cs-CZ" sz="1800" dirty="0" err="1"/>
              <a:t>pyroalmandinového</a:t>
            </a:r>
            <a:r>
              <a:rPr lang="cs-CZ" altLang="cs-CZ" sz="1800" dirty="0"/>
              <a:t> typu s kaolinitem: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2(</a:t>
            </a:r>
            <a:r>
              <a:rPr lang="cs-CZ" altLang="cs-CZ" sz="1800" dirty="0" err="1"/>
              <a:t>Fe,Mg</a:t>
            </a:r>
            <a:r>
              <a:rPr lang="cs-CZ" altLang="cs-CZ" sz="1800" dirty="0"/>
              <a:t>)3Al2Si3O12 + 4Al2Si2O5(OH)4 → (</a:t>
            </a:r>
            <a:r>
              <a:rPr lang="cs-CZ" altLang="cs-CZ" sz="1800" dirty="0" err="1"/>
              <a:t>Mg,Fe</a:t>
            </a:r>
            <a:r>
              <a:rPr lang="cs-CZ" altLang="cs-CZ" sz="1800" dirty="0"/>
              <a:t>)2Al4Si5O18 + 4(</a:t>
            </a:r>
            <a:r>
              <a:rPr lang="cs-CZ" altLang="cs-CZ" sz="1800" dirty="0" err="1"/>
              <a:t>Fe,Mg</a:t>
            </a:r>
            <a:r>
              <a:rPr lang="cs-CZ" altLang="cs-CZ" sz="1800" dirty="0"/>
              <a:t>)Al2O4 + 8H2O + 9SiO2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3.  </a:t>
            </a:r>
            <a:r>
              <a:rPr lang="cs-CZ" altLang="cs-CZ" sz="1800" b="1" dirty="0"/>
              <a:t>Technologie</a:t>
            </a:r>
            <a:r>
              <a:rPr lang="cs-CZ" altLang="cs-CZ" sz="1800" dirty="0"/>
              <a:t>  –  většina nádob vyrobena na rychle rotujícím kruhu.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–   oxidační výpal typický pro severomoravský výrobní okruh.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–   vypalovací teplota nad 1200 –1250</a:t>
            </a:r>
            <a:r>
              <a:rPr lang="en-US" altLang="cs-CZ" sz="1800" dirty="0">
                <a:cs typeface="Arial" panose="020B0604020202020204" pitchFamily="34" charset="0"/>
              </a:rPr>
              <a:t>°</a:t>
            </a:r>
            <a:r>
              <a:rPr lang="cs-CZ" altLang="cs-CZ" sz="1800" dirty="0">
                <a:cs typeface="Arial" panose="020B0604020202020204" pitchFamily="34" charset="0"/>
              </a:rPr>
              <a:t>C.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–   nízká nasákavost (1,01 – 3,39 %) </a:t>
            </a:r>
          </a:p>
          <a:p>
            <a:pPr marL="0" indent="0">
              <a:buNone/>
              <a:defRPr/>
            </a:pP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4. </a:t>
            </a:r>
            <a:r>
              <a:rPr lang="cs-CZ" altLang="cs-CZ" sz="1800" b="1" dirty="0">
                <a:cs typeface="Arial" panose="020B0604020202020204" pitchFamily="34" charset="0"/>
              </a:rPr>
              <a:t>Technické parametry  </a:t>
            </a:r>
            <a:r>
              <a:rPr lang="cs-CZ" altLang="cs-CZ" sz="1800" dirty="0">
                <a:cs typeface="Arial" panose="020B0604020202020204" pitchFamily="34" charset="0"/>
              </a:rPr>
              <a:t>–  keramika </a:t>
            </a:r>
            <a:r>
              <a:rPr lang="cs-CZ" altLang="cs-CZ" sz="1800" dirty="0" err="1">
                <a:cs typeface="Arial" panose="020B0604020202020204" pitchFamily="34" charset="0"/>
              </a:rPr>
              <a:t>loštického</a:t>
            </a:r>
            <a:r>
              <a:rPr lang="cs-CZ" altLang="cs-CZ" sz="1800" dirty="0">
                <a:cs typeface="Arial" panose="020B0604020202020204" pitchFamily="34" charset="0"/>
              </a:rPr>
              <a:t> charakteru přesahovala kvalitou běžnou </a:t>
            </a:r>
            <a:r>
              <a:rPr lang="cs-CZ" altLang="cs-CZ" sz="1800" dirty="0" err="1">
                <a:cs typeface="Arial" panose="020B0604020202020204" pitchFamily="34" charset="0"/>
              </a:rPr>
              <a:t>hrnčinu</a:t>
            </a:r>
            <a:r>
              <a:rPr lang="cs-CZ" altLang="cs-CZ" sz="1800" dirty="0">
                <a:cs typeface="Arial" panose="020B0604020202020204" pitchFamily="34" charset="0"/>
              </a:rPr>
              <a:t> a blížila se porýnské kamenině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  </a:t>
            </a:r>
            <a:endParaRPr lang="en-US" altLang="cs-CZ" sz="1800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04A0E-20A1-9746-E50B-22E85D64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1"/>
            <a:ext cx="7886700" cy="993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/>
              <a:t>                              </a:t>
            </a:r>
            <a:r>
              <a:rPr lang="cs-CZ" sz="3600" b="1" dirty="0">
                <a:solidFill>
                  <a:srgbClr val="FF0000"/>
                </a:solidFill>
              </a:rPr>
              <a:t>Čechy </a:t>
            </a:r>
            <a:br>
              <a:rPr lang="cs-CZ" sz="2400" b="1" dirty="0">
                <a:solidFill>
                  <a:srgbClr val="FF0000"/>
                </a:solidFill>
              </a:rPr>
            </a:b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5A57AD-7188-3C47-01FF-1E603B6BF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374776"/>
            <a:ext cx="10791825" cy="5407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800" b="1" dirty="0"/>
              <a:t>2. pol. 13. stol.  </a:t>
            </a:r>
            <a:r>
              <a:rPr lang="cs-CZ" sz="1800" dirty="0"/>
              <a:t>–  </a:t>
            </a:r>
            <a:r>
              <a:rPr lang="cs-CZ" sz="1800" b="1" dirty="0"/>
              <a:t>3 hlavní distribuční okruhy: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600" b="1" dirty="0"/>
              <a:t>První okruh  </a:t>
            </a:r>
            <a:r>
              <a:rPr lang="cs-CZ" sz="1600" dirty="0"/>
              <a:t>–  </a:t>
            </a:r>
            <a:r>
              <a:rPr lang="cs-CZ" sz="1600" b="1" dirty="0">
                <a:solidFill>
                  <a:srgbClr val="FF0000"/>
                </a:solidFill>
              </a:rPr>
              <a:t>východní část středních Čech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–  tzv. hrubá keramika oxidačně pálená: jednoduché ryté rýhy nebo kombinace rýh.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Druhý okruh  </a:t>
            </a:r>
            <a:r>
              <a:rPr lang="cs-CZ" sz="1600" dirty="0"/>
              <a:t>–  </a:t>
            </a:r>
            <a:r>
              <a:rPr lang="cs-CZ" sz="1600" b="1" dirty="0">
                <a:solidFill>
                  <a:srgbClr val="FF0000"/>
                </a:solidFill>
              </a:rPr>
              <a:t>západní a jižní Čechy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–  tenkostěnná, redukčně pálená, rychle rotující kruh:  rádélka, </a:t>
            </a:r>
            <a:r>
              <a:rPr lang="cs-CZ" sz="1600" dirty="0" err="1"/>
              <a:t>šroubovnice</a:t>
            </a:r>
            <a:r>
              <a:rPr lang="cs-CZ" sz="1600" dirty="0"/>
              <a:t>, rýhy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Třetí okruh  </a:t>
            </a:r>
            <a:r>
              <a:rPr lang="cs-CZ" sz="1600" dirty="0"/>
              <a:t>–  </a:t>
            </a:r>
            <a:r>
              <a:rPr lang="cs-CZ" sz="1600" b="1" dirty="0">
                <a:solidFill>
                  <a:srgbClr val="FF0000"/>
                </a:solidFill>
              </a:rPr>
              <a:t>severozápadní a severní, střední a východní Čechy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–  tenkostěnná, oxidačně vypálená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–  světle béžové odstíny, výzdoba červeným malováním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Záp. a již. Čechy</a:t>
            </a:r>
            <a:r>
              <a:rPr lang="cs-CZ" sz="1600" dirty="0"/>
              <a:t>:  redukční keramika vytáčená na rychle rotujícím kruhu až ke konci 13. stol</a:t>
            </a:r>
          </a:p>
          <a:p>
            <a:pPr>
              <a:defRPr/>
            </a:pPr>
            <a:r>
              <a:rPr lang="cs-CZ" sz="1600" b="1" dirty="0" err="1"/>
              <a:t>Sverozáp</a:t>
            </a:r>
            <a:r>
              <a:rPr lang="cs-CZ" sz="1600" b="1" dirty="0"/>
              <a:t>. Čechy</a:t>
            </a:r>
            <a:r>
              <a:rPr lang="cs-CZ" sz="1600" dirty="0"/>
              <a:t>:  oxidační keramika s červeným malováním od druhé poloviny 13. stol. </a:t>
            </a:r>
          </a:p>
          <a:p>
            <a:pPr>
              <a:defRPr/>
            </a:pPr>
            <a:r>
              <a:rPr lang="cs-CZ" sz="1600" b="1" dirty="0" err="1"/>
              <a:t>Vých</a:t>
            </a:r>
            <a:r>
              <a:rPr lang="cs-CZ" sz="1600" b="1" dirty="0"/>
              <a:t>. Čechy</a:t>
            </a:r>
            <a:r>
              <a:rPr lang="cs-CZ" sz="1600" dirty="0"/>
              <a:t>:  keramika hradištní tradice se udržela až do počátku 14. stol.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ovéPole 3">
            <a:extLst>
              <a:ext uri="{FF2B5EF4-FFF2-40B4-BE49-F238E27FC236}">
                <a16:creationId xmlns:a16="http://schemas.microsoft.com/office/drawing/2014/main" id="{96C12EAD-D8FC-2A39-20CD-09D9F7235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349250"/>
            <a:ext cx="5153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</a:rPr>
              <a:t>Badorfská</a:t>
            </a:r>
            <a:r>
              <a:rPr lang="cs-CZ" altLang="cs-CZ" sz="1800" b="1" dirty="0">
                <a:solidFill>
                  <a:srgbClr val="FF0000"/>
                </a:solidFill>
              </a:rPr>
              <a:t> keramika</a:t>
            </a:r>
            <a:r>
              <a:rPr lang="cs-CZ" altLang="cs-CZ" sz="1800" dirty="0">
                <a:solidFill>
                  <a:srgbClr val="FF0000"/>
                </a:solidFill>
              </a:rPr>
              <a:t>:  8. – 10. stol.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střední Porýní nedaleko </a:t>
            </a:r>
            <a:r>
              <a:rPr lang="cs-CZ" altLang="cs-CZ" sz="1800" dirty="0" err="1"/>
              <a:t>Pingsdorfu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–  kombinace vhloubené výzdoby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drobných čtyřúhelníků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hnědočerveného malování </a:t>
            </a:r>
          </a:p>
        </p:txBody>
      </p:sp>
      <p:sp>
        <p:nvSpPr>
          <p:cNvPr id="90115" name="TextovéPole 4">
            <a:extLst>
              <a:ext uri="{FF2B5EF4-FFF2-40B4-BE49-F238E27FC236}">
                <a16:creationId xmlns:a16="http://schemas.microsoft.com/office/drawing/2014/main" id="{2928FB5B-9C51-1010-B28A-CC0CAD535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1" y="4221164"/>
            <a:ext cx="722947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</a:rPr>
              <a:t>Pingsdorfská</a:t>
            </a:r>
            <a:r>
              <a:rPr lang="cs-CZ" altLang="cs-CZ" sz="1800" b="1" dirty="0">
                <a:solidFill>
                  <a:srgbClr val="FF0000"/>
                </a:solidFill>
              </a:rPr>
              <a:t> keramika</a:t>
            </a:r>
            <a:r>
              <a:rPr lang="cs-CZ" altLang="cs-CZ" sz="1800" dirty="0">
                <a:solidFill>
                  <a:srgbClr val="FF0000"/>
                </a:solidFill>
              </a:rPr>
              <a:t>: 9/10..st.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Porýní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–  bílá až </a:t>
            </a:r>
            <a:r>
              <a:rPr lang="cs-CZ" altLang="cs-CZ" sz="1800" dirty="0" err="1"/>
              <a:t>tmavěžlutá</a:t>
            </a:r>
            <a:r>
              <a:rPr lang="cs-CZ" altLang="cs-CZ" sz="1800" dirty="0"/>
              <a:t> keramika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červené malovaní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–  od 12. stol.:   polévaná.</a:t>
            </a:r>
            <a:br>
              <a:rPr lang="cs-CZ" altLang="cs-CZ" sz="1800" dirty="0"/>
            </a:br>
            <a:endParaRPr lang="cs-CZ" altLang="cs-CZ" sz="1800" dirty="0"/>
          </a:p>
        </p:txBody>
      </p:sp>
      <p:pic>
        <p:nvPicPr>
          <p:cNvPr id="90116" name="Picture 2" descr="http://i.ebayimg.com/t/Mittelalter-Medieval-Karolinger-Carolingian-Rollstempeln-pottery-Badorf-keramik-/00/s/MTAyOFgxNTk1/z/MmQAAOxyHE5RrOpA/$T2eC16dHJIkE9qU3lQoTBRrOp%21EH%29%21%7E%7E60_35.JPG">
            <a:extLst>
              <a:ext uri="{FF2B5EF4-FFF2-40B4-BE49-F238E27FC236}">
                <a16:creationId xmlns:a16="http://schemas.microsoft.com/office/drawing/2014/main" id="{147828B0-34FD-161C-20E4-2C1F33C7B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73" y="2103576"/>
            <a:ext cx="2535171" cy="163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6" descr="http://www.fantomzeit.de/wp-content/uploads/niemitz_keramik_01.jpg">
            <a:extLst>
              <a:ext uri="{FF2B5EF4-FFF2-40B4-BE49-F238E27FC236}">
                <a16:creationId xmlns:a16="http://schemas.microsoft.com/office/drawing/2014/main" id="{FB44FA32-47B4-D3AE-7A63-9865529F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96440"/>
            <a:ext cx="2800350" cy="320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8" descr="http://www.rmo.nl/beeld/tentoonstellingen/Dorestad/zoomify/Dorestad_reliefbandamfoor.jpg">
            <a:extLst>
              <a:ext uri="{FF2B5EF4-FFF2-40B4-BE49-F238E27FC236}">
                <a16:creationId xmlns:a16="http://schemas.microsoft.com/office/drawing/2014/main" id="{7812C6AB-454A-4F2A-9686-B7AE82786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10536" r="1984" b="2745"/>
          <a:stretch/>
        </p:blipFill>
        <p:spPr bwMode="auto">
          <a:xfrm>
            <a:off x="4705350" y="605511"/>
            <a:ext cx="2085976" cy="255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10" descr="http://www.hoefe-dreihausen.de/images/badorf.jpg">
            <a:extLst>
              <a:ext uri="{FF2B5EF4-FFF2-40B4-BE49-F238E27FC236}">
                <a16:creationId xmlns:a16="http://schemas.microsoft.com/office/drawing/2014/main" id="{37535783-A4EE-3A67-0E7B-C00C48FC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603" y="650648"/>
            <a:ext cx="2190751" cy="250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12" descr="http://www.ufg-db.uni-tuebingen.de/sammlung-ma/warenarten/ping/abb10.jpg">
            <a:extLst>
              <a:ext uri="{FF2B5EF4-FFF2-40B4-BE49-F238E27FC236}">
                <a16:creationId xmlns:a16="http://schemas.microsoft.com/office/drawing/2014/main" id="{89B38386-89DB-0028-1EDB-8D65032F2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3429000"/>
            <a:ext cx="2438400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1" name="Picture 14" descr="http://www.spessartprojekt.de/bilder/forschung/haibach/Buch/keramik/keramik_12.jpg">
            <a:extLst>
              <a:ext uri="{FF2B5EF4-FFF2-40B4-BE49-F238E27FC236}">
                <a16:creationId xmlns:a16="http://schemas.microsoft.com/office/drawing/2014/main" id="{ED16CC7F-530B-49F9-6204-05B9B08A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4064863"/>
            <a:ext cx="3233520" cy="234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43BFB8AE-8FCA-A001-F086-D44BD26BC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1" y="0"/>
            <a:ext cx="8664575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Třídění středověké keramiky podle funkce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324D376C-9B95-9663-FB43-26A219E8C6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1025" y="1320800"/>
            <a:ext cx="10086975" cy="55372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altLang="cs-CZ" sz="2000" dirty="0"/>
              <a:t>1.  </a:t>
            </a:r>
            <a:r>
              <a:rPr lang="cs-CZ" altLang="cs-CZ" sz="2000" b="1" dirty="0"/>
              <a:t>Kuchyňská, stolní, zásobní: </a:t>
            </a:r>
            <a:r>
              <a:rPr lang="cs-CZ" altLang="cs-CZ" sz="2000" dirty="0"/>
              <a:t> hrnce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džbány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zásobnice</a:t>
            </a:r>
          </a:p>
          <a:p>
            <a:pPr eaLnBrk="1" hangingPunct="1">
              <a:defRPr/>
            </a:pPr>
            <a:r>
              <a:rPr lang="cs-CZ" altLang="cs-CZ" sz="2000" dirty="0"/>
              <a:t>2.  </a:t>
            </a:r>
            <a:r>
              <a:rPr lang="cs-CZ" altLang="cs-CZ" sz="2000" b="1" dirty="0"/>
              <a:t>Stavební:   </a:t>
            </a:r>
            <a:r>
              <a:rPr lang="cs-CZ" altLang="cs-CZ" sz="2000" dirty="0"/>
              <a:t>cihly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dlaždice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střešní krytina (prejzy)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3.  </a:t>
            </a:r>
            <a:r>
              <a:rPr lang="cs-CZ" altLang="cs-CZ" sz="2000" b="1" dirty="0"/>
              <a:t>Kamnářská</a:t>
            </a:r>
            <a:r>
              <a:rPr lang="cs-CZ" altLang="cs-CZ" sz="2000" dirty="0"/>
              <a:t>   kachle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součásti kamen</a:t>
            </a:r>
          </a:p>
          <a:p>
            <a:pPr eaLnBrk="1" hangingPunct="1">
              <a:defRPr/>
            </a:pPr>
            <a:endParaRPr lang="cs-CZ" altLang="cs-CZ" sz="2000" i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2000" i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2000" dirty="0"/>
              <a:t>4.  </a:t>
            </a:r>
            <a:r>
              <a:rPr lang="cs-CZ" altLang="cs-CZ" sz="2000" b="1" dirty="0"/>
              <a:t>Technická</a:t>
            </a:r>
            <a:r>
              <a:rPr lang="cs-CZ" altLang="cs-CZ" sz="2000" dirty="0"/>
              <a:t>  - tyglíky, kahánky, destilační přístroje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5.  </a:t>
            </a:r>
            <a:r>
              <a:rPr lang="cs-CZ" altLang="cs-CZ" sz="2000" b="1" dirty="0"/>
              <a:t>Výtvarná</a:t>
            </a:r>
            <a:r>
              <a:rPr lang="cs-CZ" altLang="cs-CZ" sz="2000" dirty="0"/>
              <a:t> - figurky, hračky, </a:t>
            </a:r>
            <a:r>
              <a:rPr lang="cs-CZ" altLang="cs-CZ" sz="2000" dirty="0" err="1"/>
              <a:t>akvamanile</a:t>
            </a:r>
            <a:endParaRPr lang="cs-CZ" altLang="cs-CZ" sz="2000" dirty="0"/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Nekuda, V. – </a:t>
            </a:r>
            <a:r>
              <a:rPr lang="cs-CZ" altLang="cs-CZ" sz="2000" dirty="0" err="1"/>
              <a:t>Reichertová</a:t>
            </a:r>
            <a:r>
              <a:rPr lang="cs-CZ" altLang="cs-CZ" sz="2000" dirty="0"/>
              <a:t>, K., 1968:  Středověká keramika. Brno, s. 52.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</p:txBody>
      </p:sp>
      <p:pic>
        <p:nvPicPr>
          <p:cNvPr id="5124" name="Picture 4" descr="http://www.muzeumusti.cz/CMSUpload/Clanek_1132/_DSC1170.jpg">
            <a:extLst>
              <a:ext uri="{FF2B5EF4-FFF2-40B4-BE49-F238E27FC236}">
                <a16:creationId xmlns:a16="http://schemas.microsoft.com/office/drawing/2014/main" id="{EBEF6534-135E-ACF9-82E5-2776193D7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931337"/>
            <a:ext cx="1608932" cy="107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A00AE1B2-DB62-D396-14EE-3AEF571222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319335"/>
            <a:ext cx="926308" cy="92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ázek 5">
            <a:extLst>
              <a:ext uri="{FF2B5EF4-FFF2-40B4-BE49-F238E27FC236}">
                <a16:creationId xmlns:a16="http://schemas.microsoft.com/office/drawing/2014/main" id="{E060B9F6-DCC6-C97B-5008-891F1CA57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306" y="2319335"/>
            <a:ext cx="1232694" cy="88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Obrázek 1">
            <a:extLst>
              <a:ext uri="{FF2B5EF4-FFF2-40B4-BE49-F238E27FC236}">
                <a16:creationId xmlns:a16="http://schemas.microsoft.com/office/drawing/2014/main" id="{ABB86F16-8B22-0841-B844-6A168D22D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3" t="38541" r="22475" b="16667"/>
          <a:stretch>
            <a:fillRect/>
          </a:stretch>
        </p:blipFill>
        <p:spPr bwMode="auto">
          <a:xfrm>
            <a:off x="4781550" y="5405436"/>
            <a:ext cx="8429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Obrázek 6">
            <a:extLst>
              <a:ext uri="{FF2B5EF4-FFF2-40B4-BE49-F238E27FC236}">
                <a16:creationId xmlns:a16="http://schemas.microsoft.com/office/drawing/2014/main" id="{CCEEDE3B-4F38-BB6E-580F-D6EA2ED5D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0" b="11583"/>
          <a:stretch>
            <a:fillRect/>
          </a:stretch>
        </p:blipFill>
        <p:spPr bwMode="auto">
          <a:xfrm>
            <a:off x="4427538" y="3378993"/>
            <a:ext cx="18764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ázek 7">
            <a:extLst>
              <a:ext uri="{FF2B5EF4-FFF2-40B4-BE49-F238E27FC236}">
                <a16:creationId xmlns:a16="http://schemas.microsoft.com/office/drawing/2014/main" id="{BD417552-6516-7E42-11D9-AB18EA1FF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51828" r="13052" b="14444"/>
          <a:stretch>
            <a:fillRect/>
          </a:stretch>
        </p:blipFill>
        <p:spPr bwMode="auto">
          <a:xfrm>
            <a:off x="6619875" y="3429000"/>
            <a:ext cx="20256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ázek 9">
            <a:extLst>
              <a:ext uri="{FF2B5EF4-FFF2-40B4-BE49-F238E27FC236}">
                <a16:creationId xmlns:a16="http://schemas.microsoft.com/office/drawing/2014/main" id="{EE60F836-E65A-7E09-3CDA-ED75B5AC6B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869" y="4231084"/>
            <a:ext cx="830262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Zástupný symbol pro obsah 3">
            <a:extLst>
              <a:ext uri="{FF2B5EF4-FFF2-40B4-BE49-F238E27FC236}">
                <a16:creationId xmlns:a16="http://schemas.microsoft.com/office/drawing/2014/main" id="{D6F18B88-604C-0481-8C38-51640297EF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2" t="31831" r="44492" b="38245"/>
          <a:stretch>
            <a:fillRect/>
          </a:stretch>
        </p:blipFill>
        <p:spPr bwMode="auto">
          <a:xfrm>
            <a:off x="5884863" y="5767389"/>
            <a:ext cx="8382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">
            <a:extLst>
              <a:ext uri="{FF2B5EF4-FFF2-40B4-BE49-F238E27FC236}">
                <a16:creationId xmlns:a16="http://schemas.microsoft.com/office/drawing/2014/main" id="{DF983190-91FD-A1E8-0F67-17C835A4B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Porýnská kamenina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1E4496-D5FA-2E8C-EB75-FF6489A21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990600"/>
            <a:ext cx="11191875" cy="58674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1800" b="1" dirty="0"/>
              <a:t>Tvrdá kamenina </a:t>
            </a:r>
            <a:r>
              <a:rPr lang="cs-CZ" sz="1800" dirty="0"/>
              <a:t>(něm. </a:t>
            </a:r>
            <a:r>
              <a:rPr lang="cs-CZ" sz="1800" dirty="0" err="1"/>
              <a:t>das</a:t>
            </a:r>
            <a:r>
              <a:rPr lang="cs-CZ" sz="1800" dirty="0"/>
              <a:t> </a:t>
            </a:r>
            <a:r>
              <a:rPr lang="cs-CZ" sz="1800" dirty="0" err="1"/>
              <a:t>Steinzeug</a:t>
            </a:r>
            <a:r>
              <a:rPr lang="cs-CZ" sz="1800" dirty="0"/>
              <a:t>)  –  vyráběla se ze speciálních kameninových jílů, teplota výpalu okolo 1 300°C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–  slinutý střep s matnou glazurou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Původ</a:t>
            </a:r>
            <a:r>
              <a:rPr lang="cs-CZ" sz="1800" dirty="0"/>
              <a:t>  –  Porýní:   2. pol. 13. stol.:  členění podle místa výroby:  </a:t>
            </a:r>
            <a:r>
              <a:rPr lang="cs-CZ" sz="1800" b="1" dirty="0"/>
              <a:t>dílny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–  </a:t>
            </a:r>
            <a:r>
              <a:rPr lang="cs-CZ" sz="1800" b="1" dirty="0" err="1">
                <a:solidFill>
                  <a:srgbClr val="FF0000"/>
                </a:solidFill>
              </a:rPr>
              <a:t>Limbursko</a:t>
            </a:r>
            <a:r>
              <a:rPr lang="cs-CZ" sz="1800" dirty="0"/>
              <a:t>:   města </a:t>
            </a:r>
            <a:r>
              <a:rPr lang="cs-CZ" sz="1800" dirty="0" err="1"/>
              <a:t>Brunssum</a:t>
            </a:r>
            <a:r>
              <a:rPr lang="cs-CZ" sz="1800" dirty="0"/>
              <a:t> a </a:t>
            </a:r>
            <a:r>
              <a:rPr lang="cs-CZ" sz="1800" dirty="0" err="1"/>
              <a:t>Schinveld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přechod od keramiky </a:t>
            </a:r>
            <a:r>
              <a:rPr lang="cs-CZ" sz="1800" dirty="0" err="1"/>
              <a:t>pingsdorferského</a:t>
            </a:r>
            <a:r>
              <a:rPr lang="cs-CZ" sz="1800" dirty="0"/>
              <a:t> typu ke kamenině v ¼ 13. stol. (</a:t>
            </a:r>
            <a:r>
              <a:rPr lang="cs-CZ" sz="1800" dirty="0" err="1"/>
              <a:t>protosteinzeug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–  </a:t>
            </a:r>
            <a:r>
              <a:rPr lang="cs-CZ" sz="1800" b="1" dirty="0" err="1">
                <a:solidFill>
                  <a:srgbClr val="FF0000"/>
                </a:solidFill>
              </a:rPr>
              <a:t>Siegburg</a:t>
            </a:r>
            <a:r>
              <a:rPr lang="cs-CZ" sz="1800" dirty="0"/>
              <a:t>:  nejstarší porýnské výrobní středisko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1306:  nejstarší datované džbány z </a:t>
            </a:r>
            <a:r>
              <a:rPr lang="cs-CZ" sz="1800" dirty="0" err="1"/>
              <a:t>Höxteru</a:t>
            </a:r>
            <a:r>
              <a:rPr lang="cs-CZ" sz="1800" dirty="0"/>
              <a:t> s nálezy mincí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</a:t>
            </a:r>
            <a:r>
              <a:rPr lang="cs-CZ" sz="1800" b="1" dirty="0"/>
              <a:t>morfologie</a:t>
            </a:r>
            <a:r>
              <a:rPr lang="cs-CZ" sz="1800" dirty="0"/>
              <a:t>:  džbány s vlnovitými patkami (</a:t>
            </a:r>
            <a:r>
              <a:rPr lang="cs-CZ" sz="1800" dirty="0" err="1"/>
              <a:t>Jakobakanne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</a:t>
            </a:r>
            <a:r>
              <a:rPr lang="cs-CZ" sz="1800" b="1" dirty="0"/>
              <a:t>distribuce</a:t>
            </a:r>
            <a:r>
              <a:rPr lang="cs-CZ" sz="1800" dirty="0"/>
              <a:t>:  privilegium pro kolínské obchodníky prodej v Porýní (</a:t>
            </a:r>
            <a:r>
              <a:rPr lang="cs-CZ" sz="1800" dirty="0" err="1"/>
              <a:t>Andermach</a:t>
            </a:r>
            <a:r>
              <a:rPr lang="cs-CZ" sz="1800" dirty="0"/>
              <a:t> – Düsseldorf)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Vestfálsko, Hesensko, Sasko, </a:t>
            </a:r>
            <a:r>
              <a:rPr lang="cs-CZ" sz="1800" dirty="0" err="1"/>
              <a:t>Holansko</a:t>
            </a:r>
            <a:r>
              <a:rPr lang="cs-CZ" sz="1800" dirty="0"/>
              <a:t> (15. stol.)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Obrázek 1">
            <a:extLst>
              <a:ext uri="{FF2B5EF4-FFF2-40B4-BE49-F238E27FC236}">
                <a16:creationId xmlns:a16="http://schemas.microsoft.com/office/drawing/2014/main" id="{B655617F-B0EC-990D-E775-F4F8A1E06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7" t="9375" r="55270" b="29167"/>
          <a:stretch>
            <a:fillRect/>
          </a:stretch>
        </p:blipFill>
        <p:spPr bwMode="auto">
          <a:xfrm>
            <a:off x="8117362" y="1543644"/>
            <a:ext cx="1680687" cy="396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Obrázek 2">
            <a:extLst>
              <a:ext uri="{FF2B5EF4-FFF2-40B4-BE49-F238E27FC236}">
                <a16:creationId xmlns:a16="http://schemas.microsoft.com/office/drawing/2014/main" id="{68A6D327-45F8-0928-F289-8FED1E7F0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320" y="1517649"/>
            <a:ext cx="1801268" cy="396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ovéPole 3">
            <a:extLst>
              <a:ext uri="{FF2B5EF4-FFF2-40B4-BE49-F238E27FC236}">
                <a16:creationId xmlns:a16="http://schemas.microsoft.com/office/drawing/2014/main" id="{BFD3421E-1E40-1064-F5AB-1AC14A09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5818" y="5644356"/>
            <a:ext cx="2684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Jakoba Kanne (15. stol.)</a:t>
            </a:r>
          </a:p>
        </p:txBody>
      </p:sp>
      <p:pic>
        <p:nvPicPr>
          <p:cNvPr id="94213" name="Obrázek 4">
            <a:extLst>
              <a:ext uri="{FF2B5EF4-FFF2-40B4-BE49-F238E27FC236}">
                <a16:creationId xmlns:a16="http://schemas.microsoft.com/office/drawing/2014/main" id="{226BC50B-FC18-0C30-BF14-9FAA9499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176" y="1547812"/>
            <a:ext cx="2707324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TextovéPole 7">
            <a:extLst>
              <a:ext uri="{FF2B5EF4-FFF2-40B4-BE49-F238E27FC236}">
                <a16:creationId xmlns:a16="http://schemas.microsoft.com/office/drawing/2014/main" id="{3ECD1CD0-2D73-29FC-3D00-9BC7F1ABF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339" y="5584031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Konec 14. stol.</a:t>
            </a:r>
          </a:p>
        </p:txBody>
      </p:sp>
      <p:sp>
        <p:nvSpPr>
          <p:cNvPr id="94215" name="TextovéPole 8">
            <a:extLst>
              <a:ext uri="{FF2B5EF4-FFF2-40B4-BE49-F238E27FC236}">
                <a16:creationId xmlns:a16="http://schemas.microsoft.com/office/drawing/2014/main" id="{7BD48721-7457-4D51-E4CB-934B77DF3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172200"/>
            <a:ext cx="571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oranźovo</a:t>
            </a:r>
            <a:r>
              <a:rPr lang="cs-CZ" altLang="cs-CZ" sz="1800" dirty="0"/>
              <a:t>-červený </a:t>
            </a:r>
            <a:r>
              <a:rPr lang="cs-CZ" altLang="cs-CZ" sz="1800" dirty="0" err="1"/>
              <a:t>Flammung</a:t>
            </a:r>
            <a:r>
              <a:rPr lang="cs-CZ" altLang="cs-CZ" sz="1800" dirty="0"/>
              <a:t>  (</a:t>
            </a:r>
            <a:r>
              <a:rPr lang="cs-CZ" altLang="cs-CZ" sz="1800" dirty="0" err="1"/>
              <a:t>die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Flamme</a:t>
            </a:r>
            <a:r>
              <a:rPr lang="cs-CZ" altLang="cs-CZ" sz="1800" dirty="0"/>
              <a:t> – plamen)</a:t>
            </a:r>
          </a:p>
        </p:txBody>
      </p:sp>
      <p:sp>
        <p:nvSpPr>
          <p:cNvPr id="94216" name="Obdélník 9">
            <a:extLst>
              <a:ext uri="{FF2B5EF4-FFF2-40B4-BE49-F238E27FC236}">
                <a16:creationId xmlns:a16="http://schemas.microsoft.com/office/drawing/2014/main" id="{9677C480-B2B1-D106-4A56-EFF8F9D6C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9756" y="439041"/>
            <a:ext cx="1741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solidFill>
                  <a:srgbClr val="FF0000"/>
                </a:solidFill>
              </a:rPr>
              <a:t>Siegburg</a:t>
            </a:r>
            <a:endParaRPr lang="cs-CZ" altLang="cs-CZ"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6D61FCA-FE89-B905-E07F-5D5D8913E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1" t="21875" r="44416" b="15416"/>
          <a:stretch/>
        </p:blipFill>
        <p:spPr bwMode="auto">
          <a:xfrm>
            <a:off x="361405" y="1071928"/>
            <a:ext cx="4141832" cy="510027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>
            <a:extLst>
              <a:ext uri="{FF2B5EF4-FFF2-40B4-BE49-F238E27FC236}">
                <a16:creationId xmlns:a16="http://schemas.microsoft.com/office/drawing/2014/main" id="{55CB359E-6BD0-CD75-8641-40E4A8DB9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36312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Saská kamenina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E4C0AD-7BFC-7FB6-A118-D5EAC331E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275" y="1466850"/>
            <a:ext cx="11134725" cy="53911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 err="1">
                <a:solidFill>
                  <a:srgbClr val="FF0000"/>
                </a:solidFill>
              </a:rPr>
              <a:t>Waldenburg</a:t>
            </a:r>
            <a:r>
              <a:rPr lang="cs-CZ" sz="2000" dirty="0"/>
              <a:t>   –   výroba kameniny od 1/3 14. stol.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1388:  hrabě Friedrich von </a:t>
            </a:r>
            <a:r>
              <a:rPr lang="cs-CZ" sz="2000" dirty="0" err="1"/>
              <a:t>Schönburg-Waldenburg</a:t>
            </a:r>
            <a:r>
              <a:rPr lang="cs-CZ" sz="2000" dirty="0"/>
              <a:t> udělil hrnčířům cechovní práva 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specializace</a:t>
            </a:r>
            <a:r>
              <a:rPr lang="cs-CZ" sz="2000" dirty="0"/>
              <a:t>:  </a:t>
            </a:r>
            <a:r>
              <a:rPr lang="cs-CZ" sz="2000" dirty="0" err="1"/>
              <a:t>Irdentöpfer</a:t>
            </a:r>
            <a:r>
              <a:rPr lang="cs-CZ" sz="2000" dirty="0"/>
              <a:t> („hlinění hrnčíři“– kuchyňská ker.)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</a:t>
            </a:r>
            <a:r>
              <a:rPr lang="cs-CZ" sz="2000" dirty="0" err="1"/>
              <a:t>Ofentöpfer</a:t>
            </a:r>
            <a:r>
              <a:rPr lang="cs-CZ" sz="2000" dirty="0"/>
              <a:t> („kamnářští hrnčíři“)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</a:t>
            </a:r>
            <a:r>
              <a:rPr lang="cs-CZ" sz="2000" dirty="0" err="1"/>
              <a:t>Steinzeugtöpfer</a:t>
            </a:r>
            <a:r>
              <a:rPr lang="cs-CZ" sz="2000" dirty="0"/>
              <a:t> („kameninoví hrnčíři“)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</a:t>
            </a:r>
            <a:r>
              <a:rPr lang="cs-CZ" sz="2000" b="1" dirty="0"/>
              <a:t>morfologie</a:t>
            </a:r>
            <a:r>
              <a:rPr lang="cs-CZ" sz="2000" dirty="0"/>
              <a:t>:  1. skup.: konvice s aplikacemi a kolkováním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2. skup.: džbány, nádoby s vlnovitou patkou, imitující porýnské výrobky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</a:t>
            </a:r>
            <a:r>
              <a:rPr lang="cs-CZ" sz="2000" b="1" dirty="0"/>
              <a:t>imitace:</a:t>
            </a:r>
            <a:r>
              <a:rPr lang="cs-CZ" sz="2000" dirty="0"/>
              <a:t> </a:t>
            </a:r>
            <a:r>
              <a:rPr lang="cs-CZ" sz="2000" dirty="0" err="1"/>
              <a:t>siegburské</a:t>
            </a:r>
            <a:r>
              <a:rPr lang="cs-CZ" sz="2000" dirty="0"/>
              <a:t> kameniny (</a:t>
            </a:r>
            <a:r>
              <a:rPr lang="cs-CZ" sz="2000" dirty="0" err="1"/>
              <a:t>Jakobakanne</a:t>
            </a:r>
            <a:r>
              <a:rPr lang="cs-CZ" sz="2000" dirty="0"/>
              <a:t>, </a:t>
            </a:r>
            <a:r>
              <a:rPr lang="cs-CZ" sz="2000" dirty="0" err="1"/>
              <a:t>Gesichtskrug</a:t>
            </a:r>
            <a:r>
              <a:rPr lang="cs-CZ" sz="2000" dirty="0"/>
              <a:t>, </a:t>
            </a:r>
            <a:r>
              <a:rPr lang="cs-CZ" sz="2000" dirty="0" err="1"/>
              <a:t>Wildemann</a:t>
            </a:r>
            <a:r>
              <a:rPr lang="cs-CZ" sz="2000" dirty="0"/>
              <a:t>, </a:t>
            </a:r>
            <a:r>
              <a:rPr lang="cs-CZ" sz="2000" dirty="0" err="1"/>
              <a:t>Igelgfäss</a:t>
            </a:r>
            <a:r>
              <a:rPr lang="cs-CZ" sz="2000" dirty="0"/>
              <a:t>)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–  od 16. stol. nové tvary: láhve kvadratického průřezu, plastické aplikace (rozety)</a:t>
            </a:r>
          </a:p>
        </p:txBody>
      </p:sp>
      <p:pic>
        <p:nvPicPr>
          <p:cNvPr id="96260" name="Obrázek 3">
            <a:extLst>
              <a:ext uri="{FF2B5EF4-FFF2-40B4-BE49-F238E27FC236}">
                <a16:creationId xmlns:a16="http://schemas.microsoft.com/office/drawing/2014/main" id="{331A7FC7-E539-0790-8396-C21513084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2222" r="14999" b="17778"/>
          <a:stretch>
            <a:fillRect/>
          </a:stretch>
        </p:blipFill>
        <p:spPr bwMode="auto">
          <a:xfrm>
            <a:off x="718344" y="1978238"/>
            <a:ext cx="1948656" cy="224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Obrázek 7">
            <a:extLst>
              <a:ext uri="{FF2B5EF4-FFF2-40B4-BE49-F238E27FC236}">
                <a16:creationId xmlns:a16="http://schemas.microsoft.com/office/drawing/2014/main" id="{DA80D5F0-BA44-EC9A-7E4D-47D5B53DD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t="22917" r="40849" b="31439"/>
          <a:stretch>
            <a:fillRect/>
          </a:stretch>
        </p:blipFill>
        <p:spPr bwMode="auto">
          <a:xfrm>
            <a:off x="474663" y="4362876"/>
            <a:ext cx="2392362" cy="249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34CE5A-4104-9FA5-C757-9E88F572A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9" y="685800"/>
            <a:ext cx="10163175" cy="1952625"/>
          </a:xfrm>
        </p:spPr>
        <p:txBody>
          <a:bodyPr/>
          <a:lstStyle/>
          <a:p>
            <a:pPr>
              <a:defRPr/>
            </a:pPr>
            <a:r>
              <a:rPr lang="cs-CZ" sz="2000" b="1" dirty="0" err="1">
                <a:solidFill>
                  <a:srgbClr val="FF0000"/>
                </a:solidFill>
              </a:rPr>
              <a:t>Pingsdorf</a:t>
            </a:r>
            <a:r>
              <a:rPr lang="cs-CZ" sz="2000" b="1" dirty="0">
                <a:solidFill>
                  <a:srgbClr val="FF0000"/>
                </a:solidFill>
              </a:rPr>
              <a:t> u </a:t>
            </a:r>
            <a:r>
              <a:rPr lang="cs-CZ" sz="2000" b="1" dirty="0" err="1">
                <a:solidFill>
                  <a:srgbClr val="FF0000"/>
                </a:solidFill>
              </a:rPr>
              <a:t>Brühlu</a:t>
            </a:r>
            <a:r>
              <a:rPr lang="cs-CZ" sz="2000" b="1" dirty="0">
                <a:solidFill>
                  <a:srgbClr val="FF0000"/>
                </a:solidFill>
              </a:rPr>
              <a:t>  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–   baňaté </a:t>
            </a:r>
            <a:r>
              <a:rPr lang="pt-BR" sz="2000" dirty="0"/>
              <a:t>amfor</a:t>
            </a:r>
            <a:r>
              <a:rPr lang="cs-CZ" sz="2000" dirty="0"/>
              <a:t>y</a:t>
            </a:r>
            <a:r>
              <a:rPr lang="pt-BR" sz="2000" dirty="0"/>
              <a:t>,  konvice s tulejkou, </a:t>
            </a:r>
            <a:r>
              <a:rPr lang="cs-CZ" sz="2000" dirty="0"/>
              <a:t>mísy, lahve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</a:t>
            </a:r>
            <a:r>
              <a:rPr lang="pt-BR" sz="2000" dirty="0"/>
              <a:t>poháry</a:t>
            </a:r>
            <a:r>
              <a:rPr lang="cs-CZ" sz="2000" dirty="0"/>
              <a:t> s prstencovitou nebo vlnovitou patkou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–   výzdoba:  </a:t>
            </a:r>
            <a:r>
              <a:rPr lang="cs-CZ" sz="2000" dirty="0" err="1"/>
              <a:t>siegburské</a:t>
            </a:r>
            <a:r>
              <a:rPr lang="cs-CZ" sz="2000" dirty="0"/>
              <a:t> vzory (</a:t>
            </a:r>
            <a:r>
              <a:rPr lang="cs-CZ" sz="2000" dirty="0" err="1"/>
              <a:t>Flammung</a:t>
            </a:r>
            <a:r>
              <a:rPr lang="cs-CZ" sz="2000" dirty="0"/>
              <a:t>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–   import:  Kolín n. Rýnem, Duisburg, Holandsko 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95235" name="Obrázek 4">
            <a:extLst>
              <a:ext uri="{FF2B5EF4-FFF2-40B4-BE49-F238E27FC236}">
                <a16:creationId xmlns:a16="http://schemas.microsoft.com/office/drawing/2014/main" id="{E090DBF8-6C94-DEE4-52F5-F7B19BEDC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r="16731"/>
          <a:stretch>
            <a:fillRect/>
          </a:stretch>
        </p:blipFill>
        <p:spPr bwMode="auto">
          <a:xfrm>
            <a:off x="852489" y="3124200"/>
            <a:ext cx="30178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Obrázek 5">
            <a:extLst>
              <a:ext uri="{FF2B5EF4-FFF2-40B4-BE49-F238E27FC236}">
                <a16:creationId xmlns:a16="http://schemas.microsoft.com/office/drawing/2014/main" id="{F161EA71-5D81-6ACA-6A46-24FEF1155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r="7780"/>
          <a:stretch>
            <a:fillRect/>
          </a:stretch>
        </p:blipFill>
        <p:spPr bwMode="auto">
          <a:xfrm>
            <a:off x="7867650" y="3140065"/>
            <a:ext cx="3451621" cy="323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Obrázek 6">
            <a:extLst>
              <a:ext uri="{FF2B5EF4-FFF2-40B4-BE49-F238E27FC236}">
                <a16:creationId xmlns:a16="http://schemas.microsoft.com/office/drawing/2014/main" id="{7DC95C14-F133-02ED-7EDD-3938D728E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 b="6796"/>
          <a:stretch>
            <a:fillRect/>
          </a:stretch>
        </p:blipFill>
        <p:spPr bwMode="auto">
          <a:xfrm>
            <a:off x="4448175" y="3107759"/>
            <a:ext cx="2932424" cy="325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1">
            <a:extLst>
              <a:ext uri="{FF2B5EF4-FFF2-40B4-BE49-F238E27FC236}">
                <a16:creationId xmlns:a16="http://schemas.microsoft.com/office/drawing/2014/main" id="{34E96AF4-F01A-5CFF-D07E-1DFB523C62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Hessenská kamenina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6F1D31-9B7F-232A-4C2B-088BE28BB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95400"/>
            <a:ext cx="8991600" cy="5410200"/>
          </a:xfrm>
        </p:spPr>
        <p:txBody>
          <a:bodyPr/>
          <a:lstStyle/>
          <a:p>
            <a:pPr>
              <a:defRPr/>
            </a:pPr>
            <a:r>
              <a:rPr lang="cs-CZ" sz="2000" b="1" dirty="0" err="1">
                <a:solidFill>
                  <a:srgbClr val="FF0000"/>
                </a:solidFill>
              </a:rPr>
              <a:t>Dreihausen</a:t>
            </a:r>
            <a:r>
              <a:rPr lang="cs-CZ" sz="2000" dirty="0"/>
              <a:t>    –  1250: nejstarší nález kameniny (</a:t>
            </a:r>
            <a:r>
              <a:rPr lang="cs-CZ" sz="2000" dirty="0" err="1"/>
              <a:t>Marburg</a:t>
            </a:r>
            <a:r>
              <a:rPr lang="cs-CZ" sz="2000" dirty="0"/>
              <a:t>-zámek)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–  14. stol.: v listinách: „</a:t>
            </a:r>
            <a:r>
              <a:rPr lang="cs-CZ" sz="2000" dirty="0" err="1"/>
              <a:t>Eulershausen</a:t>
            </a:r>
            <a:r>
              <a:rPr lang="cs-CZ" sz="2000" dirty="0"/>
              <a:t>“ („</a:t>
            </a:r>
            <a:r>
              <a:rPr lang="cs-CZ" sz="2000" dirty="0" err="1"/>
              <a:t>euler</a:t>
            </a:r>
            <a:r>
              <a:rPr lang="cs-CZ" sz="2000" dirty="0"/>
              <a:t>“ - hrnčíř)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–  1925: konec výroby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–  hnědá až fialová engoba, šedý nebo hnědý lom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–  imitace </a:t>
            </a:r>
            <a:r>
              <a:rPr lang="cs-CZ" sz="2000" dirty="0" err="1"/>
              <a:t>siegburské</a:t>
            </a:r>
            <a:r>
              <a:rPr lang="cs-CZ" sz="2000" dirty="0"/>
              <a:t> kameniny (</a:t>
            </a:r>
            <a:r>
              <a:rPr lang="cs-CZ" sz="2000" dirty="0" err="1"/>
              <a:t>Jakobakanne</a:t>
            </a:r>
            <a:r>
              <a:rPr lang="cs-CZ" sz="2000" dirty="0"/>
              <a:t>)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97284" name="Obrázek 3">
            <a:extLst>
              <a:ext uri="{FF2B5EF4-FFF2-40B4-BE49-F238E27FC236}">
                <a16:creationId xmlns:a16="http://schemas.microsoft.com/office/drawing/2014/main" id="{83BA32DF-F559-A40F-04A6-8754611F3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8" b="28699"/>
          <a:stretch>
            <a:fillRect/>
          </a:stretch>
        </p:blipFill>
        <p:spPr bwMode="auto">
          <a:xfrm>
            <a:off x="4150097" y="3629025"/>
            <a:ext cx="6517903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Obrázek 4">
            <a:extLst>
              <a:ext uri="{FF2B5EF4-FFF2-40B4-BE49-F238E27FC236}">
                <a16:creationId xmlns:a16="http://schemas.microsoft.com/office/drawing/2014/main" id="{226466D7-A8AF-5B25-AA28-7E034057C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2227354"/>
            <a:ext cx="2409825" cy="39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B06F390A-28FE-AD2B-4927-52D781EC2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0638"/>
            <a:ext cx="8229600" cy="1274762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Falkeho</a:t>
            </a:r>
            <a:r>
              <a:rPr lang="cs-CZ" altLang="cs-CZ" sz="3200" b="1" dirty="0">
                <a:solidFill>
                  <a:srgbClr val="FF0000"/>
                </a:solidFill>
              </a:rPr>
              <a:t> poháry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</a:t>
            </a:r>
            <a:r>
              <a:rPr lang="cs-CZ" altLang="cs-CZ" sz="2000" dirty="0">
                <a:solidFill>
                  <a:srgbClr val="FF0000"/>
                </a:solidFill>
              </a:rPr>
              <a:t>1400 - 1470</a:t>
            </a:r>
            <a:br>
              <a:rPr lang="cs-CZ" altLang="cs-CZ" sz="2000" dirty="0">
                <a:solidFill>
                  <a:srgbClr val="FF0000"/>
                </a:solidFill>
              </a:rPr>
            </a:b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BDAA10-E701-8F7B-67D7-317E69A0F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1143000"/>
            <a:ext cx="11258550" cy="5562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800" b="1" dirty="0"/>
              <a:t>Kamenina </a:t>
            </a:r>
            <a:r>
              <a:rPr lang="cs-CZ" sz="1800" dirty="0"/>
              <a:t> –  vypalovaná při teplotě 1200 až 1400 °C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Porýní:   první kamenina kol. r. 1300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rozšíření: 2/4 15. stol.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1907 </a:t>
            </a:r>
            <a:r>
              <a:rPr lang="cs-CZ" sz="1800" dirty="0"/>
              <a:t>–  </a:t>
            </a:r>
            <a:r>
              <a:rPr lang="cs-CZ" sz="1800" b="1" dirty="0"/>
              <a:t>Otto von </a:t>
            </a:r>
            <a:r>
              <a:rPr lang="cs-CZ" sz="1800" b="1" dirty="0" err="1"/>
              <a:t>Falke</a:t>
            </a:r>
            <a:r>
              <a:rPr lang="cs-CZ" sz="1800" dirty="0"/>
              <a:t>:  německý historik umění vyčlenil skupinu pěti nádob dochovanou v soukromých a muzejních</a:t>
            </a:r>
          </a:p>
          <a:p>
            <a:pPr>
              <a:defRPr/>
            </a:pPr>
            <a:r>
              <a:rPr lang="cs-CZ" sz="1800" dirty="0"/>
              <a:t>                                            sbírkách (hesenský </a:t>
            </a:r>
            <a:r>
              <a:rPr lang="cs-CZ" sz="1800" dirty="0" err="1"/>
              <a:t>Deihausen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Albert </a:t>
            </a:r>
            <a:r>
              <a:rPr lang="cs-CZ" sz="1800" b="1" dirty="0" err="1"/>
              <a:t>Walcher</a:t>
            </a:r>
            <a:r>
              <a:rPr lang="cs-CZ" sz="1800" b="1" dirty="0"/>
              <a:t> von </a:t>
            </a:r>
            <a:r>
              <a:rPr lang="cs-CZ" sz="1800" b="1" dirty="0" err="1"/>
              <a:t>Moltheim</a:t>
            </a:r>
            <a:r>
              <a:rPr lang="cs-CZ" sz="1800" b="1" dirty="0"/>
              <a:t> </a:t>
            </a:r>
            <a:r>
              <a:rPr lang="cs-CZ" sz="1800" dirty="0"/>
              <a:t>– sběratel, lokalizoval centrum výroby do Frank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/>
              <a:t>Imre</a:t>
            </a:r>
            <a:r>
              <a:rPr lang="cs-CZ" sz="1800" b="1" dirty="0"/>
              <a:t> </a:t>
            </a:r>
            <a:r>
              <a:rPr lang="cs-CZ" sz="1800" b="1" dirty="0" err="1"/>
              <a:t>Holl</a:t>
            </a:r>
            <a:r>
              <a:rPr lang="cs-CZ" sz="1800" b="1" dirty="0"/>
              <a:t> </a:t>
            </a:r>
            <a:r>
              <a:rPr lang="cs-CZ" sz="1800" dirty="0"/>
              <a:t>– v 50. l. upozornil na nálezy z královského paláce v </a:t>
            </a:r>
            <a:r>
              <a:rPr lang="cs-CZ" sz="1800" dirty="0" err="1"/>
              <a:t>Budíně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David </a:t>
            </a:r>
            <a:r>
              <a:rPr lang="cs-CZ" sz="1800" b="1" dirty="0" err="1"/>
              <a:t>Gaimster</a:t>
            </a:r>
            <a:r>
              <a:rPr lang="cs-CZ" sz="1800" b="1" dirty="0"/>
              <a:t> a Hans-Georg Stephan </a:t>
            </a:r>
            <a:r>
              <a:rPr lang="cs-CZ" sz="1800" dirty="0"/>
              <a:t>– původní dílny v Lužici (Žitava), Sasku a Dolním Slezsku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Čechy</a:t>
            </a:r>
            <a:r>
              <a:rPr lang="cs-CZ" sz="1800" dirty="0"/>
              <a:t>  –  hrady:   Žebřík, </a:t>
            </a:r>
            <a:r>
              <a:rPr lang="cs-CZ" sz="1800" dirty="0" err="1"/>
              <a:t>Gutštejn</a:t>
            </a:r>
            <a:r>
              <a:rPr lang="cs-CZ" sz="1800" dirty="0"/>
              <a:t> Landštejn (350-1426) </a:t>
            </a:r>
            <a:r>
              <a:rPr lang="cs-CZ" sz="1800" dirty="0" err="1"/>
              <a:t>Vízmburk</a:t>
            </a:r>
            <a:r>
              <a:rPr lang="cs-CZ" sz="1800" dirty="0"/>
              <a:t> (1447)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města:   Chomutov, Praha - Nám. Republiky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Olomouc - Mahlerova a Uhelná ul. (1492)</a:t>
            </a:r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1">
            <a:extLst>
              <a:ext uri="{FF2B5EF4-FFF2-40B4-BE49-F238E27FC236}">
                <a16:creationId xmlns:a16="http://schemas.microsoft.com/office/drawing/2014/main" id="{F0CD49D6-FBA4-1B8F-F075-0D063E989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23958" r="33601" b="20087"/>
          <a:stretch>
            <a:fillRect/>
          </a:stretch>
        </p:blipFill>
        <p:spPr bwMode="auto">
          <a:xfrm>
            <a:off x="-106485" y="647700"/>
            <a:ext cx="4038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2">
            <a:extLst>
              <a:ext uri="{FF2B5EF4-FFF2-40B4-BE49-F238E27FC236}">
                <a16:creationId xmlns:a16="http://schemas.microsoft.com/office/drawing/2014/main" id="{DDD59FB1-1163-3CE1-A871-6BF5044B5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2103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Efurt</a:t>
            </a:r>
            <a:r>
              <a:rPr lang="cs-CZ" altLang="cs-CZ" sz="1800" b="1" dirty="0"/>
              <a:t> - 1. pol. 15. stol. </a:t>
            </a:r>
          </a:p>
        </p:txBody>
      </p:sp>
      <p:pic>
        <p:nvPicPr>
          <p:cNvPr id="22532" name="Obrázek 3">
            <a:extLst>
              <a:ext uri="{FF2B5EF4-FFF2-40B4-BE49-F238E27FC236}">
                <a16:creationId xmlns:a16="http://schemas.microsoft.com/office/drawing/2014/main" id="{3ADB20DF-1006-0195-B44E-7DB0E2B9B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8" t="17708" r="33237" b="18750"/>
          <a:stretch>
            <a:fillRect/>
          </a:stretch>
        </p:blipFill>
        <p:spPr bwMode="auto">
          <a:xfrm>
            <a:off x="3362569" y="56162"/>
            <a:ext cx="4480755" cy="683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9024C9F-E79B-64F3-EEB1-62E6C39CD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3" t="16695" r="34943" b="53174"/>
          <a:stretch>
            <a:fillRect/>
          </a:stretch>
        </p:blipFill>
        <p:spPr bwMode="auto">
          <a:xfrm>
            <a:off x="7610035" y="2332002"/>
            <a:ext cx="4808025" cy="459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18C1C1C6-E027-90A7-E72F-20286C1E9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9" t="46664" r="36166" b="26781"/>
          <a:stretch>
            <a:fillRect/>
          </a:stretch>
        </p:blipFill>
        <p:spPr bwMode="auto">
          <a:xfrm>
            <a:off x="8351519" y="56162"/>
            <a:ext cx="2509521" cy="229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>
            <a:extLst>
              <a:ext uri="{FF2B5EF4-FFF2-40B4-BE49-F238E27FC236}">
                <a16:creationId xmlns:a16="http://schemas.microsoft.com/office/drawing/2014/main" id="{0196A2D0-666A-F796-C53E-44DB064CC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21875" r="30673" b="21875"/>
          <a:stretch>
            <a:fillRect/>
          </a:stretch>
        </p:blipFill>
        <p:spPr bwMode="auto">
          <a:xfrm>
            <a:off x="5857875" y="250986"/>
            <a:ext cx="5486400" cy="6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1">
            <a:extLst>
              <a:ext uri="{FF2B5EF4-FFF2-40B4-BE49-F238E27FC236}">
                <a16:creationId xmlns:a16="http://schemas.microsoft.com/office/drawing/2014/main" id="{5C33F8F9-F6ED-BE1E-7199-CC5A0EBD518B}"/>
              </a:ext>
            </a:extLst>
          </p:cNvPr>
          <p:cNvSpPr txBox="1">
            <a:spLocks/>
          </p:cNvSpPr>
          <p:nvPr/>
        </p:nvSpPr>
        <p:spPr bwMode="auto">
          <a:xfrm>
            <a:off x="428625" y="554038"/>
            <a:ext cx="43434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FF0000"/>
                </a:solidFill>
              </a:rPr>
              <a:t>Falkeho</a:t>
            </a:r>
            <a:r>
              <a:rPr lang="cs-CZ" altLang="cs-CZ" b="1" dirty="0">
                <a:solidFill>
                  <a:srgbClr val="FF0000"/>
                </a:solidFill>
              </a:rPr>
              <a:t> poháry</a:t>
            </a:r>
            <a:br>
              <a:rPr lang="cs-CZ" altLang="cs-CZ" b="1" dirty="0">
                <a:solidFill>
                  <a:srgbClr val="FF0000"/>
                </a:solidFill>
              </a:rPr>
            </a:br>
            <a:br>
              <a:rPr lang="cs-CZ" altLang="cs-CZ" sz="2000" dirty="0">
                <a:solidFill>
                  <a:srgbClr val="FF0000"/>
                </a:solidFill>
              </a:rPr>
            </a:b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19460" name="TextovéPole 4">
            <a:extLst>
              <a:ext uri="{FF2B5EF4-FFF2-40B4-BE49-F238E27FC236}">
                <a16:creationId xmlns:a16="http://schemas.microsoft.com/office/drawing/2014/main" id="{DA49A420-4E80-239B-A54E-23B1C86AE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1828801"/>
            <a:ext cx="48387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Olomouc: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</a:t>
            </a:r>
            <a:r>
              <a:rPr lang="cs-CZ" altLang="cs-CZ" sz="1800" dirty="0"/>
              <a:t>– Mahlerova a Uhelná ulice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– dva poháry s obličeji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(muž a žena)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–  kolkovaná výzdoba pláště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– glazované solnou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fialově-hnědou glazurou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– přivezeny v 1. pol. 15. stol. 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oblasti mezi Odrou a Sálou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(Lužice).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EA4654B5-CBE2-3E0C-AEA1-CDF76FD99C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94300" y="569913"/>
            <a:ext cx="52578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cs-CZ" altLang="cs-CZ" sz="2400" b="1" dirty="0"/>
              <a:t>        Opava – Hrnčířská ul.</a:t>
            </a:r>
            <a:br>
              <a:rPr lang="cs-CZ" altLang="cs-CZ" sz="2400" b="1" dirty="0"/>
            </a:br>
            <a:r>
              <a:rPr lang="cs-CZ" altLang="cs-CZ" sz="2400" b="1" dirty="0"/>
              <a:t>          </a:t>
            </a:r>
            <a:r>
              <a:rPr lang="cs-CZ" altLang="cs-CZ" sz="2000" dirty="0"/>
              <a:t>konec 13. – poč.. 14. stol.</a:t>
            </a:r>
            <a:br>
              <a:rPr lang="cs-CZ" altLang="cs-CZ" sz="2000" dirty="0"/>
            </a:br>
            <a:r>
              <a:rPr lang="cs-CZ" altLang="cs-CZ" sz="2000" dirty="0"/>
              <a:t>       </a:t>
            </a:r>
            <a:r>
              <a:rPr lang="cs-CZ" altLang="cs-CZ" sz="1800" dirty="0">
                <a:latin typeface="+mn-lt"/>
              </a:rPr>
              <a:t>D</a:t>
            </a:r>
            <a:r>
              <a:rPr lang="cs-CZ" sz="1800" dirty="0">
                <a:latin typeface="+mn-lt"/>
              </a:rPr>
              <a:t>žbán s antropomorfními maskami  </a:t>
            </a:r>
            <a:br>
              <a:rPr lang="cs-CZ" sz="1800" dirty="0">
                <a:latin typeface="+mn-lt"/>
              </a:rPr>
            </a:br>
            <a:r>
              <a:rPr lang="cs-CZ" sz="1800" dirty="0">
                <a:latin typeface="+mn-lt"/>
              </a:rPr>
              <a:t>                          </a:t>
            </a:r>
            <a:r>
              <a:rPr lang="cs-CZ" altLang="cs-CZ" sz="1800" dirty="0">
                <a:latin typeface="+mn-lt"/>
              </a:rPr>
              <a:t>Jímka č. 2</a:t>
            </a:r>
            <a:br>
              <a:rPr lang="cs-CZ" sz="1800" dirty="0">
                <a:latin typeface="Times New Roman" panose="02020603050405020304" pitchFamily="18" charset="0"/>
              </a:rPr>
            </a:br>
            <a:endParaRPr lang="cs-CZ" altLang="cs-CZ" sz="2000" dirty="0"/>
          </a:p>
        </p:txBody>
      </p:sp>
      <p:pic>
        <p:nvPicPr>
          <p:cNvPr id="25603" name="Picture 6" descr="20 železná lžíce a klíč, 13">
            <a:extLst>
              <a:ext uri="{FF2B5EF4-FFF2-40B4-BE49-F238E27FC236}">
                <a16:creationId xmlns:a16="http://schemas.microsoft.com/office/drawing/2014/main" id="{F24A74B5-0BFA-57A9-79C7-C5262738D8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" b="5051"/>
          <a:stretch>
            <a:fillRect/>
          </a:stretch>
        </p:blipFill>
        <p:spPr>
          <a:xfrm>
            <a:off x="9213851" y="1141413"/>
            <a:ext cx="2351088" cy="3224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7" descr="18 kulovitý hrnek (grap), 13">
            <a:extLst>
              <a:ext uri="{FF2B5EF4-FFF2-40B4-BE49-F238E27FC236}">
                <a16:creationId xmlns:a16="http://schemas.microsoft.com/office/drawing/2014/main" id="{9E79D50B-643D-329C-814B-368F1A97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69" y="1559718"/>
            <a:ext cx="2792413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2026">
            <a:extLst>
              <a:ext uri="{FF2B5EF4-FFF2-40B4-BE49-F238E27FC236}">
                <a16:creationId xmlns:a16="http://schemas.microsoft.com/office/drawing/2014/main" id="{CE1CDB64-50F6-DBEC-70C9-83A827857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65086" r="1506"/>
          <a:stretch>
            <a:fillRect/>
          </a:stretch>
        </p:blipFill>
        <p:spPr bwMode="auto">
          <a:xfrm>
            <a:off x="4806951" y="4628357"/>
            <a:ext cx="64865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 descr="2026">
            <a:extLst>
              <a:ext uri="{FF2B5EF4-FFF2-40B4-BE49-F238E27FC236}">
                <a16:creationId xmlns:a16="http://schemas.microsoft.com/office/drawing/2014/main" id="{DBFBCCCA-278F-CF22-97D7-2D7A073A2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4" b="33209"/>
          <a:stretch>
            <a:fillRect/>
          </a:stretch>
        </p:blipFill>
        <p:spPr bwMode="auto">
          <a:xfrm>
            <a:off x="627061" y="1028703"/>
            <a:ext cx="4278305" cy="521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ovéPole 1">
            <a:extLst>
              <a:ext uri="{FF2B5EF4-FFF2-40B4-BE49-F238E27FC236}">
                <a16:creationId xmlns:a16="http://schemas.microsoft.com/office/drawing/2014/main" id="{9A34E30F-A97B-2B52-DDB0-4AC02A0AC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063" y="5965031"/>
            <a:ext cx="5840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Times New Roman" panose="02020603050405020304" pitchFamily="18" charset="0"/>
              </a:rPr>
              <a:t>Aplikace otiskem negativní formy z vnější strany nádoby</a:t>
            </a:r>
            <a:endParaRPr lang="cs-CZ" altLang="cs-CZ" sz="18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2">
            <a:extLst>
              <a:ext uri="{FF2B5EF4-FFF2-40B4-BE49-F238E27FC236}">
                <a16:creationId xmlns:a16="http://schemas.microsoft.com/office/drawing/2014/main" id="{09F1BBD6-6F26-596E-0365-EBA156EC4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t="38023" r="7555" b="28084"/>
          <a:stretch>
            <a:fillRect/>
          </a:stretch>
        </p:blipFill>
        <p:spPr bwMode="auto">
          <a:xfrm>
            <a:off x="6189663" y="3616326"/>
            <a:ext cx="434340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Obrázek 4">
            <a:extLst>
              <a:ext uri="{FF2B5EF4-FFF2-40B4-BE49-F238E27FC236}">
                <a16:creationId xmlns:a16="http://schemas.microsoft.com/office/drawing/2014/main" id="{538BF6D3-66AA-7ECD-5D99-ED655B78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064"/>
            <a:ext cx="85344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ázek 5">
            <a:extLst>
              <a:ext uri="{FF2B5EF4-FFF2-40B4-BE49-F238E27FC236}">
                <a16:creationId xmlns:a16="http://schemas.microsoft.com/office/drawing/2014/main" id="{11538942-EA10-6CE5-0CED-510B3DB5B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727" r="7079" b="64569"/>
          <a:stretch>
            <a:fillRect/>
          </a:stretch>
        </p:blipFill>
        <p:spPr bwMode="auto">
          <a:xfrm>
            <a:off x="1658938" y="3616326"/>
            <a:ext cx="4437062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ovéPole 6">
            <a:extLst>
              <a:ext uri="{FF2B5EF4-FFF2-40B4-BE49-F238E27FC236}">
                <a16:creationId xmlns:a16="http://schemas.microsoft.com/office/drawing/2014/main" id="{0DD13307-C7F0-0367-28FE-E7D8F9E44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299200"/>
            <a:ext cx="43434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latin typeface="+mn-lt"/>
              </a:rPr>
              <a:t>               </a:t>
            </a:r>
            <a:r>
              <a:rPr lang="cs-CZ" altLang="cs-CZ" sz="1800" b="1" dirty="0">
                <a:latin typeface="+mn-lt"/>
              </a:rPr>
              <a:t>Mezi trhy </a:t>
            </a:r>
            <a:r>
              <a:rPr lang="cs-CZ" altLang="cs-CZ" sz="1800" dirty="0">
                <a:latin typeface="+mn-lt"/>
              </a:rPr>
              <a:t>(14. stol.) </a:t>
            </a:r>
          </a:p>
        </p:txBody>
      </p:sp>
      <p:sp>
        <p:nvSpPr>
          <p:cNvPr id="27654" name="TextovéPole 7">
            <a:extLst>
              <a:ext uri="{FF2B5EF4-FFF2-40B4-BE49-F238E27FC236}">
                <a16:creationId xmlns:a16="http://schemas.microsoft.com/office/drawing/2014/main" id="{E90D2378-B72E-1EA5-726F-DC52A7ED8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0" y="6367463"/>
            <a:ext cx="542925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latin typeface="Times New Roman" panose="02020603050405020304" pitchFamily="18" charset="0"/>
              </a:rPr>
              <a:t> </a:t>
            </a:r>
            <a:r>
              <a:rPr lang="cs-CZ" altLang="cs-CZ" sz="1800" b="1" dirty="0">
                <a:latin typeface="+mn-lt"/>
              </a:rPr>
              <a:t>Opava: </a:t>
            </a:r>
            <a:r>
              <a:rPr lang="cs-CZ" altLang="cs-CZ" sz="1800" dirty="0">
                <a:latin typeface="+mn-lt"/>
              </a:rPr>
              <a:t>Hrnčířská (13/14.st.), </a:t>
            </a:r>
            <a:r>
              <a:rPr lang="cs-CZ" altLang="cs-CZ" sz="1800" b="1" dirty="0">
                <a:latin typeface="+mn-lt"/>
              </a:rPr>
              <a:t>Popská </a:t>
            </a:r>
            <a:r>
              <a:rPr lang="cs-CZ" altLang="cs-CZ" sz="1800" dirty="0">
                <a:latin typeface="+mn-lt"/>
              </a:rPr>
              <a:t>(2.pol. 13. st.)</a:t>
            </a:r>
          </a:p>
        </p:txBody>
      </p:sp>
      <p:sp>
        <p:nvSpPr>
          <p:cNvPr id="27655" name="TextovéPole 8">
            <a:extLst>
              <a:ext uri="{FF2B5EF4-FFF2-40B4-BE49-F238E27FC236}">
                <a16:creationId xmlns:a16="http://schemas.microsoft.com/office/drawing/2014/main" id="{98A92EAC-4F5B-4C86-7078-5E2BFCB38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2871788"/>
            <a:ext cx="429483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latin typeface="+mn-lt"/>
              </a:rPr>
              <a:t>Brno:</a:t>
            </a:r>
            <a:r>
              <a:rPr lang="cs-CZ" altLang="cs-CZ" sz="1800" dirty="0">
                <a:latin typeface="+mn-lt"/>
              </a:rPr>
              <a:t>   1–2: ul. Mečová 3: Orlí</a:t>
            </a:r>
            <a:r>
              <a:rPr lang="cs-CZ" altLang="cs-CZ" sz="1800" b="1" dirty="0">
                <a:latin typeface="+mn-lt"/>
              </a:rPr>
              <a:t> </a:t>
            </a:r>
            <a:r>
              <a:rPr lang="cs-CZ" altLang="cs-CZ" sz="1800" dirty="0">
                <a:latin typeface="+mn-lt"/>
              </a:rPr>
              <a:t>(13./14. stol.)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AFCC64C9-65AE-1C19-F817-BF487D218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Výrobně distribuční okruh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023515-82FD-C8E1-43A1-23427C5D5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1125538"/>
            <a:ext cx="11134725" cy="56181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cs-CZ" sz="2100" dirty="0"/>
              <a:t>Z hlediska provenience rozlišujeme keramické výrobky na: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100" dirty="0"/>
              <a:t>      a)  domácí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100" dirty="0"/>
              <a:t>      b)  importy</a:t>
            </a:r>
          </a:p>
          <a:p>
            <a:pPr>
              <a:spcBef>
                <a:spcPts val="0"/>
              </a:spcBef>
              <a:defRPr/>
            </a:pPr>
            <a:endParaRPr lang="cs-CZ" sz="2100" dirty="0"/>
          </a:p>
          <a:p>
            <a:pPr>
              <a:spcBef>
                <a:spcPts val="0"/>
              </a:spcBef>
              <a:defRPr/>
            </a:pPr>
            <a:r>
              <a:rPr lang="cs-CZ" sz="2100" dirty="0"/>
              <a:t>Zahrnuje:  a)  místo výroby (výrobní centrum) </a:t>
            </a:r>
            <a:br>
              <a:rPr lang="cs-CZ" sz="2100" dirty="0"/>
            </a:br>
            <a:r>
              <a:rPr lang="cs-CZ" sz="2100" dirty="0"/>
              <a:t>                   b)  oblast distribuce (periferie/venkov - spotřeba)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sz="2100" dirty="0"/>
          </a:p>
          <a:p>
            <a:pPr>
              <a:spcBef>
                <a:spcPts val="0"/>
              </a:spcBef>
              <a:defRPr/>
            </a:pPr>
            <a:r>
              <a:rPr lang="cs-CZ" sz="2100" dirty="0"/>
              <a:t>Jednotlivé okruhy definuje charakter výrobků po stránce: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sz="21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100" dirty="0"/>
              <a:t>     a)  technologické  –  keramická třída (podle makroskopicky postižitelných vlastností: hmota-ostřivo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100" dirty="0"/>
              <a:t>                                          povrch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100" dirty="0"/>
              <a:t>                                          výpal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100" dirty="0"/>
              <a:t>                                          barva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100" dirty="0"/>
              <a:t>     b)  morfologické  –  sortiment tvarů:  druh nádoby  (u keramiky)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100" dirty="0"/>
              <a:t>                                                                        profilace okrajů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100" dirty="0"/>
              <a:t>                                                                        výzdoba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100" dirty="0"/>
              <a:t>     </a:t>
            </a:r>
          </a:p>
          <a:p>
            <a:pPr>
              <a:spcBef>
                <a:spcPts val="0"/>
              </a:spcBef>
              <a:defRPr/>
            </a:pPr>
            <a:r>
              <a:rPr lang="cs-CZ" sz="2100" dirty="0"/>
              <a:t>Vařeka, P. 1998: Proměny keramické produkce vrcholného a pozdního středověku v Čechách, Archeologické rozhledy L/I., 123-137.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Zástupný obsah 4">
            <a:extLst>
              <a:ext uri="{FF2B5EF4-FFF2-40B4-BE49-F238E27FC236}">
                <a16:creationId xmlns:a16="http://schemas.microsoft.com/office/drawing/2014/main" id="{B495352F-3628-F7A5-EE2E-4BEBE0A5B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2670" r="13113" b="36932"/>
          <a:stretch>
            <a:fillRect/>
          </a:stretch>
        </p:blipFill>
        <p:spPr bwMode="auto">
          <a:xfrm>
            <a:off x="6334125" y="224819"/>
            <a:ext cx="5467349" cy="663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ovéPole 8">
            <a:extLst>
              <a:ext uri="{FF2B5EF4-FFF2-40B4-BE49-F238E27FC236}">
                <a16:creationId xmlns:a16="http://schemas.microsoft.com/office/drawing/2014/main" id="{3439BC86-3DC8-DA80-5EFD-774F6AA52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9" y="381000"/>
            <a:ext cx="46815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Opava – dominikánský klášter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      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BD44924B-3968-BB06-F033-CA15A94A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16026"/>
            <a:ext cx="5029200" cy="5832475"/>
          </a:xfrm>
        </p:spPr>
        <p:txBody>
          <a:bodyPr/>
          <a:lstStyle/>
          <a:p>
            <a:pPr>
              <a:defRPr/>
            </a:pPr>
            <a:r>
              <a:rPr lang="cs-CZ" sz="2000" b="1" dirty="0"/>
              <a:t>Džbán s aplikacemi:</a:t>
            </a:r>
            <a:endParaRPr lang="cs-CZ" sz="1800" dirty="0"/>
          </a:p>
          <a:p>
            <a:pPr>
              <a:defRPr/>
            </a:pPr>
            <a:r>
              <a:rPr lang="cs-CZ" sz="1800" dirty="0"/>
              <a:t>tmavohnědá poleva</a:t>
            </a:r>
          </a:p>
          <a:p>
            <a:pPr marL="0" indent="0">
              <a:buNone/>
              <a:defRPr/>
            </a:pPr>
            <a:r>
              <a:rPr lang="cs-CZ" sz="1800" dirty="0">
                <a:latin typeface="TimesNewRomanPSMT"/>
              </a:rPr>
              <a:t>      </a:t>
            </a:r>
            <a:r>
              <a:rPr lang="cs-CZ" sz="1800" dirty="0"/>
              <a:t>analogie:  nezvěstné konvice z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</a:t>
            </a:r>
            <a:r>
              <a:rPr lang="cs-CZ" sz="1800" dirty="0" err="1"/>
              <a:t>Rešova</a:t>
            </a:r>
            <a:r>
              <a:rPr lang="cs-CZ" sz="1800" dirty="0"/>
              <a:t> s brakteáty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z 80.–90. let 14. stol.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obličej – jezdec – pták </a:t>
            </a:r>
          </a:p>
          <a:p>
            <a:pPr>
              <a:defRPr/>
            </a:pPr>
            <a:endParaRPr lang="cs-CZ" sz="18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cs-CZ" sz="1800" dirty="0"/>
              <a:t>Keramika s maskami sloužila ke stolování jako nádobí určené k nalévání, pití (poháry) či omývaní rukou (aquamanile) </a:t>
            </a:r>
          </a:p>
          <a:p>
            <a:pPr marL="0" indent="0" algn="just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dirty="0"/>
              <a:t>15. stol. – provedení v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kamenině (Cáchy,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</a:t>
            </a:r>
            <a:r>
              <a:rPr lang="cs-CZ" sz="1800" dirty="0" err="1"/>
              <a:t>Waldenburg</a:t>
            </a:r>
            <a:r>
              <a:rPr lang="cs-CZ" sz="1800" dirty="0"/>
              <a:t>, </a:t>
            </a:r>
            <a:r>
              <a:rPr lang="cs-CZ" sz="1800" dirty="0" err="1"/>
              <a:t>Siegburg</a:t>
            </a: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Zástupný obsah 4" descr="Obsah obrázku text, dort, kousek, čokoláda&#10;&#10;Popis byl vytvořen automaticky">
            <a:extLst>
              <a:ext uri="{FF2B5EF4-FFF2-40B4-BE49-F238E27FC236}">
                <a16:creationId xmlns:a16="http://schemas.microsoft.com/office/drawing/2014/main" id="{90E77B4A-EBC5-CB85-C5A5-0061252939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74" y="-27018"/>
            <a:ext cx="4159813" cy="4883183"/>
          </a:xfr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C9BB4D8-7E36-1326-93A8-4FE8731253F5}"/>
              </a:ext>
            </a:extLst>
          </p:cNvPr>
          <p:cNvSpPr txBox="1">
            <a:spLocks/>
          </p:cNvSpPr>
          <p:nvPr/>
        </p:nvSpPr>
        <p:spPr bwMode="auto">
          <a:xfrm>
            <a:off x="523875" y="4856165"/>
            <a:ext cx="5029200" cy="219233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2000" b="1" dirty="0" err="1"/>
              <a:t>Rešovská</a:t>
            </a:r>
            <a:r>
              <a:rPr lang="cs-CZ" sz="2000" b="1" dirty="0"/>
              <a:t> konvice:  9 medailonů:</a:t>
            </a:r>
          </a:p>
          <a:p>
            <a:pPr>
              <a:defRPr/>
            </a:pPr>
            <a:r>
              <a:rPr lang="cs-CZ" sz="2000" dirty="0"/>
              <a:t>Motivy:  biskup/panovník – pták – drak </a:t>
            </a:r>
            <a:endParaRPr lang="cs-CZ" sz="1800" dirty="0"/>
          </a:p>
          <a:p>
            <a:pPr>
              <a:defRPr/>
            </a:pPr>
            <a:r>
              <a:rPr lang="cs-CZ" sz="1800" dirty="0"/>
              <a:t>Nalezeno na poč. století pod stodolou </a:t>
            </a:r>
          </a:p>
          <a:p>
            <a:pPr>
              <a:defRPr/>
            </a:pPr>
            <a:r>
              <a:rPr lang="cs-CZ" sz="1800" dirty="0"/>
              <a:t>136 brakteátů</a:t>
            </a:r>
          </a:p>
          <a:p>
            <a:pPr>
              <a:defRPr/>
            </a:pPr>
            <a:r>
              <a:rPr lang="cs-CZ" sz="1800" dirty="0"/>
              <a:t>Poslední třetina 13. – 14. stol. </a:t>
            </a:r>
          </a:p>
          <a:p>
            <a:pPr>
              <a:defRPr/>
            </a:pPr>
            <a:r>
              <a:rPr lang="cs-CZ" sz="1800" dirty="0"/>
              <a:t>Původ – Meklenbursko, Přední Pomořansko</a:t>
            </a:r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</a:t>
            </a:r>
            <a:endParaRPr lang="cs-CZ" sz="1800" b="1" dirty="0"/>
          </a:p>
          <a:p>
            <a:pPr>
              <a:defRPr/>
            </a:pPr>
            <a:endParaRPr lang="cs-CZ" sz="1800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2441AFC2-3672-F108-DD57-7ECE984A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3050" y="0"/>
            <a:ext cx="6838950" cy="690935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3752850" y="85271"/>
            <a:ext cx="4082143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900" b="1" dirty="0"/>
              <a:t>  </a:t>
            </a:r>
            <a:br>
              <a:rPr lang="cs-CZ" altLang="cs-CZ" sz="4900" b="1" dirty="0"/>
            </a:br>
            <a:r>
              <a:rPr lang="cs-CZ" altLang="cs-CZ" sz="4900" b="1" dirty="0"/>
              <a:t>     </a:t>
            </a:r>
            <a:r>
              <a:rPr lang="cs-CZ" altLang="cs-CZ" sz="3600" b="1" dirty="0">
                <a:solidFill>
                  <a:srgbClr val="FF0000"/>
                </a:solidFill>
              </a:rPr>
              <a:t>Kachlová kamna </a:t>
            </a:r>
            <a:br>
              <a:rPr lang="cs-CZ" altLang="cs-CZ" sz="4900" b="1" dirty="0"/>
            </a:br>
            <a:br>
              <a:rPr lang="cs-CZ" altLang="cs-CZ" sz="3200" dirty="0"/>
            </a:br>
            <a:endParaRPr lang="cs-CZ" altLang="cs-CZ" sz="3200" dirty="0"/>
          </a:p>
        </p:txBody>
      </p:sp>
      <p:sp>
        <p:nvSpPr>
          <p:cNvPr id="4099" name="Rectangle 5"/>
          <p:cNvSpPr>
            <a:spLocks noGrp="1" noChangeArrowheads="1"/>
          </p:cNvSpPr>
          <p:nvPr>
            <p:ph idx="1"/>
          </p:nvPr>
        </p:nvSpPr>
        <p:spPr>
          <a:xfrm>
            <a:off x="406400" y="1480457"/>
            <a:ext cx="11393714" cy="518159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altLang="cs-CZ" sz="2000" b="1" dirty="0"/>
              <a:t>Pec  </a:t>
            </a:r>
            <a:r>
              <a:rPr lang="cs-CZ" altLang="cs-CZ" sz="2000" dirty="0"/>
              <a:t>–  otopné zařízení s topeništěm uvnitř místnosti (tzv. </a:t>
            </a:r>
            <a:r>
              <a:rPr lang="cs-CZ" altLang="cs-CZ" sz="2000" dirty="0" err="1"/>
              <a:t>dymná</a:t>
            </a:r>
            <a:r>
              <a:rPr lang="cs-CZ" altLang="cs-CZ" sz="2000" dirty="0"/>
              <a:t> jizba – přímé vytápění)</a:t>
            </a:r>
          </a:p>
          <a:p>
            <a:pPr eaLnBrk="1" hangingPunct="1">
              <a:defRPr/>
            </a:pPr>
            <a:r>
              <a:rPr lang="cs-CZ" altLang="cs-CZ" sz="2000" b="1" dirty="0"/>
              <a:t>Kamna  </a:t>
            </a:r>
            <a:r>
              <a:rPr lang="cs-CZ" altLang="cs-CZ" sz="2000" dirty="0"/>
              <a:t>–  otopné zařízení s topeništěm mimo místnost (světnice – nepřímé vytápění)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Výhody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omezení nebezpečí ohně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–  bezdýmný provoz (čistota prostředí a pohodlnější obsluha)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–  nižší spotřeba paliva a dlouhodobější výhřevnost (ztráty  – krby: 80-85%,  kamna: 30-35%)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–  estetický účinek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Vznik  </a:t>
            </a:r>
            <a:r>
              <a:rPr lang="cs-CZ" altLang="cs-CZ" sz="2000" dirty="0"/>
              <a:t>–   </a:t>
            </a:r>
            <a:r>
              <a:rPr lang="cs-CZ" sz="2000" b="1" dirty="0"/>
              <a:t>7/8. stol.:  Horní Porýní </a:t>
            </a:r>
            <a:r>
              <a:rPr lang="cs-CZ" sz="2000" dirty="0"/>
              <a:t>vkládání nádob do otopných těles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–   </a:t>
            </a:r>
            <a:r>
              <a:rPr lang="cs-CZ" altLang="cs-CZ" sz="2000" b="1" dirty="0"/>
              <a:t>9. až 10. stol.: </a:t>
            </a:r>
            <a:r>
              <a:rPr lang="cs-CZ" altLang="cs-CZ" sz="2000" dirty="0" err="1"/>
              <a:t>vých</a:t>
            </a:r>
            <a:r>
              <a:rPr lang="cs-CZ" altLang="cs-CZ" sz="2000" dirty="0"/>
              <a:t>. Francie/Německo (Alsasko – benedikt. klášter </a:t>
            </a:r>
            <a:r>
              <a:rPr lang="cs-CZ" altLang="cs-CZ" sz="2000" dirty="0" err="1"/>
              <a:t>Andlau</a:t>
            </a:r>
            <a:r>
              <a:rPr lang="cs-CZ" altLang="cs-CZ" sz="2000" dirty="0"/>
              <a:t> u Štrasburku), Švýcarsko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–    kláštery, města, panská sídla (hornaté alpské oblasti)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Konstrukce  </a:t>
            </a:r>
            <a:r>
              <a:rPr lang="cs-CZ" altLang="cs-CZ" sz="2000" dirty="0"/>
              <a:t>–  </a:t>
            </a:r>
            <a:r>
              <a:rPr lang="cs-CZ" altLang="cs-CZ" sz="2000" b="1" dirty="0"/>
              <a:t>13. stol</a:t>
            </a:r>
            <a:r>
              <a:rPr lang="cs-CZ" altLang="cs-CZ" sz="2000" dirty="0"/>
              <a:t>.:  kamna s uzavřenou kopulí – </a:t>
            </a:r>
            <a:r>
              <a:rPr lang="cs-CZ" altLang="cs-CZ" sz="2000" b="1" dirty="0" err="1"/>
              <a:t>nádobkové</a:t>
            </a:r>
            <a:r>
              <a:rPr lang="cs-CZ" altLang="cs-CZ" sz="2000" b="1" dirty="0"/>
              <a:t> kachle</a:t>
            </a:r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                               14. stol</a:t>
            </a:r>
            <a:r>
              <a:rPr lang="cs-CZ" altLang="cs-CZ" sz="2000" dirty="0"/>
              <a:t>.:  třídílná konstrukce (podstavec – sokl – nástavec) – </a:t>
            </a:r>
            <a:r>
              <a:rPr lang="cs-CZ" altLang="cs-CZ" sz="2000" b="1" dirty="0"/>
              <a:t>komorové kachle</a:t>
            </a:r>
          </a:p>
        </p:txBody>
      </p:sp>
    </p:spTree>
    <p:extLst>
      <p:ext uri="{BB962C8B-B14F-4D97-AF65-F5344CB8AC3E}">
        <p14:creationId xmlns:p14="http://schemas.microsoft.com/office/powerpoint/2010/main" val="1132309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95438" y="-83669"/>
            <a:ext cx="3976380" cy="23876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Přímé a nepřímé 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600" b="1" dirty="0">
                <a:solidFill>
                  <a:srgbClr val="FF0000"/>
                </a:solidFill>
              </a:rPr>
              <a:t>vytápění</a:t>
            </a:r>
            <a:br>
              <a:rPr lang="cs-CZ" sz="3600" b="1" dirty="0">
                <a:solidFill>
                  <a:srgbClr val="FF0000"/>
                </a:solidFill>
              </a:rPr>
            </a:b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10813" r="3411"/>
          <a:stretch/>
        </p:blipFill>
        <p:spPr>
          <a:xfrm>
            <a:off x="712694" y="2531826"/>
            <a:ext cx="3582585" cy="414050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671438" y="624254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Kachlová pec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268855" y="6265763"/>
            <a:ext cx="181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Kachlová kam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</a:p>
        </p:txBody>
      </p:sp>
      <p:pic>
        <p:nvPicPr>
          <p:cNvPr id="11" name="Picture 11" descr="IMG_12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471"/>
          <a:stretch/>
        </p:blipFill>
        <p:spPr>
          <a:xfrm>
            <a:off x="535006" y="283486"/>
            <a:ext cx="1765392" cy="208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2376554" y="2080019"/>
            <a:ext cx="2298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Nádobkové</a:t>
            </a:r>
            <a:r>
              <a:rPr lang="cs-CZ" sz="2000" b="1" dirty="0"/>
              <a:t> kachle</a:t>
            </a:r>
          </a:p>
        </p:txBody>
      </p:sp>
      <p:pic>
        <p:nvPicPr>
          <p:cNvPr id="20" name="Picture 7" descr="IMG_3526"/>
          <p:cNvPicPr>
            <a:picLocks noChangeAspect="1" noChangeArrowheads="1"/>
          </p:cNvPicPr>
          <p:nvPr/>
        </p:nvPicPr>
        <p:blipFill>
          <a:blip r:embed="rId5" cstate="print">
            <a:lum bright="-6000" contrast="3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17778"/>
          <a:stretch>
            <a:fillRect/>
          </a:stretch>
        </p:blipFill>
        <p:spPr>
          <a:xfrm>
            <a:off x="8043758" y="218376"/>
            <a:ext cx="1808333" cy="187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8" descr="IMG_35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r="7207"/>
          <a:stretch>
            <a:fillRect/>
          </a:stretch>
        </p:blipFill>
        <p:spPr bwMode="auto">
          <a:xfrm>
            <a:off x="10042148" y="285879"/>
            <a:ext cx="1895899" cy="175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4 Mohelni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61488" y="2531826"/>
            <a:ext cx="2711692" cy="421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9393757" y="6242543"/>
            <a:ext cx="1817844" cy="369332"/>
          </a:xfrm>
          <a:prstGeom prst="rect">
            <a:avLst/>
          </a:prstGeom>
          <a:solidFill>
            <a:srgbClr val="663300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Kachlová kamna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9074467" y="2062008"/>
            <a:ext cx="2052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Komorové kachle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55" y="283487"/>
            <a:ext cx="1793165" cy="1691600"/>
          </a:xfrm>
          <a:prstGeom prst="rect">
            <a:avLst/>
          </a:prstGeom>
        </p:spPr>
      </p:pic>
      <p:pic>
        <p:nvPicPr>
          <p:cNvPr id="4" name="Picture 13" descr="galerie_napfkachel_15_winds2">
            <a:extLst>
              <a:ext uri="{FF2B5EF4-FFF2-40B4-BE49-F238E27FC236}">
                <a16:creationId xmlns:a16="http://schemas.microsoft.com/office/drawing/2014/main" id="{4001FFD6-3D2F-676E-5255-D42AF765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4233" y="2594798"/>
            <a:ext cx="3069525" cy="391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537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adpis 1">
            <a:extLst>
              <a:ext uri="{FF2B5EF4-FFF2-40B4-BE49-F238E27FC236}">
                <a16:creationId xmlns:a16="http://schemas.microsoft.com/office/drawing/2014/main" id="{B1E8AEF8-95C7-D5C8-7720-FA628AC550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Cihlářství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80C26F-79A6-6E1E-95C4-53CF082DE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209674"/>
            <a:ext cx="11229975" cy="5572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600" b="1" dirty="0"/>
              <a:t>Václav Mencl  </a:t>
            </a:r>
            <a:r>
              <a:rPr lang="cs-CZ" sz="1600" dirty="0"/>
              <a:t>–  v 11. stol. v údolí řeky Pád nedostatek kamene nahradily výrobky z pálené hlíny (nový stavební materiál)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–   italský (vlašský) styl pronikl za Alpy do Německa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–  sv. </a:t>
            </a:r>
            <a:r>
              <a:rPr lang="cs-CZ" sz="1600" dirty="0" err="1"/>
              <a:t>Rabanus</a:t>
            </a:r>
            <a:r>
              <a:rPr lang="cs-CZ" sz="1600" dirty="0"/>
              <a:t> </a:t>
            </a:r>
            <a:r>
              <a:rPr lang="cs-CZ" sz="1600" dirty="0" err="1"/>
              <a:t>Maurus</a:t>
            </a:r>
            <a:r>
              <a:rPr lang="cs-CZ" sz="1600" dirty="0"/>
              <a:t> ve spise De </a:t>
            </a:r>
            <a:r>
              <a:rPr lang="cs-CZ" sz="1600" dirty="0" err="1"/>
              <a:t>Universo</a:t>
            </a:r>
            <a:r>
              <a:rPr lang="cs-CZ" sz="1600" dirty="0"/>
              <a:t> (830) označuje výrobu cihel v dřevěných formách jako německou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Německo</a:t>
            </a:r>
            <a:r>
              <a:rPr lang="cs-CZ" sz="1600" dirty="0"/>
              <a:t>  –  tradice výroby přetrvávala od římských dob v bavorských městech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1180:  </a:t>
            </a:r>
            <a:r>
              <a:rPr lang="cs-CZ" sz="1600" dirty="0" err="1"/>
              <a:t>Moosburg</a:t>
            </a:r>
            <a:r>
              <a:rPr lang="cs-CZ" sz="1600" dirty="0"/>
              <a:t> a </a:t>
            </a:r>
            <a:r>
              <a:rPr lang="cs-CZ" sz="1600" dirty="0" err="1"/>
              <a:t>Freising</a:t>
            </a:r>
            <a:r>
              <a:rPr lang="cs-CZ" sz="1600" dirty="0"/>
              <a:t> – kostely z cihel (30x?x7 až 34x?x7)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Kolonizace</a:t>
            </a:r>
            <a:r>
              <a:rPr lang="cs-CZ" sz="1600" dirty="0"/>
              <a:t>  –  13. stol.: inovace se šířila na východ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–  slovenská i polská literatura dává do souvislosti nejstarší středověké cihlové kostely s německou kolonizací </a:t>
            </a:r>
          </a:p>
          <a:p>
            <a:pPr marL="0" indent="0"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1600" b="1" dirty="0"/>
              <a:t>Původ kolonistů</a:t>
            </a:r>
            <a:r>
              <a:rPr lang="cs-CZ" sz="1600" dirty="0"/>
              <a:t>  – rozměry cihel:  síla cca. 8-10 cm:   </a:t>
            </a:r>
            <a:r>
              <a:rPr lang="cs-CZ" sz="1600" dirty="0" err="1"/>
              <a:t>sev</a:t>
            </a:r>
            <a:r>
              <a:rPr lang="cs-CZ" sz="1600" dirty="0"/>
              <a:t>. Německo, Slez., Polsko, Spiš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cihly dlouhého formátu: (d. nad 30 cm): Bavorsko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Specializace </a:t>
            </a:r>
            <a:r>
              <a:rPr lang="cs-CZ" sz="1600" dirty="0"/>
              <a:t> –  cihláři krycí (střešní krytina) a cihláři zdicí (cihly)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Sezimovo Ústí  </a:t>
            </a:r>
            <a:r>
              <a:rPr lang="cs-CZ" sz="1600" dirty="0"/>
              <a:t>–  usedlost I:   pec + zlomky prejzů a tašek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usedlost II:  pec + cihly  </a:t>
            </a:r>
          </a:p>
          <a:p>
            <a:pPr marL="0" indent="0">
              <a:buNone/>
              <a:defRPr/>
            </a:pPr>
            <a:r>
              <a:rPr lang="cs-CZ" sz="1600" dirty="0"/>
              <a:t>  </a:t>
            </a:r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Nadpis 1">
            <a:extLst>
              <a:ext uri="{FF2B5EF4-FFF2-40B4-BE49-F238E27FC236}">
                <a16:creationId xmlns:a16="http://schemas.microsoft.com/office/drawing/2014/main" id="{A51FF6E6-602E-7DA3-A402-5FD66760BA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4238" y="-11113"/>
            <a:ext cx="788670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Střešní krytina</a:t>
            </a:r>
            <a:endParaRPr lang="cs-CZ" altLang="cs-CZ" sz="3200" dirty="0"/>
          </a:p>
        </p:txBody>
      </p:sp>
      <p:sp>
        <p:nvSpPr>
          <p:cNvPr id="112643" name="Zástupný symbol pro text 2">
            <a:extLst>
              <a:ext uri="{FF2B5EF4-FFF2-40B4-BE49-F238E27FC236}">
                <a16:creationId xmlns:a16="http://schemas.microsoft.com/office/drawing/2014/main" id="{4AA81FBE-F2AA-EC82-313A-FADAC2D8A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0" y="1063626"/>
            <a:ext cx="7856538" cy="601663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14. stol.  –  spodní díly s háčky se </a:t>
            </a:r>
            <a:r>
              <a:rPr lang="cs-CZ" altLang="cs-CZ" sz="1800" dirty="0" err="1"/>
              <a:t>nazývaůy</a:t>
            </a:r>
            <a:r>
              <a:rPr lang="cs-CZ" altLang="cs-CZ" sz="1800" dirty="0"/>
              <a:t> jeptišky a horní mniši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093E6F9-A26B-A1EF-B709-004A00F60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49" y="2763842"/>
            <a:ext cx="3705225" cy="2608263"/>
          </a:xfrm>
        </p:spPr>
        <p:txBody>
          <a:bodyPr/>
          <a:lstStyle/>
          <a:p>
            <a:pPr>
              <a:defRPr/>
            </a:pPr>
            <a:r>
              <a:rPr lang="cs-CZ" sz="2000" b="1" dirty="0"/>
              <a:t>Horní (mnich)</a:t>
            </a:r>
          </a:p>
          <a:p>
            <a:pPr marL="0" indent="0">
              <a:buNone/>
              <a:defRPr/>
            </a:pPr>
            <a:r>
              <a:rPr lang="cs-CZ" sz="2000" b="1" dirty="0"/>
              <a:t>       </a:t>
            </a:r>
            <a:r>
              <a:rPr lang="cs-CZ" sz="2000" dirty="0"/>
              <a:t>– zužoval se na horním konci </a:t>
            </a:r>
          </a:p>
          <a:p>
            <a:pPr marL="0" indent="0">
              <a:buNone/>
              <a:defRPr/>
            </a:pPr>
            <a:r>
              <a:rPr lang="cs-CZ" sz="2000" dirty="0"/>
              <a:t>       –  na mniškách volně položen </a:t>
            </a:r>
          </a:p>
          <a:p>
            <a:pPr marL="0" indent="0">
              <a:buNone/>
              <a:defRPr/>
            </a:pPr>
            <a:r>
              <a:rPr lang="cs-CZ" sz="2000" dirty="0"/>
              <a:t>          a připevněn maltou</a:t>
            </a:r>
          </a:p>
          <a:p>
            <a:pPr>
              <a:defRPr/>
            </a:pPr>
            <a:endParaRPr lang="cs-CZ" sz="1800" dirty="0"/>
          </a:p>
        </p:txBody>
      </p:sp>
      <p:sp>
        <p:nvSpPr>
          <p:cNvPr id="112645" name="Zástupný symbol pro text 4">
            <a:extLst>
              <a:ext uri="{FF2B5EF4-FFF2-40B4-BE49-F238E27FC236}">
                <a16:creationId xmlns:a16="http://schemas.microsoft.com/office/drawing/2014/main" id="{D7793281-CC9F-F1F6-520D-DBC6AECC9BF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 rot="10800000" flipV="1">
            <a:off x="2286001" y="1600201"/>
            <a:ext cx="8437563" cy="1414463"/>
          </a:xfrm>
        </p:spPr>
        <p:txBody>
          <a:bodyPr/>
          <a:lstStyle/>
          <a:p>
            <a:r>
              <a:rPr lang="cs-CZ" altLang="cs-CZ" sz="1800"/>
              <a:t>Korýtka –  poloválcový tvar, na konci zúžený, aby se dal do sebe zasouvat</a:t>
            </a:r>
          </a:p>
          <a:p>
            <a:endParaRPr lang="cs-CZ" altLang="cs-CZ"/>
          </a:p>
          <a:p>
            <a:endParaRPr lang="cs-CZ" alt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2BA92B9-4E05-D76F-DF2B-725F07270B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8328" y="2763842"/>
            <a:ext cx="4003672" cy="26685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/>
              <a:t>Spodní </a:t>
            </a:r>
            <a:r>
              <a:rPr lang="cs-CZ" sz="2000" b="1" dirty="0"/>
              <a:t>(mniška)</a:t>
            </a:r>
          </a:p>
          <a:p>
            <a:pPr marL="0" indent="0">
              <a:buNone/>
              <a:defRPr/>
            </a:pPr>
            <a:r>
              <a:rPr lang="cs-CZ" sz="2000" b="1" dirty="0"/>
              <a:t>       </a:t>
            </a:r>
            <a:r>
              <a:rPr lang="cs-CZ" sz="2000" dirty="0"/>
              <a:t>– měla nos či hák, jehož pomocí </a:t>
            </a:r>
          </a:p>
          <a:p>
            <a:pPr marL="0" indent="0">
              <a:buNone/>
              <a:defRPr/>
            </a:pPr>
            <a:r>
              <a:rPr lang="cs-CZ" sz="2000" dirty="0"/>
              <a:t>          se věšela na konstrukci střechy </a:t>
            </a:r>
          </a:p>
          <a:p>
            <a:pPr marL="0" indent="0">
              <a:buNone/>
              <a:defRPr/>
            </a:pPr>
            <a:r>
              <a:rPr lang="cs-CZ" sz="2000" dirty="0"/>
              <a:t>      –  zúžená na spodním konci</a:t>
            </a:r>
          </a:p>
        </p:txBody>
      </p:sp>
      <p:pic>
        <p:nvPicPr>
          <p:cNvPr id="112647" name="Obrázek 6">
            <a:extLst>
              <a:ext uri="{FF2B5EF4-FFF2-40B4-BE49-F238E27FC236}">
                <a16:creationId xmlns:a16="http://schemas.microsoft.com/office/drawing/2014/main" id="{DF88BBF1-6E13-6D94-757F-72900C9CC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3" t="39549" r="53514" b="19826"/>
          <a:stretch>
            <a:fillRect/>
          </a:stretch>
        </p:blipFill>
        <p:spPr bwMode="auto">
          <a:xfrm>
            <a:off x="4585492" y="2389189"/>
            <a:ext cx="3217069" cy="416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adpis 1">
            <a:extLst>
              <a:ext uri="{FF2B5EF4-FFF2-40B4-BE49-F238E27FC236}">
                <a16:creationId xmlns:a16="http://schemas.microsoft.com/office/drawing/2014/main" id="{C21FC20E-A015-D8AD-4C5A-4FA918915C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6988"/>
            <a:ext cx="60960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Dlaždice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ABB39B-BC0C-4152-80EF-73D2E2A94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54138"/>
            <a:ext cx="11363325" cy="55038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b="1" dirty="0"/>
              <a:t>Funkce  </a:t>
            </a:r>
            <a:r>
              <a:rPr lang="cs-CZ" sz="1600" dirty="0"/>
              <a:t>–  dláždění reprezentativních prostor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(kláštery, kostely, hrady aj.)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Nezdobené</a:t>
            </a:r>
            <a:r>
              <a:rPr lang="cs-CZ" sz="1600" dirty="0"/>
              <a:t>  –  čtvercového typu vyráběli cihláři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–  kvalitnější materiál (hlína, písek, vyšší výpal)</a:t>
            </a:r>
          </a:p>
          <a:p>
            <a:pPr>
              <a:defRPr/>
            </a:pPr>
            <a:r>
              <a:rPr lang="cs-CZ" sz="1600" b="1" dirty="0"/>
              <a:t>Zdobené</a:t>
            </a:r>
            <a:r>
              <a:rPr lang="cs-CZ" sz="1600" dirty="0"/>
              <a:t>  –  reliéfní vyžadovaly negativní formu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–   vyráběli hrnčíři specializovaní na výrobu kachlí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 </a:t>
            </a:r>
            <a:r>
              <a:rPr lang="cs-CZ" sz="1600" b="1" dirty="0"/>
              <a:t>Tvary  </a:t>
            </a:r>
            <a:r>
              <a:rPr lang="cs-CZ" sz="1600" dirty="0"/>
              <a:t>–  čtvercové, obdélné, trojúhelníkové, šestiúhelné, mozaikové (složitě tvarované: pyramidální aj.)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dlažební cihly (levnější alternativa k dlaždicím)</a:t>
            </a:r>
          </a:p>
          <a:p>
            <a:pPr>
              <a:defRPr/>
            </a:pPr>
            <a:endParaRPr lang="cs-CZ" sz="1600" dirty="0"/>
          </a:p>
          <a:p>
            <a:pPr eaLnBrk="1" hangingPunct="1">
              <a:defRPr/>
            </a:pPr>
            <a:r>
              <a:rPr lang="cs-CZ" sz="1600" b="1" dirty="0">
                <a:cs typeface="Arial" panose="020B0604020202020204" pitchFamily="34" charset="0"/>
              </a:rPr>
              <a:t>Nálezy z Čech: </a:t>
            </a:r>
            <a:r>
              <a:rPr lang="cs-CZ" sz="1600" dirty="0">
                <a:cs typeface="Arial" panose="020B0604020202020204" pitchFamily="34" charset="0"/>
              </a:rPr>
              <a:t>  </a:t>
            </a:r>
            <a:r>
              <a:rPr lang="cs-CZ" sz="1600" b="1" dirty="0">
                <a:cs typeface="Arial" panose="020B0604020202020204" pitchFamily="34" charset="0"/>
              </a:rPr>
              <a:t>skupina vyšehradského typu   </a:t>
            </a:r>
            <a:r>
              <a:rPr lang="cs-CZ" sz="1600" dirty="0">
                <a:cs typeface="Arial" panose="020B0604020202020204" pitchFamily="34" charset="0"/>
              </a:rPr>
              <a:t>–  trojúhelníkové: přelom 10./11. stol.</a:t>
            </a:r>
          </a:p>
          <a:p>
            <a:pPr marL="0" indent="0">
              <a:buNone/>
              <a:defRPr/>
            </a:pPr>
            <a:r>
              <a:rPr lang="cs-CZ" sz="1600" dirty="0">
                <a:cs typeface="Arial" panose="020B0604020202020204" pitchFamily="34" charset="0"/>
              </a:rPr>
              <a:t>                                                                                          –  konec 11. stol. (1130?), typu NERO a gryf </a:t>
            </a:r>
            <a:endParaRPr lang="cs-CZ" sz="1600" b="1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sz="1600" dirty="0">
                <a:cs typeface="Arial" panose="020B0604020202020204" pitchFamily="34" charset="0"/>
              </a:rPr>
              <a:t>                                  </a:t>
            </a:r>
            <a:r>
              <a:rPr lang="cs-CZ" sz="1600" b="1" dirty="0">
                <a:cs typeface="Arial" panose="020B0604020202020204" pitchFamily="34" charset="0"/>
              </a:rPr>
              <a:t>skupina Ostrovská </a:t>
            </a:r>
            <a:r>
              <a:rPr lang="cs-CZ" sz="1600" dirty="0">
                <a:cs typeface="Arial" panose="020B0604020202020204" pitchFamily="34" charset="0"/>
              </a:rPr>
              <a:t>– 11. stol.:  nemá v našem ani zahraničním prostředí analogie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skupina Jihočeská</a:t>
            </a:r>
            <a:r>
              <a:rPr lang="cs-CZ" sz="1600" dirty="0"/>
              <a:t> – 13/14. stol:  z hradů Zvíkova a Písku, Milevska, Nečína a Zvírotic</a:t>
            </a:r>
          </a:p>
          <a:p>
            <a:pPr>
              <a:defRPr/>
            </a:pPr>
            <a:endParaRPr lang="cs-CZ" sz="1600" dirty="0"/>
          </a:p>
        </p:txBody>
      </p:sp>
      <p:pic>
        <p:nvPicPr>
          <p:cNvPr id="113668" name="Obrázek 1">
            <a:extLst>
              <a:ext uri="{FF2B5EF4-FFF2-40B4-BE49-F238E27FC236}">
                <a16:creationId xmlns:a16="http://schemas.microsoft.com/office/drawing/2014/main" id="{C51F0D22-F84A-5A7C-A6C1-C4A9E647A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1" t="20833" r="35359" b="26042"/>
          <a:stretch>
            <a:fillRect/>
          </a:stretch>
        </p:blipFill>
        <p:spPr bwMode="auto">
          <a:xfrm>
            <a:off x="7858125" y="211139"/>
            <a:ext cx="3716950" cy="344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D74ED494-6343-C143-DDFE-7FFCE1794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6588" y="58738"/>
            <a:ext cx="6477000" cy="1143000"/>
          </a:xfrm>
        </p:spPr>
        <p:txBody>
          <a:bodyPr/>
          <a:lstStyle/>
          <a:p>
            <a:r>
              <a:rPr lang="cs-CZ" altLang="cs-CZ" dirty="0"/>
              <a:t>  </a:t>
            </a:r>
            <a:r>
              <a:rPr lang="cs-CZ" altLang="cs-CZ" sz="3200" b="1" dirty="0">
                <a:solidFill>
                  <a:srgbClr val="FF0000"/>
                </a:solidFill>
              </a:rPr>
              <a:t>Gotické dlaždice – mozaikové dlažby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C45BCE-CF28-BC3E-76A8-5106FF20C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58875"/>
            <a:ext cx="11163300" cy="5683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/>
              <a:t>Mozaikové dlažby:  1/3 13. století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Čechy</a:t>
            </a:r>
            <a:r>
              <a:rPr lang="cs-CZ" sz="1800" dirty="0"/>
              <a:t>  –  cisterciácké kláštery Plasy, Nepomuk a Hradiště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benediktinské kláštery v Břevnově, Opatovicích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premonstrátský klášter v Milevsku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Morava –  </a:t>
            </a:r>
            <a:r>
              <a:rPr lang="cs-CZ" sz="1800" dirty="0"/>
              <a:t>klášter cisterciáků na Velehradě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konventy cisterciaček v Předklášteří u Tišnova a v Oslavanech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–  Brno:  1.  </a:t>
            </a:r>
            <a:r>
              <a:rPr lang="pt-BR" sz="1800" dirty="0"/>
              <a:t>s centrálním motivem v kruhu</a:t>
            </a:r>
            <a:r>
              <a:rPr lang="cs-CZ" sz="1800" dirty="0"/>
              <a:t>:  lev  (</a:t>
            </a:r>
            <a:r>
              <a:rPr lang="cs-CZ" sz="1800" dirty="0">
                <a:latin typeface="IBMPlexSerif"/>
              </a:rPr>
              <a:t>Pražský hrad  12./13. stol.)</a:t>
            </a:r>
          </a:p>
          <a:p>
            <a:pPr marL="0" indent="0">
              <a:buNone/>
              <a:defRPr/>
            </a:pPr>
            <a:r>
              <a:rPr lang="cs-CZ" sz="1800" dirty="0">
                <a:latin typeface="IBMPlexSerif"/>
              </a:rPr>
              <a:t>                                         2.  </a:t>
            </a:r>
            <a:r>
              <a:rPr lang="pt-BR" sz="1800" dirty="0"/>
              <a:t>se čtvrtkruhem perlovce a palmetami</a:t>
            </a:r>
            <a:r>
              <a:rPr lang="cs-CZ" sz="1800" dirty="0"/>
              <a:t>  (ve výkroji čtvrtkruhu)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3. </a:t>
            </a:r>
            <a:r>
              <a:rPr lang="pt-BR" sz="1800" dirty="0"/>
              <a:t>s vegetabilními a ornamentálními motivy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4. s heraldickými motivy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44036" name="Obrázek 4">
            <a:extLst>
              <a:ext uri="{FF2B5EF4-FFF2-40B4-BE49-F238E27FC236}">
                <a16:creationId xmlns:a16="http://schemas.microsoft.com/office/drawing/2014/main" id="{AEDA9524-2C0B-2FE6-3F8A-E3BE791B4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287" y="3720741"/>
            <a:ext cx="1902214" cy="150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Obrázek 6" descr="Obsah obrázku text, kámen&#10;&#10;Popis byl vytvořen automaticky">
            <a:extLst>
              <a:ext uri="{FF2B5EF4-FFF2-40B4-BE49-F238E27FC236}">
                <a16:creationId xmlns:a16="http://schemas.microsoft.com/office/drawing/2014/main" id="{BEC8BC53-37FF-FE70-0B03-5DF175E0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519" y="1718465"/>
            <a:ext cx="19272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ipka: doleva 7">
            <a:extLst>
              <a:ext uri="{FF2B5EF4-FFF2-40B4-BE49-F238E27FC236}">
                <a16:creationId xmlns:a16="http://schemas.microsoft.com/office/drawing/2014/main" id="{2721516E-E355-2496-5478-38E45EC8C792}"/>
              </a:ext>
            </a:extLst>
          </p:cNvPr>
          <p:cNvSpPr/>
          <p:nvPr/>
        </p:nvSpPr>
        <p:spPr>
          <a:xfrm rot="10800000">
            <a:off x="5691187" y="3429000"/>
            <a:ext cx="404813" cy="198438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44039" name="Obrázek 12" descr="Obsah obrázku text, kámen&#10;&#10;Popis byl vytvořen automaticky">
            <a:extLst>
              <a:ext uri="{FF2B5EF4-FFF2-40B4-BE49-F238E27FC236}">
                <a16:creationId xmlns:a16="http://schemas.microsoft.com/office/drawing/2014/main" id="{09E48725-EF00-253B-1300-0021B758F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43204" r="50000" b="36816"/>
          <a:stretch>
            <a:fillRect/>
          </a:stretch>
        </p:blipFill>
        <p:spPr bwMode="auto">
          <a:xfrm>
            <a:off x="9118435" y="630238"/>
            <a:ext cx="2847375" cy="185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Obrázek 14">
            <a:extLst>
              <a:ext uri="{FF2B5EF4-FFF2-40B4-BE49-F238E27FC236}">
                <a16:creationId xmlns:a16="http://schemas.microsoft.com/office/drawing/2014/main" id="{14ABE8AF-9A23-5C58-2635-1FC469D9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9"/>
          <a:stretch>
            <a:fillRect/>
          </a:stretch>
        </p:blipFill>
        <p:spPr bwMode="auto">
          <a:xfrm>
            <a:off x="9832722" y="5253078"/>
            <a:ext cx="1876300" cy="160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7">
            <a:extLst>
              <a:ext uri="{FF2B5EF4-FFF2-40B4-BE49-F238E27FC236}">
                <a16:creationId xmlns:a16="http://schemas.microsoft.com/office/drawing/2014/main" id="{BEE2F94D-542E-4752-D92D-873BB928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426" y="6143199"/>
            <a:ext cx="34795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>
                <a:solidFill>
                  <a:srgbClr val="58595B"/>
                </a:solidFill>
                <a:latin typeface="IBMPlexSerif-SemiBold"/>
              </a:rPr>
              <a:t>Dlaždice s erbem pánů z Dražic v </a:t>
            </a:r>
          </a:p>
          <a:p>
            <a:r>
              <a:rPr lang="cs-CZ" altLang="cs-CZ" b="1" dirty="0">
                <a:solidFill>
                  <a:srgbClr val="58595B"/>
                </a:solidFill>
                <a:latin typeface="IBMPlexSerif-SemiBold"/>
              </a:rPr>
              <a:t>ozdobné kartuši, Brno, Orlí ul. </a:t>
            </a:r>
            <a:endParaRPr lang="cs-CZ" alt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>
            <a:extLst>
              <a:ext uri="{FF2B5EF4-FFF2-40B4-BE49-F238E27FC236}">
                <a16:creationId xmlns:a16="http://schemas.microsoft.com/office/drawing/2014/main" id="{A22B0B80-16FC-C452-5278-411EE49DA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71793"/>
            <a:ext cx="5181600" cy="990600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Alchymistická keramika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B3CF31-61A8-C757-7B08-FA559CFF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4" y="802640"/>
            <a:ext cx="11477625" cy="582676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18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sz="2000" b="1" dirty="0"/>
              <a:t>Destilační přístroj   </a:t>
            </a:r>
            <a:r>
              <a:rPr lang="cs-CZ" sz="2000" dirty="0"/>
              <a:t>–  znalost výroby alkoholu přinesli kněží koncem 12. stol.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–   1315:   nález ze Prahy-Starého Města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–  </a:t>
            </a:r>
            <a:r>
              <a:rPr lang="cs-CZ" sz="2000" dirty="0" err="1"/>
              <a:t>Příběnice</a:t>
            </a:r>
            <a:r>
              <a:rPr lang="cs-CZ" sz="2000" dirty="0"/>
              <a:t>, Pražský Hrad, Křivoklát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–  Rakousko:  </a:t>
            </a:r>
            <a:r>
              <a:rPr lang="cs-CZ" sz="2000" dirty="0" err="1"/>
              <a:t>Oberstockstall</a:t>
            </a:r>
            <a:r>
              <a:rPr lang="cs-CZ" sz="2000" dirty="0"/>
              <a:t>: alchymistická laboratoř ze 16. stol. se skleněnými alembiky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–   poč. 14. stol.:  první zmínka v knize františkánského kláštera v </a:t>
            </a:r>
            <a:r>
              <a:rPr lang="cs-CZ" sz="2000" dirty="0" err="1"/>
              <a:t>Raguse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</a:t>
            </a:r>
          </a:p>
          <a:p>
            <a:pPr eaLnBrk="1" hangingPunct="1">
              <a:defRPr/>
            </a:pPr>
            <a:r>
              <a:rPr lang="cs-CZ" sz="2000" b="1" dirty="0"/>
              <a:t>Alembik  </a:t>
            </a:r>
            <a:r>
              <a:rPr lang="cs-CZ" sz="2000" dirty="0"/>
              <a:t>–  </a:t>
            </a:r>
            <a:r>
              <a:rPr lang="cs-CZ" sz="2000" b="1" dirty="0"/>
              <a:t>horní</a:t>
            </a:r>
            <a:r>
              <a:rPr lang="cs-CZ" sz="2000" dirty="0"/>
              <a:t> část přístroje s výlevkou  </a:t>
            </a:r>
          </a:p>
          <a:p>
            <a:pPr eaLnBrk="1" hangingPunct="1">
              <a:defRPr/>
            </a:pPr>
            <a:r>
              <a:rPr lang="cs-CZ" sz="2000" b="1" dirty="0" err="1"/>
              <a:t>Cucurbita</a:t>
            </a:r>
            <a:r>
              <a:rPr lang="cs-CZ" sz="2000" b="1" dirty="0"/>
              <a:t> </a:t>
            </a:r>
            <a:r>
              <a:rPr lang="cs-CZ" sz="2000" dirty="0"/>
              <a:t>– </a:t>
            </a:r>
            <a:r>
              <a:rPr lang="pt-BR" sz="2000" b="1" dirty="0"/>
              <a:t>spodní</a:t>
            </a:r>
            <a:r>
              <a:rPr lang="pt-BR" sz="2000" dirty="0"/>
              <a:t> varná nádoba </a:t>
            </a: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altLang="cs-CZ" sz="2000" dirty="0"/>
              <a:t>V replice vyrobené podle středověkých vzorů se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z 10 l kvašeného vína získalo přibližně 1,5 litru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čiré tekutiny (alkoholu). </a:t>
            </a:r>
          </a:p>
          <a:p>
            <a:pPr eaLnBrk="1" hangingPunct="1">
              <a:defRPr/>
            </a:pPr>
            <a:endParaRPr lang="pt-BR" sz="1600" dirty="0"/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114692" name="Obrázek 3">
            <a:extLst>
              <a:ext uri="{FF2B5EF4-FFF2-40B4-BE49-F238E27FC236}">
                <a16:creationId xmlns:a16="http://schemas.microsoft.com/office/drawing/2014/main" id="{26B04D18-D713-95FF-C8E8-CF797EB1A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4" t="23492" r="24066" b="19456"/>
          <a:stretch>
            <a:fillRect/>
          </a:stretch>
        </p:blipFill>
        <p:spPr bwMode="auto">
          <a:xfrm>
            <a:off x="7026635" y="3515706"/>
            <a:ext cx="4915289" cy="283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Zástupný symbol pro obsah 3">
            <a:extLst>
              <a:ext uri="{FF2B5EF4-FFF2-40B4-BE49-F238E27FC236}">
                <a16:creationId xmlns:a16="http://schemas.microsoft.com/office/drawing/2014/main" id="{703F9D48-B106-961E-9D6A-AD9132965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9"/>
          <a:stretch>
            <a:fillRect/>
          </a:stretch>
        </p:blipFill>
        <p:spPr bwMode="auto">
          <a:xfrm>
            <a:off x="9772650" y="71793"/>
            <a:ext cx="1933574" cy="23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9">
            <a:extLst>
              <a:ext uri="{FF2B5EF4-FFF2-40B4-BE49-F238E27FC236}">
                <a16:creationId xmlns:a16="http://schemas.microsoft.com/office/drawing/2014/main" id="{7B9D39A9-E055-2D45-BD29-83B14BDB5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19415"/>
            <a:ext cx="1178560" cy="19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>
            <a:extLst>
              <a:ext uri="{FF2B5EF4-FFF2-40B4-BE49-F238E27FC236}">
                <a16:creationId xmlns:a16="http://schemas.microsoft.com/office/drawing/2014/main" id="{BB533C1D-3A54-6B84-B4AF-2E0DADCEF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7462"/>
            <a:ext cx="950595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Tyglíky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091408-DFF9-6034-D2F4-D470604D9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17638"/>
            <a:ext cx="9791700" cy="5287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dirty="0"/>
              <a:t>Nádoby (s víčky) používané na tavení, míšení nebo pražení různých hmot, nejčastěji kovů či skla.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Materiál:</a:t>
            </a:r>
            <a:r>
              <a:rPr lang="cs-CZ" altLang="cs-CZ" sz="1800" dirty="0"/>
              <a:t>   vysoce žáruvzdorný, aby odolal vysokým teplotám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odolný změnám teplot při vyjmutí z pece (popraskání)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chemická rezistentní vůči agresivitě tavenin a sklovin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Raný střed. až do poč. 13. stol.</a:t>
            </a:r>
            <a:r>
              <a:rPr lang="cs-CZ" altLang="cs-CZ" sz="1800" dirty="0"/>
              <a:t> –  v českých zemích malé tyglíky o výšce pod 10 cm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– různé (vakovité) tvary 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Brno</a:t>
            </a:r>
            <a:r>
              <a:rPr lang="cs-CZ" altLang="cs-CZ" sz="1800" dirty="0"/>
              <a:t> - ve 14. stol. –  regionalizace keramiky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–  do poč. 13. stol. malé tyglíky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–  někdy okraje tuhových“ zásobnic  </a:t>
            </a:r>
          </a:p>
          <a:p>
            <a:pPr>
              <a:defRPr/>
            </a:pPr>
            <a:endParaRPr lang="cs-CZ" sz="1800" dirty="0"/>
          </a:p>
        </p:txBody>
      </p:sp>
      <p:pic>
        <p:nvPicPr>
          <p:cNvPr id="115716" name="Picture 34" descr="Obrázky-refoš">
            <a:extLst>
              <a:ext uri="{FF2B5EF4-FFF2-40B4-BE49-F238E27FC236}">
                <a16:creationId xmlns:a16="http://schemas.microsoft.com/office/drawing/2014/main" id="{A00FD4DD-E770-2EB3-F201-C9932B4D3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6"/>
          <a:stretch>
            <a:fillRect/>
          </a:stretch>
        </p:blipFill>
        <p:spPr bwMode="auto">
          <a:xfrm>
            <a:off x="9296400" y="2403475"/>
            <a:ext cx="252605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3">
            <a:extLst>
              <a:ext uri="{FF2B5EF4-FFF2-40B4-BE49-F238E27FC236}">
                <a16:creationId xmlns:a16="http://schemas.microsoft.com/office/drawing/2014/main" id="{798CD9D4-2C7D-0B01-D373-FC8C7E5A9F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304801"/>
            <a:ext cx="7886700" cy="993775"/>
          </a:xfrm>
        </p:spPr>
        <p:txBody>
          <a:bodyPr/>
          <a:lstStyle/>
          <a:p>
            <a:pPr eaLnBrk="1" hangingPunct="1"/>
            <a:r>
              <a:rPr lang="cs-CZ" altLang="cs-CZ" dirty="0"/>
              <a:t>                 </a:t>
            </a:r>
            <a:r>
              <a:rPr lang="cs-CZ" altLang="cs-CZ" sz="3200" dirty="0">
                <a:solidFill>
                  <a:srgbClr val="FF0000"/>
                </a:solidFill>
              </a:rPr>
              <a:t>K</a:t>
            </a:r>
            <a:r>
              <a:rPr lang="cs-CZ" altLang="cs-CZ" sz="3200" b="1" dirty="0">
                <a:solidFill>
                  <a:srgbClr val="FF0000"/>
                </a:solidFill>
              </a:rPr>
              <a:t>olonizační keramika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2100" b="1" dirty="0"/>
              <a:t>                                                         </a:t>
            </a:r>
            <a:r>
              <a:rPr lang="cs-CZ" altLang="cs-CZ" sz="2100" b="1" dirty="0">
                <a:solidFill>
                  <a:srgbClr val="FF0000"/>
                </a:solidFill>
              </a:rPr>
              <a:t>MORAVA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9BB2DCD-7FCD-A63E-7110-A948DBCF4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298577"/>
            <a:ext cx="10915650" cy="533082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endParaRPr lang="cs-CZ" sz="1600" dirty="0"/>
          </a:p>
          <a:p>
            <a:pPr eaLnBrk="1" hangingPunct="1">
              <a:defRPr/>
            </a:pPr>
            <a:r>
              <a:rPr lang="cs-CZ" sz="2000" b="1" dirty="0"/>
              <a:t>Inovace</a:t>
            </a:r>
            <a:r>
              <a:rPr lang="cs-CZ" sz="1800" dirty="0"/>
              <a:t>  –  </a:t>
            </a:r>
            <a:r>
              <a:rPr lang="cs-CZ" sz="1800" b="1" dirty="0"/>
              <a:t>tvarové</a:t>
            </a:r>
            <a:r>
              <a:rPr lang="cs-CZ" sz="1800" dirty="0"/>
              <a:t>:  nové tvary (konvice, džbány)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typy okrajů (vytažený, římsovitý)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–  </a:t>
            </a:r>
            <a:r>
              <a:rPr lang="cs-CZ" sz="1800" b="1" dirty="0"/>
              <a:t>technologické:</a:t>
            </a:r>
            <a:r>
              <a:rPr lang="cs-CZ" sz="1800" dirty="0"/>
              <a:t>   rychle rotující kruh (úprava povrchu, rádélko)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vyšší teplota výpalu (kompaktnější střep)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tuhu nahrazuje slída (muskovit, biotit)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2/4  13. stol.  –  nástup redukční (šedé) keramiky se slídou, která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nahradila písčitou složku a grafit      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–  souvisí s  přílivem osídlenců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  <p:pic>
        <p:nvPicPr>
          <p:cNvPr id="77828" name="Obrázek 3">
            <a:extLst>
              <a:ext uri="{FF2B5EF4-FFF2-40B4-BE49-F238E27FC236}">
                <a16:creationId xmlns:a16="http://schemas.microsoft.com/office/drawing/2014/main" id="{76E22953-A829-FEC9-A9E1-6E37A2223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2" t="20981" r="16032" b="31519"/>
          <a:stretch>
            <a:fillRect/>
          </a:stretch>
        </p:blipFill>
        <p:spPr bwMode="auto">
          <a:xfrm>
            <a:off x="804068" y="3582986"/>
            <a:ext cx="265906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>
            <a:extLst>
              <a:ext uri="{FF2B5EF4-FFF2-40B4-BE49-F238E27FC236}">
                <a16:creationId xmlns:a16="http://schemas.microsoft.com/office/drawing/2014/main" id="{4243DC1A-4ACD-2F24-D2D1-31CBF1391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Drobné plastiky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B8B563-8E62-3812-59BA-FEEC1EA12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225" y="1143000"/>
            <a:ext cx="10972800" cy="5638800"/>
          </a:xfrm>
        </p:spPr>
        <p:txBody>
          <a:bodyPr/>
          <a:lstStyle/>
          <a:p>
            <a:pPr marL="0" indent="0">
              <a:buNone/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1800" b="1" dirty="0"/>
              <a:t>Interpretace</a:t>
            </a:r>
            <a:r>
              <a:rPr lang="cs-CZ" sz="1800" dirty="0"/>
              <a:t> – V. Nekuda, Z. Měchurová: dětské hračky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F. Gabriel: nejsou jednotné technologií výroby ani motivy, a proto neplnily stejnou funkci.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Stylizované plastiky  </a:t>
            </a:r>
            <a:r>
              <a:rPr lang="cs-CZ" sz="1800" dirty="0"/>
              <a:t>–  modelované volně z ruky i ve formě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upravované různými nástroji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nepřesné anatomické tvary a detaily (domalovávané)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vyráběny „ volně v ruce“ a ve </a:t>
            </a:r>
            <a:r>
              <a:rPr lang="cs-CZ" sz="1800" dirty="0" err="1"/>
              <a:t>frormách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 většinou interpretovány jako hračky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1)  Antropomorfní </a:t>
            </a:r>
            <a:r>
              <a:rPr lang="cs-CZ" sz="1800" dirty="0"/>
              <a:t>(panenky, mniši, madony a jezulátka)</a:t>
            </a:r>
          </a:p>
          <a:p>
            <a:pPr eaLnBrk="1" hangingPunct="1">
              <a:defRPr/>
            </a:pPr>
            <a:r>
              <a:rPr lang="cs-CZ" sz="1800" b="1" dirty="0"/>
              <a:t>2)  Zoomorfní </a:t>
            </a:r>
            <a:r>
              <a:rPr lang="cs-CZ" sz="1800" dirty="0"/>
              <a:t>(koníčci, ptáčci aj.)</a:t>
            </a:r>
          </a:p>
          <a:p>
            <a:pPr eaLnBrk="1" hangingPunct="1">
              <a:defRPr/>
            </a:pPr>
            <a:r>
              <a:rPr lang="cs-CZ" sz="1800" b="1" dirty="0"/>
              <a:t>3)  Kombinované </a:t>
            </a:r>
            <a:r>
              <a:rPr lang="cs-CZ" sz="1800" dirty="0"/>
              <a:t>(jezdecké)</a:t>
            </a:r>
          </a:p>
          <a:p>
            <a:pPr eaLnBrk="1" hangingPunct="1">
              <a:defRPr/>
            </a:pPr>
            <a:r>
              <a:rPr lang="cs-CZ" sz="1800" b="1" dirty="0"/>
              <a:t>4)  Zvukové </a:t>
            </a:r>
            <a:r>
              <a:rPr lang="cs-CZ" sz="1800" dirty="0"/>
              <a:t>(štěrchátka)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>
            <a:extLst>
              <a:ext uri="{FF2B5EF4-FFF2-40B4-BE49-F238E27FC236}">
                <a16:creationId xmlns:a16="http://schemas.microsoft.com/office/drawing/2014/main" id="{76229F1B-5BCF-040E-6168-23A2378B1E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4213" y="6350"/>
            <a:ext cx="5275262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Madony s </a:t>
            </a:r>
            <a:r>
              <a:rPr lang="cs-CZ" altLang="cs-CZ" sz="3200" b="1" dirty="0" err="1">
                <a:solidFill>
                  <a:srgbClr val="FF0000"/>
                </a:solidFill>
              </a:rPr>
              <a:t>kruselerem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17763" name="Zástupný symbol pro obsah 2">
            <a:extLst>
              <a:ext uri="{FF2B5EF4-FFF2-40B4-BE49-F238E27FC236}">
                <a16:creationId xmlns:a16="http://schemas.microsoft.com/office/drawing/2014/main" id="{4905DFAA-6ACF-5674-1509-371781969A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1" y="1004887"/>
            <a:ext cx="10982324" cy="4906963"/>
          </a:xfrm>
        </p:spPr>
        <p:txBody>
          <a:bodyPr/>
          <a:lstStyle/>
          <a:p>
            <a:pPr eaLnBrk="1" hangingPunct="1"/>
            <a:r>
              <a:rPr lang="cs-CZ" altLang="cs-CZ" sz="1800" b="1" dirty="0"/>
              <a:t>Ženské plastiky ve světském oděvu:</a:t>
            </a:r>
          </a:p>
          <a:p>
            <a:pPr eaLnBrk="1" hangingPunct="1"/>
            <a:r>
              <a:rPr lang="cs-CZ" altLang="cs-CZ" sz="1800" dirty="0"/>
              <a:t>Ženské sošky s hlavu nakloněna dopředu a útlé tělo</a:t>
            </a:r>
          </a:p>
          <a:p>
            <a:pPr eaLnBrk="1" hangingPunct="1"/>
            <a:r>
              <a:rPr lang="cs-CZ" altLang="cs-CZ" sz="1800" dirty="0"/>
              <a:t>Ruce jsou sepjaté na břiše</a:t>
            </a:r>
          </a:p>
          <a:p>
            <a:pPr>
              <a:defRPr/>
            </a:pPr>
            <a:r>
              <a:rPr lang="cs-CZ" sz="1800" dirty="0"/>
              <a:t>kruhový otvor pro tzv. kmotrovský peníz </a:t>
            </a:r>
          </a:p>
          <a:p>
            <a:pPr marL="0" indent="0">
              <a:buNone/>
              <a:defRPr/>
            </a:pPr>
            <a:r>
              <a:rPr lang="cs-CZ" sz="1800" dirty="0"/>
              <a:t>    (něm. </a:t>
            </a:r>
            <a:r>
              <a:rPr lang="cs-CZ" sz="1800" dirty="0" err="1"/>
              <a:t>Patenpfennig</a:t>
            </a:r>
            <a:r>
              <a:rPr lang="cs-CZ" sz="1800" dirty="0"/>
              <a:t>:  dar novorozenci)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b="1" dirty="0"/>
          </a:p>
        </p:txBody>
      </p:sp>
      <p:pic>
        <p:nvPicPr>
          <p:cNvPr id="117764" name="Obrázek 3">
            <a:extLst>
              <a:ext uri="{FF2B5EF4-FFF2-40B4-BE49-F238E27FC236}">
                <a16:creationId xmlns:a16="http://schemas.microsoft.com/office/drawing/2014/main" id="{2E793A67-81E4-17E6-1D70-08C3D180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6" t="31250" r="41554" b="26042"/>
          <a:stretch/>
        </p:blipFill>
        <p:spPr bwMode="auto">
          <a:xfrm>
            <a:off x="3495205" y="3003806"/>
            <a:ext cx="1463532" cy="3315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5" name="Obrázek 4">
            <a:extLst>
              <a:ext uri="{FF2B5EF4-FFF2-40B4-BE49-F238E27FC236}">
                <a16:creationId xmlns:a16="http://schemas.microsoft.com/office/drawing/2014/main" id="{9BD26AF5-0F5D-8601-BB11-F3F33D9A4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31252" r="57832" b="27083"/>
          <a:stretch>
            <a:fillRect/>
          </a:stretch>
        </p:blipFill>
        <p:spPr bwMode="auto">
          <a:xfrm>
            <a:off x="175941" y="2922187"/>
            <a:ext cx="1679574" cy="353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TextovéPole 5">
            <a:extLst>
              <a:ext uri="{FF2B5EF4-FFF2-40B4-BE49-F238E27FC236}">
                <a16:creationId xmlns:a16="http://schemas.microsoft.com/office/drawing/2014/main" id="{0C8960AD-CA5E-F8FF-83CC-CBF7E6628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007" y="6457126"/>
            <a:ext cx="26068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Norimberk, 14. – 15. stol.</a:t>
            </a:r>
          </a:p>
        </p:txBody>
      </p:sp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FF704B59-37C5-AF56-6F82-EABE2F0DD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2" t="33672" r="54668" b="20869"/>
          <a:stretch/>
        </p:blipFill>
        <p:spPr>
          <a:xfrm>
            <a:off x="2027354" y="2922187"/>
            <a:ext cx="1258688" cy="3374856"/>
          </a:xfrm>
          <a:prstGeom prst="rect">
            <a:avLst/>
          </a:prstGeom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EA576922-A71E-4297-4A94-FC02CE7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809" y="147475"/>
            <a:ext cx="1826016" cy="295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10">
            <a:extLst>
              <a:ext uri="{FF2B5EF4-FFF2-40B4-BE49-F238E27FC236}">
                <a16:creationId xmlns:a16="http://schemas.microsoft.com/office/drawing/2014/main" id="{7B4CC622-AD36-4711-B068-A41A13B2D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0" t="18351" r="37733"/>
          <a:stretch/>
        </p:blipFill>
        <p:spPr bwMode="auto">
          <a:xfrm>
            <a:off x="6303646" y="3429000"/>
            <a:ext cx="1826017" cy="299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4A57266C-2260-6710-95DD-939AB161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9" r="3821"/>
          <a:stretch>
            <a:fillRect/>
          </a:stretch>
        </p:blipFill>
        <p:spPr bwMode="auto">
          <a:xfrm>
            <a:off x="5044628" y="2922187"/>
            <a:ext cx="1550327" cy="359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AAF7CC3-A73B-C62D-EDE1-A79BB154F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311" y="6178900"/>
            <a:ext cx="17123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     Ostrava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- Puchmajerova</a:t>
            </a:r>
          </a:p>
        </p:txBody>
      </p:sp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A01335C0-47D4-ACB1-3625-EC119DC4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10715"/>
          <a:stretch>
            <a:fillRect/>
          </a:stretch>
        </p:blipFill>
        <p:spPr>
          <a:xfrm>
            <a:off x="7695486" y="3542062"/>
            <a:ext cx="1558925" cy="2636838"/>
          </a:xfrm>
          <a:prstGeom prst="rect">
            <a:avLst/>
          </a:prstGeom>
        </p:spPr>
      </p:pic>
      <p:sp>
        <p:nvSpPr>
          <p:cNvPr id="8" name="TextovéPole 5">
            <a:extLst>
              <a:ext uri="{FF2B5EF4-FFF2-40B4-BE49-F238E27FC236}">
                <a16:creationId xmlns:a16="http://schemas.microsoft.com/office/drawing/2014/main" id="{56D16D56-90BA-83C0-B522-76B1C579D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9328" y="6210905"/>
            <a:ext cx="923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Brno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Husova</a:t>
            </a:r>
          </a:p>
        </p:txBody>
      </p:sp>
      <p:pic>
        <p:nvPicPr>
          <p:cNvPr id="9" name="Zástupný obsah 5" descr="Obsah obrázku kočka, interiér, ležící, šedá&#10;&#10;Popis byl vytvořen automaticky">
            <a:extLst>
              <a:ext uri="{FF2B5EF4-FFF2-40B4-BE49-F238E27FC236}">
                <a16:creationId xmlns:a16="http://schemas.microsoft.com/office/drawing/2014/main" id="{FE79C442-3693-0040-DA72-5ADE356B8B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411" y="2688294"/>
            <a:ext cx="2788887" cy="349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3">
            <a:extLst>
              <a:ext uri="{FF2B5EF4-FFF2-40B4-BE49-F238E27FC236}">
                <a16:creationId xmlns:a16="http://schemas.microsoft.com/office/drawing/2014/main" id="{E470BA0A-4ED2-6AD7-4FA2-9DDF5C094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4254" y="6229464"/>
            <a:ext cx="21226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/>
              <a:t>Bystré u Kunštátu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/>
              <a:t>Bystřec u Jedovnic </a:t>
            </a:r>
          </a:p>
        </p:txBody>
      </p:sp>
      <p:pic>
        <p:nvPicPr>
          <p:cNvPr id="11" name="Obrázek 2">
            <a:extLst>
              <a:ext uri="{FF2B5EF4-FFF2-40B4-BE49-F238E27FC236}">
                <a16:creationId xmlns:a16="http://schemas.microsoft.com/office/drawing/2014/main" id="{0A01D8FC-1FCE-C467-E6D5-F3F42F813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r="5008"/>
          <a:stretch>
            <a:fillRect/>
          </a:stretch>
        </p:blipFill>
        <p:spPr bwMode="auto">
          <a:xfrm>
            <a:off x="9548776" y="196699"/>
            <a:ext cx="1805023" cy="190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5">
            <a:extLst>
              <a:ext uri="{FF2B5EF4-FFF2-40B4-BE49-F238E27FC236}">
                <a16:creationId xmlns:a16="http://schemas.microsoft.com/office/drawing/2014/main" id="{782898D9-6CB5-D06A-BBCB-246818D86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8840" y="2075438"/>
            <a:ext cx="2143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Němčice nad Hanou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593F7632-1BED-69C4-A141-96014C819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3263" y="42863"/>
            <a:ext cx="5856287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Ježíšci</a:t>
            </a:r>
            <a:endParaRPr lang="cs-CZ" alt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B0AE1A-3749-1AF2-25EB-3E2C86F48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614363"/>
            <a:ext cx="10144125" cy="3271837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cs-CZ" altLang="cs-CZ" sz="1800" dirty="0">
              <a:latin typeface="Times New Roman" panose="02020603050405020304" pitchFamily="18" charset="0"/>
            </a:endParaRPr>
          </a:p>
          <a:p>
            <a:pPr marL="0" indent="0">
              <a:defRPr/>
            </a:pPr>
            <a:r>
              <a:rPr lang="cs-CZ" altLang="cs-CZ" sz="1800" dirty="0"/>
              <a:t>    Nahé či oblečené postavičky, které drží kouli (jablko) a ptáčka</a:t>
            </a:r>
          </a:p>
          <a:p>
            <a:pPr>
              <a:defRPr/>
            </a:pPr>
            <a:r>
              <a:rPr lang="cs-CZ" sz="1800" b="1" dirty="0">
                <a:solidFill>
                  <a:srgbClr val="231F20"/>
                </a:solidFill>
              </a:rPr>
              <a:t>Koule</a:t>
            </a:r>
            <a:r>
              <a:rPr lang="cs-CZ" sz="1800" dirty="0">
                <a:solidFill>
                  <a:srgbClr val="231F20"/>
                </a:solidFill>
              </a:rPr>
              <a:t>  –  symbol svrchované moci, zapůjčený Panně Marii, který předává synovi</a:t>
            </a:r>
            <a:r>
              <a:rPr lang="cs-CZ" altLang="cs-CZ" sz="1800" dirty="0"/>
              <a:t> </a:t>
            </a:r>
          </a:p>
          <a:p>
            <a:pPr>
              <a:defRPr/>
            </a:pPr>
            <a:r>
              <a:rPr lang="cs-CZ" altLang="cs-CZ" sz="1800" b="1" dirty="0"/>
              <a:t>Ptáček</a:t>
            </a:r>
            <a:r>
              <a:rPr lang="cs-CZ" altLang="cs-CZ" sz="1800" dirty="0"/>
              <a:t> –  symbol konání zázraků (</a:t>
            </a:r>
            <a:r>
              <a:rPr lang="cs-CZ" sz="1800" dirty="0">
                <a:solidFill>
                  <a:srgbClr val="231F20"/>
                </a:solidFill>
              </a:rPr>
              <a:t>pětiletý Ježíšek uplácal o sabatu dvanáct</a:t>
            </a:r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231F20"/>
                </a:solidFill>
              </a:rPr>
              <a:t>                      hliněných ptáčků a po napomenutí otcem je oživil a nechal odletět) </a:t>
            </a:r>
            <a:endParaRPr lang="cs-CZ" altLang="cs-CZ" sz="1800" dirty="0"/>
          </a:p>
          <a:p>
            <a:pPr marL="0" indent="0">
              <a:defRPr/>
            </a:pPr>
            <a:r>
              <a:rPr lang="cs-CZ" altLang="cs-CZ" sz="1800" b="1" dirty="0"/>
              <a:t>    Olomouc</a:t>
            </a:r>
            <a:r>
              <a:rPr lang="cs-CZ" altLang="cs-CZ" sz="1800" dirty="0"/>
              <a:t>  –   9 zlomků stojících či sedících Ježíšků na trůně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 </a:t>
            </a:r>
            <a:r>
              <a:rPr lang="cs-CZ" altLang="cs-CZ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druhá pol. 15. až první pol. 16. stol.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                         –    ulice Barvířská, Koželuhova, Michalská, Riegrova, Školní,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                                Biskupské a Žerotínovo náměstí  </a:t>
            </a:r>
            <a:endParaRPr lang="cs-CZ" altLang="cs-CZ" sz="1800" dirty="0"/>
          </a:p>
        </p:txBody>
      </p:sp>
      <p:pic>
        <p:nvPicPr>
          <p:cNvPr id="28676" name="Obrázek 4">
            <a:extLst>
              <a:ext uri="{FF2B5EF4-FFF2-40B4-BE49-F238E27FC236}">
                <a16:creationId xmlns:a16="http://schemas.microsoft.com/office/drawing/2014/main" id="{8422A019-F768-B971-E9E2-772F91044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7291" b="56667"/>
          <a:stretch>
            <a:fillRect/>
          </a:stretch>
        </p:blipFill>
        <p:spPr bwMode="auto">
          <a:xfrm>
            <a:off x="327424" y="3690462"/>
            <a:ext cx="447357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Obrázek 6">
            <a:extLst>
              <a:ext uri="{FF2B5EF4-FFF2-40B4-BE49-F238E27FC236}">
                <a16:creationId xmlns:a16="http://schemas.microsoft.com/office/drawing/2014/main" id="{539E7A04-440C-082B-3209-FEC53B217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2"/>
          <a:stretch>
            <a:fillRect/>
          </a:stretch>
        </p:blipFill>
        <p:spPr bwMode="auto">
          <a:xfrm>
            <a:off x="6393091" y="3685700"/>
            <a:ext cx="1447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Obrázek 7">
            <a:extLst>
              <a:ext uri="{FF2B5EF4-FFF2-40B4-BE49-F238E27FC236}">
                <a16:creationId xmlns:a16="http://schemas.microsoft.com/office/drawing/2014/main" id="{04454191-C5BE-2C1D-CF3A-D621E07D2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>
            <a:fillRect/>
          </a:stretch>
        </p:blipFill>
        <p:spPr bwMode="auto">
          <a:xfrm>
            <a:off x="4825040" y="3685700"/>
            <a:ext cx="1447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ovéPole 8">
            <a:extLst>
              <a:ext uri="{FF2B5EF4-FFF2-40B4-BE49-F238E27FC236}">
                <a16:creationId xmlns:a16="http://schemas.microsoft.com/office/drawing/2014/main" id="{4F1DFA12-6706-F8CD-B2F0-62B7B0AA8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937" y="6514307"/>
            <a:ext cx="27510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Praha – Náměstí republiky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F8DC242B-7AD9-D173-8E90-B3FC0F4A2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769" y="2232002"/>
            <a:ext cx="2641600" cy="140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11">
            <a:extLst>
              <a:ext uri="{FF2B5EF4-FFF2-40B4-BE49-F238E27FC236}">
                <a16:creationId xmlns:a16="http://schemas.microsoft.com/office/drawing/2014/main" id="{3F3AEE23-4BC7-8037-B884-9970D8513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363" y="3666331"/>
            <a:ext cx="2872412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888A2ABE-045A-4377-18D2-364C8E4CCC1C}"/>
              </a:ext>
            </a:extLst>
          </p:cNvPr>
          <p:cNvSpPr txBox="1">
            <a:spLocks/>
          </p:cNvSpPr>
          <p:nvPr/>
        </p:nvSpPr>
        <p:spPr bwMode="auto">
          <a:xfrm>
            <a:off x="9043987" y="307766"/>
            <a:ext cx="3073401" cy="192423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dirty="0">
                <a:latin typeface="HelveticaNeueLTPro-Roman"/>
              </a:rPr>
              <a:t>součást domácích oltářů</a:t>
            </a:r>
          </a:p>
          <a:p>
            <a:pPr marL="0" indent="0">
              <a:buFontTx/>
              <a:buNone/>
              <a:defRPr/>
            </a:pPr>
            <a:r>
              <a:rPr lang="cs-CZ" sz="1600" dirty="0">
                <a:latin typeface="HelveticaNeueLTPro-Roman"/>
              </a:rPr>
              <a:t>     –  památka </a:t>
            </a:r>
            <a:r>
              <a:rPr lang="pl-PL" sz="1600" dirty="0">
                <a:latin typeface="HelveticaNeueLTPro-Roman"/>
              </a:rPr>
              <a:t>z poutí </a:t>
            </a:r>
          </a:p>
          <a:p>
            <a:pPr marL="0" indent="0">
              <a:buFontTx/>
              <a:buNone/>
              <a:defRPr/>
            </a:pPr>
            <a:r>
              <a:rPr lang="pl-PL" sz="1600" dirty="0">
                <a:latin typeface="HelveticaNeueLTPro-Roman"/>
              </a:rPr>
              <a:t>     –  vótum (oběť) </a:t>
            </a:r>
          </a:p>
          <a:p>
            <a:pPr marL="0" indent="0">
              <a:buFontTx/>
              <a:buNone/>
              <a:defRPr/>
            </a:pPr>
            <a:r>
              <a:rPr lang="pl-PL" sz="1600" dirty="0">
                <a:latin typeface="HelveticaNeueLTPro-Roman"/>
              </a:rPr>
              <a:t>     –  </a:t>
            </a:r>
            <a:r>
              <a:rPr lang="cs-CZ" sz="1600" dirty="0">
                <a:latin typeface="HelveticaNeueLTPro-Roman"/>
              </a:rPr>
              <a:t>novoroční dárky </a:t>
            </a:r>
          </a:p>
          <a:p>
            <a:pPr marL="0" indent="0">
              <a:buFontTx/>
              <a:buNone/>
              <a:defRPr/>
            </a:pPr>
            <a:r>
              <a:rPr lang="cs-CZ" sz="1600" dirty="0">
                <a:latin typeface="HelveticaNeueLTPro-Roman"/>
              </a:rPr>
              <a:t>     –   nahrazované grafickými</a:t>
            </a:r>
          </a:p>
          <a:p>
            <a:pPr marL="0" indent="0">
              <a:buFontTx/>
              <a:buNone/>
              <a:defRPr/>
            </a:pPr>
            <a:r>
              <a:rPr lang="cs-CZ" sz="1600" dirty="0">
                <a:latin typeface="HelveticaNeueLTPro-Roman"/>
              </a:rPr>
              <a:t>          listy s věnováním</a:t>
            </a:r>
            <a:endParaRPr lang="pl-PL" sz="1600" dirty="0">
              <a:latin typeface="HelveticaNeueLTPro-Roman"/>
            </a:endParaRPr>
          </a:p>
          <a:p>
            <a:pPr marL="0" indent="0">
              <a:buFontTx/>
              <a:buNone/>
              <a:defRPr/>
            </a:pPr>
            <a:r>
              <a:rPr lang="pl-PL" sz="1800" dirty="0">
                <a:latin typeface="HelveticaNeueLTPro-Roman"/>
              </a:rPr>
              <a:t>  </a:t>
            </a:r>
          </a:p>
        </p:txBody>
      </p:sp>
      <p:sp>
        <p:nvSpPr>
          <p:cNvPr id="6" name="TextovéPole 9">
            <a:extLst>
              <a:ext uri="{FF2B5EF4-FFF2-40B4-BE49-F238E27FC236}">
                <a16:creationId xmlns:a16="http://schemas.microsoft.com/office/drawing/2014/main" id="{6AADDA94-8A6E-CA90-9486-3DB582CE7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950" y="6169551"/>
            <a:ext cx="282000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               </a:t>
            </a:r>
            <a:r>
              <a:rPr lang="cs-CZ" altLang="cs-CZ" sz="1600" b="1" dirty="0"/>
              <a:t>Praha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Mikulandská a </a:t>
            </a:r>
            <a:r>
              <a:rPr lang="cs-CZ" altLang="cs-CZ" sz="1600" b="1" dirty="0" err="1"/>
              <a:t>Karmetitská</a:t>
            </a:r>
            <a:endParaRPr lang="cs-CZ" altLang="cs-CZ" sz="1600" b="1" dirty="0"/>
          </a:p>
        </p:txBody>
      </p:sp>
      <p:pic>
        <p:nvPicPr>
          <p:cNvPr id="7" name="Obrázek 13">
            <a:extLst>
              <a:ext uri="{FF2B5EF4-FFF2-40B4-BE49-F238E27FC236}">
                <a16:creationId xmlns:a16="http://schemas.microsoft.com/office/drawing/2014/main" id="{D5CAB321-11CE-2655-0E10-84B55AC70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244" y="5194429"/>
            <a:ext cx="1235919" cy="95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8425CE66-2D33-0946-DA0E-859154A0D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5963" y="76200"/>
            <a:ext cx="5440997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Koníčci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BC5D03DD-4760-B3DF-CE0A-288E48ECB1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0050" y="1257300"/>
            <a:ext cx="11791949" cy="5562600"/>
          </a:xfrm>
        </p:spPr>
        <p:txBody>
          <a:bodyPr>
            <a:normAutofit fontScale="32500" lnSpcReduction="20000"/>
          </a:bodyPr>
          <a:lstStyle/>
          <a:p>
            <a:pPr eaLnBrk="1" hangingPunct="1"/>
            <a:r>
              <a:rPr lang="cs-CZ" altLang="cs-CZ" sz="5500" dirty="0"/>
              <a:t>Nejčetnější zoomorfní plastika v archeologických nálezech</a:t>
            </a:r>
          </a:p>
          <a:p>
            <a:pPr eaLnBrk="1" hangingPunct="1"/>
            <a:r>
              <a:rPr lang="cs-CZ" altLang="cs-CZ" sz="5500" b="1" dirty="0"/>
              <a:t>Morava</a:t>
            </a:r>
            <a:r>
              <a:rPr lang="cs-CZ" altLang="cs-CZ" sz="5500" dirty="0"/>
              <a:t>  –  soupisy:  V. Burian, Z. Měchurová, K. </a:t>
            </a:r>
            <a:r>
              <a:rPr lang="cs-CZ" altLang="cs-CZ" sz="5500" dirty="0" err="1"/>
              <a:t>Mátychová</a:t>
            </a:r>
            <a:endParaRPr lang="cs-CZ" altLang="cs-CZ" sz="5500" dirty="0"/>
          </a:p>
          <a:p>
            <a:pPr eaLnBrk="1" hangingPunct="1"/>
            <a:r>
              <a:rPr lang="cs-CZ" altLang="cs-CZ" sz="5500" b="1" dirty="0"/>
              <a:t>Čechy</a:t>
            </a:r>
            <a:r>
              <a:rPr lang="cs-CZ" altLang="cs-CZ" sz="5500" dirty="0"/>
              <a:t>  –  celkové zhodnocení chybí  </a:t>
            </a:r>
          </a:p>
          <a:p>
            <a:pPr eaLnBrk="1" hangingPunct="1"/>
            <a:r>
              <a:rPr lang="cs-CZ" sz="5500" dirty="0"/>
              <a:t>9 skupin podle umístění otvorů a jezdce (10. – dřevěné)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sz="5500" dirty="0"/>
              <a:t>      –   otvory:   I. typ:   v břichu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sz="5500" dirty="0"/>
              <a:t>                         II. typ:   v hrudi 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sz="5500" dirty="0"/>
              <a:t>                        III. typ:   v šíji </a:t>
            </a:r>
          </a:p>
          <a:p>
            <a:pPr eaLnBrk="1" hangingPunct="1"/>
            <a:endParaRPr lang="cs-CZ" altLang="cs-CZ" sz="7200" dirty="0"/>
          </a:p>
          <a:p>
            <a:pPr eaLnBrk="1" hangingPunct="1">
              <a:buFontTx/>
              <a:buNone/>
            </a:pPr>
            <a:endParaRPr lang="cs-CZ" altLang="cs-CZ" sz="7200" dirty="0"/>
          </a:p>
          <a:p>
            <a:pPr eaLnBrk="1" hangingPunct="1">
              <a:buFontTx/>
              <a:buNone/>
            </a:pPr>
            <a:endParaRPr lang="cs-CZ" altLang="cs-CZ" sz="7200" dirty="0"/>
          </a:p>
          <a:p>
            <a:pPr marL="0" indent="0" eaLnBrk="1" hangingPunct="1">
              <a:buNone/>
            </a:pPr>
            <a:r>
              <a:rPr lang="cs-CZ" altLang="cs-CZ" sz="7200" b="1" dirty="0">
                <a:cs typeface="Calibri" panose="020F0502020204030204" pitchFamily="34" charset="0"/>
              </a:rPr>
              <a:t> </a:t>
            </a:r>
            <a:endParaRPr lang="cs-CZ" altLang="cs-CZ" sz="7200" dirty="0"/>
          </a:p>
          <a:p>
            <a:pPr eaLnBrk="1" hangingPunct="1">
              <a:buFontTx/>
              <a:buNone/>
            </a:pPr>
            <a:endParaRPr lang="cs-CZ" altLang="cs-CZ" sz="7200" dirty="0"/>
          </a:p>
          <a:p>
            <a:pPr eaLnBrk="1" hangingPunct="1">
              <a:buFontTx/>
              <a:buNone/>
            </a:pPr>
            <a:endParaRPr lang="cs-CZ" altLang="cs-CZ" sz="7200" dirty="0"/>
          </a:p>
          <a:p>
            <a:pPr eaLnBrk="1" hangingPunct="1"/>
            <a:endParaRPr lang="cs-CZ" altLang="cs-CZ" sz="5500" b="1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</a:t>
            </a:r>
            <a:endParaRPr lang="cs-CZ" altLang="cs-CZ" dirty="0"/>
          </a:p>
        </p:txBody>
      </p:sp>
      <p:pic>
        <p:nvPicPr>
          <p:cNvPr id="30724" name="Obrázek 3">
            <a:extLst>
              <a:ext uri="{FF2B5EF4-FFF2-40B4-BE49-F238E27FC236}">
                <a16:creationId xmlns:a16="http://schemas.microsoft.com/office/drawing/2014/main" id="{3ECCBA1D-9AD8-7745-4D12-E48AA345F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57945" r="9796" b="13333"/>
          <a:stretch>
            <a:fillRect/>
          </a:stretch>
        </p:blipFill>
        <p:spPr bwMode="auto">
          <a:xfrm>
            <a:off x="6563361" y="3204552"/>
            <a:ext cx="4912496" cy="27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5">
            <a:extLst>
              <a:ext uri="{FF2B5EF4-FFF2-40B4-BE49-F238E27FC236}">
                <a16:creationId xmlns:a16="http://schemas.microsoft.com/office/drawing/2014/main" id="{344C06DC-53B2-72BE-58E3-AE58019D3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r="3801" b="18599"/>
          <a:stretch>
            <a:fillRect/>
          </a:stretch>
        </p:blipFill>
        <p:spPr bwMode="auto">
          <a:xfrm>
            <a:off x="431224" y="3549332"/>
            <a:ext cx="2785150" cy="21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5474E5AA-8754-AA5F-CDA3-25955701B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" b="7440"/>
          <a:stretch>
            <a:fillRect/>
          </a:stretch>
        </p:blipFill>
        <p:spPr bwMode="auto">
          <a:xfrm>
            <a:off x="3117212" y="3629656"/>
            <a:ext cx="2697106" cy="21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>
            <a:extLst>
              <a:ext uri="{FF2B5EF4-FFF2-40B4-BE49-F238E27FC236}">
                <a16:creationId xmlns:a16="http://schemas.microsoft.com/office/drawing/2014/main" id="{B635D64C-53B6-017A-78E5-5173FC264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449" y="5867379"/>
            <a:ext cx="36258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 </a:t>
            </a:r>
            <a:r>
              <a:rPr lang="cs-CZ" alt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Stonava u </a:t>
            </a:r>
            <a:r>
              <a:rPr lang="cs-CZ" altLang="cs-CZ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karviné</a:t>
            </a:r>
            <a:r>
              <a:rPr lang="cs-CZ" alt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2. p. 13. 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Nejstarší v českém Slezsku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4165FE2-BC44-C354-1D80-3FE99F86EA13}"/>
              </a:ext>
            </a:extLst>
          </p:cNvPr>
          <p:cNvSpPr txBox="1"/>
          <p:nvPr/>
        </p:nvSpPr>
        <p:spPr>
          <a:xfrm>
            <a:off x="7165660" y="6085575"/>
            <a:ext cx="344953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cs-CZ" altLang="cs-CZ" sz="1600" b="1" dirty="0">
                <a:cs typeface="Calibri" panose="020F0502020204030204" pitchFamily="34" charset="0"/>
              </a:rPr>
              <a:t>Tzv. </a:t>
            </a:r>
            <a:r>
              <a:rPr lang="cs-CZ" altLang="cs-CZ" sz="1600" b="1" dirty="0" err="1">
                <a:cs typeface="Calibri" panose="020F0502020204030204" pitchFamily="34" charset="0"/>
              </a:rPr>
              <a:t>mladečský</a:t>
            </a:r>
            <a:r>
              <a:rPr lang="cs-CZ" altLang="cs-CZ" sz="1600" b="1" dirty="0">
                <a:cs typeface="Calibri" panose="020F0502020204030204" pitchFamily="34" charset="0"/>
              </a:rPr>
              <a:t> jezdec v kápí, 14/15. st.</a:t>
            </a:r>
            <a:endParaRPr lang="cs-CZ" altLang="cs-CZ" sz="1600" b="1" dirty="0"/>
          </a:p>
          <a:p>
            <a:endParaRPr lang="cs-CZ" dirty="0"/>
          </a:p>
        </p:txBody>
      </p:sp>
      <p:pic>
        <p:nvPicPr>
          <p:cNvPr id="8" name="Obrázek 2">
            <a:extLst>
              <a:ext uri="{FF2B5EF4-FFF2-40B4-BE49-F238E27FC236}">
                <a16:creationId xmlns:a16="http://schemas.microsoft.com/office/drawing/2014/main" id="{EC287971-49A6-E296-3B60-52269B1B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5345" r="6964" b="8653"/>
          <a:stretch>
            <a:fillRect/>
          </a:stretch>
        </p:blipFill>
        <p:spPr bwMode="auto">
          <a:xfrm>
            <a:off x="9880600" y="13150"/>
            <a:ext cx="191135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270F0CF-C957-1C4E-5064-AC1F05A3BEDD}"/>
              </a:ext>
            </a:extLst>
          </p:cNvPr>
          <p:cNvSpPr txBox="1"/>
          <p:nvPr/>
        </p:nvSpPr>
        <p:spPr>
          <a:xfrm>
            <a:off x="8890427" y="2611295"/>
            <a:ext cx="3301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 err="1">
                <a:solidFill>
                  <a:srgbClr val="58595B"/>
                </a:solidFill>
                <a:latin typeface="+mn-lt"/>
              </a:rPr>
              <a:t>Konůvky</a:t>
            </a:r>
            <a:r>
              <a:rPr lang="cs-CZ" b="1" dirty="0">
                <a:solidFill>
                  <a:srgbClr val="58595B"/>
                </a:solidFill>
                <a:latin typeface="+mn-lt"/>
              </a:rPr>
              <a:t> </a:t>
            </a:r>
            <a:r>
              <a:rPr lang="cs-CZ" b="1" dirty="0">
                <a:solidFill>
                  <a:srgbClr val="58595B"/>
                </a:solidFill>
              </a:rPr>
              <a:t>u </a:t>
            </a:r>
            <a:r>
              <a:rPr lang="cs-CZ" b="1" dirty="0">
                <a:solidFill>
                  <a:srgbClr val="58595B"/>
                </a:solidFill>
                <a:latin typeface="+mn-lt"/>
              </a:rPr>
              <a:t>Heršpic, 13/14. stol.</a:t>
            </a:r>
            <a:endParaRPr lang="cs-CZ" dirty="0">
              <a:latin typeface="+mn-lt"/>
            </a:endParaRPr>
          </a:p>
        </p:txBody>
      </p:sp>
      <p:pic>
        <p:nvPicPr>
          <p:cNvPr id="10" name="Picture 2" descr="Výsledek obrázku pro akvamanile  st&amp;rcaron;edov&amp;ecaron;k">
            <a:extLst>
              <a:ext uri="{FF2B5EF4-FFF2-40B4-BE49-F238E27FC236}">
                <a16:creationId xmlns:a16="http://schemas.microsoft.com/office/drawing/2014/main" id="{DFC5737C-9324-D862-A99B-95D36803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259" y="257972"/>
            <a:ext cx="3540341" cy="19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>
            <a:extLst>
              <a:ext uri="{FF2B5EF4-FFF2-40B4-BE49-F238E27FC236}">
                <a16:creationId xmlns:a16="http://schemas.microsoft.com/office/drawing/2014/main" id="{7438C66C-BA6E-E097-3B2B-8D0018023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Aqvamanile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74755" name="Zástupný symbol pro obsah 2">
            <a:extLst>
              <a:ext uri="{FF2B5EF4-FFF2-40B4-BE49-F238E27FC236}">
                <a16:creationId xmlns:a16="http://schemas.microsoft.com/office/drawing/2014/main" id="{2F2AF630-1BA0-2A17-BCE2-F26B3FFB6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1066800"/>
            <a:ext cx="9271000" cy="5562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altLang="cs-CZ" sz="1800" dirty="0"/>
              <a:t>Zoomorfní nádobka na vodu sloužící původně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k rituálnímu polévání rukou při liturgii (bohoslužbě)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Původ</a:t>
            </a:r>
            <a:r>
              <a:rPr lang="cs-CZ" altLang="cs-CZ" sz="1800" dirty="0"/>
              <a:t> – Přední východ (Persie, Irán)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13. stol.  </a:t>
            </a:r>
            <a:r>
              <a:rPr lang="cs-CZ" altLang="cs-CZ" sz="1800" dirty="0"/>
              <a:t>–  pouze ve vyšším prostředí, jen několik kusů (importy)</a:t>
            </a:r>
          </a:p>
          <a:p>
            <a:pPr eaLnBrk="1" hangingPunct="1">
              <a:defRPr/>
            </a:pPr>
            <a:r>
              <a:rPr lang="cs-CZ" altLang="cs-CZ" sz="1800" b="1" dirty="0"/>
              <a:t>14. stol. </a:t>
            </a:r>
            <a:r>
              <a:rPr lang="cs-CZ" altLang="cs-CZ" sz="1800" dirty="0"/>
              <a:t>–  v laickém světském prostředí (keramické), šlechta, měšťanstvo</a:t>
            </a:r>
          </a:p>
          <a:p>
            <a:pPr eaLnBrk="1" hangingPunct="1">
              <a:defRPr/>
            </a:pPr>
            <a:r>
              <a:rPr lang="cs-CZ" altLang="cs-CZ" sz="1800" b="1" dirty="0"/>
              <a:t>Konec 1 4  – poč. 15. stol.</a:t>
            </a:r>
            <a:r>
              <a:rPr lang="cs-CZ" altLang="cs-CZ" sz="1800" dirty="0"/>
              <a:t> – ve vesnickém prostředí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</a:t>
            </a:r>
          </a:p>
          <a:p>
            <a:pPr eaLnBrk="1" hangingPunct="1">
              <a:defRPr/>
            </a:pPr>
            <a:r>
              <a:rPr lang="cs-CZ" altLang="cs-CZ" sz="1800" b="1" dirty="0"/>
              <a:t>Dělení podle materiálu</a:t>
            </a:r>
            <a:r>
              <a:rPr lang="cs-CZ" altLang="cs-CZ" sz="1800" dirty="0"/>
              <a:t>:   a)  kovové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b)  keramické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</a:t>
            </a:r>
          </a:p>
          <a:p>
            <a:pPr eaLnBrk="1" hangingPunct="1">
              <a:defRPr/>
            </a:pPr>
            <a:r>
              <a:rPr lang="cs-CZ" sz="1800" b="1" dirty="0"/>
              <a:t>E. </a:t>
            </a:r>
            <a:r>
              <a:rPr lang="cs-CZ" sz="1800" b="1" dirty="0" err="1"/>
              <a:t>Kasten</a:t>
            </a:r>
            <a:r>
              <a:rPr lang="cs-CZ" sz="1800" b="1" dirty="0"/>
              <a:t>   </a:t>
            </a:r>
            <a:r>
              <a:rPr lang="cs-CZ" sz="1800" dirty="0"/>
              <a:t>–   podle výtvarného motivu:  3 skupiny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1.  jezdecké (rytíř na koni, osedlaný kůň s postrojem: Šternberk)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2.  bájné a mytologické bytosti (gryf: Hradec Králové lidská hlava: Knínice)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3.  zvířata (nejstarší:   býk: Semice, kozoroh: Plzeň, tur: Uh. Hradiště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beránek: Brno, divoké prase: </a:t>
            </a:r>
            <a:r>
              <a:rPr lang="cs-CZ" sz="1800" dirty="0" err="1"/>
              <a:t>Pořešín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</a:t>
            </a:r>
          </a:p>
        </p:txBody>
      </p:sp>
      <p:sp>
        <p:nvSpPr>
          <p:cNvPr id="121860" name="AutoShape 5" descr="Výsledek obrázku pro akvamanile  st&amp;rcaron;edov&amp;ecaron;k">
            <a:extLst>
              <a:ext uri="{FF2B5EF4-FFF2-40B4-BE49-F238E27FC236}">
                <a16:creationId xmlns:a16="http://schemas.microsoft.com/office/drawing/2014/main" id="{B345C6CB-57AE-4FFC-9FA8-0EB44BE9A6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6" y="-1684338"/>
            <a:ext cx="5438775" cy="35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F66699F0-1FFF-2044-CADB-1360B7773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1" b="23686"/>
          <a:stretch>
            <a:fillRect/>
          </a:stretch>
        </p:blipFill>
        <p:spPr bwMode="auto">
          <a:xfrm>
            <a:off x="8189691" y="2353480"/>
            <a:ext cx="3747858" cy="440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8">
            <a:extLst>
              <a:ext uri="{FF2B5EF4-FFF2-40B4-BE49-F238E27FC236}">
                <a16:creationId xmlns:a16="http://schemas.microsoft.com/office/drawing/2014/main" id="{A149CA8F-ED6D-FD12-281F-C7DBD51DB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6" r="4388"/>
          <a:stretch>
            <a:fillRect/>
          </a:stretch>
        </p:blipFill>
        <p:spPr bwMode="auto">
          <a:xfrm>
            <a:off x="7118351" y="408726"/>
            <a:ext cx="4638675" cy="159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>
            <a:extLst>
              <a:ext uri="{FF2B5EF4-FFF2-40B4-BE49-F238E27FC236}">
                <a16:creationId xmlns:a16="http://schemas.microsoft.com/office/drawing/2014/main" id="{054A2EB3-89A6-5EC8-6FAE-9D838C3AF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100" y="2005304"/>
            <a:ext cx="226356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sz="1800" b="1" dirty="0">
                <a:solidFill>
                  <a:srgbClr val="58595B"/>
                </a:solidFill>
                <a:latin typeface="IBMPlexSerif-SemiBold"/>
              </a:rPr>
              <a:t>     </a:t>
            </a:r>
            <a:r>
              <a:rPr lang="cs-CZ" sz="1600" b="1" dirty="0">
                <a:solidFill>
                  <a:srgbClr val="58595B"/>
                </a:solidFill>
                <a:latin typeface="+mn-lt"/>
              </a:rPr>
              <a:t>Brno - Dominikánská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03110A9A-9EDE-8AC4-883B-5809711B7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b="3394"/>
          <a:stretch>
            <a:fillRect/>
          </a:stretch>
        </p:blipFill>
        <p:spPr bwMode="auto">
          <a:xfrm>
            <a:off x="481095" y="771525"/>
            <a:ext cx="6472156" cy="574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Obrázek 5">
            <a:extLst>
              <a:ext uri="{FF2B5EF4-FFF2-40B4-BE49-F238E27FC236}">
                <a16:creationId xmlns:a16="http://schemas.microsoft.com/office/drawing/2014/main" id="{063452C3-C9FE-2BDA-45FC-5B4515053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398127"/>
            <a:ext cx="4692649" cy="602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>
            <a:extLst>
              <a:ext uri="{FF2B5EF4-FFF2-40B4-BE49-F238E27FC236}">
                <a16:creationId xmlns:a16="http://schemas.microsoft.com/office/drawing/2014/main" id="{A761FAD1-2098-30E0-07B8-6819477930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700" y="762000"/>
            <a:ext cx="11544300" cy="60960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1. pol. 13. stol.  </a:t>
            </a:r>
            <a:r>
              <a:rPr lang="cs-CZ" altLang="cs-CZ" sz="1800" dirty="0"/>
              <a:t>–  nástup vrcholně středověké kolonizační keramiky souvisí se dvěma proudy německých kolonistů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různého původu, což vedlo  na Moravě k rozlišení 3 výrobních okruhů: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a)  </a:t>
            </a:r>
            <a:r>
              <a:rPr lang="cs-CZ" altLang="cs-CZ" sz="1800" b="1" dirty="0"/>
              <a:t>jihomoravský:</a:t>
            </a:r>
            <a:r>
              <a:rPr lang="cs-CZ" altLang="cs-CZ" sz="1800" dirty="0"/>
              <a:t>  vztahy k Podunají a Bavorsku součást jihoněmeckého okruhu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–  pozdně hradištní horizont nedoložen, časný nástup kolonizační keramiky (počátek 13. stol.)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–  progresivnější díky spojení s Rakouským Podunajím: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a)  jižní část: výzdoba ozubeným kolečkem (Břeclavsko)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b)  severní část:  rádélko později (Brněnsko, Třebíčsko)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b)  </a:t>
            </a:r>
            <a:r>
              <a:rPr lang="cs-CZ" altLang="cs-CZ" sz="1800" b="1" dirty="0"/>
              <a:t>středomoravský:</a:t>
            </a:r>
            <a:r>
              <a:rPr lang="cs-CZ" altLang="cs-CZ" sz="1800" dirty="0"/>
              <a:t>  progresivní, přijímá vlivy z obou, ale má blíže k jižní Moravě (velkomoravské vlivy)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b)  </a:t>
            </a:r>
            <a:r>
              <a:rPr lang="cs-CZ" altLang="cs-CZ" sz="1800" b="1" dirty="0"/>
              <a:t>severomoravský:</a:t>
            </a:r>
            <a:r>
              <a:rPr lang="cs-CZ" altLang="cs-CZ" sz="1800" dirty="0"/>
              <a:t>   vztah k saské a franské oblasti (přes Slezsko)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             –  pozdně hradištní keramika se udržuje déle (více tuhy)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             –  hrnce s vysoko vytaženým tzv. římsovitým okrajem, zdobený rytými liniemi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                 (rádélko vzácné)</a:t>
            </a:r>
            <a:endParaRPr lang="cs-CZ" altLang="cs-CZ" sz="1800" u="sng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7BC3AA-8184-704E-64BD-E991C3A06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609600"/>
            <a:ext cx="11487150" cy="6248400"/>
          </a:xfrm>
        </p:spPr>
        <p:txBody>
          <a:bodyPr/>
          <a:lstStyle/>
          <a:p>
            <a:pPr eaLnBrk="1" hangingPunct="1">
              <a:defRPr/>
            </a:pPr>
            <a:r>
              <a:rPr lang="cs-CZ" sz="1600" b="1" dirty="0"/>
              <a:t>V. </a:t>
            </a:r>
            <a:r>
              <a:rPr lang="cs-CZ" sz="1600" b="1" dirty="0" err="1"/>
              <a:t>Goš</a:t>
            </a:r>
            <a:r>
              <a:rPr lang="cs-CZ" sz="1600" b="1" dirty="0"/>
              <a:t>  </a:t>
            </a:r>
            <a:r>
              <a:rPr lang="cs-CZ" sz="1600" dirty="0"/>
              <a:t>–   zavedl pojem </a:t>
            </a:r>
            <a:r>
              <a:rPr lang="cs-CZ" sz="1600" b="1" dirty="0">
                <a:solidFill>
                  <a:srgbClr val="FF0000"/>
                </a:solidFill>
              </a:rPr>
              <a:t>severomoravský výrobní okruh</a:t>
            </a:r>
            <a:r>
              <a:rPr lang="cs-CZ" sz="1600" b="1" dirty="0"/>
              <a:t>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</a:t>
            </a:r>
            <a:r>
              <a:rPr lang="cs-CZ" sz="1600" dirty="0"/>
              <a:t>–  na základě analýzy materiálu z Želechovic a Mohelnice (mince olomouckého  údělníka Oty Sličného (1061–1087)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</a:t>
            </a:r>
            <a:r>
              <a:rPr lang="cs-CZ" sz="1600" dirty="0"/>
              <a:t>–  vyčlenil 4 hlavní skupiny tvarů:    hrnce, mísy, zásobnice a technickou keramiku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–  k cizím tvarům zařadil:  láhve, nádoby s cylindrickým hrdlem, kónické nádoby, pokličky a  džbány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–  </a:t>
            </a:r>
            <a:r>
              <a:rPr lang="cs-CZ" sz="1600" b="1" dirty="0"/>
              <a:t>Hrnce:</a:t>
            </a:r>
            <a:r>
              <a:rPr lang="cs-CZ" sz="1600" dirty="0"/>
              <a:t>   podle okrajů rozdělil na dvě skupiny: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1)  vyhnuté s různou úpravou ústí (zakulacené, seříznuté šikmé či svislé)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2)  vzhůru vytažené:  a)   &gt;20 mm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b)  &lt;20 mm </a:t>
            </a:r>
          </a:p>
          <a:p>
            <a:pPr eaLnBrk="1" hangingPunct="1"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b="1" dirty="0"/>
              <a:t>                  </a:t>
            </a:r>
            <a:r>
              <a:rPr lang="cs-CZ" sz="1600" dirty="0"/>
              <a:t>– charakterizoval poslední vývojové stadium hradištní keramiky:  hrnec s typickým </a:t>
            </a:r>
            <a:r>
              <a:rPr lang="cs-CZ" sz="1600" b="1" dirty="0"/>
              <a:t>římsovitým“ okrajem (1. pol. 13. stol.)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–  tím odlišil </a:t>
            </a:r>
            <a:r>
              <a:rPr lang="cs-CZ" sz="1600" b="1" dirty="0"/>
              <a:t>kolonizační keramiku</a:t>
            </a:r>
          </a:p>
          <a:p>
            <a:pPr marL="0" indent="0">
              <a:buNone/>
              <a:defRPr/>
            </a:pPr>
            <a:endParaRPr lang="cs-CZ" sz="1600" b="1" dirty="0"/>
          </a:p>
          <a:p>
            <a:pPr marL="0" indent="0">
              <a:buNone/>
              <a:defRPr/>
            </a:pPr>
            <a:endParaRPr lang="cs-CZ" sz="1600" b="1" dirty="0"/>
          </a:p>
          <a:p>
            <a:pPr marL="0" indent="0">
              <a:buNone/>
              <a:defRPr/>
            </a:pPr>
            <a:endParaRPr lang="cs-CZ" sz="1600" b="1" dirty="0"/>
          </a:p>
        </p:txBody>
      </p:sp>
      <p:pic>
        <p:nvPicPr>
          <p:cNvPr id="79875" name="Obrázek 2">
            <a:extLst>
              <a:ext uri="{FF2B5EF4-FFF2-40B4-BE49-F238E27FC236}">
                <a16:creationId xmlns:a16="http://schemas.microsoft.com/office/drawing/2014/main" id="{AED410E6-AF72-0E1C-B0FF-BD7A0030B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32169" r="41899" b="8823"/>
          <a:stretch>
            <a:fillRect/>
          </a:stretch>
        </p:blipFill>
        <p:spPr bwMode="auto">
          <a:xfrm>
            <a:off x="4967287" y="4198723"/>
            <a:ext cx="1612106" cy="245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Obrázek 1">
            <a:extLst>
              <a:ext uri="{FF2B5EF4-FFF2-40B4-BE49-F238E27FC236}">
                <a16:creationId xmlns:a16="http://schemas.microsoft.com/office/drawing/2014/main" id="{5CCA26C9-7344-AE07-C860-F4A3A9024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30894" r="29816" b="7504"/>
          <a:stretch>
            <a:fillRect/>
          </a:stretch>
        </p:blipFill>
        <p:spPr bwMode="auto">
          <a:xfrm>
            <a:off x="8853487" y="4198723"/>
            <a:ext cx="1919288" cy="241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ovéPole 1">
            <a:extLst>
              <a:ext uri="{FF2B5EF4-FFF2-40B4-BE49-F238E27FC236}">
                <a16:creationId xmlns:a16="http://schemas.microsoft.com/office/drawing/2014/main" id="{BD5FDF89-89B8-744A-A549-524A662ED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4" y="4921252"/>
            <a:ext cx="2043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Římsovitý okraj </a:t>
            </a:r>
          </a:p>
        </p:txBody>
      </p:sp>
      <p:sp>
        <p:nvSpPr>
          <p:cNvPr id="79878" name="TextovéPole 6">
            <a:extLst>
              <a:ext uri="{FF2B5EF4-FFF2-40B4-BE49-F238E27FC236}">
                <a16:creationId xmlns:a16="http://schemas.microsoft.com/office/drawing/2014/main" id="{3A65F2AA-98B7-99CE-A1C6-9BD1D17D3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262" y="4921252"/>
            <a:ext cx="115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 Okruží 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C7A924C-89C3-D00F-0CAE-433DFA216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5" y="685800"/>
            <a:ext cx="10944225" cy="60960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altLang="cs-CZ" sz="1600" b="1" dirty="0"/>
              <a:t>Jižní Morava:  technologie</a:t>
            </a:r>
            <a:r>
              <a:rPr lang="cs-CZ" altLang="cs-CZ" sz="1600" dirty="0"/>
              <a:t>  –  dokonaleji obtáčená a vypálená keramika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–  místo tuhy slída (zdroj na Českomoravské vrchovině)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–  tvrdší  výpal, od 13./14.: výhradně redukční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– 14. stol.:  rozšíření glazování (</a:t>
            </a:r>
            <a:r>
              <a:rPr lang="cs-CZ" altLang="cs-CZ" sz="1600" dirty="0" err="1"/>
              <a:t>olovnatocíničitá</a:t>
            </a:r>
            <a:r>
              <a:rPr lang="cs-CZ" altLang="cs-CZ" sz="1600" dirty="0"/>
              <a:t> poleva) – pánve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</a:t>
            </a:r>
            <a:r>
              <a:rPr lang="cs-CZ" altLang="cs-CZ" sz="1600" b="1" dirty="0"/>
              <a:t>morfologie</a:t>
            </a:r>
            <a:r>
              <a:rPr lang="cs-CZ" altLang="cs-CZ" sz="1600" dirty="0"/>
              <a:t>  –  hrnce: bezuché, vejčité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–  okraj zesílený, vyhnutý a seříznutý s </a:t>
            </a:r>
            <a:r>
              <a:rPr lang="cs-CZ" altLang="cs-CZ" sz="1600" dirty="0" err="1"/>
              <a:t>podžlabením</a:t>
            </a:r>
            <a:r>
              <a:rPr lang="cs-CZ" altLang="cs-CZ" sz="1600" dirty="0"/>
              <a:t> nebo přehnutý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–  okruží s rozšířenou horní částí: Znojemsko, Mikulovsko - slabě                                                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–  konvice s třmenovým uchem postupně vytlačeny džbány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–  kónické mísy, ploché a od 14. stol. zvonovité pokličky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–  poč. 15. stol.: nové typy pohárů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1600" b="1" dirty="0"/>
              <a:t>Severní Morava:  technologie</a:t>
            </a:r>
            <a:r>
              <a:rPr lang="cs-CZ" altLang="cs-CZ" sz="1600" dirty="0"/>
              <a:t>  –  vyspělá šedá keramika málo zastoupena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–   více oxidační keramiky (různé okruhy)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–   stření Morava: do 13. stol. šedá,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                          13/ 14.: stol. </a:t>
            </a:r>
            <a:r>
              <a:rPr lang="cs-CZ" altLang="cs-CZ" sz="1600" b="1" dirty="0"/>
              <a:t>„krupičková“ červeně malovaná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– severní Morava: 2. pol. 14. stol.:  </a:t>
            </a:r>
            <a:r>
              <a:rPr lang="cs-CZ" altLang="cs-CZ" sz="1600" dirty="0" err="1"/>
              <a:t>loštická</a:t>
            </a:r>
            <a:r>
              <a:rPr lang="cs-CZ" altLang="cs-CZ" sz="1600" dirty="0"/>
              <a:t> keramika (hrnce, poháry)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</a:t>
            </a:r>
            <a:r>
              <a:rPr lang="cs-CZ" altLang="cs-CZ" sz="1600" b="1" dirty="0"/>
              <a:t>morfologie  </a:t>
            </a:r>
            <a:r>
              <a:rPr lang="cs-CZ" altLang="cs-CZ" sz="1600" dirty="0"/>
              <a:t>–  více hrnců s okružím, okraje vyhnuté zesílené</a:t>
            </a:r>
          </a:p>
          <a:p>
            <a:pPr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u="sng" dirty="0"/>
          </a:p>
          <a:p>
            <a:pPr>
              <a:defRPr/>
            </a:pPr>
            <a:endParaRPr lang="cs-CZ" sz="1800" dirty="0"/>
          </a:p>
        </p:txBody>
      </p:sp>
      <p:pic>
        <p:nvPicPr>
          <p:cNvPr id="80899" name="Picture 5" descr="1-hrncek_01">
            <a:extLst>
              <a:ext uri="{FF2B5EF4-FFF2-40B4-BE49-F238E27FC236}">
                <a16:creationId xmlns:a16="http://schemas.microsoft.com/office/drawing/2014/main" id="{196637CA-BB8D-EC08-7CE2-1B6E9D36B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74" y="3429000"/>
            <a:ext cx="2333625" cy="267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4">
            <a:extLst>
              <a:ext uri="{FF2B5EF4-FFF2-40B4-BE49-F238E27FC236}">
                <a16:creationId xmlns:a16="http://schemas.microsoft.com/office/drawing/2014/main" id="{CA9A8621-BC05-2197-5A21-7534E74E4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30" y="699485"/>
            <a:ext cx="2012566" cy="20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6" name="Text Box 5">
            <a:extLst>
              <a:ext uri="{FF2B5EF4-FFF2-40B4-BE49-F238E27FC236}">
                <a16:creationId xmlns:a16="http://schemas.microsoft.com/office/drawing/2014/main" id="{6A1B2551-D5C0-A6BA-992A-D4C5AFF8C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971" y="5970039"/>
            <a:ext cx="167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2. pol. 14. stol.</a:t>
            </a:r>
          </a:p>
        </p:txBody>
      </p:sp>
      <p:pic>
        <p:nvPicPr>
          <p:cNvPr id="84997" name="Picture 6">
            <a:extLst>
              <a:ext uri="{FF2B5EF4-FFF2-40B4-BE49-F238E27FC236}">
                <a16:creationId xmlns:a16="http://schemas.microsoft.com/office/drawing/2014/main" id="{2A523E36-6E68-0FC6-FD7E-D4BCCBD9D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021" y="691819"/>
            <a:ext cx="1987022" cy="19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8" name="Text Box 7">
            <a:extLst>
              <a:ext uri="{FF2B5EF4-FFF2-40B4-BE49-F238E27FC236}">
                <a16:creationId xmlns:a16="http://schemas.microsoft.com/office/drawing/2014/main" id="{AD26D88A-012B-D841-7629-2BDF3A60F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506" y="2864603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2. pol. 14. stol.</a:t>
            </a:r>
          </a:p>
        </p:txBody>
      </p:sp>
      <p:pic>
        <p:nvPicPr>
          <p:cNvPr id="84999" name="Picture 8">
            <a:extLst>
              <a:ext uri="{FF2B5EF4-FFF2-40B4-BE49-F238E27FC236}">
                <a16:creationId xmlns:a16="http://schemas.microsoft.com/office/drawing/2014/main" id="{0A43A415-33FB-655A-3A8C-4762D5D0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3" y="699485"/>
            <a:ext cx="2139015" cy="19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000" name="Picture 10">
            <a:extLst>
              <a:ext uri="{FF2B5EF4-FFF2-40B4-BE49-F238E27FC236}">
                <a16:creationId xmlns:a16="http://schemas.microsoft.com/office/drawing/2014/main" id="{F43DA803-A5DC-4D7A-1B0E-A28AE1FC5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518" y="691818"/>
            <a:ext cx="1939304" cy="19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001" name="Text Box 11">
            <a:extLst>
              <a:ext uri="{FF2B5EF4-FFF2-40B4-BE49-F238E27FC236}">
                <a16:creationId xmlns:a16="http://schemas.microsoft.com/office/drawing/2014/main" id="{7D25F6F6-2538-2DEB-4E1C-EEEEF9749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009" y="2865308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2. pol. 13. stol.</a:t>
            </a:r>
          </a:p>
        </p:txBody>
      </p:sp>
      <p:pic>
        <p:nvPicPr>
          <p:cNvPr id="85002" name="Picture 12">
            <a:extLst>
              <a:ext uri="{FF2B5EF4-FFF2-40B4-BE49-F238E27FC236}">
                <a16:creationId xmlns:a16="http://schemas.microsoft.com/office/drawing/2014/main" id="{318E23F2-9D37-1977-62AB-81BEE9C87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32" y="3668286"/>
            <a:ext cx="2180454" cy="209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003" name="Picture 13">
            <a:extLst>
              <a:ext uri="{FF2B5EF4-FFF2-40B4-BE49-F238E27FC236}">
                <a16:creationId xmlns:a16="http://schemas.microsoft.com/office/drawing/2014/main" id="{0AE6A38A-80F7-C86D-5BD7-E7FAEBD6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460" y="3626684"/>
            <a:ext cx="2180453" cy="215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004" name="Picture 14">
            <a:extLst>
              <a:ext uri="{FF2B5EF4-FFF2-40B4-BE49-F238E27FC236}">
                <a16:creationId xmlns:a16="http://schemas.microsoft.com/office/drawing/2014/main" id="{3A6EE9F2-C4A8-B6DB-FD04-15F14155A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38" y="3626684"/>
            <a:ext cx="2180453" cy="21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005" name="Text Box 15">
            <a:extLst>
              <a:ext uri="{FF2B5EF4-FFF2-40B4-BE49-F238E27FC236}">
                <a16:creationId xmlns:a16="http://schemas.microsoft.com/office/drawing/2014/main" id="{B00303E7-7E74-12DA-2412-A0D0F3E1D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038" y="5970039"/>
            <a:ext cx="16850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1. pol. 15. stol.</a:t>
            </a:r>
          </a:p>
        </p:txBody>
      </p:sp>
      <p:sp>
        <p:nvSpPr>
          <p:cNvPr id="85006" name="Text Box 16">
            <a:extLst>
              <a:ext uri="{FF2B5EF4-FFF2-40B4-BE49-F238E27FC236}">
                <a16:creationId xmlns:a16="http://schemas.microsoft.com/office/drawing/2014/main" id="{8D122B4B-6873-3033-AEAF-0473A0951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700" y="5970039"/>
            <a:ext cx="167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2. pol. 15. stol.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BC8F0D14-E568-8601-632D-725B3AFCF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2275" y="298450"/>
            <a:ext cx="4800600" cy="725488"/>
          </a:xfrm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rgbClr val="FF0000"/>
                </a:solidFill>
              </a:rPr>
              <a:t>Morfologie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7182AF2-3EB1-D1C5-7B05-B431E189D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249364"/>
            <a:ext cx="6181725" cy="545623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200" b="1" dirty="0">
                <a:solidFill>
                  <a:srgbClr val="FF0000"/>
                </a:solidFill>
              </a:rPr>
              <a:t>Kuchyňská keramika:</a:t>
            </a:r>
          </a:p>
          <a:p>
            <a:pPr marL="0" indent="0">
              <a:buNone/>
              <a:defRPr/>
            </a:pPr>
            <a:endParaRPr lang="cs-CZ" sz="15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sz="1500" b="1" dirty="0"/>
              <a:t>Hrnce</a:t>
            </a:r>
            <a:r>
              <a:rPr lang="cs-CZ" sz="1500" dirty="0"/>
              <a:t> – vejčité, soudkovité, bezuché </a:t>
            </a:r>
          </a:p>
          <a:p>
            <a:pPr marL="0" indent="0">
              <a:buNone/>
              <a:defRPr/>
            </a:pPr>
            <a:endParaRPr lang="cs-CZ" sz="1500" dirty="0"/>
          </a:p>
          <a:p>
            <a:pPr eaLnBrk="1" hangingPunct="1">
              <a:defRPr/>
            </a:pPr>
            <a:r>
              <a:rPr lang="cs-CZ" sz="1500" b="1" dirty="0"/>
              <a:t>Mísy  </a:t>
            </a:r>
            <a:r>
              <a:rPr lang="cs-CZ" sz="1500" dirty="0"/>
              <a:t>–  s dovnitř zataženým okrajem od 13. stol. 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(nálevky – kónické misky)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–  14. stol.: vodorovně vyložené okraje</a:t>
            </a:r>
          </a:p>
          <a:p>
            <a:pPr marL="0" indent="0">
              <a:buNone/>
              <a:defRPr/>
            </a:pPr>
            <a:endParaRPr lang="cs-CZ" sz="1500" dirty="0"/>
          </a:p>
          <a:p>
            <a:pPr eaLnBrk="1" hangingPunct="1">
              <a:defRPr/>
            </a:pPr>
            <a:r>
              <a:rPr lang="cs-CZ" sz="1500" b="1" dirty="0"/>
              <a:t>Džbány a poháry  </a:t>
            </a:r>
            <a:r>
              <a:rPr lang="cs-CZ" sz="1500" dirty="0"/>
              <a:t>–  od 13. století </a:t>
            </a:r>
          </a:p>
          <a:p>
            <a:pPr marL="0" indent="0">
              <a:buNone/>
              <a:defRPr/>
            </a:pPr>
            <a:endParaRPr lang="cs-CZ" sz="1500" dirty="0"/>
          </a:p>
          <a:p>
            <a:pPr eaLnBrk="1" hangingPunct="1">
              <a:defRPr/>
            </a:pPr>
            <a:r>
              <a:rPr lang="cs-CZ" sz="1500" b="1" dirty="0"/>
              <a:t>Konvice  </a:t>
            </a:r>
            <a:r>
              <a:rPr lang="cs-CZ" sz="1500" dirty="0"/>
              <a:t>–  bez třmenového ucha, s třmenovým uchem</a:t>
            </a:r>
          </a:p>
          <a:p>
            <a:pPr marL="0" indent="0">
              <a:buNone/>
              <a:defRPr/>
            </a:pPr>
            <a:endParaRPr lang="cs-CZ" sz="1500" dirty="0"/>
          </a:p>
          <a:p>
            <a:pPr eaLnBrk="1" hangingPunct="1">
              <a:defRPr/>
            </a:pPr>
            <a:r>
              <a:rPr lang="cs-CZ" sz="1500" b="1" dirty="0"/>
              <a:t>Poklice </a:t>
            </a:r>
            <a:r>
              <a:rPr lang="cs-CZ" sz="1500" dirty="0"/>
              <a:t> –  od 13. stol. zvonovité</a:t>
            </a:r>
          </a:p>
          <a:p>
            <a:pPr eaLnBrk="1" hangingPunct="1">
              <a:defRPr/>
            </a:pPr>
            <a:endParaRPr lang="cs-CZ" sz="1500" dirty="0"/>
          </a:p>
          <a:p>
            <a:pPr eaLnBrk="1" hangingPunct="1">
              <a:defRPr/>
            </a:pPr>
            <a:r>
              <a:rPr lang="cs-CZ" sz="1500" dirty="0"/>
              <a:t>Trojnožky</a:t>
            </a:r>
          </a:p>
          <a:p>
            <a:pPr marL="0" indent="0" eaLnBrk="1" hangingPunct="1">
              <a:buNone/>
              <a:defRPr/>
            </a:pPr>
            <a:endParaRPr lang="cs-CZ" sz="1500" b="1" dirty="0"/>
          </a:p>
          <a:p>
            <a:pPr marL="0" indent="0">
              <a:buNone/>
              <a:defRPr/>
            </a:pPr>
            <a:endParaRPr lang="cs-CZ" sz="1500" b="1" dirty="0"/>
          </a:p>
          <a:p>
            <a:pPr eaLnBrk="1" hangingPunct="1">
              <a:defRPr/>
            </a:pPr>
            <a:endParaRPr lang="cs-CZ" sz="1500" dirty="0"/>
          </a:p>
        </p:txBody>
      </p:sp>
      <p:pic>
        <p:nvPicPr>
          <p:cNvPr id="8196" name="Obrázek 3">
            <a:extLst>
              <a:ext uri="{FF2B5EF4-FFF2-40B4-BE49-F238E27FC236}">
                <a16:creationId xmlns:a16="http://schemas.microsoft.com/office/drawing/2014/main" id="{AADCAFF8-D652-4DD3-B9CF-42044BA5D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0" t="27052" r="40128" b="21161"/>
          <a:stretch>
            <a:fillRect/>
          </a:stretch>
        </p:blipFill>
        <p:spPr bwMode="auto">
          <a:xfrm>
            <a:off x="5715001" y="298450"/>
            <a:ext cx="4571999" cy="634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3966</Words>
  <Application>Microsoft Office PowerPoint</Application>
  <PresentationFormat>Širokoúhlá obrazovka</PresentationFormat>
  <Paragraphs>533</Paragraphs>
  <Slides>45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4" baseType="lpstr">
      <vt:lpstr>Arial</vt:lpstr>
      <vt:lpstr>Calibri</vt:lpstr>
      <vt:lpstr>Calibri Light</vt:lpstr>
      <vt:lpstr>HelveticaNeueLTPro-Roman</vt:lpstr>
      <vt:lpstr>IBMPlexSerif</vt:lpstr>
      <vt:lpstr>IBMPlexSerif-SemiBold</vt:lpstr>
      <vt:lpstr>Times New Roman</vt:lpstr>
      <vt:lpstr>TimesNewRomanPSMT</vt:lpstr>
      <vt:lpstr>Motiv Office</vt:lpstr>
      <vt:lpstr>Archeologie českých zemí </vt:lpstr>
      <vt:lpstr>            Třídění středověké keramiky podle funkce </vt:lpstr>
      <vt:lpstr>                        Výrobně distribuční okruh  </vt:lpstr>
      <vt:lpstr>                 Kolonizační keramika                                                          MORAVA</vt:lpstr>
      <vt:lpstr>Prezentace aplikace PowerPoint</vt:lpstr>
      <vt:lpstr>Prezentace aplikace PowerPoint</vt:lpstr>
      <vt:lpstr>Prezentace aplikace PowerPoint</vt:lpstr>
      <vt:lpstr>Prezentace aplikace PowerPoint</vt:lpstr>
      <vt:lpstr>Morfologie</vt:lpstr>
      <vt:lpstr>Prezentace aplikace PowerPoint</vt:lpstr>
      <vt:lpstr>Prezentace aplikace PowerPoint</vt:lpstr>
      <vt:lpstr>Prezentace aplikace PowerPoint</vt:lpstr>
      <vt:lpstr>Prezentace aplikace PowerPoint</vt:lpstr>
      <vt:lpstr>                  Třmenové konvice</vt:lpstr>
      <vt:lpstr>  Loštická keramika</vt:lpstr>
      <vt:lpstr>              Loštická keramika - typologie</vt:lpstr>
      <vt:lpstr>Prezentace aplikace PowerPoint</vt:lpstr>
      <vt:lpstr>                              Čechy  </vt:lpstr>
      <vt:lpstr>Prezentace aplikace PowerPoint</vt:lpstr>
      <vt:lpstr>                           Porýnská kamenina </vt:lpstr>
      <vt:lpstr>Prezentace aplikace PowerPoint</vt:lpstr>
      <vt:lpstr>                                Saská kamenina</vt:lpstr>
      <vt:lpstr>Prezentace aplikace PowerPoint</vt:lpstr>
      <vt:lpstr>                           Hessenská kamenina</vt:lpstr>
      <vt:lpstr>                             Falkeho poháry                                           1400 - 1470 </vt:lpstr>
      <vt:lpstr>Prezentace aplikace PowerPoint</vt:lpstr>
      <vt:lpstr>Prezentace aplikace PowerPoint</vt:lpstr>
      <vt:lpstr>        Opava – Hrnčířská ul.           konec 13. – poč.. 14. stol.        Džbán s antropomorfními maskami                             Jímka č. 2 </vt:lpstr>
      <vt:lpstr>Prezentace aplikace PowerPoint</vt:lpstr>
      <vt:lpstr>Prezentace aplikace PowerPoint</vt:lpstr>
      <vt:lpstr>Prezentace aplikace PowerPoint</vt:lpstr>
      <vt:lpstr>        Kachlová kamna   </vt:lpstr>
      <vt:lpstr>Přímé a nepřímé  vytápění </vt:lpstr>
      <vt:lpstr>                                     Cihlářství</vt:lpstr>
      <vt:lpstr>                               Střešní krytina</vt:lpstr>
      <vt:lpstr>                        Dlaždice</vt:lpstr>
      <vt:lpstr>  Gotické dlaždice – mozaikové dlažby</vt:lpstr>
      <vt:lpstr>            Alchymistická keramika</vt:lpstr>
      <vt:lpstr>                                             Tyglíky</vt:lpstr>
      <vt:lpstr>                           Drobné plastiky</vt:lpstr>
      <vt:lpstr>    Madony s kruselerem</vt:lpstr>
      <vt:lpstr>                        Ježíšci</vt:lpstr>
      <vt:lpstr>                      Koníčci</vt:lpstr>
      <vt:lpstr>                      Aqvamanile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Markéta Tymonová</cp:lastModifiedBy>
  <cp:revision>70</cp:revision>
  <dcterms:created xsi:type="dcterms:W3CDTF">2017-01-31T16:06:48Z</dcterms:created>
  <dcterms:modified xsi:type="dcterms:W3CDTF">2023-06-08T04:23:42Z</dcterms:modified>
</cp:coreProperties>
</file>