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55" r:id="rId3"/>
    <p:sldId id="261" r:id="rId4"/>
    <p:sldId id="263" r:id="rId5"/>
    <p:sldId id="269" r:id="rId6"/>
    <p:sldId id="275" r:id="rId7"/>
    <p:sldId id="276" r:id="rId8"/>
    <p:sldId id="381" r:id="rId9"/>
    <p:sldId id="382" r:id="rId10"/>
    <p:sldId id="319" r:id="rId11"/>
    <p:sldId id="300" r:id="rId12"/>
    <p:sldId id="323" r:id="rId13"/>
    <p:sldId id="279" r:id="rId14"/>
    <p:sldId id="293" r:id="rId15"/>
    <p:sldId id="393" r:id="rId16"/>
    <p:sldId id="271" r:id="rId17"/>
    <p:sldId id="430" r:id="rId18"/>
    <p:sldId id="372" r:id="rId19"/>
    <p:sldId id="291" r:id="rId20"/>
    <p:sldId id="354" r:id="rId21"/>
    <p:sldId id="373" r:id="rId22"/>
    <p:sldId id="374" r:id="rId23"/>
    <p:sldId id="356" r:id="rId24"/>
    <p:sldId id="357" r:id="rId25"/>
    <p:sldId id="311" r:id="rId26"/>
    <p:sldId id="379" r:id="rId27"/>
    <p:sldId id="257" r:id="rId28"/>
    <p:sldId id="433" r:id="rId29"/>
    <p:sldId id="380" r:id="rId30"/>
    <p:sldId id="267" r:id="rId31"/>
    <p:sldId id="272" r:id="rId32"/>
    <p:sldId id="280" r:id="rId33"/>
    <p:sldId id="281" r:id="rId34"/>
    <p:sldId id="431" r:id="rId35"/>
    <p:sldId id="285" r:id="rId36"/>
    <p:sldId id="288" r:id="rId37"/>
    <p:sldId id="287" r:id="rId38"/>
    <p:sldId id="394" r:id="rId39"/>
    <p:sldId id="428" r:id="rId40"/>
    <p:sldId id="395" r:id="rId41"/>
    <p:sldId id="322" r:id="rId42"/>
    <p:sldId id="401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ACC9-DF7F-47F8-9EE2-D40CAB3D45F0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A64B9-4DA5-4E3B-B6A9-195AADBC7B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65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 Archeologie prvních středověkých měst.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823" y="0"/>
            <a:ext cx="10515600" cy="134302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Městský půdorys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327" y="1343025"/>
            <a:ext cx="12266022" cy="534515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1800" dirty="0"/>
          </a:p>
          <a:p>
            <a:r>
              <a:rPr lang="cs-CZ" sz="7200" dirty="0"/>
              <a:t>Přerod raně středověkých sídlištních forem v město vrcholného středověku byl složitý proces:</a:t>
            </a:r>
          </a:p>
          <a:p>
            <a:pPr marL="0" indent="0">
              <a:buNone/>
            </a:pPr>
            <a:r>
              <a:rPr lang="cs-CZ" sz="7200" dirty="0"/>
              <a:t>     Čechy:   Přemyslovské fundace 13. stol.:   kolem 50 měst, z toho 38 tzv. svobodných královských měst</a:t>
            </a:r>
          </a:p>
          <a:p>
            <a:endParaRPr lang="cs-CZ" sz="7200" dirty="0"/>
          </a:p>
          <a:p>
            <a:r>
              <a:rPr lang="cs-CZ" altLang="cs-CZ" sz="7200" b="1" dirty="0"/>
              <a:t>Lokátoři  </a:t>
            </a:r>
            <a:r>
              <a:rPr lang="cs-CZ" altLang="cs-CZ" sz="7200" dirty="0"/>
              <a:t>–   měli na starosti vybudování města:  fundátorem (zakladatelem) byl vlastník pozemků </a:t>
            </a:r>
          </a:p>
          <a:p>
            <a:pPr marL="0" indent="0">
              <a:buNone/>
            </a:pPr>
            <a:r>
              <a:rPr lang="cs-CZ" altLang="cs-CZ" sz="7200" dirty="0"/>
              <a:t>                     –   předpoklady:  museli mít zkušenosti a ekonomické zázemí </a:t>
            </a:r>
          </a:p>
          <a:p>
            <a:pPr eaLnBrk="1" hangingPunct="1">
              <a:buFontTx/>
              <a:buNone/>
            </a:pPr>
            <a:r>
              <a:rPr lang="cs-CZ" altLang="cs-CZ" sz="7200" dirty="0"/>
              <a:t>                     –   přivedení obyvatel odjinud:  většinou z venkova (např. lidé z Kunovic a  Velehradu do Uherského Hradiště)</a:t>
            </a:r>
          </a:p>
          <a:p>
            <a:pPr eaLnBrk="1" hangingPunct="1">
              <a:buFontTx/>
              <a:buNone/>
            </a:pPr>
            <a:r>
              <a:rPr lang="cs-CZ" altLang="cs-CZ" sz="7200" dirty="0"/>
              <a:t>                     –   někdy i dva lokátoři (1269: Brušperk) </a:t>
            </a:r>
          </a:p>
          <a:p>
            <a:pPr eaLnBrk="1" hangingPunct="1">
              <a:buFontTx/>
              <a:buNone/>
            </a:pPr>
            <a:r>
              <a:rPr lang="cs-CZ" altLang="cs-CZ" sz="7200" dirty="0"/>
              <a:t>                     –   většinou zkušení rychtáři z blízkých vsí</a:t>
            </a:r>
          </a:p>
          <a:p>
            <a:endParaRPr lang="cs-CZ" sz="7200" b="1" dirty="0"/>
          </a:p>
          <a:p>
            <a:r>
              <a:rPr lang="cs-CZ" sz="7200" b="1" dirty="0"/>
              <a:t>Jiří Kejř</a:t>
            </a:r>
            <a:r>
              <a:rPr lang="cs-CZ" sz="7200" dirty="0"/>
              <a:t>  –  „důležitým znakem lokace je spojení momentu prostorového s právním“ </a:t>
            </a:r>
          </a:p>
          <a:p>
            <a:endParaRPr lang="cs-CZ" sz="7200" b="1" dirty="0"/>
          </a:p>
          <a:p>
            <a:r>
              <a:rPr lang="cs-CZ" sz="7200" b="1" dirty="0"/>
              <a:t>Základní urbanistická osnova   </a:t>
            </a:r>
            <a:r>
              <a:rPr lang="cs-CZ" sz="7200" dirty="0"/>
              <a:t>–   </a:t>
            </a:r>
            <a:r>
              <a:rPr lang="cs-CZ" sz="7200" b="1" dirty="0"/>
              <a:t>opevnění:  </a:t>
            </a:r>
            <a:r>
              <a:rPr lang="cs-CZ" sz="7200" dirty="0"/>
              <a:t>hradba</a:t>
            </a:r>
            <a:r>
              <a:rPr lang="cs-CZ" sz="7200" b="1" dirty="0"/>
              <a:t> </a:t>
            </a:r>
            <a:r>
              <a:rPr lang="cs-CZ" sz="7200" dirty="0"/>
              <a:t>vymezovala hranice města  („intra </a:t>
            </a:r>
            <a:r>
              <a:rPr lang="cs-CZ" sz="7200" dirty="0" err="1"/>
              <a:t>muros</a:t>
            </a:r>
            <a:r>
              <a:rPr lang="cs-CZ" sz="7200" dirty="0"/>
              <a:t>“ a „extra </a:t>
            </a:r>
            <a:r>
              <a:rPr lang="cs-CZ" sz="7200" dirty="0" err="1"/>
              <a:t>musos</a:t>
            </a:r>
            <a:r>
              <a:rPr lang="cs-CZ" sz="7200" dirty="0"/>
              <a:t>“)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–   </a:t>
            </a:r>
            <a:r>
              <a:rPr lang="cs-CZ" sz="7200" b="1" dirty="0"/>
              <a:t>komunikační plochy:  </a:t>
            </a:r>
            <a:r>
              <a:rPr lang="cs-CZ" sz="7200" dirty="0"/>
              <a:t>centrální náměstí s uliční sítí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–   </a:t>
            </a:r>
            <a:r>
              <a:rPr lang="cs-CZ" sz="7200" b="1" dirty="0"/>
              <a:t>městské parcely: </a:t>
            </a:r>
            <a:r>
              <a:rPr lang="cs-CZ" sz="7200" dirty="0"/>
              <a:t>vyměřené plochy s domovní zástavbou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–   </a:t>
            </a:r>
            <a:r>
              <a:rPr lang="cs-CZ" sz="7200" b="1" dirty="0"/>
              <a:t>veřejné stavby:  </a:t>
            </a:r>
            <a:r>
              <a:rPr lang="cs-CZ" sz="7200" dirty="0"/>
              <a:t>městské stavby (radnice),</a:t>
            </a:r>
            <a:r>
              <a:rPr lang="cs-CZ" sz="7200" b="1" dirty="0"/>
              <a:t> </a:t>
            </a:r>
            <a:r>
              <a:rPr lang="cs-CZ" sz="7200" dirty="0"/>
              <a:t>kostely a hřbitovy, kláštery </a:t>
            </a:r>
            <a:endParaRPr lang="cs-CZ" sz="7200" b="1" dirty="0"/>
          </a:p>
          <a:p>
            <a:endParaRPr lang="cs-CZ" sz="7200" b="1" dirty="0"/>
          </a:p>
          <a:p>
            <a:pPr marL="0" indent="0">
              <a:buNone/>
            </a:pPr>
            <a:endParaRPr lang="cs-CZ" sz="7200" dirty="0"/>
          </a:p>
          <a:p>
            <a:pPr marL="0" indent="0">
              <a:buNone/>
            </a:pPr>
            <a:r>
              <a:rPr lang="cs-CZ" sz="7200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95823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542925" y="695325"/>
            <a:ext cx="11649075" cy="6162675"/>
          </a:xfrm>
        </p:spPr>
        <p:txBody>
          <a:bodyPr>
            <a:normAutofit fontScale="92500" lnSpcReduction="10000"/>
          </a:bodyPr>
          <a:lstStyle/>
          <a:p>
            <a:r>
              <a:rPr lang="cs-CZ" sz="1900" b="1" dirty="0">
                <a:solidFill>
                  <a:srgbClr val="FF0000"/>
                </a:solidFill>
              </a:rPr>
              <a:t>Opevnění:</a:t>
            </a:r>
            <a:r>
              <a:rPr lang="cs-CZ" sz="1900" b="1" dirty="0"/>
              <a:t>    val a příkop:     </a:t>
            </a:r>
            <a:r>
              <a:rPr lang="cs-CZ" sz="1900" dirty="0"/>
              <a:t>Most  –  30. léta 13. stol., příkop:  š. okolo 10 m, po pol. 13. stol hradby    </a:t>
            </a:r>
          </a:p>
          <a:p>
            <a:pPr marL="0" indent="0">
              <a:buNone/>
            </a:pPr>
            <a:r>
              <a:rPr lang="cs-CZ" sz="1900" b="1" dirty="0"/>
              <a:t>                           palisáda:          </a:t>
            </a:r>
            <a:r>
              <a:rPr lang="cs-CZ" sz="1900" dirty="0"/>
              <a:t>Kutná Hora – 1304 opevněna ploty, pak kamenná hradba</a:t>
            </a:r>
          </a:p>
          <a:p>
            <a:pPr marL="0" indent="0">
              <a:buNone/>
            </a:pPr>
            <a:r>
              <a:rPr lang="cs-CZ" sz="1900" b="1" dirty="0"/>
              <a:t>                           hradba:   </a:t>
            </a:r>
            <a:r>
              <a:rPr lang="cs-CZ" sz="1900" dirty="0" err="1"/>
              <a:t>dřevohlinitá</a:t>
            </a:r>
            <a:r>
              <a:rPr lang="cs-CZ" sz="1900" dirty="0"/>
              <a:t> a později kamenná:   13. stol.:   zeměpanská města 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14. a 15. stol.:  poddanská města</a:t>
            </a:r>
          </a:p>
          <a:p>
            <a:pPr marL="0" indent="0">
              <a:buNone/>
            </a:pPr>
            <a:r>
              <a:rPr lang="cs-CZ" sz="1900" dirty="0"/>
              <a:t>                           </a:t>
            </a:r>
            <a:r>
              <a:rPr lang="cs-CZ" sz="1900" b="1" dirty="0"/>
              <a:t>parkán:</a:t>
            </a:r>
            <a:r>
              <a:rPr lang="cs-CZ" sz="1900" dirty="0"/>
              <a:t>   </a:t>
            </a:r>
            <a:r>
              <a:rPr lang="cs-CZ" sz="1900" dirty="0" err="1"/>
              <a:t>mezihradební</a:t>
            </a:r>
            <a:r>
              <a:rPr lang="cs-CZ" sz="1900" dirty="0"/>
              <a:t> prostor s předsunutou parkánovou zdí využívaný hospodářsky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</a:t>
            </a:r>
            <a:endParaRPr lang="cs-CZ" altLang="cs-CZ" sz="1900" b="1" dirty="0"/>
          </a:p>
          <a:p>
            <a:pPr eaLnBrk="1" hangingPunct="1"/>
            <a:r>
              <a:rPr lang="cs-CZ" altLang="cs-CZ" sz="1900" b="1" dirty="0"/>
              <a:t>Parcela (area, </a:t>
            </a:r>
            <a:r>
              <a:rPr lang="cs-CZ" altLang="cs-CZ" sz="1900" b="1" dirty="0" err="1"/>
              <a:t>městiště</a:t>
            </a:r>
            <a:r>
              <a:rPr lang="cs-CZ" altLang="cs-CZ" sz="1900" b="1" dirty="0"/>
              <a:t>)  </a:t>
            </a:r>
            <a:r>
              <a:rPr lang="cs-CZ" altLang="cs-CZ" sz="1900" dirty="0"/>
              <a:t>–  základní prostorová jednotka majetkové držby v podobě dlouhých úzkých pásů (různě velké)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–  </a:t>
            </a:r>
            <a:r>
              <a:rPr lang="cs-CZ" altLang="cs-CZ" sz="1900" b="1" dirty="0"/>
              <a:t>vlastník</a:t>
            </a:r>
            <a:r>
              <a:rPr lang="cs-CZ" altLang="cs-CZ" sz="1900" dirty="0"/>
              <a:t>:  náležela zakladateli nebo vrchnosti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                    měšťanům byla pronajímána za symbolický nájem, tzv.  </a:t>
            </a:r>
            <a:r>
              <a:rPr lang="cs-CZ" altLang="cs-CZ" sz="1900" b="1" dirty="0" err="1"/>
              <a:t>areální</a:t>
            </a:r>
            <a:r>
              <a:rPr lang="cs-CZ" altLang="cs-CZ" sz="1900" b="1" dirty="0"/>
              <a:t> činži</a:t>
            </a:r>
          </a:p>
          <a:p>
            <a:pPr marL="0" indent="0" eaLnBrk="1" hangingPunct="1">
              <a:buNone/>
            </a:pPr>
            <a:r>
              <a:rPr lang="cs-CZ" altLang="cs-CZ" sz="1900" b="1" dirty="0"/>
              <a:t>                                               </a:t>
            </a:r>
            <a:r>
              <a:rPr lang="cs-CZ" altLang="cs-CZ" sz="1900" dirty="0"/>
              <a:t> –  </a:t>
            </a:r>
            <a:r>
              <a:rPr lang="cs-CZ" altLang="cs-CZ" sz="1900" b="1" dirty="0"/>
              <a:t>držitel</a:t>
            </a:r>
            <a:r>
              <a:rPr lang="cs-CZ" altLang="cs-CZ" sz="1900" dirty="0"/>
              <a:t>:  mohl parcelou volně disponovat, ale v sídlech s nižším prvním statusem mohl být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                  omezen okruh dědiců (právo odúmrti)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–  </a:t>
            </a:r>
            <a:r>
              <a:rPr lang="cs-CZ" altLang="cs-CZ" sz="1900" b="1" dirty="0"/>
              <a:t>velikost:</a:t>
            </a:r>
            <a:r>
              <a:rPr lang="cs-CZ" altLang="cs-CZ" sz="1900" dirty="0"/>
              <a:t>  </a:t>
            </a:r>
            <a:r>
              <a:rPr lang="cs-CZ" sz="1900" dirty="0"/>
              <a:t>rohové bývaly širší:  náhrada za opotřebení plotů a zdí projíždějícími povozy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1213:  Uničov –  parcely malé i velké       1270:  Brno – velké rohové parcely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–   </a:t>
            </a:r>
            <a:r>
              <a:rPr lang="cs-CZ" sz="1900" b="1" dirty="0"/>
              <a:t>ohrazení: </a:t>
            </a:r>
            <a:r>
              <a:rPr lang="cs-CZ" sz="1900" dirty="0"/>
              <a:t>  </a:t>
            </a:r>
            <a:r>
              <a:rPr lang="cs-CZ" altLang="cs-CZ" sz="1900" dirty="0"/>
              <a:t>plotem </a:t>
            </a:r>
            <a:r>
              <a:rPr lang="cs-CZ" altLang="cs-CZ" sz="1900" dirty="0" err="1"/>
              <a:t>vyplétanmý</a:t>
            </a:r>
            <a:r>
              <a:rPr lang="cs-CZ" altLang="cs-CZ" sz="1900" dirty="0"/>
              <a:t> z proutí, kamenné zídky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                 –   p</a:t>
            </a:r>
            <a:r>
              <a:rPr lang="cs-CZ" sz="1900" b="1" dirty="0"/>
              <a:t>řední část:  </a:t>
            </a:r>
            <a:r>
              <a:rPr lang="cs-CZ" sz="1900" dirty="0"/>
              <a:t>obytný dům, na který navazovala hospodářská a výrobní zóna (</a:t>
            </a:r>
            <a:r>
              <a:rPr lang="cs-CZ" sz="1900" dirty="0" err="1"/>
              <a:t>dílny,sklady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–   z</a:t>
            </a:r>
            <a:r>
              <a:rPr lang="cs-CZ" sz="1900" b="1" dirty="0"/>
              <a:t>adní část:  </a:t>
            </a:r>
            <a:r>
              <a:rPr lang="cs-CZ" sz="1900" dirty="0"/>
              <a:t>kotce a chlévy s drobným zvířectvem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                                      </a:t>
            </a:r>
            <a:r>
              <a:rPr lang="cs-CZ" sz="1900" dirty="0"/>
              <a:t> hygienicko-sanitární část:  studna, cisterna, sklípky, odpadní jímky a hnojiště</a:t>
            </a:r>
          </a:p>
          <a:p>
            <a:pPr marL="0" indent="0">
              <a:buNone/>
            </a:pPr>
            <a:endParaRPr lang="cs-CZ" sz="2000" dirty="0"/>
          </a:p>
          <a:p>
            <a:pPr eaLnBrk="1" hangingPunct="1"/>
            <a:endParaRPr lang="cs-CZ" altLang="cs-CZ" sz="1900" b="1" dirty="0"/>
          </a:p>
          <a:p>
            <a:pPr eaLnBrk="1" hangingPunct="1">
              <a:buFontTx/>
              <a:buNone/>
            </a:pPr>
            <a:endParaRPr lang="cs-CZ" altLang="cs-CZ" sz="1900" dirty="0"/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2660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823" t="15625" r="57732" b="29822"/>
          <a:stretch/>
        </p:blipFill>
        <p:spPr>
          <a:xfrm>
            <a:off x="2233749" y="239071"/>
            <a:ext cx="7707086" cy="64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627017" y="143692"/>
            <a:ext cx="10945858" cy="112340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Nejstarší obytná zástavba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363071" y="953589"/>
            <a:ext cx="11828929" cy="5904411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r>
              <a:rPr lang="cs-CZ" altLang="cs-CZ" sz="2600" b="1" dirty="0"/>
              <a:t>Zemnice  </a:t>
            </a:r>
            <a:r>
              <a:rPr lang="cs-CZ" altLang="cs-CZ" sz="2600" dirty="0"/>
              <a:t>–  zahloubené objekty pravidelného půdorysu se vstupní šíjí:  lokační provizoria v počátcích </a:t>
            </a:r>
          </a:p>
          <a:p>
            <a:pPr marL="0" indent="0">
              <a:buNone/>
            </a:pPr>
            <a:r>
              <a:rPr lang="cs-CZ" altLang="cs-CZ" sz="2600" dirty="0"/>
              <a:t>                     –  </a:t>
            </a:r>
            <a:r>
              <a:rPr lang="cs-CZ" altLang="cs-CZ" sz="2600" b="1" dirty="0"/>
              <a:t>dnes</a:t>
            </a:r>
            <a:r>
              <a:rPr lang="cs-CZ" altLang="cs-CZ" sz="2600" dirty="0"/>
              <a:t>:   interpretovány jako </a:t>
            </a:r>
            <a:r>
              <a:rPr lang="cs-CZ" altLang="cs-CZ" sz="2600" b="1" dirty="0"/>
              <a:t>suterény </a:t>
            </a:r>
            <a:r>
              <a:rPr lang="cs-CZ" altLang="cs-CZ" sz="2600" b="1" dirty="0" err="1"/>
              <a:t>dřevohlinitých</a:t>
            </a:r>
            <a:r>
              <a:rPr lang="cs-CZ" altLang="cs-CZ" sz="2600" b="1" dirty="0"/>
              <a:t> staveb </a:t>
            </a:r>
            <a:r>
              <a:rPr lang="cs-CZ" altLang="cs-CZ" sz="2600" dirty="0"/>
              <a:t>(sklepy, bez otopných zařízení) </a:t>
            </a:r>
          </a:p>
          <a:p>
            <a:pPr>
              <a:buNone/>
            </a:pPr>
            <a:endParaRPr lang="cs-CZ" altLang="cs-CZ" sz="2600" dirty="0"/>
          </a:p>
          <a:p>
            <a:pPr>
              <a:buNone/>
            </a:pPr>
            <a:r>
              <a:rPr lang="cs-CZ" altLang="cs-CZ" sz="2600" dirty="0"/>
              <a:t>                    –   do 1. pol. 13. stol.:  převažovaly jednoprostorové </a:t>
            </a:r>
            <a:r>
              <a:rPr lang="cs-CZ" altLang="cs-CZ" sz="2600" dirty="0" err="1"/>
              <a:t>dřevohliněné</a:t>
            </a:r>
            <a:r>
              <a:rPr lang="cs-CZ" altLang="cs-CZ" sz="2600" dirty="0"/>
              <a:t> zástavby, od 2. pol.: </a:t>
            </a:r>
            <a:r>
              <a:rPr lang="cs-CZ" altLang="cs-CZ" sz="2600" dirty="0" err="1"/>
              <a:t>víceprostorové</a:t>
            </a:r>
            <a:r>
              <a:rPr lang="cs-CZ" altLang="cs-CZ" sz="2600" dirty="0"/>
              <a:t> </a:t>
            </a:r>
          </a:p>
          <a:p>
            <a:pPr>
              <a:buNone/>
            </a:pPr>
            <a:r>
              <a:rPr lang="cs-CZ" altLang="cs-CZ" sz="2600" b="1" dirty="0"/>
              <a:t>                         Hradec Králové:    Velké a Malé náměstí:</a:t>
            </a:r>
            <a:r>
              <a:rPr lang="cs-CZ" altLang="cs-CZ" sz="2600" dirty="0"/>
              <a:t> 13. – poč. 14. stol.:  dřevěné domy</a:t>
            </a:r>
          </a:p>
          <a:p>
            <a:pPr>
              <a:buNone/>
            </a:pPr>
            <a:r>
              <a:rPr lang="cs-CZ" altLang="cs-CZ" sz="2600" dirty="0"/>
              <a:t>                         </a:t>
            </a:r>
            <a:r>
              <a:rPr lang="cs-CZ" altLang="cs-CZ" sz="2600" b="1" dirty="0"/>
              <a:t>Sezimovo </a:t>
            </a:r>
            <a:r>
              <a:rPr lang="cs-CZ" altLang="cs-CZ" sz="2600" b="1" dirty="0" err="1"/>
              <a:t>Ústí-Předměstí</a:t>
            </a:r>
            <a:r>
              <a:rPr lang="cs-CZ" altLang="cs-CZ" sz="2600" b="1" dirty="0"/>
              <a:t>: </a:t>
            </a:r>
            <a:r>
              <a:rPr lang="cs-CZ" altLang="cs-CZ" sz="2600" dirty="0"/>
              <a:t>13. stol.: 5 </a:t>
            </a:r>
            <a:r>
              <a:rPr lang="cs-CZ" altLang="cs-CZ" sz="2600" dirty="0" err="1"/>
              <a:t>polozemnic</a:t>
            </a:r>
            <a:r>
              <a:rPr lang="cs-CZ" altLang="cs-CZ" sz="2600" dirty="0"/>
              <a:t>  (hl. 40-50 cm)</a:t>
            </a:r>
          </a:p>
          <a:p>
            <a:pPr marL="0" indent="0">
              <a:buNone/>
            </a:pPr>
            <a:r>
              <a:rPr lang="cs-CZ" altLang="cs-CZ" sz="2600" dirty="0"/>
              <a:t>                         </a:t>
            </a:r>
            <a:r>
              <a:rPr lang="cs-CZ" altLang="cs-CZ" sz="2600" b="1" dirty="0"/>
              <a:t>Rýmařov</a:t>
            </a:r>
            <a:r>
              <a:rPr lang="cs-CZ" altLang="cs-CZ" sz="2600" dirty="0"/>
              <a:t>:  </a:t>
            </a:r>
            <a:r>
              <a:rPr lang="cs-CZ" altLang="cs-CZ" sz="2600" dirty="0" err="1"/>
              <a:t>polozahloubené</a:t>
            </a:r>
            <a:r>
              <a:rPr lang="cs-CZ" altLang="cs-CZ" sz="2600" dirty="0"/>
              <a:t> objekty (cca 50 – 60 cm), šíjový vstup</a:t>
            </a:r>
          </a:p>
          <a:p>
            <a:pPr marL="0" indent="0">
              <a:buNone/>
            </a:pPr>
            <a:r>
              <a:rPr lang="cs-CZ" altLang="cs-CZ" sz="2600" dirty="0"/>
              <a:t>                         </a:t>
            </a:r>
            <a:r>
              <a:rPr lang="cs-CZ" altLang="cs-CZ" sz="2600" b="1" dirty="0"/>
              <a:t>Most</a:t>
            </a:r>
            <a:r>
              <a:rPr lang="cs-CZ" altLang="cs-CZ" sz="2600" dirty="0"/>
              <a:t>: dům č. 226 na jižní straně náměstí</a:t>
            </a:r>
          </a:p>
          <a:p>
            <a:pPr marL="0" indent="0">
              <a:buNone/>
            </a:pPr>
            <a:r>
              <a:rPr lang="cs-CZ" altLang="cs-CZ" sz="2600" dirty="0"/>
              <a:t>                                       1. fáze:  30. l. 13. stol.: provizórium – zahloubená stavba s ohništěm</a:t>
            </a:r>
          </a:p>
          <a:p>
            <a:pPr marL="0" indent="0">
              <a:buNone/>
            </a:pPr>
            <a:r>
              <a:rPr lang="cs-CZ" altLang="cs-CZ" sz="2600" dirty="0"/>
              <a:t>                                       2. fáze:   před r. 1300:   zděný dům ze dvou jader (jedno podsklepené)</a:t>
            </a:r>
          </a:p>
          <a:p>
            <a:pPr marL="0" indent="0">
              <a:buNone/>
            </a:pPr>
            <a:r>
              <a:rPr lang="cs-CZ" altLang="cs-CZ" sz="2600" dirty="0"/>
              <a:t>                                       3. fáze:   pol. 14. stol.:   spojením vznikl  </a:t>
            </a:r>
            <a:r>
              <a:rPr lang="cs-CZ" altLang="cs-CZ" sz="2600" dirty="0" err="1"/>
              <a:t>trojprostorový</a:t>
            </a:r>
            <a:r>
              <a:rPr lang="cs-CZ" altLang="cs-CZ" sz="2600" dirty="0"/>
              <a:t> průjezdný dům</a:t>
            </a:r>
          </a:p>
          <a:p>
            <a:pPr marL="0" indent="0">
              <a:buNone/>
            </a:pPr>
            <a:r>
              <a:rPr lang="cs-CZ" altLang="cs-CZ" sz="2600" b="1" dirty="0"/>
              <a:t>                          Děčín-“Mariánská louka“:     </a:t>
            </a:r>
            <a:r>
              <a:rPr lang="cs-CZ" sz="2600" dirty="0"/>
              <a:t>městské založení Přemysla Otakara II.</a:t>
            </a:r>
            <a:endParaRPr lang="cs-CZ" altLang="cs-CZ" sz="2600" b="1" dirty="0"/>
          </a:p>
          <a:p>
            <a:pPr marL="0" indent="0">
              <a:buNone/>
            </a:pPr>
            <a:r>
              <a:rPr lang="cs-CZ" altLang="cs-CZ" sz="2600" b="1" dirty="0"/>
              <a:t>                                                                              </a:t>
            </a:r>
            <a:r>
              <a:rPr lang="cs-CZ" altLang="cs-CZ" sz="2600" dirty="0"/>
              <a:t>1270 – 2. pol. 14. stol.: 7 ha, zděná hradba (š. 2 m), kostel P. Marie kolem hřbitov</a:t>
            </a:r>
          </a:p>
          <a:p>
            <a:pPr marL="0" indent="0">
              <a:buNone/>
            </a:pPr>
            <a:r>
              <a:rPr lang="cs-CZ" altLang="cs-CZ" sz="2600" dirty="0"/>
              <a:t>                                                                              1 fáze:  zemnice se zděnými stěnami 5-10 m od cesty, parcely s ploty</a:t>
            </a:r>
          </a:p>
          <a:p>
            <a:pPr eaLnBrk="1" hangingPunct="1">
              <a:buFontTx/>
              <a:buNone/>
            </a:pPr>
            <a:r>
              <a:rPr lang="cs-CZ" altLang="cs-CZ" sz="2600" dirty="0"/>
              <a:t>                                                                              13./14. stol.:  dvouprostorová stavba (3,5 x 4 m) s zahloubenou částí </a:t>
            </a:r>
          </a:p>
          <a:p>
            <a:pPr eaLnBrk="1" hangingPunct="1">
              <a:buFontTx/>
              <a:buNone/>
            </a:pPr>
            <a:r>
              <a:rPr lang="cs-CZ" altLang="cs-CZ" sz="2600" dirty="0"/>
              <a:t>                                                                                                      a kamennou podezdívkou (hl. 1 m)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2. pol. 14. stol.:  držitelé Děčína páni z </a:t>
            </a:r>
            <a:r>
              <a:rPr lang="cs-CZ" sz="2600" dirty="0" err="1"/>
              <a:t>Vartenberka</a:t>
            </a:r>
            <a:endParaRPr lang="cs-CZ" altLang="cs-CZ" sz="2600" dirty="0"/>
          </a:p>
          <a:p>
            <a:endParaRPr lang="cs-CZ" altLang="cs-CZ" sz="2200" dirty="0"/>
          </a:p>
          <a:p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0749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425" y="447676"/>
            <a:ext cx="11839575" cy="64103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Městské domy  </a:t>
            </a:r>
            <a:r>
              <a:rPr lang="cs-CZ" sz="1800" dirty="0"/>
              <a:t>–  V. Mencl:  počátek podobný jako na vesnici:  </a:t>
            </a:r>
            <a:r>
              <a:rPr lang="cs-CZ" sz="1800" dirty="0" err="1"/>
              <a:t>jedo</a:t>
            </a:r>
            <a:r>
              <a:rPr lang="cs-CZ" sz="1800" dirty="0"/>
              <a:t>-, dvou a </a:t>
            </a:r>
            <a:r>
              <a:rPr lang="cs-CZ" sz="1800" dirty="0" err="1"/>
              <a:t>trojprostorové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–   od 13. stol:    </a:t>
            </a:r>
            <a:r>
              <a:rPr lang="cs-CZ" sz="1800" b="1" dirty="0"/>
              <a:t>jizba  –  síň  –  komora   </a:t>
            </a:r>
            <a:r>
              <a:rPr lang="cs-CZ" sz="1800" dirty="0"/>
              <a:t>(jiné uspořádání než na vesnici </a:t>
            </a:r>
          </a:p>
          <a:p>
            <a:pPr marL="0" indent="0">
              <a:buNone/>
            </a:pPr>
            <a:r>
              <a:rPr lang="cs-CZ" sz="1800" dirty="0"/>
              <a:t>                                –   v čele parcely jako součást  řadové uliční zástavby (štítová, okapová)</a:t>
            </a:r>
          </a:p>
          <a:p>
            <a:pPr marL="0" indent="0">
              <a:buNone/>
            </a:pPr>
            <a:r>
              <a:rPr lang="cs-CZ" sz="1800" dirty="0"/>
              <a:t>                                –   vývoj od průjezdního k síňovému typu:  </a:t>
            </a:r>
          </a:p>
          <a:p>
            <a:pPr marL="0" indent="0">
              <a:buNone/>
            </a:pPr>
            <a:r>
              <a:rPr lang="cs-CZ" sz="1800" dirty="0"/>
              <a:t>                                     Praha-Staroměstská radnice:  průjezd vpravo, komora vlevo (kol. r. 1280)</a:t>
            </a:r>
          </a:p>
          <a:p>
            <a:pPr marL="0" indent="0">
              <a:buNone/>
            </a:pPr>
            <a:r>
              <a:rPr lang="cs-CZ" sz="1800" dirty="0"/>
              <a:t>                                     Praha-Týn:  průjezd vlevo, komora vpravo</a:t>
            </a:r>
          </a:p>
          <a:p>
            <a:pPr marL="0" indent="0">
              <a:buNone/>
            </a:pPr>
            <a:endParaRPr lang="cs-CZ" sz="1800" dirty="0"/>
          </a:p>
          <a:p>
            <a:pPr eaLnBrk="1" hangingPunct="1"/>
            <a:r>
              <a:rPr lang="cs-CZ" altLang="cs-CZ" sz="1800" b="1" dirty="0"/>
              <a:t>Konstrukce  –  dřevěná:  </a:t>
            </a:r>
            <a:r>
              <a:rPr lang="cs-CZ" altLang="cs-CZ" sz="1800" dirty="0"/>
              <a:t>srubová nebo sloupová (do počátku 13. stol. hlavní typ městské zástavby) 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 jednoprostorový dům:  15–25 m2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 od 13. stol.:  o</a:t>
            </a:r>
            <a:r>
              <a:rPr lang="cs-CZ" altLang="cs-CZ" sz="1800" b="1" dirty="0"/>
              <a:t>bytná místnost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jizba – většinou v 1. patře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 13./14. stol:  rozšířil se obytný prostor:  vzniká souvislá zástavba s předsunutým loubím nebo podloubím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 </a:t>
            </a:r>
            <a:r>
              <a:rPr lang="cs-CZ" altLang="cs-CZ" sz="1800" b="1" dirty="0"/>
              <a:t>kamenná:  </a:t>
            </a:r>
            <a:r>
              <a:rPr lang="cs-CZ" altLang="cs-CZ" sz="1800" dirty="0" err="1"/>
              <a:t>domus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lapidea</a:t>
            </a:r>
            <a:r>
              <a:rPr lang="cs-CZ" altLang="cs-CZ" sz="1800" dirty="0"/>
              <a:t>:  jedno-, dvou- či </a:t>
            </a:r>
            <a:r>
              <a:rPr lang="cs-CZ" altLang="cs-CZ" sz="1800" dirty="0" err="1"/>
              <a:t>víceprostorové</a:t>
            </a:r>
            <a:r>
              <a:rPr lang="cs-CZ" altLang="cs-CZ" sz="1800" dirty="0"/>
              <a:t> románské stavby, obdélný či kvadratický půdorys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 Praha:  1/3 13. stol. kolem Staroměstského nám.  (cca 70)     Brno: před pol. 13. stol.</a:t>
            </a:r>
          </a:p>
          <a:p>
            <a:pPr>
              <a:buNone/>
            </a:pPr>
            <a:r>
              <a:rPr lang="cs-CZ" altLang="cs-CZ" sz="1800" dirty="0"/>
              <a:t>                               Jihlava:  první domy s loubím kol. pol. 13. stol.    Uherské Hradiště   2. pol. 13. stol.   Olomouc:  až 14. stol.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–   domovní znamení:   </a:t>
            </a:r>
            <a:r>
              <a:rPr lang="cs-CZ" altLang="cs-CZ" sz="1800" dirty="0" err="1"/>
              <a:t>identifikac</a:t>
            </a:r>
            <a:r>
              <a:rPr lang="cs-CZ" altLang="cs-CZ" sz="1800" dirty="0"/>
              <a:t> domů  (1392:  Václav IV. povolil štítařům malovat na domy štíty a znaky)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222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kresba tužkou&#10;&#10;Popis byl vytvořen automaticky">
            <a:extLst>
              <a:ext uri="{FF2B5EF4-FFF2-40B4-BE49-F238E27FC236}">
                <a16:creationId xmlns:a16="http://schemas.microsoft.com/office/drawing/2014/main" id="{BD9277E2-1398-D1D5-EBD0-A7834CE4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4" y="81285"/>
            <a:ext cx="4040031" cy="356672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B6C75CC-1064-1E4A-955A-241D40FCC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52" r="49127" b="6185"/>
          <a:stretch/>
        </p:blipFill>
        <p:spPr>
          <a:xfrm>
            <a:off x="7002462" y="1214184"/>
            <a:ext cx="4676993" cy="3912725"/>
          </a:xfrm>
          <a:prstGeom prst="rect">
            <a:avLst/>
          </a:prstGeom>
        </p:spPr>
      </p:pic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E5DEEBA1-8289-0BD0-482E-12C0E7B6B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77" y="3170547"/>
            <a:ext cx="4004149" cy="356672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14393CF-7828-899A-5884-BD3F9DA41525}"/>
              </a:ext>
            </a:extLst>
          </p:cNvPr>
          <p:cNvSpPr txBox="1"/>
          <p:nvPr/>
        </p:nvSpPr>
        <p:spPr>
          <a:xfrm>
            <a:off x="8033592" y="5398706"/>
            <a:ext cx="3249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Románské domy ve dvorech </a:t>
            </a:r>
          </a:p>
          <a:p>
            <a:r>
              <a:rPr lang="cs-CZ" sz="2000" b="1" dirty="0"/>
              <a:t>S hospodářskými staveními</a:t>
            </a:r>
          </a:p>
        </p:txBody>
      </p:sp>
    </p:spTree>
    <p:extLst>
      <p:ext uri="{BB962C8B-B14F-4D97-AF65-F5344CB8AC3E}">
        <p14:creationId xmlns:p14="http://schemas.microsoft.com/office/powerpoint/2010/main" val="1645422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CF880A3-F0E4-BF80-1C42-6B40F0983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270" y="152400"/>
            <a:ext cx="10602930" cy="670560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1600" b="1" dirty="0"/>
              <a:t>Typologie   </a:t>
            </a:r>
            <a:r>
              <a:rPr lang="cs-CZ" sz="1600" dirty="0"/>
              <a:t>–     Pavel Vařeka:   nejstarší zahloubené stavby (jejich půdorysy) rozdělil na typy, subtypy, varianty: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</a:t>
            </a:r>
            <a:r>
              <a:rPr lang="cs-CZ" altLang="cs-CZ" sz="1600" dirty="0"/>
              <a:t>A:  Jednodílná s pravoúhlým půdorysem bez vysunutého vstupu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B:  Jednodílná zahloubená s pravoúhlým půd. a s vysunutým vstupem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C:  Vícedílná s pravoúhlým půdorysem a s vysunutým vstupem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D:  Kruhová či téměř kruhová s vysunutým vstupem 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20483" name="Obrázek 1">
            <a:extLst>
              <a:ext uri="{FF2B5EF4-FFF2-40B4-BE49-F238E27FC236}">
                <a16:creationId xmlns:a16="http://schemas.microsoft.com/office/drawing/2014/main" id="{28B62FD9-CA5D-2E3D-B671-753BDBA4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7708" r="26575" b="40152"/>
          <a:stretch/>
        </p:blipFill>
        <p:spPr bwMode="auto">
          <a:xfrm>
            <a:off x="2573905" y="2363651"/>
            <a:ext cx="7044190" cy="43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>
            <a:extLst>
              <a:ext uri="{FF2B5EF4-FFF2-40B4-BE49-F238E27FC236}">
                <a16:creationId xmlns:a16="http://schemas.microsoft.com/office/drawing/2014/main" id="{BDACEEC2-2966-E163-F9C3-38C9B1116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25000" r="24817" b="17708"/>
          <a:stretch>
            <a:fillRect/>
          </a:stretch>
        </p:blipFill>
        <p:spPr bwMode="auto">
          <a:xfrm>
            <a:off x="590551" y="64448"/>
            <a:ext cx="10944224" cy="66883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9" y="113023"/>
            <a:ext cx="2211257" cy="290106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084" b="2761"/>
          <a:stretch/>
        </p:blipFill>
        <p:spPr bwMode="auto">
          <a:xfrm>
            <a:off x="5549813" y="3034264"/>
            <a:ext cx="5856254" cy="384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3BC480-CFBC-A452-3A49-6FA7C670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71" y="0"/>
            <a:ext cx="3686175" cy="303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2CFCCBA-E001-0000-A723-400945B971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2860094" y="0"/>
            <a:ext cx="5379438" cy="301408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BE8255-60FD-F252-FF5D-1E2D325E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87" y="3060865"/>
            <a:ext cx="4030493" cy="38173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80E7E2DD-AFD1-2017-E7C1-422B968080BB}"/>
              </a:ext>
            </a:extLst>
          </p:cNvPr>
          <p:cNvSpPr/>
          <p:nvPr/>
        </p:nvSpPr>
        <p:spPr>
          <a:xfrm>
            <a:off x="2955344" y="4727064"/>
            <a:ext cx="746718" cy="484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6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34130" y="21843"/>
            <a:ext cx="361188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 dirty="0"/>
              <a:t>   </a:t>
            </a:r>
            <a:r>
              <a:rPr lang="cs-CZ" altLang="cs-CZ" sz="3600" b="1" dirty="0" err="1">
                <a:solidFill>
                  <a:srgbClr val="FF0000"/>
                </a:solidFill>
              </a:rPr>
              <a:t>Hradišťsko</a:t>
            </a:r>
            <a:r>
              <a:rPr lang="cs-CZ" altLang="cs-CZ" sz="3600" b="1" dirty="0"/>
              <a:t> </a:t>
            </a:r>
            <a:r>
              <a:rPr lang="cs-CZ" altLang="cs-CZ" sz="3200" b="1" dirty="0">
                <a:solidFill>
                  <a:srgbClr val="FF0000"/>
                </a:solidFill>
              </a:rPr>
              <a:t>u Davle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5775" y="895406"/>
            <a:ext cx="5687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buFontTx/>
              <a:buNone/>
            </a:pPr>
            <a:r>
              <a:rPr lang="cs-CZ" dirty="0"/>
              <a:t>–   </a:t>
            </a:r>
            <a:r>
              <a:rPr lang="cs-CZ" b="1" dirty="0" err="1"/>
              <a:t>Sekanka</a:t>
            </a:r>
            <a:r>
              <a:rPr lang="cs-CZ" b="1" dirty="0"/>
              <a:t>: </a:t>
            </a:r>
            <a:r>
              <a:rPr lang="cs-CZ" dirty="0"/>
              <a:t> původní název městečka podle</a:t>
            </a:r>
          </a:p>
          <a:p>
            <a:pPr algn="just" eaLnBrk="1" hangingPunct="1">
              <a:buFontTx/>
              <a:buNone/>
            </a:pPr>
            <a:r>
              <a:rPr lang="cs-CZ" dirty="0"/>
              <a:t>     přístupové cesty, vysekané do skály </a:t>
            </a:r>
            <a:endParaRPr lang="cs-CZ" altLang="cs-CZ" dirty="0"/>
          </a:p>
          <a:p>
            <a:r>
              <a:rPr lang="cs-CZ" altLang="cs-CZ" dirty="0"/>
              <a:t>–   městečko (oppidum) plnilo funkci  </a:t>
            </a:r>
          </a:p>
          <a:p>
            <a:r>
              <a:rPr lang="cs-CZ" altLang="cs-CZ" dirty="0"/>
              <a:t>     hospodářského střediska Ostrovského kláštera </a:t>
            </a:r>
          </a:p>
          <a:p>
            <a:r>
              <a:rPr lang="cs-CZ" altLang="cs-CZ" dirty="0"/>
              <a:t>–   charakter tržiště (</a:t>
            </a:r>
            <a:r>
              <a:rPr lang="cs-CZ" altLang="cs-CZ" dirty="0" err="1"/>
              <a:t>villa</a:t>
            </a:r>
            <a:r>
              <a:rPr lang="cs-CZ" altLang="cs-CZ" dirty="0"/>
              <a:t> nebo </a:t>
            </a:r>
            <a:r>
              <a:rPr lang="cs-CZ" altLang="cs-CZ" dirty="0" err="1"/>
              <a:t>forum</a:t>
            </a:r>
            <a:r>
              <a:rPr lang="cs-CZ" altLang="cs-CZ" dirty="0"/>
              <a:t>, </a:t>
            </a:r>
            <a:r>
              <a:rPr lang="cs-CZ" altLang="cs-CZ" dirty="0" err="1"/>
              <a:t>locus</a:t>
            </a:r>
            <a:r>
              <a:rPr lang="cs-CZ" altLang="cs-CZ" dirty="0"/>
              <a:t> </a:t>
            </a:r>
            <a:r>
              <a:rPr lang="cs-CZ" altLang="cs-CZ" dirty="0" err="1"/>
              <a:t>forenses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–   zástavba městského typu:  nadzemní domy se suterény </a:t>
            </a:r>
          </a:p>
          <a:p>
            <a:r>
              <a:rPr lang="cs-CZ" altLang="cs-CZ" dirty="0"/>
              <a:t>–   nedokončené městské založení</a:t>
            </a:r>
          </a:p>
          <a:p>
            <a:endParaRPr lang="cs-CZ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084" b="2761"/>
          <a:stretch/>
        </p:blipFill>
        <p:spPr bwMode="auto">
          <a:xfrm>
            <a:off x="485775" y="3203730"/>
            <a:ext cx="5300093" cy="347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FCD9C-1D0B-3D05-305E-2DD005887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97" y="1088643"/>
            <a:ext cx="5790611" cy="548433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087FA52-57AD-E834-0614-1B2413010E31}"/>
              </a:ext>
            </a:extLst>
          </p:cNvPr>
          <p:cNvSpPr/>
          <p:nvPr/>
        </p:nvSpPr>
        <p:spPr>
          <a:xfrm>
            <a:off x="8408548" y="3560898"/>
            <a:ext cx="820277" cy="5398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9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509" y="130628"/>
            <a:ext cx="10040982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Urbanizace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600075" y="1057276"/>
            <a:ext cx="11239228" cy="58007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Středověké město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specifický typ sídelního útvaru, který se vyvinul během kolonizace </a:t>
            </a:r>
          </a:p>
          <a:p>
            <a:pPr eaLnBrk="1" hangingPunct="1"/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–  od ostatních sídel se odlišuje:  1)  vysokou koncentrací obyvatelstva v prostoru (hradby)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2)  funkcemi:  a)  hospodářská (řemesla, obchod)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b)  administrativní (královská, poddanská)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c)  sociální (měšťanstvo)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d)  kultovní (farní)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Založení města  </a:t>
            </a:r>
            <a:r>
              <a:rPr lang="cs-CZ" altLang="cs-CZ" sz="1800" dirty="0"/>
              <a:t>–  mělo právní povahu a znamenalo propůjčení městských práv:  </a:t>
            </a:r>
            <a:r>
              <a:rPr lang="cs-CZ" altLang="cs-CZ" sz="1800" b="1" dirty="0"/>
              <a:t>tzv. institucionální město</a:t>
            </a:r>
          </a:p>
          <a:p>
            <a:pPr>
              <a:buNone/>
            </a:pPr>
            <a:r>
              <a:rPr lang="cs-CZ" altLang="cs-CZ" sz="1800" dirty="0"/>
              <a:t>                                  –  právní založení znamenalo udělení městských privilegií</a:t>
            </a:r>
          </a:p>
          <a:p>
            <a:pPr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Městský status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vyžadoval královo povolení: tzv. </a:t>
            </a:r>
            <a:r>
              <a:rPr lang="cs-CZ" altLang="cs-CZ" sz="1800" b="1" dirty="0"/>
              <a:t>regál</a:t>
            </a:r>
            <a:r>
              <a:rPr lang="cs-CZ" altLang="cs-CZ" sz="1800" dirty="0"/>
              <a:t>, který se vztahoval na města: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a)  zeměpanská – královská, markraběcí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b)  </a:t>
            </a:r>
            <a:r>
              <a:rPr lang="cs-CZ" altLang="cs-CZ" sz="1800" dirty="0" err="1"/>
              <a:t>nezeměpanská</a:t>
            </a:r>
            <a:r>
              <a:rPr lang="cs-CZ" altLang="cs-CZ" sz="1800" dirty="0"/>
              <a:t> – biskupská, šlechtická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Podmínky  </a:t>
            </a:r>
            <a:r>
              <a:rPr lang="cs-CZ" altLang="cs-CZ" sz="1800" dirty="0"/>
              <a:t>–  ekonomické předpoklady</a:t>
            </a:r>
            <a:r>
              <a:rPr lang="cs-CZ" altLang="cs-CZ" sz="1800" b="1" dirty="0"/>
              <a:t> pro </a:t>
            </a:r>
            <a:r>
              <a:rPr lang="cs-CZ" altLang="cs-CZ" sz="1800" dirty="0"/>
              <a:t>vznik organizovaných výrobních středisek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stabilizovaný stát s centrální panovnickou mocí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zemský mír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–  existence právního řádu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50490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7725" y="514350"/>
            <a:ext cx="10869943" cy="6553342"/>
          </a:xfrm>
        </p:spPr>
        <p:txBody>
          <a:bodyPr>
            <a:normAutofit/>
          </a:bodyPr>
          <a:lstStyle/>
          <a:p>
            <a:r>
              <a:rPr lang="cs-CZ" sz="1800" b="1" dirty="0"/>
              <a:t>První zmínka  </a:t>
            </a:r>
            <a:r>
              <a:rPr lang="cs-CZ" sz="1800" dirty="0"/>
              <a:t>–  Václav hájek z Libočan:   mělo jít o hrad </a:t>
            </a:r>
            <a:r>
              <a:rPr lang="cs-CZ" sz="1800" dirty="0" err="1"/>
              <a:t>Mstibín</a:t>
            </a:r>
            <a:r>
              <a:rPr lang="cs-CZ" sz="1800" dirty="0"/>
              <a:t>, založený r. 874 bájným </a:t>
            </a:r>
            <a:r>
              <a:rPr lang="cs-CZ" sz="1800" dirty="0" err="1"/>
              <a:t>Mstibojem</a:t>
            </a:r>
            <a:r>
              <a:rPr lang="cs-CZ" sz="1800" dirty="0"/>
              <a:t> –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bájným synem Neklanova mladšího bratra Hostivíta</a:t>
            </a:r>
          </a:p>
          <a:p>
            <a:r>
              <a:rPr lang="cs-CZ" sz="1800" b="1" dirty="0"/>
              <a:t>1900  </a:t>
            </a:r>
            <a:r>
              <a:rPr lang="cs-CZ" sz="1800" dirty="0"/>
              <a:t>–  popis S. Klímy:   30 děr vysekaných ve skále pokládal za pozůstatky jam po srubech</a:t>
            </a:r>
          </a:p>
          <a:p>
            <a:pPr marL="0" indent="0">
              <a:buNone/>
            </a:pPr>
            <a:r>
              <a:rPr lang="cs-CZ" sz="1800" dirty="0"/>
              <a:t>                   „Pískovna“:   kostrové hroby a kameny z valu byly odváženy na stavby domů v Hradišťku. </a:t>
            </a:r>
          </a:p>
          <a:p>
            <a:r>
              <a:rPr lang="cs-CZ" sz="1800" b="1" dirty="0"/>
              <a:t>1909</a:t>
            </a:r>
            <a:r>
              <a:rPr lang="cs-CZ" sz="1800" dirty="0"/>
              <a:t>  –  </a:t>
            </a:r>
            <a:r>
              <a:rPr lang="cs-CZ" sz="1800" b="1" dirty="0"/>
              <a:t>J. L Píč </a:t>
            </a:r>
            <a:r>
              <a:rPr lang="cs-CZ" sz="1800" dirty="0"/>
              <a:t>zmiňuje opevnění: podobné mladším typům slovanských ostrožných hradišť</a:t>
            </a:r>
          </a:p>
          <a:p>
            <a:r>
              <a:rPr lang="cs-CZ" sz="1800" b="1" dirty="0"/>
              <a:t>1925  </a:t>
            </a:r>
            <a:r>
              <a:rPr lang="cs-CZ" sz="1800" dirty="0"/>
              <a:t>–  </a:t>
            </a:r>
            <a:r>
              <a:rPr lang="cs-CZ" sz="1800" b="1" dirty="0"/>
              <a:t>J. Böhm:</a:t>
            </a:r>
            <a:r>
              <a:rPr lang="cs-CZ" sz="1800" dirty="0"/>
              <a:t>   1927:   krátká zpráva o kostrových hrobech; předpokládal, že jde o hradiště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z  “počátku historických dob“</a:t>
            </a:r>
          </a:p>
          <a:p>
            <a:r>
              <a:rPr lang="cs-CZ" sz="1800" b="1" dirty="0"/>
              <a:t>50. léta </a:t>
            </a:r>
            <a:r>
              <a:rPr lang="cs-CZ" sz="1800" dirty="0"/>
              <a:t>– zpráva pracovníků SAV:   I. Hnízdová a J. Kudrnáč popisovali velké množství objektů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(hlavně jam) zničených v době těsně předcházející výzkumu</a:t>
            </a:r>
          </a:p>
          <a:p>
            <a:pPr marL="0" indent="0">
              <a:buNone/>
            </a:pPr>
            <a:r>
              <a:rPr lang="cs-CZ" sz="1800" dirty="0"/>
              <a:t>                      </a:t>
            </a:r>
            <a:r>
              <a:rPr lang="cs-CZ" sz="1800" b="1" dirty="0"/>
              <a:t>1950</a:t>
            </a:r>
            <a:r>
              <a:rPr lang="cs-CZ" sz="1800" dirty="0"/>
              <a:t>:  J. Kudrnáč identifikoval zničené kostry </a:t>
            </a:r>
          </a:p>
          <a:p>
            <a:pPr marL="0" indent="0">
              <a:buNone/>
            </a:pPr>
            <a:r>
              <a:rPr lang="cs-CZ" sz="1800" dirty="0"/>
              <a:t>                      </a:t>
            </a:r>
            <a:r>
              <a:rPr lang="cs-CZ" sz="1800" b="1" dirty="0"/>
              <a:t>1953–1965</a:t>
            </a:r>
            <a:r>
              <a:rPr lang="cs-CZ" sz="1800" dirty="0"/>
              <a:t>:  </a:t>
            </a:r>
            <a:r>
              <a:rPr lang="cs-CZ" sz="1800" b="1" dirty="0"/>
              <a:t>Miroslav Richter:  </a:t>
            </a:r>
            <a:r>
              <a:rPr lang="cs-CZ" sz="1800" dirty="0"/>
              <a:t>záchranný výzkum SAÚ </a:t>
            </a:r>
          </a:p>
          <a:p>
            <a:pPr marL="0" indent="0">
              <a:buNone/>
            </a:pPr>
            <a:r>
              <a:rPr lang="cs-CZ" sz="1800" dirty="0"/>
              <a:t>                      </a:t>
            </a:r>
            <a:r>
              <a:rPr lang="cs-CZ" sz="1800" b="1" dirty="0"/>
              <a:t>1958</a:t>
            </a:r>
            <a:r>
              <a:rPr lang="cs-CZ" sz="1800" dirty="0"/>
              <a:t>:  systematický výzkum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b="1" dirty="0"/>
              <a:t>70. léta  </a:t>
            </a:r>
            <a:r>
              <a:rPr lang="cs-CZ" sz="1800" dirty="0"/>
              <a:t>–  M. Richter:  původní interpretace:   klášterní dvorec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později:  opevněná osada řemeslníků a obchodní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4A6599D-67F6-0DE6-C4C9-FEF64B787120}"/>
              </a:ext>
            </a:extLst>
          </p:cNvPr>
          <p:cNvSpPr/>
          <p:nvPr/>
        </p:nvSpPr>
        <p:spPr>
          <a:xfrm>
            <a:off x="2043256" y="6353175"/>
            <a:ext cx="754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Richter, M., Hradišťko u Davle: městečko ostrovského kláštera, Praha, 1982.</a:t>
            </a:r>
          </a:p>
        </p:txBody>
      </p:sp>
    </p:spTree>
    <p:extLst>
      <p:ext uri="{BB962C8B-B14F-4D97-AF65-F5344CB8AC3E}">
        <p14:creationId xmlns:p14="http://schemas.microsoft.com/office/powerpoint/2010/main" val="2993951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728" y="706510"/>
            <a:ext cx="11755272" cy="6328912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 err="1"/>
              <a:t>Hradišťsko</a:t>
            </a:r>
            <a:r>
              <a:rPr lang="cs-CZ" sz="2000" b="1" dirty="0"/>
              <a:t>  </a:t>
            </a:r>
            <a:r>
              <a:rPr lang="cs-CZ" sz="2000" dirty="0"/>
              <a:t> –   13. stol.:   tržní kolonizační osada na ostrohu u soutoku Vltavy a Sázavy </a:t>
            </a:r>
          </a:p>
          <a:p>
            <a:pPr marL="0" indent="0">
              <a:buNone/>
            </a:pPr>
            <a:r>
              <a:rPr lang="cs-CZ" sz="2000" dirty="0"/>
              <a:t>                           –   těžko přístupná poloha byla předsunutou ochranu kláštera (útočiště)</a:t>
            </a:r>
          </a:p>
          <a:p>
            <a:pPr marL="0" indent="0">
              <a:buNone/>
            </a:pPr>
            <a:r>
              <a:rPr lang="cs-CZ" sz="2000" dirty="0"/>
              <a:t>                           –   cca 50–60 m nad původní hladinou Vltavy (dnes zvednuta přehradou ve Vraném nad Vltavou) </a:t>
            </a:r>
          </a:p>
          <a:p>
            <a:pPr marL="0" indent="0">
              <a:buNone/>
            </a:pPr>
            <a:r>
              <a:rPr lang="cs-CZ" sz="2000" dirty="0"/>
              <a:t>                           –   strategické umístění:  chránila klášter proti přepadení (lokalita „Pískovna)</a:t>
            </a:r>
          </a:p>
          <a:p>
            <a:pPr marL="0" indent="0">
              <a:buNone/>
            </a:pPr>
            <a:r>
              <a:rPr lang="cs-CZ" sz="2000" dirty="0"/>
              <a:t>                           –   název:  nejdříve pro cestu, později pro celou ostrožnu </a:t>
            </a:r>
          </a:p>
          <a:p>
            <a:pPr marL="0" indent="0">
              <a:buNone/>
            </a:pPr>
            <a:r>
              <a:rPr lang="cs-CZ" sz="2000" dirty="0"/>
              <a:t>                           –   20 objektů:  obydlí kovářů, slévačů bronzu, soustružníků, řezačů kostí, ševců, bečvářů a kolářů, </a:t>
            </a:r>
          </a:p>
          <a:p>
            <a:pPr marL="0" indent="0">
              <a:buNone/>
            </a:pPr>
            <a:r>
              <a:rPr lang="cs-CZ" sz="2000" dirty="0"/>
              <a:t>                           –   prospekce a rýžování zlata v povodí Sázavy:  nález mincovních vážek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Datování  </a:t>
            </a:r>
            <a:r>
              <a:rPr lang="cs-CZ" sz="2000" dirty="0"/>
              <a:t>–  </a:t>
            </a:r>
            <a:r>
              <a:rPr lang="cs-CZ" sz="2000" b="1" dirty="0"/>
              <a:t>založení:</a:t>
            </a:r>
            <a:r>
              <a:rPr lang="cs-CZ" sz="2000" dirty="0"/>
              <a:t>    pol. 13. stol.:  podle nálezů řemeslné a zemědělské výroby, typu hradby,  zástavby 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keramiky (i </a:t>
            </a:r>
            <a:r>
              <a:rPr lang="cs-CZ" sz="2000" dirty="0" err="1"/>
              <a:t>pozdněhradištní</a:t>
            </a:r>
            <a:r>
              <a:rPr lang="cs-CZ" sz="2000" dirty="0"/>
              <a:t> tradice i červeně malovaná) </a:t>
            </a:r>
          </a:p>
          <a:p>
            <a:pPr marL="0" indent="0">
              <a:buNone/>
            </a:pPr>
            <a:r>
              <a:rPr lang="cs-CZ" sz="2000" dirty="0"/>
              <a:t>                       –  </a:t>
            </a:r>
            <a:r>
              <a:rPr lang="cs-CZ" sz="2000" b="1" dirty="0"/>
              <a:t>existence osady: </a:t>
            </a:r>
            <a:r>
              <a:rPr lang="cs-CZ" sz="2000" dirty="0"/>
              <a:t>  2. a 3. čtvrtina 13. stol.</a:t>
            </a:r>
          </a:p>
          <a:p>
            <a:pPr marL="0" indent="0">
              <a:buNone/>
            </a:pPr>
            <a:r>
              <a:rPr lang="cs-CZ" sz="2000" dirty="0"/>
              <a:t>                      –  </a:t>
            </a:r>
            <a:r>
              <a:rPr lang="cs-CZ" sz="2000" b="1" dirty="0"/>
              <a:t>zánik</a:t>
            </a:r>
            <a:r>
              <a:rPr lang="cs-CZ" sz="2000" dirty="0"/>
              <a:t>:  </a:t>
            </a:r>
            <a:r>
              <a:rPr lang="cs-CZ" sz="2000" b="1" dirty="0"/>
              <a:t>1278:</a:t>
            </a:r>
            <a:r>
              <a:rPr lang="cs-CZ" sz="2000" dirty="0"/>
              <a:t>  ničena během braniborského vpádu a nebyla obnovena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Funkce osady    </a:t>
            </a:r>
            <a:r>
              <a:rPr lang="cs-CZ" sz="2000" dirty="0"/>
              <a:t>–  poloha, rozložení parcel, typy staveb a nálezy ukazují na řemeslnou výrobu a obchod </a:t>
            </a:r>
          </a:p>
          <a:p>
            <a:pPr marL="0" indent="0">
              <a:buNone/>
            </a:pPr>
            <a:r>
              <a:rPr lang="cs-CZ" sz="2000" dirty="0"/>
              <a:t>                                 –  nešlo o </a:t>
            </a:r>
            <a:r>
              <a:rPr lang="cs-CZ" sz="2000" dirty="0" err="1"/>
              <a:t>poloagrární</a:t>
            </a:r>
            <a:r>
              <a:rPr lang="cs-CZ" sz="2000" dirty="0"/>
              <a:t> sídliště:  nebyly zde zemědělské parcely, ani usedlosti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–  tím se odlišuje od ostatních osad 13. stol.:   proto se ve 14. stol. neobnovila </a:t>
            </a:r>
          </a:p>
          <a:p>
            <a:pPr marL="0" indent="0">
              <a:buNone/>
            </a:pPr>
            <a:r>
              <a:rPr lang="cs-CZ" sz="2000" dirty="0"/>
              <a:t>                                 –  v blízkosti žily přechodně skupiny cizích horníků, kolonistů a řemeslníků:</a:t>
            </a:r>
          </a:p>
          <a:p>
            <a:pPr marL="0" indent="0">
              <a:buNone/>
            </a:pPr>
            <a:r>
              <a:rPr lang="cs-CZ" sz="2000" dirty="0"/>
              <a:t>                                      doklady:   nálezy železných předmětů a keramiky  (domácí vývoj)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611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DD73B07-B61B-165C-72A2-22F59482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0" y="0"/>
            <a:ext cx="12192000" cy="681463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6D11B0F-E2FC-0FD1-627A-25E8C76C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84" y="0"/>
            <a:ext cx="4992017" cy="33147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A2DACB3-32FF-BD62-7BC1-DDD1CA2391D2}"/>
              </a:ext>
            </a:extLst>
          </p:cNvPr>
          <p:cNvSpPr/>
          <p:nvPr/>
        </p:nvSpPr>
        <p:spPr>
          <a:xfrm>
            <a:off x="280417" y="43366"/>
            <a:ext cx="6891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b="1" dirty="0"/>
              <a:t>Josef LAŠTOVIČKA, Přemysl ŠTYCH, Tomáš PALATÝ: </a:t>
            </a:r>
            <a:r>
              <a:rPr lang="cs-CZ" b="1" dirty="0">
                <a:solidFill>
                  <a:srgbClr val="000000"/>
                </a:solidFill>
              </a:rPr>
              <a:t> Využití geoinformačních technologií a dat DPZ k tvorbě historického modelu území: 3d rekonstrukce ostrovského kláštera v gotické a románské podobě.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3288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936" y="472611"/>
            <a:ext cx="11731272" cy="63853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Opevnění</a:t>
            </a:r>
            <a:r>
              <a:rPr lang="cs-CZ" sz="2000" dirty="0"/>
              <a:t>  –  jižní strana:  příkop  </a:t>
            </a:r>
            <a:r>
              <a:rPr lang="cs-CZ" sz="2200" dirty="0"/>
              <a:t>(tzv. </a:t>
            </a:r>
            <a:r>
              <a:rPr lang="cs-CZ" sz="2200" dirty="0" err="1"/>
              <a:t>Rechtsgraben</a:t>
            </a:r>
            <a:r>
              <a:rPr lang="cs-CZ" sz="2200" dirty="0"/>
              <a:t>)  a val, věžovitá stavba </a:t>
            </a:r>
          </a:p>
          <a:p>
            <a:pPr marL="0" indent="0">
              <a:buNone/>
            </a:pPr>
            <a:r>
              <a:rPr lang="cs-CZ" sz="2200" dirty="0"/>
              <a:t>                        –  později kamenná hradba</a:t>
            </a:r>
          </a:p>
          <a:p>
            <a:endParaRPr lang="cs-CZ" sz="2200" dirty="0"/>
          </a:p>
          <a:p>
            <a:r>
              <a:rPr lang="cs-CZ" sz="2200" b="1" dirty="0"/>
              <a:t>Náměstí </a:t>
            </a:r>
            <a:r>
              <a:rPr lang="cs-CZ" sz="2200" dirty="0"/>
              <a:t>– lichoběžníkovité: 140 x 75 x 100 x 100–80 m </a:t>
            </a:r>
          </a:p>
          <a:p>
            <a:pPr marL="0" indent="0">
              <a:buNone/>
            </a:pPr>
            <a:r>
              <a:rPr lang="cs-CZ" sz="2200" dirty="0"/>
              <a:t>                    – obytné stavby na parcelách s délkou cca 10 m u ulice  </a:t>
            </a:r>
          </a:p>
          <a:p>
            <a:pPr marL="0" indent="0">
              <a:buNone/>
            </a:pPr>
            <a:r>
              <a:rPr lang="cs-CZ" sz="2200" dirty="0"/>
              <a:t>                    – parcely:  cca 10 x 30 m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Obytné objekty  </a:t>
            </a:r>
            <a:r>
              <a:rPr lang="cs-CZ" sz="2000" dirty="0"/>
              <a:t>–  </a:t>
            </a:r>
            <a:r>
              <a:rPr lang="cs-CZ" sz="2000" u="sng" dirty="0"/>
              <a:t>dříve:</a:t>
            </a:r>
            <a:r>
              <a:rPr lang="cs-CZ" sz="2000" dirty="0"/>
              <a:t>    jednopodlažní zemnice (hl. 1,5 - 2 m)</a:t>
            </a:r>
          </a:p>
          <a:p>
            <a:pPr marL="0" indent="0">
              <a:buNone/>
            </a:pPr>
            <a:r>
              <a:rPr lang="cs-CZ" sz="2000" dirty="0"/>
              <a:t>                                   –  </a:t>
            </a:r>
            <a:r>
              <a:rPr lang="cs-CZ" sz="2000" u="sng" dirty="0"/>
              <a:t>dnes:</a:t>
            </a:r>
            <a:r>
              <a:rPr lang="cs-CZ" sz="2000" dirty="0"/>
              <a:t>  suterény dvoupodlažních nadzemních domů situovaných kolem náměstí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–  konstrukce:  silné fošny omazané mazanicí (hlínou smíšenou se slámou)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Objekt I  </a:t>
            </a:r>
            <a:r>
              <a:rPr lang="cs-CZ" sz="2000" dirty="0"/>
              <a:t>–   konstrukce na rohových a středových trámech obdélníkového průřezu </a:t>
            </a:r>
          </a:p>
          <a:p>
            <a:pPr marL="0" indent="0">
              <a:buNone/>
            </a:pPr>
            <a:r>
              <a:rPr lang="cs-CZ" sz="2000" dirty="0"/>
              <a:t>                     –  půdorys:  5 x 2,4 m:  stěny z dřevěných fošen a kůlů, pozůstatek dřevěného krovu</a:t>
            </a:r>
          </a:p>
          <a:p>
            <a:pPr marL="0" indent="0">
              <a:buNone/>
            </a:pPr>
            <a:r>
              <a:rPr lang="cs-CZ" sz="2000" dirty="0"/>
              <a:t>                     –  zbytky dřevěných nádob, zlomky kamenné nádoby a železný držák na louče </a:t>
            </a:r>
          </a:p>
          <a:p>
            <a:pPr marL="0" indent="0">
              <a:buNone/>
            </a:pPr>
            <a:r>
              <a:rPr lang="cs-CZ" sz="2000" dirty="0"/>
              <a:t>                     –  přestavován:  minimálně nadvakrát </a:t>
            </a:r>
          </a:p>
          <a:p>
            <a:pPr marL="0" indent="0">
              <a:buNone/>
            </a:pPr>
            <a:r>
              <a:rPr lang="cs-CZ" sz="2000" dirty="0"/>
              <a:t>                     –  podlaha:  destrukční vrstva s kousky mazanice, střepů, keramiky a kamenů. 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75D4FE-1DD5-D813-0EA4-8E3CBE20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47" y="0"/>
            <a:ext cx="3956654" cy="325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180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7254" y="731116"/>
            <a:ext cx="11166566" cy="5932920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Keramika   </a:t>
            </a:r>
            <a:r>
              <a:rPr lang="cs-CZ" sz="2000" dirty="0"/>
              <a:t>–  </a:t>
            </a:r>
            <a:r>
              <a:rPr lang="cs-CZ" sz="2000" dirty="0" err="1"/>
              <a:t>pozdněhradištní</a:t>
            </a:r>
            <a:r>
              <a:rPr lang="cs-CZ" sz="2000" dirty="0"/>
              <a:t> tradice (12/13. stol.) </a:t>
            </a:r>
          </a:p>
          <a:p>
            <a:pPr marL="0" indent="0">
              <a:buNone/>
            </a:pPr>
            <a:r>
              <a:rPr lang="cs-CZ" sz="2000" dirty="0"/>
              <a:t>                        –   2. pol. 13. stol.:  kolonizační keramika ze světlé hlíny s malovaným červeným  dekorem  </a:t>
            </a:r>
          </a:p>
          <a:p>
            <a:pPr marL="0" indent="0">
              <a:buNone/>
            </a:pPr>
            <a:r>
              <a:rPr lang="cs-CZ" sz="2000" dirty="0"/>
              <a:t>                       –   výjimečně i polévaná (glazovaná) keramika </a:t>
            </a:r>
          </a:p>
          <a:p>
            <a:pPr marL="0" indent="0">
              <a:buNone/>
            </a:pPr>
            <a:r>
              <a:rPr lang="cs-CZ" sz="2000" dirty="0"/>
              <a:t>                       –   typ</a:t>
            </a:r>
            <a:r>
              <a:rPr lang="cs-CZ" sz="2000" b="1" dirty="0"/>
              <a:t>y</a:t>
            </a:r>
            <a:r>
              <a:rPr lang="cs-CZ" sz="2000" dirty="0"/>
              <a:t> :   hrnky, hrnce, hrnky s uchem, hrnky s uchem a výlevkou, lahve, konvice, džbány,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džbány s hubičkou, misky, pokličky, drobné nádobky atd.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Řemeslnické nástroje</a:t>
            </a:r>
            <a:r>
              <a:rPr lang="cs-CZ" sz="2000" dirty="0"/>
              <a:t>   –   kovářská kladiva, želízka, moždíře, odlévací formy, tyglíky aj.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–   špičáky, sekery, kladiva, motyky (</a:t>
            </a:r>
            <a:r>
              <a:rPr lang="cs-CZ" sz="2000" dirty="0" err="1"/>
              <a:t>kratce</a:t>
            </a:r>
            <a:r>
              <a:rPr lang="cs-CZ" sz="2000" dirty="0"/>
              <a:t>), srp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–    kovové lžičky, železné ocílky, šídla, železná kování vědra </a:t>
            </a:r>
          </a:p>
          <a:p>
            <a:r>
              <a:rPr lang="cs-CZ" sz="2000" b="1" dirty="0"/>
              <a:t>Stavební součásti  </a:t>
            </a:r>
            <a:r>
              <a:rPr lang="cs-CZ" sz="2000" dirty="0"/>
              <a:t>–  železná kování dveří</a:t>
            </a:r>
          </a:p>
          <a:p>
            <a:r>
              <a:rPr lang="cs-CZ" sz="2000" b="1" dirty="0"/>
              <a:t>Militaria a jezdecká výstroj  </a:t>
            </a:r>
            <a:r>
              <a:rPr lang="cs-CZ" sz="2000" dirty="0"/>
              <a:t>–  ostruhy, podkovy, koňská udidla</a:t>
            </a:r>
          </a:p>
          <a:p>
            <a:r>
              <a:rPr lang="cs-CZ" sz="2000" b="1" dirty="0"/>
              <a:t>Osobní předměty</a:t>
            </a:r>
            <a:r>
              <a:rPr lang="cs-CZ" sz="2000" dirty="0"/>
              <a:t>  –  železné ocílky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ozdoby:  prsteny, šperky, kovové součásti obuvi, oděvu a opasků</a:t>
            </a:r>
          </a:p>
          <a:p>
            <a:r>
              <a:rPr lang="cs-CZ" sz="2000" b="1" dirty="0"/>
              <a:t>Doklady obchodu  </a:t>
            </a:r>
            <a:r>
              <a:rPr lang="cs-CZ" sz="2000" dirty="0"/>
              <a:t>–  bronzové skládací vážky</a:t>
            </a:r>
          </a:p>
          <a:p>
            <a:r>
              <a:rPr lang="cs-CZ" sz="2000" b="1" dirty="0"/>
              <a:t>Předměty z kosti a parohu</a:t>
            </a:r>
            <a:r>
              <a:rPr lang="cs-CZ" sz="2000" dirty="0"/>
              <a:t>  –  hřebeny, kostěné přezky, kovové součásti obuvi, oděvu a opasků 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83806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53" y="86152"/>
            <a:ext cx="5119370" cy="32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74" y="0"/>
            <a:ext cx="4159219" cy="325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05" y="3598296"/>
            <a:ext cx="4029556" cy="26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6774A6C-5E67-5CAF-9360-E1A753564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"/>
          <a:stretch/>
        </p:blipFill>
        <p:spPr bwMode="auto">
          <a:xfrm>
            <a:off x="729465" y="3144603"/>
            <a:ext cx="3000055" cy="36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1C2DE5B-2240-D0C9-5D3B-D62986D1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38" y="3098199"/>
            <a:ext cx="3499818" cy="367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9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5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>
            <a:extLst>
              <a:ext uri="{FF2B5EF4-FFF2-40B4-BE49-F238E27FC236}">
                <a16:creationId xmlns:a16="http://schemas.microsoft.com/office/drawing/2014/main" id="{80FD24CD-F7B4-441A-3117-4637032D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88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Opava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405AC03-5D11-88F6-884A-F17117AF7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10" y="1295400"/>
            <a:ext cx="11400890" cy="5562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/>
              <a:t>Poloha</a:t>
            </a:r>
            <a:r>
              <a:rPr lang="cs-CZ" sz="1800" dirty="0"/>
              <a:t> – pravobřežní mírně svažitá terasa řeky Opavy, 30 ha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Lokační Jádro  </a:t>
            </a:r>
            <a:r>
              <a:rPr lang="cs-CZ" sz="1800" dirty="0"/>
              <a:t>–  </a:t>
            </a:r>
            <a:r>
              <a:rPr lang="cs-CZ" sz="1800" b="1" dirty="0"/>
              <a:t>Horní náměstí:   </a:t>
            </a:r>
            <a:r>
              <a:rPr lang="cs-CZ" sz="1800" dirty="0"/>
              <a:t>majetky řádu německých rytířů s pozdějším farním  kostelem Nanebevzetí Panny Marie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1213 – 1220: předpokládaná lokace Opavy na místě staršího osídlení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1224 </a:t>
            </a:r>
            <a:r>
              <a:rPr lang="cs-CZ" sz="1800" dirty="0"/>
              <a:t> – listina krále Přemysla Otakara I. sepsaná notářem Heřmanem v Hulíně (dochována v opise: kopiář ze 17. stol.)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–  Opava se stala městem s právním zřízením:  právo měšťanů disponovat majetkem a nemovitostmi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–  mílové právo: zákaz obchodu s kořalkou, vínem a pivem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30. léta 13. stol.  </a:t>
            </a:r>
            <a:r>
              <a:rPr lang="cs-CZ" sz="1800" dirty="0"/>
              <a:t>–  hned po lokaci byla Opava opevněna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–  tržiště: Horní a Dolní náměstí, Dobytčí trh</a:t>
            </a:r>
          </a:p>
          <a:p>
            <a:pPr marL="0" indent="0">
              <a:buFontTx/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1247</a:t>
            </a:r>
            <a:r>
              <a:rPr lang="cs-CZ" sz="1800" dirty="0"/>
              <a:t> – privilegium markraběte P. O II. s právem výročního trhu (svátek P. Marie) a osvobození od cla jako odškodné za škody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způsobené v r. 1241 při obléhání Mongoly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1269 </a:t>
            </a:r>
            <a:r>
              <a:rPr lang="cs-CZ" sz="1800" dirty="0"/>
              <a:t>– PO II.:  Opavsko vyčleněno z Olomoucka a uděleno Mikuláši I. („</a:t>
            </a:r>
            <a:r>
              <a:rPr lang="cs-CZ" sz="1800" dirty="0" err="1"/>
              <a:t>dominus</a:t>
            </a:r>
            <a:r>
              <a:rPr lang="cs-CZ" sz="1800" dirty="0"/>
              <a:t> Opavie“)</a:t>
            </a:r>
          </a:p>
          <a:p>
            <a:pPr>
              <a:defRPr/>
            </a:pPr>
            <a:r>
              <a:rPr lang="cs-CZ" sz="1800" b="1" dirty="0"/>
              <a:t>1318 </a:t>
            </a:r>
            <a:r>
              <a:rPr lang="cs-CZ" sz="1800" dirty="0"/>
              <a:t>– Jan Lucemburský udělil Opavsko lénem Mikuláši II.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F7FD3D-9EC1-419D-9882-5C969EEF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0" t="20278" r="21640" b="7639"/>
          <a:stretch/>
        </p:blipFill>
        <p:spPr>
          <a:xfrm>
            <a:off x="4796094" y="146970"/>
            <a:ext cx="7395906" cy="51043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494B04-830C-4D50-BEEF-AA9F6C0C8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2" t="32326" r="16719" b="7777"/>
          <a:stretch/>
        </p:blipFill>
        <p:spPr>
          <a:xfrm>
            <a:off x="147894" y="0"/>
            <a:ext cx="4395531" cy="29851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CEEC62-9EF1-48CA-ADBA-B1BA5D669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2" t="20140" r="17030" b="10694"/>
          <a:stretch/>
        </p:blipFill>
        <p:spPr>
          <a:xfrm>
            <a:off x="147894" y="3429000"/>
            <a:ext cx="5784028" cy="34128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179F1C-BB51-4127-B70E-D8C9430FB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9" y="4503372"/>
            <a:ext cx="1778311" cy="233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24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B00EA8-776A-7D00-CEF0-ED25876C5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513708"/>
            <a:ext cx="11645347" cy="6344292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sz="2300" b="1" dirty="0"/>
              <a:t>1. pol. 13. stol. </a:t>
            </a:r>
            <a:r>
              <a:rPr lang="cs-CZ" sz="2300" dirty="0"/>
              <a:t> –  zástavba kolem Horního a Dolního nám.</a:t>
            </a:r>
          </a:p>
          <a:p>
            <a:pPr>
              <a:defRPr/>
            </a:pPr>
            <a:r>
              <a:rPr lang="cs-CZ" sz="2300" b="1" dirty="0"/>
              <a:t>2. pol. 13. stol.  </a:t>
            </a:r>
            <a:r>
              <a:rPr lang="cs-CZ" sz="2300" dirty="0"/>
              <a:t>–  osídlení předměstí: </a:t>
            </a:r>
            <a:r>
              <a:rPr lang="cs-CZ" sz="2300" dirty="0" err="1"/>
              <a:t>Jaktařské</a:t>
            </a:r>
            <a:r>
              <a:rPr lang="cs-CZ" sz="2300" dirty="0"/>
              <a:t>, Hradecké, Ratibořské </a:t>
            </a:r>
          </a:p>
          <a:p>
            <a:pPr>
              <a:defRPr/>
            </a:pPr>
            <a:r>
              <a:rPr lang="cs-CZ" sz="2300" b="1" dirty="0"/>
              <a:t>Zástavba</a:t>
            </a:r>
            <a:r>
              <a:rPr lang="cs-CZ" sz="2300" dirty="0"/>
              <a:t>  –  </a:t>
            </a:r>
            <a:r>
              <a:rPr lang="cs-CZ" sz="2300" dirty="0" err="1"/>
              <a:t>dřevohlinité</a:t>
            </a:r>
            <a:r>
              <a:rPr lang="cs-CZ" sz="2300" dirty="0"/>
              <a:t> domy se zahloubenými suterény:</a:t>
            </a:r>
          </a:p>
          <a:p>
            <a:pPr marL="0" indent="0">
              <a:buNone/>
              <a:defRPr/>
            </a:pPr>
            <a:endParaRPr lang="cs-CZ" sz="2300" dirty="0"/>
          </a:p>
          <a:p>
            <a:pPr>
              <a:defRPr/>
            </a:pPr>
            <a:r>
              <a:rPr lang="cs-CZ" sz="2300" b="1" dirty="0"/>
              <a:t>Hradecká ul.  </a:t>
            </a:r>
            <a:r>
              <a:rPr lang="cs-CZ" sz="2300" dirty="0"/>
              <a:t>–  1973:  J. Král: zásobní jáma a suterén se stupňovitou šíjí, 2. p. 13. stol. 1971: V. Šikulová: hrnčířská pec z pol. 14. stol.</a:t>
            </a:r>
          </a:p>
          <a:p>
            <a:pPr marL="0" indent="0">
              <a:buNone/>
              <a:defRPr/>
            </a:pPr>
            <a:endParaRPr lang="cs-CZ" sz="2300" b="1" dirty="0"/>
          </a:p>
          <a:p>
            <a:pPr>
              <a:defRPr/>
            </a:pPr>
            <a:r>
              <a:rPr lang="cs-CZ" sz="2300" b="1" dirty="0"/>
              <a:t>Pekařská ul.:  </a:t>
            </a:r>
            <a:r>
              <a:rPr lang="cs-CZ" sz="2300" dirty="0"/>
              <a:t>2002:</a:t>
            </a:r>
            <a:r>
              <a:rPr lang="cs-CZ" sz="2300" b="1" dirty="0"/>
              <a:t>  </a:t>
            </a:r>
            <a:r>
              <a:rPr lang="cs-CZ" sz="2300" dirty="0"/>
              <a:t>2. pol. 13. stol.:   základový trámový věnec  (na dně nádobka – základová oběť)         15. stol. – kamenný dům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 keramika:  a) starší: 1. pol. 13. stol. –   tuhová, římsové okraje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                    b) mladší:  2. pol. 13. stol. až  1. pol.  14. stol. –  okruží s ovalenými okraji</a:t>
            </a:r>
          </a:p>
          <a:p>
            <a:pPr marL="0" indent="0">
              <a:buNone/>
              <a:defRPr/>
            </a:pPr>
            <a:endParaRPr lang="cs-CZ" sz="2300" dirty="0"/>
          </a:p>
          <a:p>
            <a:pPr>
              <a:defRPr/>
            </a:pPr>
            <a:r>
              <a:rPr lang="cs-CZ" sz="2300" b="1" dirty="0"/>
              <a:t>U pošty  </a:t>
            </a:r>
            <a:r>
              <a:rPr lang="cs-CZ" sz="2300" dirty="0"/>
              <a:t>–  2001/2:  2. pol. 13. stol.:   zachycena stěna zahloubeného suterénu </a:t>
            </a:r>
          </a:p>
          <a:p>
            <a:pPr marL="0" indent="0">
              <a:buFontTx/>
              <a:buNone/>
              <a:defRPr/>
            </a:pPr>
            <a:endParaRPr lang="cs-CZ" sz="2300" dirty="0"/>
          </a:p>
          <a:p>
            <a:pPr>
              <a:defRPr/>
            </a:pPr>
            <a:r>
              <a:rPr lang="cs-CZ" sz="2300" b="1" dirty="0"/>
              <a:t>Horní náměstí  </a:t>
            </a:r>
            <a:r>
              <a:rPr lang="cs-CZ" sz="2300" dirty="0"/>
              <a:t>–  2003:  parcely jižní fronty:  2 </a:t>
            </a:r>
            <a:r>
              <a:rPr lang="cs-CZ" sz="2300" dirty="0" err="1"/>
              <a:t>obj</a:t>
            </a:r>
            <a:r>
              <a:rPr lang="cs-CZ" sz="2300" dirty="0"/>
              <a:t>. v superpozici: 13. stol.      a) starší: zbytek podlahy a stěn s trámovým věncem</a:t>
            </a:r>
          </a:p>
          <a:p>
            <a:pPr marL="0" indent="0">
              <a:buFontTx/>
              <a:buNone/>
              <a:defRPr/>
            </a:pPr>
            <a:r>
              <a:rPr lang="cs-CZ" sz="2300" dirty="0"/>
              <a:t>                                                                                                                                              b) mladší: jímka se zbytkem výdřevy </a:t>
            </a:r>
          </a:p>
          <a:p>
            <a:pPr marL="0" indent="0">
              <a:buFontTx/>
              <a:buNone/>
              <a:defRPr/>
            </a:pPr>
            <a:r>
              <a:rPr lang="cs-CZ" sz="2300" dirty="0"/>
              <a:t>                                –  2010–2011:   Radniční ulice:    1. horizont:   po r. 1234: první </a:t>
            </a:r>
            <a:r>
              <a:rPr lang="cs-CZ" sz="2300" dirty="0" err="1"/>
              <a:t>dřevohlinitý</a:t>
            </a:r>
            <a:r>
              <a:rPr lang="cs-CZ" sz="2300" dirty="0"/>
              <a:t> dům (</a:t>
            </a:r>
            <a:r>
              <a:rPr lang="cs-CZ" sz="2300" dirty="0" err="1"/>
              <a:t>dendro</a:t>
            </a:r>
            <a:r>
              <a:rPr lang="cs-CZ" sz="2300" dirty="0"/>
              <a:t>)</a:t>
            </a:r>
          </a:p>
          <a:p>
            <a:pPr marL="0" indent="0">
              <a:buFontTx/>
              <a:buNone/>
              <a:defRPr/>
            </a:pPr>
            <a:r>
              <a:rPr lang="cs-CZ" sz="2300" dirty="0"/>
              <a:t>                                                                                           2. horizont:   3/3 13. až 1. pol. 14. stol.:  4 podsklepené dvoudílné domy  </a:t>
            </a:r>
          </a:p>
          <a:p>
            <a:pPr marL="0" indent="0">
              <a:buFontTx/>
              <a:buNone/>
              <a:defRPr/>
            </a:pPr>
            <a:r>
              <a:rPr lang="cs-CZ" sz="2300" dirty="0"/>
              <a:t>                                                            vydřevená jímka, zahloubená stavba kůlové konstrukce (do 14.), sladovnická pec</a:t>
            </a:r>
          </a:p>
          <a:p>
            <a:pPr marL="0" indent="0">
              <a:buFontTx/>
              <a:buNone/>
              <a:defRPr/>
            </a:pPr>
            <a:endParaRPr lang="cs-CZ" sz="2300" dirty="0"/>
          </a:p>
          <a:p>
            <a:pPr>
              <a:defRPr/>
            </a:pPr>
            <a:r>
              <a:rPr lang="cs-CZ" sz="2300" b="1" dirty="0"/>
              <a:t>Krnovská ul. </a:t>
            </a:r>
            <a:r>
              <a:rPr lang="cs-CZ" sz="2300" dirty="0"/>
              <a:t>– 2001:  2 zahloubené suterény se stupňovitými vchody a zbytky trámového věnce</a:t>
            </a:r>
          </a:p>
          <a:p>
            <a:pPr marL="0" indent="0">
              <a:buFontTx/>
              <a:buNone/>
              <a:defRPr/>
            </a:pPr>
            <a:r>
              <a:rPr lang="cs-CZ" sz="2300" dirty="0"/>
              <a:t>                                           1 roh částečně dochovaného suterénu s požárovou vrstvou ze 17. stol.</a:t>
            </a:r>
          </a:p>
          <a:p>
            <a:pPr marL="0" indent="0">
              <a:buFontTx/>
              <a:buNone/>
              <a:defRPr/>
            </a:pPr>
            <a:endParaRPr lang="cs-CZ" sz="2400" b="1" dirty="0"/>
          </a:p>
          <a:p>
            <a:pPr marL="0" indent="0">
              <a:buFontTx/>
              <a:buNone/>
              <a:defRPr/>
            </a:pPr>
            <a:endParaRPr lang="cs-CZ" sz="2100" dirty="0"/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>
          <a:xfrm>
            <a:off x="1018902" y="733425"/>
            <a:ext cx="10811147" cy="61245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200" b="1" dirty="0"/>
              <a:t>Hofmann, F.: České město ve středověku, Praha 1992.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…“České středověké město bylo vývojově vyšším druhem lidského sídliště, které mělo funkce ekonomickou,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geografickou, stavební, vojenskou,  sociální, politickou, právní a kulturní, jejichž souhrn vytvářel v každém městě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specifickou strukturu a vyhraňoval skupiny měst k určitým typům“.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proti zkreslení vlivem jednoduché definice (dnes:  </a:t>
            </a:r>
            <a:r>
              <a:rPr lang="cs-CZ" altLang="cs-CZ" sz="1800" b="1" dirty="0"/>
              <a:t>výčet znaků – atributy)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hlavní impulzy vzniku města hledal ve vztahu města a venkova: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a)  oddělení výroby a obchodu od zemědělství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b)  poměr města k venkovu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c)  </a:t>
            </a:r>
            <a:r>
              <a:rPr lang="cs-CZ" altLang="cs-CZ" sz="1800" dirty="0" err="1"/>
              <a:t>nerolnický</a:t>
            </a:r>
            <a:r>
              <a:rPr lang="cs-CZ" altLang="cs-CZ" sz="1800" dirty="0"/>
              <a:t> charakter města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specifické postavení města spatřoval ve </a:t>
            </a:r>
            <a:r>
              <a:rPr lang="cs-CZ" altLang="cs-CZ" sz="1800" b="1" dirty="0"/>
              <a:t>společenské a sídelní svébytnosti</a:t>
            </a:r>
            <a:r>
              <a:rPr lang="cs-CZ" altLang="cs-CZ" sz="1800" dirty="0"/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a)  hospodářská funkce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b)  samospráva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c)  opevnění – obranná funkce (města hrazená i nehrazená)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d)  kolektivní povaha – (sídliště 9. stol. neměla měšťanskou populaci  a municipální organizaci)</a:t>
            </a:r>
          </a:p>
        </p:txBody>
      </p:sp>
    </p:spTree>
    <p:extLst>
      <p:ext uri="{BB962C8B-B14F-4D97-AF65-F5344CB8AC3E}">
        <p14:creationId xmlns:p14="http://schemas.microsoft.com/office/powerpoint/2010/main" val="2263491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>
            <a:extLst>
              <a:ext uri="{FF2B5EF4-FFF2-40B4-BE49-F238E27FC236}">
                <a16:creationId xmlns:a16="http://schemas.microsoft.com/office/drawing/2014/main" id="{A9D8A3B6-5846-7DD5-6C9A-99869F22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18750" r="23645" b="6248"/>
          <a:stretch>
            <a:fillRect/>
          </a:stretch>
        </p:blipFill>
        <p:spPr bwMode="auto">
          <a:xfrm>
            <a:off x="686381" y="287339"/>
            <a:ext cx="6073492" cy="49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3">
            <a:extLst>
              <a:ext uri="{FF2B5EF4-FFF2-40B4-BE49-F238E27FC236}">
                <a16:creationId xmlns:a16="http://schemas.microsoft.com/office/drawing/2014/main" id="{A450E28F-2D2E-4C51-6F37-34256343E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25000" r="15440" b="11458"/>
          <a:stretch>
            <a:fillRect/>
          </a:stretch>
        </p:blipFill>
        <p:spPr bwMode="auto">
          <a:xfrm>
            <a:off x="7072944" y="0"/>
            <a:ext cx="4350158" cy="29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214D37BF-238D-1F70-C2FC-3027B3463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8750" r="30675" b="13542"/>
          <a:stretch>
            <a:fillRect/>
          </a:stretch>
        </p:blipFill>
        <p:spPr bwMode="auto">
          <a:xfrm>
            <a:off x="7072944" y="2915290"/>
            <a:ext cx="4037087" cy="380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F90611-A2B7-6FE9-5430-C07DC252F67A}"/>
              </a:ext>
            </a:extLst>
          </p:cNvPr>
          <p:cNvSpPr txBox="1"/>
          <p:nvPr/>
        </p:nvSpPr>
        <p:spPr>
          <a:xfrm>
            <a:off x="645909" y="5657671"/>
            <a:ext cx="567537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800" b="1" dirty="0"/>
              <a:t>2001: 2 zahloubené suterény se stupňovitými 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vchody se zbytky trámového věnce;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požárová vrstva ze 17. stol.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Obrázek 3">
            <a:extLst>
              <a:ext uri="{FF2B5EF4-FFF2-40B4-BE49-F238E27FC236}">
                <a16:creationId xmlns:a16="http://schemas.microsoft.com/office/drawing/2014/main" id="{C1D3B702-E31B-7321-7CDC-29A791DB5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3" t="75275" b="3802"/>
          <a:stretch>
            <a:fillRect/>
          </a:stretch>
        </p:blipFill>
        <p:spPr bwMode="auto">
          <a:xfrm>
            <a:off x="8369344" y="1515521"/>
            <a:ext cx="3822656" cy="22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5">
            <a:extLst>
              <a:ext uri="{FF2B5EF4-FFF2-40B4-BE49-F238E27FC236}">
                <a16:creationId xmlns:a16="http://schemas.microsoft.com/office/drawing/2014/main" id="{5C8741FF-ABC3-BF6A-F5BB-2BDF9F23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" t="2687" r="60774" b="3804"/>
          <a:stretch>
            <a:fillRect/>
          </a:stretch>
        </p:blipFill>
        <p:spPr bwMode="auto">
          <a:xfrm>
            <a:off x="276816" y="317396"/>
            <a:ext cx="3954189" cy="64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ek 6">
            <a:extLst>
              <a:ext uri="{FF2B5EF4-FFF2-40B4-BE49-F238E27FC236}">
                <a16:creationId xmlns:a16="http://schemas.microsoft.com/office/drawing/2014/main" id="{EE2A032A-0F69-568B-0F4A-68140D93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20422" b="3804"/>
          <a:stretch>
            <a:fillRect/>
          </a:stretch>
        </p:blipFill>
        <p:spPr bwMode="auto">
          <a:xfrm>
            <a:off x="4302170" y="140359"/>
            <a:ext cx="4067174" cy="65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FE3FEC-04AF-372D-C3B0-FA8CEB65C33C}"/>
              </a:ext>
            </a:extLst>
          </p:cNvPr>
          <p:cNvSpPr txBox="1"/>
          <p:nvPr/>
        </p:nvSpPr>
        <p:spPr>
          <a:xfrm>
            <a:off x="9486900" y="594360"/>
            <a:ext cx="1134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Opava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22B5EB73-11BE-7565-4521-A7B02BE8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"/>
            <a:ext cx="82296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                          Uničov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45E4D4-49C3-0750-29CC-65CC0F40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787" y="1169988"/>
            <a:ext cx="11113213" cy="5867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1974 </a:t>
            </a:r>
            <a:r>
              <a:rPr lang="cs-CZ" sz="1600" dirty="0"/>
              <a:t> –  výzkum J. P. Michny v klášterním kostele Povýšení sv. Kříže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1330: usazení mendikantské řehole klarisek, pak minoritů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2009</a:t>
            </a:r>
            <a:r>
              <a:rPr lang="cs-CZ" sz="1600" dirty="0"/>
              <a:t>  –  Masarykovo nám.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2010</a:t>
            </a:r>
            <a:r>
              <a:rPr lang="cs-CZ" sz="1600" dirty="0"/>
              <a:t>  –  </a:t>
            </a:r>
            <a:r>
              <a:rPr lang="cs-CZ" sz="1600" b="1" dirty="0"/>
              <a:t>Olomoucká ulice: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1. pol. 13. stol.:  pozůstatky 4 zahloubených staveb: 5 x 5 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</a:t>
            </a:r>
            <a:r>
              <a:rPr lang="cs-CZ" sz="1600" dirty="0" err="1"/>
              <a:t>víceprostorový</a:t>
            </a:r>
            <a:r>
              <a:rPr lang="cs-CZ" sz="1600" dirty="0"/>
              <a:t> podsklepený dům sloupové konstrukce s </a:t>
            </a:r>
            <a:r>
              <a:rPr lang="cs-CZ" sz="1600" dirty="0" err="1"/>
              <a:t>rampoviou</a:t>
            </a:r>
            <a:r>
              <a:rPr lang="cs-CZ" sz="1600" dirty="0"/>
              <a:t> šíjí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2. pol. 13. stol: na místě kovolitecké dílny: pravoúhlý objekt s trámovým věncem s nadzemní roubenou nebo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drážkovou konstrukcí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13. – 14. stol.:  dvě destrukce </a:t>
            </a:r>
            <a:r>
              <a:rPr lang="cs-CZ" sz="1600" dirty="0" err="1"/>
              <a:t>dřevohlinitých</a:t>
            </a:r>
            <a:r>
              <a:rPr lang="cs-CZ" sz="1600" dirty="0"/>
              <a:t> staveb, řadová zástavba v čele parcel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1290  </a:t>
            </a:r>
            <a:r>
              <a:rPr lang="cs-CZ" sz="1600" dirty="0"/>
              <a:t>–  nová lokace: „Nova </a:t>
            </a:r>
            <a:r>
              <a:rPr lang="cs-CZ" sz="1600" dirty="0" err="1"/>
              <a:t>civitas</a:t>
            </a:r>
            <a:r>
              <a:rPr lang="cs-CZ" sz="1600" dirty="0"/>
              <a:t>“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dotvoření uliční struktury a půdorysu: uliční čáry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14. a 15. stol. </a:t>
            </a:r>
            <a:r>
              <a:rPr lang="cs-CZ" sz="1600" dirty="0"/>
              <a:t> –   první kamenné domy kolem náměstí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E349CE87-4B80-2D43-9951-FB45C1414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8" t="10417" r="10396" b="15625"/>
          <a:stretch>
            <a:fillRect/>
          </a:stretch>
        </p:blipFill>
        <p:spPr bwMode="auto">
          <a:xfrm>
            <a:off x="2696783" y="153989"/>
            <a:ext cx="6798434" cy="67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AB252DC8-733F-998C-9C0E-529351318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1050" y="-76200"/>
            <a:ext cx="49530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Šumperk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C9DDD5-6185-E904-FFDF-0D5E5935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249363"/>
            <a:ext cx="6305857" cy="5608637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2008  </a:t>
            </a:r>
            <a:r>
              <a:rPr lang="cs-CZ" sz="1600" dirty="0"/>
              <a:t>–  ul. Na hradbách: v </a:t>
            </a:r>
            <a:r>
              <a:rPr lang="cs-CZ" sz="1600" dirty="0" err="1"/>
              <a:t>sev</a:t>
            </a:r>
            <a:r>
              <a:rPr lang="cs-CZ" sz="1600" dirty="0"/>
              <a:t>. části města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zahloubený objekt cca 4,2 x 4,5 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hl.:  150 – 170 cm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sv. část:  ohniště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zbytky dřevěné podlahy z prken š. cca 15–20 cm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obvodový trám Ø cca 20 × 20 cm (základ rámové konstrukce)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keramika: 2. pol. 13. až poč. 14. stol.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analogie:  Loštice-Komenského ul.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Rýmařov-Bezručova ul.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– lotové závaží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1278:</a:t>
            </a:r>
            <a:r>
              <a:rPr lang="cs-CZ" sz="1600" dirty="0"/>
              <a:t>  první zmínka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(„na zeleném drnu“)</a:t>
            </a:r>
          </a:p>
        </p:txBody>
      </p:sp>
      <p:pic>
        <p:nvPicPr>
          <p:cNvPr id="32772" name="Obrázek 3">
            <a:extLst>
              <a:ext uri="{FF2B5EF4-FFF2-40B4-BE49-F238E27FC236}">
                <a16:creationId xmlns:a16="http://schemas.microsoft.com/office/drawing/2014/main" id="{93839DBA-10ED-6AC3-AABF-C3D66BC8B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35416" r="41801" b="38542"/>
          <a:stretch>
            <a:fillRect/>
          </a:stretch>
        </p:blipFill>
        <p:spPr bwMode="auto">
          <a:xfrm>
            <a:off x="2924459" y="4419876"/>
            <a:ext cx="2947987" cy="237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6307F6B-26CD-81EA-B3C6-D008D1D64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20833" r="29715" b="15625"/>
          <a:stretch>
            <a:fillRect/>
          </a:stretch>
        </p:blipFill>
        <p:spPr bwMode="auto">
          <a:xfrm>
            <a:off x="6319555" y="792401"/>
            <a:ext cx="5738361" cy="46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>
            <a:extLst>
              <a:ext uri="{FF2B5EF4-FFF2-40B4-BE49-F238E27FC236}">
                <a16:creationId xmlns:a16="http://schemas.microsoft.com/office/drawing/2014/main" id="{600EF048-1EFA-358E-14D9-EC4301E83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19792" r="38873" b="13542"/>
          <a:stretch>
            <a:fillRect/>
          </a:stretch>
        </p:blipFill>
        <p:spPr bwMode="auto">
          <a:xfrm>
            <a:off x="1801550" y="101175"/>
            <a:ext cx="4396050" cy="654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ek 2">
            <a:extLst>
              <a:ext uri="{FF2B5EF4-FFF2-40B4-BE49-F238E27FC236}">
                <a16:creationId xmlns:a16="http://schemas.microsoft.com/office/drawing/2014/main" id="{C6EFF1D3-1D24-75BE-DCF0-33D8C2DD4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20833" r="38287" b="13541"/>
          <a:stretch>
            <a:fillRect/>
          </a:stretch>
        </p:blipFill>
        <p:spPr bwMode="auto">
          <a:xfrm>
            <a:off x="6400799" y="78668"/>
            <a:ext cx="4464050" cy="654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ovéPole 3">
            <a:extLst>
              <a:ext uri="{FF2B5EF4-FFF2-40B4-BE49-F238E27FC236}">
                <a16:creationId xmlns:a16="http://schemas.microsoft.com/office/drawing/2014/main" id="{8070F0D2-FB8C-A896-FD49-F72C7D3DD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225425"/>
            <a:ext cx="941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Typ </a:t>
            </a:r>
            <a:r>
              <a:rPr lang="cs-CZ" altLang="cs-CZ" sz="1800" dirty="0" err="1"/>
              <a:t>IIIa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9DDD2609-6191-B148-6FEA-8919A9B03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2705100" cy="990600"/>
          </a:xfrm>
        </p:spPr>
        <p:txBody>
          <a:bodyPr/>
          <a:lstStyle/>
          <a:p>
            <a:r>
              <a:rPr lang="cs-CZ" altLang="cs-CZ" sz="3200" b="1" dirty="0"/>
              <a:t>         Brno         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2C7CE468-1B1C-091F-9BBF-13A3D6AC2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990600"/>
            <a:ext cx="7210427" cy="5791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600" b="1" dirty="0"/>
              <a:t>8. – 10/11. stol.:  </a:t>
            </a:r>
            <a:r>
              <a:rPr lang="cs-CZ" sz="1600" dirty="0"/>
              <a:t>centrum Brněnska – hradisko </a:t>
            </a:r>
            <a:r>
              <a:rPr lang="cs-CZ" sz="1600" b="1" dirty="0">
                <a:solidFill>
                  <a:srgbClr val="FF0000"/>
                </a:solidFill>
              </a:rPr>
              <a:t>Staré Zámky u Líšně</a:t>
            </a:r>
            <a:endParaRPr lang="cs-CZ" altLang="cs-CZ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600" b="1" dirty="0"/>
              <a:t>10/11. – 12. stol.:  </a:t>
            </a:r>
            <a:r>
              <a:rPr lang="cs-CZ" altLang="cs-CZ" sz="1600" dirty="0"/>
              <a:t>po připojení Moravy za Břetislava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– </a:t>
            </a:r>
            <a:r>
              <a:rPr lang="cs-CZ" altLang="cs-CZ" sz="1600" dirty="0" err="1"/>
              <a:t>předlokační</a:t>
            </a:r>
            <a:r>
              <a:rPr lang="cs-CZ" altLang="cs-CZ" sz="1600" dirty="0"/>
              <a:t> osídlení se přesunuje na </a:t>
            </a:r>
            <a:r>
              <a:rPr lang="cs-CZ" altLang="cs-CZ" sz="1600" b="1" dirty="0">
                <a:solidFill>
                  <a:srgbClr val="FF0000"/>
                </a:solidFill>
              </a:rPr>
              <a:t>Staré Brno: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– </a:t>
            </a:r>
            <a:r>
              <a:rPr lang="cs-CZ" altLang="cs-CZ" sz="1600" dirty="0" err="1"/>
              <a:t>levobřeží</a:t>
            </a:r>
            <a:r>
              <a:rPr lang="cs-CZ" altLang="cs-CZ" sz="1600" dirty="0"/>
              <a:t> Svratky:  a)  jižně Mendlova nám. přemyslovský hrad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(1055 –1146: potomci Břetislava I.)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b)  </a:t>
            </a:r>
            <a:r>
              <a:rPr lang="cs-CZ" altLang="cs-CZ" sz="1600" dirty="0" err="1"/>
              <a:t>sev</a:t>
            </a:r>
            <a:r>
              <a:rPr lang="cs-CZ" altLang="cs-CZ" sz="1600" dirty="0"/>
              <a:t>. předhradí: kostel. P. Marie: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3 fáze:   rotunda (11. stol.)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        jednolodní kostel (11.-12. stol.)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                (1209: Lev z Klobouk)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– pravobřežní Svratky:  osada, pece, kostel sv. Václava (1314)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</a:t>
            </a:r>
            <a:r>
              <a:rPr lang="cs-CZ" altLang="cs-CZ" sz="1600" dirty="0" err="1"/>
              <a:t>mladohradištní</a:t>
            </a:r>
            <a:r>
              <a:rPr lang="cs-CZ" altLang="cs-CZ" sz="1600" dirty="0"/>
              <a:t> pohřebiště (cca 50 H)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    </a:t>
            </a:r>
          </a:p>
          <a:p>
            <a:pPr>
              <a:defRPr/>
            </a:pPr>
            <a:r>
              <a:rPr lang="cs-CZ" altLang="cs-CZ" sz="1600" b="1" dirty="0"/>
              <a:t>12./13 stol.  </a:t>
            </a:r>
            <a:r>
              <a:rPr lang="cs-CZ" altLang="cs-CZ" sz="1600" dirty="0"/>
              <a:t>–  osídlení </a:t>
            </a:r>
            <a:r>
              <a:rPr lang="cs-CZ" altLang="cs-CZ" sz="1600" dirty="0" err="1"/>
              <a:t>sev</a:t>
            </a:r>
            <a:r>
              <a:rPr lang="cs-CZ" altLang="cs-CZ" sz="1600" dirty="0"/>
              <a:t>. Zelného trhu v prostoru </a:t>
            </a:r>
            <a:r>
              <a:rPr lang="cs-CZ" altLang="cs-CZ" sz="1600" b="1" dirty="0">
                <a:solidFill>
                  <a:srgbClr val="FF0000"/>
                </a:solidFill>
              </a:rPr>
              <a:t>Vnitřního Brna:   </a:t>
            </a:r>
            <a:r>
              <a:rPr lang="cs-CZ" altLang="cs-CZ" sz="1600" dirty="0"/>
              <a:t>kostel sv. Petra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Archeologicky zachyceny 4 skupiny staveb:  lochy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ražené sklepy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kopané sklípky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sklepy    (suterény </a:t>
            </a:r>
            <a:r>
              <a:rPr lang="cs-CZ" sz="1600" dirty="0" err="1"/>
              <a:t>dřevohliněných</a:t>
            </a:r>
            <a:r>
              <a:rPr lang="cs-CZ" sz="1600" dirty="0"/>
              <a:t> staveb)</a:t>
            </a:r>
          </a:p>
          <a:p>
            <a:pPr marL="0" indent="0">
              <a:buNone/>
              <a:defRPr/>
            </a:pPr>
            <a:endParaRPr lang="cs-CZ" altLang="cs-CZ" sz="16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2927187-D062-1626-9600-6E47CAA70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9373" r="51756" b="31252"/>
          <a:stretch>
            <a:fillRect/>
          </a:stretch>
        </p:blipFill>
        <p:spPr bwMode="auto">
          <a:xfrm>
            <a:off x="7505702" y="95250"/>
            <a:ext cx="4572000" cy="635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>
            <a:extLst>
              <a:ext uri="{FF2B5EF4-FFF2-40B4-BE49-F238E27FC236}">
                <a16:creationId xmlns:a16="http://schemas.microsoft.com/office/drawing/2014/main" id="{C8B2CAE5-83B7-8428-45DC-9AEA3F2E6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30209" r="45255" b="18748"/>
          <a:stretch>
            <a:fillRect/>
          </a:stretch>
        </p:blipFill>
        <p:spPr bwMode="auto">
          <a:xfrm>
            <a:off x="304800" y="-3047999"/>
            <a:ext cx="6057900" cy="9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1">
            <a:extLst>
              <a:ext uri="{FF2B5EF4-FFF2-40B4-BE49-F238E27FC236}">
                <a16:creationId xmlns:a16="http://schemas.microsoft.com/office/drawing/2014/main" id="{52BE7193-87C3-3783-9FF0-AE3AA73D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9373" r="51756" b="31252"/>
          <a:stretch>
            <a:fillRect/>
          </a:stretch>
        </p:blipFill>
        <p:spPr bwMode="auto">
          <a:xfrm>
            <a:off x="6400800" y="685800"/>
            <a:ext cx="41148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788203-E50D-FD5A-8F08-0588B1912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523875"/>
            <a:ext cx="11706224" cy="6334125"/>
          </a:xfrm>
        </p:spPr>
        <p:txBody>
          <a:bodyPr>
            <a:normAutofit/>
          </a:bodyPr>
          <a:lstStyle/>
          <a:p>
            <a:r>
              <a:rPr lang="cs-CZ" sz="1800" b="1" dirty="0"/>
              <a:t>Gotický dům  </a:t>
            </a:r>
            <a:r>
              <a:rPr lang="cs-CZ" sz="1800" dirty="0"/>
              <a:t>–  š. 3 až 10 m, d. až 25 m (včetně dvorku a hospodářských budov) </a:t>
            </a:r>
          </a:p>
          <a:p>
            <a:pPr marL="0" indent="0">
              <a:buNone/>
            </a:pPr>
            <a:r>
              <a:rPr lang="cs-CZ" sz="1800" dirty="0"/>
              <a:t>                             –  </a:t>
            </a:r>
            <a:r>
              <a:rPr lang="cs-CZ" sz="1800" b="1" dirty="0"/>
              <a:t>přízemí:   síň (</a:t>
            </a:r>
            <a:r>
              <a:rPr lang="cs-CZ" sz="1800" b="1" dirty="0" err="1"/>
              <a:t>mázhaus</a:t>
            </a:r>
            <a:r>
              <a:rPr lang="cs-CZ" sz="1800" b="1" dirty="0"/>
              <a:t>):</a:t>
            </a:r>
            <a:r>
              <a:rPr lang="cs-CZ" sz="1800" dirty="0"/>
              <a:t>  vpředu (obchod, dílna, výčep), většinou klenutý s průjezdem do dvora</a:t>
            </a:r>
          </a:p>
          <a:p>
            <a:pPr marL="0" indent="0">
              <a:buNone/>
            </a:pPr>
            <a:r>
              <a:rPr lang="cs-CZ" sz="1800" dirty="0"/>
              <a:t>                             –  </a:t>
            </a:r>
            <a:r>
              <a:rPr lang="cs-CZ" sz="1800" b="1" dirty="0"/>
              <a:t>patro:</a:t>
            </a:r>
            <a:r>
              <a:rPr lang="cs-CZ" sz="1800" dirty="0"/>
              <a:t>  </a:t>
            </a:r>
            <a:r>
              <a:rPr lang="cs-CZ" sz="1800" b="1" dirty="0"/>
              <a:t>jizba (světnice):  </a:t>
            </a:r>
            <a:r>
              <a:rPr lang="cs-CZ" sz="1800" dirty="0"/>
              <a:t>s okny na ulici, přístupná schodištěm, </a:t>
            </a:r>
            <a:r>
              <a:rPr lang="cs-CZ" sz="1800" b="1" dirty="0"/>
              <a:t>černá</a:t>
            </a:r>
            <a:r>
              <a:rPr lang="pl-PL" sz="1200" b="1" dirty="0"/>
              <a:t>  </a:t>
            </a:r>
            <a:r>
              <a:rPr lang="pl-PL" sz="1800" b="1" dirty="0"/>
              <a:t>kuchyně </a:t>
            </a:r>
            <a:r>
              <a:rPr lang="pl-PL" sz="1800" dirty="0"/>
              <a:t>(vaření),</a:t>
            </a:r>
            <a:r>
              <a:rPr lang="pl-PL" sz="1800" b="1" dirty="0"/>
              <a:t> komora </a:t>
            </a:r>
            <a:r>
              <a:rPr lang="pl-PL" sz="1800" dirty="0"/>
              <a:t>(spaní) 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–  </a:t>
            </a:r>
            <a:r>
              <a:rPr lang="cs-CZ" sz="1800" b="1" dirty="0"/>
              <a:t>3 základní typy:     a)</a:t>
            </a:r>
            <a:r>
              <a:rPr lang="cs-CZ" sz="1800" dirty="0"/>
              <a:t>   </a:t>
            </a:r>
            <a:r>
              <a:rPr lang="cs-CZ" sz="1800" b="1" dirty="0"/>
              <a:t>průjezdní</a:t>
            </a:r>
            <a:r>
              <a:rPr lang="cs-CZ" sz="1800" dirty="0"/>
              <a:t> (komorový)  –  starší s vjezdem do dvora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  <a:r>
              <a:rPr lang="cs-CZ" sz="1800" b="1" dirty="0"/>
              <a:t>b)</a:t>
            </a:r>
            <a:r>
              <a:rPr lang="cs-CZ" sz="1800" dirty="0"/>
              <a:t>   </a:t>
            </a:r>
            <a:r>
              <a:rPr lang="cs-CZ" sz="1800" b="1" dirty="0"/>
              <a:t>síňový</a:t>
            </a:r>
            <a:r>
              <a:rPr lang="cs-CZ" sz="1800" dirty="0"/>
              <a:t> </a:t>
            </a:r>
            <a:r>
              <a:rPr lang="cs-CZ" sz="1800" b="1" dirty="0"/>
              <a:t>s loubím </a:t>
            </a:r>
            <a:r>
              <a:rPr lang="cs-CZ" sz="1800" dirty="0"/>
              <a:t>–  mladší se síní (mázhauzem) v přední polovině domu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  <a:r>
              <a:rPr lang="cs-CZ" sz="1800" b="1" dirty="0"/>
              <a:t>c)   uzavřený</a:t>
            </a:r>
            <a:r>
              <a:rPr lang="cs-CZ" sz="1800" dirty="0"/>
              <a:t>  –  zástavbou kolem volného dvora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2F69BD-D5EB-CBAE-840F-C0874CCB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383" y="3990975"/>
            <a:ext cx="4274057" cy="21767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3F2076-ED43-E25B-C305-4E3EB748AC25}"/>
              </a:ext>
            </a:extLst>
          </p:cNvPr>
          <p:cNvSpPr txBox="1"/>
          <p:nvPr/>
        </p:nvSpPr>
        <p:spPr>
          <a:xfrm>
            <a:off x="487964" y="3429000"/>
            <a:ext cx="36146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1" dirty="0"/>
              <a:t>Síňový (</a:t>
            </a:r>
            <a:r>
              <a:rPr lang="cs-CZ" b="1" dirty="0" err="1"/>
              <a:t>m</a:t>
            </a:r>
            <a:r>
              <a:rPr lang="cs-CZ" b="1" i="0" u="none" strike="noStrike" baseline="0" dirty="0" err="1"/>
              <a:t>ázhauzový</a:t>
            </a:r>
            <a:r>
              <a:rPr lang="cs-CZ" b="1" dirty="0"/>
              <a:t>) </a:t>
            </a:r>
            <a:r>
              <a:rPr lang="cs-CZ" b="1" i="0" u="none" strike="noStrike" baseline="0" dirty="0"/>
              <a:t>dům s loubím:</a:t>
            </a:r>
          </a:p>
          <a:p>
            <a:pPr algn="l"/>
            <a:r>
              <a:rPr lang="cs-CZ" b="0" i="0" u="none" strike="noStrike" baseline="0" dirty="0"/>
              <a:t>1 – Spojovací chodba</a:t>
            </a:r>
          </a:p>
          <a:p>
            <a:pPr algn="l"/>
            <a:r>
              <a:rPr lang="cs-CZ" b="0" i="0" u="none" strike="noStrike" baseline="0" dirty="0"/>
              <a:t>2 – </a:t>
            </a:r>
            <a:r>
              <a:rPr lang="cs-CZ" b="0" i="0" u="none" strike="noStrike" baseline="0" dirty="0" err="1"/>
              <a:t>Mázhaus</a:t>
            </a:r>
            <a:r>
              <a:rPr lang="cs-CZ" b="0" i="0" u="none" strike="noStrike" baseline="0" dirty="0"/>
              <a:t> (síň)</a:t>
            </a:r>
          </a:p>
          <a:p>
            <a:pPr algn="l"/>
            <a:r>
              <a:rPr lang="cs-CZ" b="0" i="0" u="none" strike="noStrike" baseline="0" dirty="0"/>
              <a:t>3 – Zadní komora</a:t>
            </a:r>
          </a:p>
          <a:p>
            <a:pPr algn="l"/>
            <a:r>
              <a:rPr lang="cs-CZ" b="0" i="0" u="none" strike="noStrike" baseline="0" dirty="0"/>
              <a:t>4 – Schodiště do sklepa</a:t>
            </a:r>
          </a:p>
          <a:p>
            <a:pPr algn="l"/>
            <a:r>
              <a:rPr lang="cs-CZ" b="0" i="0" u="none" strike="noStrike" baseline="0" dirty="0"/>
              <a:t>5 – Schodiště do patra</a:t>
            </a:r>
          </a:p>
          <a:p>
            <a:pPr algn="l"/>
            <a:r>
              <a:rPr lang="cs-CZ" b="0" i="0" u="none" strike="noStrike" baseline="0" dirty="0"/>
              <a:t>6 – Dvůr</a:t>
            </a:r>
          </a:p>
          <a:p>
            <a:pPr algn="l"/>
            <a:r>
              <a:rPr lang="cs-CZ" b="0" i="0" u="none" strike="noStrike" baseline="0" dirty="0"/>
              <a:t>7 – Podloubí</a:t>
            </a:r>
            <a:endParaRPr lang="cs-CZ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1E62DB59-493A-802F-EF5C-EA957522C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656" y="2563993"/>
            <a:ext cx="3387869" cy="377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751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623CD2-430A-602E-7CE8-B87D1BFF8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" t="22008" r="54965" b="37028"/>
          <a:stretch/>
        </p:blipFill>
        <p:spPr>
          <a:xfrm>
            <a:off x="47458" y="1675987"/>
            <a:ext cx="7105880" cy="39099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AA9193-3D9C-5EC2-8257-181293E64F5B}"/>
              </a:ext>
            </a:extLst>
          </p:cNvPr>
          <p:cNvSpPr txBox="1"/>
          <p:nvPr/>
        </p:nvSpPr>
        <p:spPr>
          <a:xfrm>
            <a:off x="1167259" y="941061"/>
            <a:ext cx="442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Gotická městská zástavba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BDA25C-BE35-273B-576B-C0D6B79FE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" t="32932" r="69818" b="15624"/>
          <a:stretch/>
        </p:blipFill>
        <p:spPr>
          <a:xfrm>
            <a:off x="8591603" y="3429000"/>
            <a:ext cx="3369043" cy="34046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F57DC1-68FC-8FB8-9F6F-B5FAE3400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81" t="32932" r="24909" b="15624"/>
          <a:stretch/>
        </p:blipFill>
        <p:spPr>
          <a:xfrm>
            <a:off x="7337234" y="124339"/>
            <a:ext cx="4233921" cy="33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6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927463" y="895350"/>
            <a:ext cx="11264537" cy="584508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/>
              <a:t>Kejř, J.:   Vznik městského zřízení v českých zemích, Praha 1998. </a:t>
            </a:r>
          </a:p>
          <a:p>
            <a:pPr marL="0" indent="0" eaLnBrk="1" hangingPunct="1"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nečiní rozdíl mezi vznikem měst v Č a na M:    jednotné území vzniku měst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–  </a:t>
            </a:r>
            <a:r>
              <a:rPr lang="cs-CZ" altLang="cs-CZ" sz="1800" dirty="0" err="1"/>
              <a:t>Städtelandschaft</a:t>
            </a:r>
            <a:r>
              <a:rPr lang="cs-CZ" altLang="cs-CZ" sz="1800" dirty="0"/>
              <a:t>:  teritoriální celek, kde města procházejí podobným vývojem (stejná kritéria)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institucionální město </a:t>
            </a:r>
            <a:r>
              <a:rPr lang="cs-CZ" altLang="cs-CZ" sz="1800" dirty="0"/>
              <a:t>– vzniká v průběhu 13. stol. jako právně vymezený sídelní útvar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Znaky:   </a:t>
            </a:r>
            <a:r>
              <a:rPr lang="cs-CZ" altLang="cs-CZ" sz="1800" b="1" dirty="0"/>
              <a:t>1. městské zřízení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soubor právních norem, řešících právní status města a jeho obyvatel: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vztahy k zakladateli a poddaným, způsoby života ve městě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– přebírání vzorových typů zřízení (magdeburské právo, filiace)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– zakládací písemné privilegium spíše vzácností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2. centralita </a:t>
            </a:r>
            <a:r>
              <a:rPr lang="cs-CZ" altLang="cs-CZ" sz="1800" dirty="0"/>
              <a:t>(spádovost) – tržní, kulturní, informační, náboženská a soudní střediska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</a:t>
            </a:r>
            <a:r>
              <a:rPr lang="cs-CZ" altLang="cs-CZ" sz="1800" b="1" dirty="0"/>
              <a:t>3. urbanistická svébytnost – </a:t>
            </a:r>
            <a:r>
              <a:rPr lang="cs-CZ" altLang="cs-CZ" sz="1800" dirty="0"/>
              <a:t>půdorys vymezený opevněním, uliční síť,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–  urbanistický vývoj ve 13. stol. směřuje k větší pravidelnosti </a:t>
            </a:r>
          </a:p>
        </p:txBody>
      </p:sp>
    </p:spTree>
    <p:extLst>
      <p:ext uri="{BB962C8B-B14F-4D97-AF65-F5344CB8AC3E}">
        <p14:creationId xmlns:p14="http://schemas.microsoft.com/office/powerpoint/2010/main" val="745939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stavební materiál, cihla, dům&#10;&#10;Popis byl vytvořen automaticky">
            <a:extLst>
              <a:ext uri="{FF2B5EF4-FFF2-40B4-BE49-F238E27FC236}">
                <a16:creationId xmlns:a16="http://schemas.microsoft.com/office/drawing/2014/main" id="{4945317A-159B-56AB-C05A-8F04E00F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22626"/>
            <a:ext cx="5745022" cy="45188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716917-94A1-C7AB-F8C4-FAA9E2848332}"/>
              </a:ext>
            </a:extLst>
          </p:cNvPr>
          <p:cNvSpPr txBox="1"/>
          <p:nvPr/>
        </p:nvSpPr>
        <p:spPr>
          <a:xfrm>
            <a:off x="2173145" y="560880"/>
            <a:ext cx="290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Tradiční </a:t>
            </a:r>
            <a:r>
              <a:rPr lang="cs-CZ" sz="2000" b="1" dirty="0" err="1"/>
              <a:t>dřevohlinitý</a:t>
            </a:r>
            <a:r>
              <a:rPr lang="cs-CZ" sz="2000" b="1" dirty="0"/>
              <a:t> dům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D5A9B8-446F-3D03-E01B-0CFA4111A250}"/>
              </a:ext>
            </a:extLst>
          </p:cNvPr>
          <p:cNvSpPr txBox="1"/>
          <p:nvPr/>
        </p:nvSpPr>
        <p:spPr>
          <a:xfrm>
            <a:off x="8851655" y="406992"/>
            <a:ext cx="3629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</a:t>
            </a:r>
            <a:r>
              <a:rPr lang="cs-CZ" sz="2000" b="1" dirty="0" err="1"/>
              <a:t>Kemenate</a:t>
            </a:r>
            <a:r>
              <a:rPr lang="cs-CZ" sz="2000" b="1" dirty="0"/>
              <a:t>/</a:t>
            </a:r>
            <a:r>
              <a:rPr lang="cs-CZ" sz="2000" b="1" dirty="0" err="1"/>
              <a:t>Steinwerk</a:t>
            </a:r>
            <a:endParaRPr lang="cs-CZ" sz="2000" b="1" dirty="0"/>
          </a:p>
          <a:p>
            <a:r>
              <a:rPr lang="cs-CZ" sz="2000" b="1" dirty="0"/>
              <a:t> – komnata vytápěná krbem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99A133-3540-141C-9DB5-FAC38388AC4E}"/>
              </a:ext>
            </a:extLst>
          </p:cNvPr>
          <p:cNvSpPr txBox="1"/>
          <p:nvPr/>
        </p:nvSpPr>
        <p:spPr>
          <a:xfrm>
            <a:off x="552450" y="2179379"/>
            <a:ext cx="3714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Místnosti:  terminologie 14. stol.</a:t>
            </a:r>
          </a:p>
          <a:p>
            <a:r>
              <a:rPr lang="cs-CZ" sz="2000" b="1" dirty="0"/>
              <a:t>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síň</a:t>
            </a:r>
            <a:r>
              <a:rPr lang="cs-CZ" sz="2000" dirty="0"/>
              <a:t>  (</a:t>
            </a:r>
            <a:r>
              <a:rPr lang="cs-CZ" sz="2000" dirty="0" err="1"/>
              <a:t>seyen</a:t>
            </a:r>
            <a:r>
              <a:rPr lang="cs-CZ" sz="2000" dirty="0"/>
              <a:t>, </a:t>
            </a:r>
            <a:r>
              <a:rPr lang="cs-CZ" sz="2000" dirty="0" err="1"/>
              <a:t>palacium</a:t>
            </a:r>
            <a:r>
              <a:rPr lang="cs-CZ" sz="2000" dirty="0"/>
              <a:t>)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jizba</a:t>
            </a:r>
            <a:r>
              <a:rPr lang="cs-CZ" sz="2000" dirty="0"/>
              <a:t>  (</a:t>
            </a:r>
            <a:r>
              <a:rPr lang="cs-CZ" sz="2000" dirty="0" err="1"/>
              <a:t>stuba</a:t>
            </a:r>
            <a:r>
              <a:rPr lang="cs-CZ" sz="2000" dirty="0"/>
              <a:t>)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komora</a:t>
            </a:r>
            <a:r>
              <a:rPr lang="cs-CZ" sz="2000" dirty="0"/>
              <a:t>  (</a:t>
            </a:r>
            <a:r>
              <a:rPr lang="cs-CZ" sz="2000" dirty="0" err="1"/>
              <a:t>camera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 err="1"/>
              <a:t>stínec</a:t>
            </a:r>
            <a:r>
              <a:rPr lang="cs-CZ" sz="2000" dirty="0"/>
              <a:t>  (brakteola)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komnata</a:t>
            </a:r>
            <a:r>
              <a:rPr lang="cs-CZ" sz="2000" dirty="0"/>
              <a:t>  (</a:t>
            </a:r>
            <a:r>
              <a:rPr lang="cs-CZ" sz="2000" dirty="0" err="1"/>
              <a:t>caminata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světnice</a:t>
            </a:r>
            <a:r>
              <a:rPr lang="cs-CZ" sz="2000" dirty="0"/>
              <a:t>  (estuárium)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ložnice </a:t>
            </a:r>
            <a:r>
              <a:rPr lang="cs-CZ" sz="2000" dirty="0"/>
              <a:t> (</a:t>
            </a:r>
            <a:r>
              <a:rPr lang="cs-CZ" sz="2000" dirty="0" err="1"/>
              <a:t>lectinium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záchod</a:t>
            </a:r>
            <a:r>
              <a:rPr lang="cs-CZ" sz="2000" dirty="0"/>
              <a:t>  (</a:t>
            </a:r>
            <a:r>
              <a:rPr lang="cs-CZ" sz="2000" dirty="0" err="1"/>
              <a:t>preveta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pivnice/sklep</a:t>
            </a:r>
            <a:r>
              <a:rPr lang="cs-CZ" sz="2000" dirty="0"/>
              <a:t>  (</a:t>
            </a:r>
            <a:r>
              <a:rPr lang="cs-CZ" sz="2000" dirty="0" err="1"/>
              <a:t>cellarium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kuchyně</a:t>
            </a:r>
            <a:r>
              <a:rPr lang="cs-CZ" sz="2000" dirty="0"/>
              <a:t>  (</a:t>
            </a:r>
            <a:r>
              <a:rPr lang="cs-CZ" sz="2000" dirty="0" err="1"/>
              <a:t>kuchenie</a:t>
            </a:r>
            <a:r>
              <a:rPr lang="cs-CZ" sz="2000" dirty="0"/>
              <a:t>, </a:t>
            </a:r>
            <a:r>
              <a:rPr lang="cs-CZ" sz="2000" dirty="0" err="1"/>
              <a:t>coqina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428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421240" y="685800"/>
            <a:ext cx="11770760" cy="6172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Zadní trakty parcel   </a:t>
            </a:r>
            <a:r>
              <a:rPr lang="cs-CZ" altLang="cs-CZ" sz="1800" dirty="0"/>
              <a:t>–   hospodářská a výrobní činnost:  ve dvoře:  chlévy, stáje, kolny  (případně zahrádky)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–  sklípky pro uchování potravin (lednice), žlaby pro odvod vody, vodovodní potrubí, studny, cisterny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–   hygienicko-sanitární zařízení:  jímky – odpad, hnojiště – záchody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</a:t>
            </a:r>
          </a:p>
          <a:p>
            <a:pPr eaLnBrk="1" hangingPunct="1"/>
            <a:r>
              <a:rPr lang="cs-CZ" altLang="cs-CZ" sz="1800" b="1" dirty="0"/>
              <a:t>Hnojiště</a:t>
            </a:r>
            <a:r>
              <a:rPr lang="cs-CZ" altLang="cs-CZ" sz="1800" dirty="0"/>
              <a:t>  –  zahloubená </a:t>
            </a:r>
            <a:r>
              <a:rPr lang="cs-CZ" altLang="cs-CZ" sz="1800" dirty="0" err="1"/>
              <a:t>soujámí</a:t>
            </a:r>
            <a:r>
              <a:rPr lang="cs-CZ" altLang="cs-CZ" sz="1800" dirty="0"/>
              <a:t> s mršinami uhynulých domácích zvířat a fekáliemi, průsak do spodní vody (izolace)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Brno, </a:t>
            </a:r>
            <a:r>
              <a:rPr lang="cs-CZ" altLang="cs-CZ" sz="1800" dirty="0" err="1"/>
              <a:t>Dominiknská</a:t>
            </a:r>
            <a:r>
              <a:rPr lang="cs-CZ" altLang="cs-CZ" sz="1800" dirty="0"/>
              <a:t> ulice – 14. stol.; Uherské Hradiště – Otakarova ul. pozdní 15. stol.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–   </a:t>
            </a:r>
            <a:r>
              <a:rPr lang="cs-CZ" altLang="cs-CZ" sz="1800" b="1" dirty="0"/>
              <a:t>latríny:  </a:t>
            </a:r>
            <a:r>
              <a:rPr lang="cs-CZ" altLang="cs-CZ" sz="1800" dirty="0"/>
              <a:t>nálezy prkének  (Plzeň, Brno, Olomouc)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–  </a:t>
            </a:r>
            <a:r>
              <a:rPr lang="cs-CZ" sz="1800" b="0" i="0" u="none" strike="noStrike" baseline="0" dirty="0"/>
              <a:t>„fekální období“ jímky:  přechod ze suťového zasypu k více organickým vrstvám</a:t>
            </a: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  <a:p>
            <a:r>
              <a:rPr lang="cs-CZ" altLang="cs-CZ" sz="1800" b="1" dirty="0"/>
              <a:t>Studny  –  </a:t>
            </a:r>
            <a:r>
              <a:rPr lang="cs-CZ" altLang="cs-CZ" sz="1800" dirty="0"/>
              <a:t>kruhové nebo kvadratické </a:t>
            </a:r>
            <a:r>
              <a:rPr lang="cs-CZ" sz="1800" dirty="0">
                <a:effectLst/>
              </a:rPr>
              <a:t>jámy sloužící k získávání podzemní vody:  roubení a zařízení k čerpání vody (uvnitř)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</a:t>
            </a:r>
            <a:r>
              <a:rPr lang="cs-CZ" sz="1800" dirty="0"/>
              <a:t>1.  </a:t>
            </a:r>
            <a:r>
              <a:rPr lang="cs-CZ" sz="1800" dirty="0">
                <a:effectLst/>
              </a:rPr>
              <a:t>bez úpravy stěn:  v rostlém terénu  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</a:t>
            </a:r>
            <a:r>
              <a:rPr lang="cs-CZ" altLang="cs-CZ" sz="1800" dirty="0"/>
              <a:t>2.  s úpravou stěn:  </a:t>
            </a:r>
            <a:r>
              <a:rPr lang="cs-CZ" sz="1800" dirty="0">
                <a:effectLst/>
              </a:rPr>
              <a:t>dřevo, kámen, cihly</a:t>
            </a:r>
            <a:endParaRPr lang="cs-CZ" altLang="cs-CZ" sz="1800" dirty="0"/>
          </a:p>
          <a:p>
            <a:endParaRPr lang="cs-CZ" altLang="cs-CZ" sz="1800" b="1" dirty="0"/>
          </a:p>
          <a:p>
            <a:r>
              <a:rPr lang="cs-CZ" altLang="cs-CZ" sz="1800" b="1" dirty="0"/>
              <a:t>Cisterny </a:t>
            </a:r>
            <a:r>
              <a:rPr lang="cs-CZ" altLang="cs-CZ" sz="1800" dirty="0"/>
              <a:t> –  zahloubené jámy menší hloubky k jímání dešťové vody:  nedosahovaly spodní vody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kolem schodkovité rýhy nebo žlábky k jímání a svádění vody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stěny svažité k rovnému nebo miskovitému dnu:   hl. 3 m, š. 2 m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stupňovité dno:  odkalování</a:t>
            </a:r>
          </a:p>
          <a:p>
            <a:pPr marL="0" indent="0"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23414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2B9BBC-3660-7832-CEE0-84020CFEA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733424"/>
            <a:ext cx="11744326" cy="6124575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Jímky</a:t>
            </a:r>
            <a:r>
              <a:rPr lang="cs-CZ" altLang="cs-CZ" sz="2200" dirty="0"/>
              <a:t>  </a:t>
            </a:r>
            <a:r>
              <a:rPr lang="cs-CZ" altLang="cs-CZ" sz="1900" dirty="0"/>
              <a:t>–  šachtovitě zahloubené objekty určené k uložení domovního odpadu </a:t>
            </a:r>
          </a:p>
          <a:p>
            <a:pPr marL="0" indent="0">
              <a:buNone/>
            </a:pPr>
            <a:r>
              <a:rPr lang="cs-CZ" altLang="cs-CZ" sz="1900" dirty="0"/>
              <a:t>                 –   hloubka 3 až 10 (i více metrů)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–   obsah:  keramika, kuchyňský odpad, kůže, dřevo, sklo, palivo z topenišť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–   především ve městech:   Brno po r. 1200, téměř 200 jímek)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–   umístění na parcele:  vepředu:  Brno, uliční průčelí – Plzeň, uvnitř domu: Jihlava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            uprostřed:  Ostrava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            vzadu:  Plzeň, Tábor</a:t>
            </a:r>
          </a:p>
          <a:p>
            <a:pPr marL="0" indent="0">
              <a:buNone/>
            </a:pPr>
            <a:r>
              <a:rPr lang="cs-CZ" altLang="cs-CZ" sz="1900" dirty="0"/>
              <a:t>                –   </a:t>
            </a:r>
            <a:r>
              <a:rPr lang="cs-CZ" altLang="cs-CZ" sz="1900" b="1" dirty="0"/>
              <a:t>2 typy:  </a:t>
            </a:r>
            <a:r>
              <a:rPr lang="cs-CZ" sz="1900" dirty="0">
                <a:effectLst/>
                <a:ea typeface="Calibri" panose="020F0502020204030204" pitchFamily="34" charset="0"/>
                <a:cs typeface="TimesNewRoman"/>
              </a:rPr>
              <a:t>1. bez vnitřní konstrukce:  13. – 14.:  zahloubeny do podloží:  </a:t>
            </a:r>
            <a:r>
              <a:rPr lang="cs-CZ" sz="1900" dirty="0">
                <a:effectLst/>
              </a:rPr>
              <a:t>kruhové, oválné, čtyřúhelné, Ø 1–2 m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             Praha, Brno  –  do 15. (výjimečně 17.) stol.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                                     –  vliv sprašového podloží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2.   s vnitřní konstrukcí:   2. pol. 13. stol.  –  dřevěné roubení s rohovými stojkami 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                               –  vložené </a:t>
            </a:r>
            <a:r>
              <a:rPr lang="cs-CZ" sz="1900" dirty="0">
                <a:effectLst/>
              </a:rPr>
              <a:t>sudy (Opava), proutěné košatiny (Brno)</a:t>
            </a:r>
            <a:endParaRPr lang="cs-CZ" sz="1900" dirty="0"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13. – 14/15. stol. –  kamenná vyzdívka 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 15/16. stol. –  cihlové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 16/17. stol.  –  kombinované:  pískovec s cihlou v Kroměříži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438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014" y="0"/>
            <a:ext cx="9241971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Funkce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927463" y="1333500"/>
            <a:ext cx="10437223" cy="58293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Město mělo složitější strukturu než vesnice, bylo komplikovanější a diferencovanější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dnes </a:t>
            </a:r>
            <a:r>
              <a:rPr lang="cs-CZ" altLang="cs-CZ" sz="1800" dirty="0"/>
              <a:t> –  se dnes ztotožňují s kritérii městskosti (především právní)</a:t>
            </a:r>
          </a:p>
          <a:p>
            <a:pPr eaLnBrk="1" hangingPunct="1"/>
            <a:r>
              <a:rPr lang="cs-CZ" altLang="cs-CZ" sz="1800" b="1" dirty="0"/>
              <a:t>dříve </a:t>
            </a:r>
            <a:r>
              <a:rPr lang="cs-CZ" altLang="cs-CZ" sz="1800" dirty="0"/>
              <a:t> –  kritéria se zužovaly hlavně na funkci ekonomickou, která podmiňovala vznik města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(vyčlenění řemeslné výroby a obchodní směny)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bezpečnostní a vojenská</a:t>
            </a:r>
            <a:r>
              <a:rPr lang="cs-CZ" altLang="cs-CZ" sz="1800" dirty="0"/>
              <a:t> – ochrana obyvatel – pevnostní charakter</a:t>
            </a:r>
          </a:p>
          <a:p>
            <a:pPr eaLnBrk="1" hangingPunct="1"/>
            <a:r>
              <a:rPr lang="cs-CZ" altLang="cs-CZ" sz="1800" b="1" dirty="0"/>
              <a:t>rezidenční</a:t>
            </a:r>
            <a:r>
              <a:rPr lang="cs-CZ" altLang="cs-CZ" sz="1800" dirty="0"/>
              <a:t> (sídlo panovníka)</a:t>
            </a:r>
          </a:p>
          <a:p>
            <a:pPr eaLnBrk="1" hangingPunct="1"/>
            <a:r>
              <a:rPr lang="cs-CZ" altLang="cs-CZ" sz="1800" b="1" dirty="0"/>
              <a:t>administrativní</a:t>
            </a:r>
            <a:r>
              <a:rPr lang="cs-CZ" altLang="cs-CZ" sz="1800" dirty="0"/>
              <a:t>: správní aktivity souvisely s funkcí politickou </a:t>
            </a:r>
          </a:p>
          <a:p>
            <a:pPr eaLnBrk="1" hangingPunct="1"/>
            <a:r>
              <a:rPr lang="cs-CZ" altLang="cs-CZ" sz="1800" b="1" dirty="0"/>
              <a:t>sociální</a:t>
            </a:r>
            <a:r>
              <a:rPr lang="cs-CZ" altLang="cs-CZ" sz="1800" dirty="0"/>
              <a:t>: ve městě sídlili řemeslníci, obchodníci, patriciát, cizinci </a:t>
            </a:r>
          </a:p>
          <a:p>
            <a:pPr eaLnBrk="1" hangingPunct="1"/>
            <a:r>
              <a:rPr lang="cs-CZ" altLang="cs-CZ" sz="1800" b="1" dirty="0"/>
              <a:t>hospodářská</a:t>
            </a:r>
            <a:r>
              <a:rPr lang="cs-CZ" altLang="cs-CZ" sz="1800" dirty="0"/>
              <a:t>: různá řemeslná odvětví (cechy)</a:t>
            </a:r>
          </a:p>
          <a:p>
            <a:pPr eaLnBrk="1" hangingPunct="1"/>
            <a:r>
              <a:rPr lang="cs-CZ" altLang="cs-CZ" sz="1800" b="1" dirty="0"/>
              <a:t>soudní</a:t>
            </a:r>
            <a:r>
              <a:rPr lang="cs-CZ" altLang="cs-CZ" sz="1800" dirty="0"/>
              <a:t>: správa vyžadovala právní řád tj. soubor ustanovení městského práva</a:t>
            </a:r>
          </a:p>
          <a:p>
            <a:pPr eaLnBrk="1" hangingPunct="1"/>
            <a:r>
              <a:rPr lang="cs-CZ" altLang="cs-CZ" sz="1800" b="1" dirty="0"/>
              <a:t>kulturní:</a:t>
            </a:r>
            <a:r>
              <a:rPr lang="cs-CZ" altLang="cs-CZ" sz="1800" dirty="0"/>
              <a:t> architektura, užitné umění, řemesla, školy (městské, církevní)</a:t>
            </a:r>
          </a:p>
        </p:txBody>
      </p:sp>
    </p:spTree>
    <p:extLst>
      <p:ext uri="{BB962C8B-B14F-4D97-AF65-F5344CB8AC3E}">
        <p14:creationId xmlns:p14="http://schemas.microsoft.com/office/powerpoint/2010/main" val="212445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Dělení měst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idx="1"/>
          </p:nvPr>
        </p:nvSpPr>
        <p:spPr>
          <a:xfrm>
            <a:off x="533401" y="990599"/>
            <a:ext cx="11325224" cy="58007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dle vrchnosti</a:t>
            </a:r>
            <a:r>
              <a:rPr lang="cs-CZ" altLang="cs-CZ" sz="1800" dirty="0"/>
              <a:t>:    a) města královská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b) města věnná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c) poddanská   –  církevní (biskupská, klášterní)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–   šlechtická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</a:t>
            </a:r>
          </a:p>
          <a:p>
            <a:pPr eaLnBrk="1" hangingPunct="1"/>
            <a:r>
              <a:rPr lang="cs-CZ" altLang="cs-CZ" sz="1800" b="1" dirty="0"/>
              <a:t>dle velikosti</a:t>
            </a:r>
            <a:r>
              <a:rPr lang="cs-CZ" altLang="cs-CZ" sz="1800" dirty="0"/>
              <a:t>:    1. velká:  </a:t>
            </a:r>
            <a:r>
              <a:rPr lang="cs-CZ" altLang="cs-CZ" sz="1800" dirty="0" err="1"/>
              <a:t>civitates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2. malá:  městečka – oppida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dle opevnění</a:t>
            </a:r>
            <a:r>
              <a:rPr lang="cs-CZ" altLang="cs-CZ" sz="1800" dirty="0"/>
              <a:t>:   1. hrazená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2. nehrazená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Dle významu</a:t>
            </a:r>
            <a:r>
              <a:rPr lang="cs-CZ" altLang="cs-CZ" sz="1800" dirty="0"/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1. </a:t>
            </a:r>
            <a:r>
              <a:rPr lang="cs-CZ" altLang="cs-CZ" sz="1800" b="1" dirty="0"/>
              <a:t>hlavní města</a:t>
            </a:r>
            <a:r>
              <a:rPr lang="cs-CZ" altLang="cs-CZ" sz="1800" dirty="0"/>
              <a:t>  –   všechny hlavní funkce včetně rezidenční:  Praha,  Brno, Olomouc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2. </a:t>
            </a:r>
            <a:r>
              <a:rPr lang="cs-CZ" altLang="cs-CZ" sz="1800" b="1" dirty="0"/>
              <a:t>poddanská města </a:t>
            </a:r>
            <a:r>
              <a:rPr lang="cs-CZ" altLang="cs-CZ" sz="1800" dirty="0"/>
              <a:t> –  hlavní funkce méně rozvinuté, někdy nejsou všechny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3. </a:t>
            </a:r>
            <a:r>
              <a:rPr lang="cs-CZ" altLang="cs-CZ" sz="1800" b="1" dirty="0"/>
              <a:t>městečka  </a:t>
            </a:r>
            <a:r>
              <a:rPr lang="cs-CZ" altLang="cs-CZ" sz="1800" dirty="0"/>
              <a:t>–  značná redukce městských funkcí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4. </a:t>
            </a:r>
            <a:r>
              <a:rPr lang="cs-CZ" altLang="cs-CZ" sz="1800" b="1" dirty="0"/>
              <a:t>města s dominantní funkcí</a:t>
            </a:r>
            <a:r>
              <a:rPr lang="cs-CZ" altLang="cs-CZ" sz="1800" dirty="0"/>
              <a:t>  –  horní (Kutná Hora), lázeňská (Poděbrady)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5. </a:t>
            </a:r>
            <a:r>
              <a:rPr lang="cs-CZ" altLang="cs-CZ" sz="1800" b="1" dirty="0"/>
              <a:t>města revoluční</a:t>
            </a:r>
            <a:r>
              <a:rPr lang="cs-CZ" altLang="cs-CZ" sz="1800" dirty="0"/>
              <a:t>  –  vznikala za husitské revoluce – Tábor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15271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744583" y="0"/>
            <a:ext cx="9542417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Typologie měst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>
          <a:xfrm>
            <a:off x="496388" y="1066801"/>
            <a:ext cx="11695611" cy="57911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Třídění podle sociálně-ekonomické struktury (15. – 16. stol.):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1. řemeslnicko-zemědělská</a:t>
            </a:r>
            <a:r>
              <a:rPr lang="cs-CZ" altLang="cs-CZ" sz="1800" dirty="0"/>
              <a:t> –  nízká úroveň řemeslné výroby a živností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– nízký rozvoj řemeslnické specializace a cechovní organizace (poddanská městečka) 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2. řemeslnická</a:t>
            </a:r>
            <a:r>
              <a:rPr lang="cs-CZ" altLang="cs-CZ" sz="1800" dirty="0"/>
              <a:t>  –  pokrývaly poptávku po vlastních produktech z místního trhu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specializace:   dominují potravinářská a oděvní odvětví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výroba pro vzdálenější trhy: oblastní, zemský, zahraniční   (Jihlava – plátno)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většina královských a vrchnostenských měst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3. exportní  </a:t>
            </a:r>
            <a:r>
              <a:rPr lang="cs-CZ" altLang="cs-CZ" sz="1800" dirty="0"/>
              <a:t>–  nejvyspělejší ekonomický typ, typickým rysem je rozvoj určitého odvětví, jehož výrobky získaly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mimořádné odbytové možnosti na vzdálenějších trzích (Brumov, Český brod, Jihlava)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4.</a:t>
            </a:r>
            <a:r>
              <a:rPr lang="cs-CZ" altLang="cs-CZ" sz="1800" dirty="0"/>
              <a:t> </a:t>
            </a:r>
            <a:r>
              <a:rPr lang="cs-CZ" altLang="cs-CZ" sz="1800" b="1" dirty="0"/>
              <a:t>spotřební </a:t>
            </a:r>
            <a:r>
              <a:rPr lang="cs-CZ" altLang="cs-CZ" sz="1800" dirty="0"/>
              <a:t> –  výroba zaměřena na spotřebu v rámci místního trhu:  specializace výroby a rozvoj obchodních živností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(Praha, hornická – Jáchymov, Kutná Hora) 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5.</a:t>
            </a:r>
            <a:r>
              <a:rPr lang="cs-CZ" altLang="cs-CZ" sz="1800" dirty="0"/>
              <a:t> </a:t>
            </a:r>
            <a:r>
              <a:rPr lang="cs-CZ" altLang="cs-CZ" sz="1800" b="1" dirty="0"/>
              <a:t>velkoobchodní  </a:t>
            </a:r>
            <a:r>
              <a:rPr lang="cs-CZ" altLang="cs-CZ" sz="1800" dirty="0"/>
              <a:t>–  sídla cechovních korporací:   Praha, Brno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6. hornická  </a:t>
            </a:r>
            <a:r>
              <a:rPr lang="cs-CZ" altLang="cs-CZ" sz="1800" dirty="0"/>
              <a:t>–  specializovaná na těžbu rud:  Jihlava, Stříbro, Zlaté hory</a:t>
            </a:r>
          </a:p>
        </p:txBody>
      </p:sp>
    </p:spTree>
    <p:extLst>
      <p:ext uri="{BB962C8B-B14F-4D97-AF65-F5344CB8AC3E}">
        <p14:creationId xmlns:p14="http://schemas.microsoft.com/office/powerpoint/2010/main" val="317943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48962" y="-78105"/>
            <a:ext cx="10294076" cy="12192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Vznik měst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514" y="790575"/>
            <a:ext cx="11669486" cy="60674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200" b="1" dirty="0"/>
          </a:p>
          <a:p>
            <a:pPr eaLnBrk="1" hangingPunct="1"/>
            <a:r>
              <a:rPr lang="cs-CZ" altLang="cs-CZ" sz="1800" b="1" dirty="0"/>
              <a:t>Dvě koncepce vzniku města:     1. kontinuitní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altLang="cs-CZ" sz="1800" dirty="0"/>
              <a:t>F. Hoffmann, J. </a:t>
            </a:r>
            <a:r>
              <a:rPr lang="cs-CZ" altLang="cs-CZ" sz="1800" dirty="0" err="1"/>
              <a:t>Piekalski</a:t>
            </a:r>
            <a:r>
              <a:rPr lang="cs-CZ" altLang="cs-CZ" sz="1800" dirty="0"/>
              <a:t> aj.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–   vývojová návaznost VS měst s „městy“ staršího období (RS)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</a:t>
            </a:r>
            <a:r>
              <a:rPr lang="cs-CZ" altLang="cs-CZ" sz="1800" dirty="0" err="1"/>
              <a:t>Piekalski</a:t>
            </a:r>
            <a:r>
              <a:rPr lang="cs-CZ" altLang="cs-CZ" sz="1800" dirty="0"/>
              <a:t>:   pro RS město pojem „časné město“</a:t>
            </a: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                                      2. diskontinuitní  –  </a:t>
            </a:r>
            <a:r>
              <a:rPr lang="cs-CZ" altLang="cs-CZ" sz="1800" dirty="0"/>
              <a:t>J. Kejř, J. Žemlička:  město 13. stol. považují za úplně nový fenomén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1.  Přerodem ze starších sídlištních aglomerací:   tzv. rostlá města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přeměna starších raně středověkých hradských center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–  tři typy prostorového vztahu: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a) superpozice (Žatec, Litoměřice, Chrudim, Hradec, Olomouc, Praha)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b) lokace v těsné blízkosti: v prostoru </a:t>
            </a:r>
            <a:r>
              <a:rPr lang="cs-CZ" altLang="cs-CZ" sz="1800" dirty="0" err="1"/>
              <a:t>suburbia</a:t>
            </a:r>
            <a:r>
              <a:rPr lang="cs-CZ" altLang="cs-CZ" sz="1800" dirty="0"/>
              <a:t> (Bílina) nebo v zázemí satelitních osad (Čáslav, Litoměřice)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c)  translace (St. a Nová Plzeň; Č: 13. stol. 18 případů, různé příčiny, Morava – např. Litovel)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–   přerod </a:t>
            </a:r>
            <a:r>
              <a:rPr lang="cs-CZ" sz="1800" dirty="0"/>
              <a:t>trhových míst v lo­kační města:  rozvoj řemesel a dálkového obchodu (luxusní zboží)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2.  </a:t>
            </a:r>
            <a:r>
              <a:rPr lang="cs-CZ" altLang="cs-CZ" sz="1800" b="1" dirty="0"/>
              <a:t>Novým vysazením:  tzv. na zeleném drnu: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lokace ve 13. stol. podléhaly výlučnému souhlasu panovníka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–  klíčová úloha lokátora, problémy s majetkovými vztahy, nedostatkem kapitálu, osídlenců, nevhodná poloha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–  </a:t>
            </a:r>
            <a:r>
              <a:rPr lang="cs-CZ" altLang="cs-CZ" sz="1800" b="1" dirty="0"/>
              <a:t>nezda</a:t>
            </a:r>
            <a:r>
              <a:rPr lang="cs-CZ" altLang="cs-CZ" sz="1800" dirty="0"/>
              <a:t>ř</a:t>
            </a:r>
            <a:r>
              <a:rPr lang="cs-CZ" altLang="cs-CZ" sz="1800" b="1" dirty="0"/>
              <a:t>ené lokace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–  Čechy:  zaniklé město v podhradí Bezdězu, Hradišťko – </a:t>
            </a:r>
            <a:r>
              <a:rPr lang="cs-CZ" altLang="cs-CZ" sz="1800" dirty="0" err="1"/>
              <a:t>Sekanka</a:t>
            </a:r>
            <a:r>
              <a:rPr lang="cs-CZ" altLang="cs-CZ" sz="1800" dirty="0"/>
              <a:t>, Tisová – Staré Mýto,                               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–   Morava: </a:t>
            </a:r>
            <a:r>
              <a:rPr lang="cs-CZ" altLang="cs-CZ" sz="1800" dirty="0" err="1"/>
              <a:t>Městisko</a:t>
            </a:r>
            <a:r>
              <a:rPr lang="cs-CZ" altLang="cs-CZ" sz="1800" dirty="0"/>
              <a:t> na Drahanské vrchovině, Žďár n. S. – Staré město, Litovel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9188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692331" y="0"/>
            <a:ext cx="10807338" cy="9715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Nejstarší města</a:t>
            </a:r>
            <a:r>
              <a:rPr lang="cs-CZ" altLang="cs-CZ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295276" y="1095375"/>
            <a:ext cx="12020550" cy="57626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800" dirty="0"/>
              <a:t>Přechod od předměstských forem neprobíhal vždy plynule a měl různé formy.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Města vznikala v sousedství:   a)  centrálních hradů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b)  klášterů (</a:t>
            </a:r>
            <a:r>
              <a:rPr lang="cs-CZ" altLang="cs-CZ" sz="1800" dirty="0" err="1"/>
              <a:t>předkláštěří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c)   biskupských sídel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Trhové vsi  </a:t>
            </a:r>
            <a:r>
              <a:rPr lang="cs-CZ" altLang="cs-CZ" sz="1800" dirty="0"/>
              <a:t>–  l</a:t>
            </a:r>
            <a:r>
              <a:rPr lang="cs-CZ" altLang="cs-CZ" sz="1800" b="1" dirty="0"/>
              <a:t>at. </a:t>
            </a:r>
            <a:r>
              <a:rPr lang="cs-CZ" altLang="cs-CZ" sz="1800" b="1" dirty="0" err="1"/>
              <a:t>Forensis</a:t>
            </a:r>
            <a:r>
              <a:rPr lang="cs-CZ" altLang="cs-CZ" sz="1800" b="1" dirty="0"/>
              <a:t>:  </a:t>
            </a:r>
            <a:r>
              <a:rPr lang="cs-CZ" altLang="cs-CZ" sz="1800" dirty="0"/>
              <a:t>do vzniku měst suplovaly pravidelnou trhovou činnost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–  místa, kde se prodávaly zemědělské produkty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–  v</a:t>
            </a:r>
            <a:r>
              <a:rPr lang="cs-CZ" altLang="cs-CZ" sz="1800" b="1" dirty="0"/>
              <a:t>znik:  </a:t>
            </a:r>
            <a:r>
              <a:rPr lang="cs-CZ" altLang="cs-CZ" sz="1800" dirty="0"/>
              <a:t>od 12. stol. většinou při celnicích (obchodní činnost: Klatovy, Netolice, Hranice, Frýdek)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– některé se později vyvinuly v poddanská městečka a ve 14.-15. stol. v města.</a:t>
            </a:r>
          </a:p>
          <a:p>
            <a:pPr marL="0" indent="0" eaLnBrk="1" hangingPunct="1"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Prvotní město</a:t>
            </a:r>
            <a:r>
              <a:rPr lang="cs-CZ" altLang="cs-CZ" sz="1800" dirty="0"/>
              <a:t>  –  u nás není vazba na pozdně antická města:  domácí vývoj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 raně feudální předměstské aglomerace 11. a 12. stol., které přerostly ve vrcholně středověká města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zárodečná města s různě vyvinutými funkcemi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 F. Hofmann je nazývá </a:t>
            </a:r>
            <a:r>
              <a:rPr lang="cs-CZ" altLang="cs-CZ" sz="1800" b="1" dirty="0"/>
              <a:t>lokační města </a:t>
            </a:r>
            <a:r>
              <a:rPr lang="cs-CZ" altLang="cs-CZ" sz="1800" dirty="0"/>
              <a:t>nebo </a:t>
            </a:r>
            <a:r>
              <a:rPr lang="cs-CZ" altLang="cs-CZ" sz="1800" b="1" dirty="0" err="1"/>
              <a:t>protoměsta</a:t>
            </a:r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900" b="1" dirty="0"/>
              <a:t>Sídelní aglomerace</a:t>
            </a:r>
            <a:r>
              <a:rPr lang="cs-CZ" altLang="cs-CZ" sz="1900" dirty="0"/>
              <a:t>  –  osady s výrazně městskými rysy (tržiště, sídla kupců, čtvrti řemeslníků), které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neobdržely od panovníka právo k městské organizaci 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470978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4790</Words>
  <Application>Microsoft Office PowerPoint</Application>
  <PresentationFormat>Širokoúhlá obrazovka</PresentationFormat>
  <Paragraphs>465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Motiv Office</vt:lpstr>
      <vt:lpstr>Archeologie českých zemí </vt:lpstr>
      <vt:lpstr>                                            Urbanizace</vt:lpstr>
      <vt:lpstr>Prezentace aplikace PowerPoint</vt:lpstr>
      <vt:lpstr>Prezentace aplikace PowerPoint</vt:lpstr>
      <vt:lpstr>                                            Funkce</vt:lpstr>
      <vt:lpstr>                                 Dělení měst</vt:lpstr>
      <vt:lpstr>                                         Typologie měst</vt:lpstr>
      <vt:lpstr>                                           Vznik měst</vt:lpstr>
      <vt:lpstr>                                         Nejstarší města:</vt:lpstr>
      <vt:lpstr>                                         Městský půdorys</vt:lpstr>
      <vt:lpstr>Prezentace aplikace PowerPoint</vt:lpstr>
      <vt:lpstr>Prezentace aplikace PowerPoint</vt:lpstr>
      <vt:lpstr>                                     Nejstarší obytná zástavba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Hradišťsko u Davle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Opava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Uničov</vt:lpstr>
      <vt:lpstr>Prezentace aplikace PowerPoint</vt:lpstr>
      <vt:lpstr>                    Šumperk</vt:lpstr>
      <vt:lpstr>Prezentace aplikace PowerPoint</vt:lpstr>
      <vt:lpstr>         Brno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78</cp:revision>
  <dcterms:created xsi:type="dcterms:W3CDTF">2017-01-31T16:06:48Z</dcterms:created>
  <dcterms:modified xsi:type="dcterms:W3CDTF">2024-12-05T07:19:25Z</dcterms:modified>
</cp:coreProperties>
</file>