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jpe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7" r:id="rId3"/>
    <p:sldId id="317" r:id="rId4"/>
    <p:sldId id="259" r:id="rId5"/>
    <p:sldId id="293" r:id="rId6"/>
    <p:sldId id="320" r:id="rId7"/>
    <p:sldId id="316" r:id="rId8"/>
    <p:sldId id="313" r:id="rId9"/>
    <p:sldId id="294" r:id="rId10"/>
    <p:sldId id="315" r:id="rId11"/>
    <p:sldId id="279" r:id="rId12"/>
    <p:sldId id="281" r:id="rId13"/>
    <p:sldId id="319" r:id="rId14"/>
    <p:sldId id="301" r:id="rId15"/>
    <p:sldId id="280" r:id="rId16"/>
    <p:sldId id="261" r:id="rId17"/>
    <p:sldId id="318" r:id="rId18"/>
    <p:sldId id="295" r:id="rId19"/>
    <p:sldId id="296" r:id="rId20"/>
    <p:sldId id="297" r:id="rId21"/>
    <p:sldId id="300" r:id="rId22"/>
    <p:sldId id="262" r:id="rId23"/>
    <p:sldId id="309" r:id="rId24"/>
    <p:sldId id="323" r:id="rId25"/>
    <p:sldId id="322" r:id="rId26"/>
    <p:sldId id="305" r:id="rId27"/>
    <p:sldId id="307" r:id="rId28"/>
    <p:sldId id="306" r:id="rId29"/>
    <p:sldId id="284" r:id="rId30"/>
    <p:sldId id="285" r:id="rId31"/>
    <p:sldId id="308" r:id="rId32"/>
    <p:sldId id="289" r:id="rId33"/>
    <p:sldId id="290" r:id="rId34"/>
    <p:sldId id="287" r:id="rId35"/>
    <p:sldId id="291" r:id="rId36"/>
    <p:sldId id="268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4454-F7D0-49A2-B1F9-AE3B93C29392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16563-F3F6-4E3E-BF19-85BB53305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14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65B43-3FAF-AF5E-A354-3794D728E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4224F5-D326-7F2F-5035-B863EBA91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87EEDA-53BA-203F-A8D7-0E305DB1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1D16B3-2F55-0541-9A0B-9AA16D56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DD986-7284-6A5B-A9F0-239EF6FE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0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2CCA4-B64E-0F97-0027-18ABA51F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19C23E-DC20-F552-5577-6B3A26454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377A0C-98EE-9543-24A1-55ED72C3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B4134E-0DB8-ADAC-3E3C-38E022ED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4A7C38-9B8C-7D7E-A55A-283B9D0D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5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88F02B-D8AD-6F28-74CF-C0EF34EA7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87C3C3-556A-665D-6619-EA8D99CFE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2DE659-1029-2251-2DEE-837D4706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21A68A-19DB-C315-6013-36B0BC9B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87D834-04DB-D319-D1A6-12E39DC1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613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F66FC-FC5C-4CEF-8598-5BDEDC1BFB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3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8BE7A-1BCD-11C7-5AEA-737A77C5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BAC526-5FE2-6E66-CD16-861588495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8B13FC-C79E-A140-9607-FD6B6954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CBEF3C-8330-50D1-0977-CB5287F3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DF9D64-02CD-E9DA-56F0-4A10E6A3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45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C59B6-4C1B-E6DA-B723-5081A621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78019C-D3DF-EA26-2A70-FC85CA526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FE1392-25CD-C938-CC1A-7D286829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DA012B-4640-4B4B-9BF9-36614BEC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0B4DF4-236F-4310-BB7F-0F3871D8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36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B68D8-9D4C-8724-CE52-9ABFAD78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AF34DE-4583-D87D-54C1-BA80358A0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081BDF-4393-5158-B825-DBD2C1FB1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B8F4EE-3BD8-4068-5B0C-75CD9969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63AD41-0FBC-6594-5645-074305E6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889A08-2725-3C9B-60C0-EA06B1B6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25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58F7A-2882-15DD-82CE-B5AC850C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24A2F5-FE99-C6C1-A9F1-762EE84F2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89AA3-0AE8-667E-9427-97A000244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8AD478-A636-340A-C55B-1C03E0A04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F6E2F5-9915-C147-2B4B-4182EF7F8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627D80-B4DB-F193-5BFC-DBEABB50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32998D-81A3-1DE6-1CBA-FE55E08E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5DA67B3-C3ED-3686-BC54-2EF99B4F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20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DF90E-0A6E-FDE3-B046-414F4A37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56F09B-4BCC-A46B-863A-83F05BF3A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0C8D36-3395-86B7-9501-3626DA72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6B77F6-4114-B57D-4A3B-13DDAD91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35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3CEA08-C5D5-C98E-C31D-40F012A7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DF4A47F-676E-25C9-82DF-57F2A6E3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6BFBCD-F932-FAAB-523E-FD7495EB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25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C0D78-50B3-407B-EBE5-E5A05D47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45758-9708-5FC4-B747-1A20497C1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B65010-683D-657A-A4D4-A6F3424F4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5BD93E-2C05-AD22-79F7-039B44D2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82D579-32DD-65B8-2E5B-7739390B8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728E1C-1180-8DEA-2B9D-B560A8E6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29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B8902-CD6F-C45F-C77F-B6EAC810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4BDFE86-7CC2-0AE8-C9B7-50C622CC9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A257B9-3B9D-B494-42EE-22E015D21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67F791-1F0F-95AC-FE58-9E14FFAF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71C71A-5D23-B626-EFC9-DF474E3D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BD9D46-D682-E750-9F66-B8406137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48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3BD66BD-EDC5-F48F-926A-2FCFE2B1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49E48F-DD26-2DA0-6317-33D3C3FD3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C5BEFE-45DF-B12D-52BA-0C5B437C4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7002-27F0-430C-9C54-25411C311D21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985F93-3F50-5571-B9D6-2113D2670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45017E-9723-886D-5DE5-702141E8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E163-3B8C-4F31-8F69-C8FEE223F6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57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C2E7D56-161B-D44B-DC6F-4F6E7DB5E5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127263D-EE25-DE86-1051-C5334123F7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Historická archeologie v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českém Slezsku a specifika regionálního bádání.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169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337" y="2144736"/>
            <a:ext cx="2742904" cy="39380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535" b="43491"/>
          <a:stretch/>
        </p:blipFill>
        <p:spPr>
          <a:xfrm>
            <a:off x="8275668" y="2416401"/>
            <a:ext cx="2599836" cy="335105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120408" y="207910"/>
            <a:ext cx="5902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      </a:t>
            </a:r>
            <a:r>
              <a:rPr lang="cs-CZ" sz="3200" b="1" dirty="0">
                <a:solidFill>
                  <a:srgbClr val="FF0000"/>
                </a:solidFill>
              </a:rPr>
              <a:t>Hradec nad Moravicí  </a:t>
            </a:r>
            <a:r>
              <a:rPr lang="cs-CZ" sz="3200" dirty="0">
                <a:solidFill>
                  <a:srgbClr val="FF0000"/>
                </a:solidFill>
              </a:rPr>
              <a:t>(hradisko)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9" y="990574"/>
            <a:ext cx="3915377" cy="552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57209" y="5990412"/>
            <a:ext cx="4910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              </a:t>
            </a:r>
            <a:r>
              <a:rPr lang="cs-CZ" b="1" dirty="0"/>
              <a:t>Hradec nad Moravicí </a:t>
            </a:r>
            <a:r>
              <a:rPr lang="cs-CZ" dirty="0"/>
              <a:t>– „Na hrobkách“ </a:t>
            </a:r>
          </a:p>
          <a:p>
            <a:r>
              <a:rPr lang="cs-CZ" dirty="0"/>
              <a:t>        výbava velkomoravského bojovnického  hrobu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674" y="229097"/>
            <a:ext cx="1659394" cy="136951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892458" y="1650128"/>
            <a:ext cx="2436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NimbusSansDOT-ReguItal"/>
              </a:rPr>
              <a:t>mladohradištní</a:t>
            </a:r>
            <a:r>
              <a:rPr lang="cs-CZ" dirty="0">
                <a:latin typeface="NimbusSansDOT-ReguItal"/>
              </a:rPr>
              <a:t> zápona</a:t>
            </a:r>
            <a:endParaRPr lang="cs-CZ" i="1" dirty="0">
              <a:latin typeface="NimbusSansDOT-ReguItal"/>
            </a:endParaRPr>
          </a:p>
          <a:p>
            <a:r>
              <a:rPr lang="cs-CZ" dirty="0">
                <a:latin typeface="NimbusSansDOT-ReguItal"/>
              </a:rPr>
              <a:t>1956</a:t>
            </a:r>
            <a:r>
              <a:rPr lang="cs-CZ" i="1" dirty="0">
                <a:latin typeface="NimbusSansDOT-ReguItal"/>
              </a:rPr>
              <a:t>:  </a:t>
            </a:r>
            <a:r>
              <a:rPr lang="cs-CZ" dirty="0">
                <a:latin typeface="NimbusSansDOT-ReguItal"/>
              </a:rPr>
              <a:t>výzkum L. </a:t>
            </a:r>
            <a:r>
              <a:rPr lang="cs-CZ" dirty="0" err="1">
                <a:latin typeface="NimbusSansDOT-ReguItal"/>
              </a:rPr>
              <a:t>Jisla</a:t>
            </a:r>
            <a:endParaRPr lang="cs-CZ" dirty="0">
              <a:latin typeface="NimbusSansDOT-ReguItal"/>
            </a:endParaRPr>
          </a:p>
          <a:p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487296" y="990574"/>
            <a:ext cx="5581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Ostrožna osídlena od pol. 8. stol. </a:t>
            </a:r>
          </a:p>
          <a:p>
            <a:r>
              <a:rPr lang="cs-CZ" b="1" dirty="0"/>
              <a:t>do vzniku kamenného hradu ve 2/4 13. stol.</a:t>
            </a:r>
          </a:p>
          <a:p>
            <a:r>
              <a:rPr lang="cs-CZ" b="1" dirty="0"/>
              <a:t>7 příkopů (5. </a:t>
            </a:r>
            <a:r>
              <a:rPr lang="cs-CZ" b="1" dirty="0" err="1"/>
              <a:t>mladohradištní</a:t>
            </a:r>
            <a:r>
              <a:rPr lang="cs-CZ" b="1" dirty="0"/>
              <a:t> na nádvoří Bílého zámku)</a:t>
            </a:r>
          </a:p>
        </p:txBody>
      </p:sp>
    </p:spTree>
    <p:extLst>
      <p:ext uri="{BB962C8B-B14F-4D97-AF65-F5344CB8AC3E}">
        <p14:creationId xmlns:p14="http://schemas.microsoft.com/office/powerpoint/2010/main" val="316308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8" r="3657"/>
          <a:stretch/>
        </p:blipFill>
        <p:spPr bwMode="auto">
          <a:xfrm>
            <a:off x="5166856" y="845312"/>
            <a:ext cx="425037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07" y="4065524"/>
            <a:ext cx="4255076" cy="27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0" y="350012"/>
            <a:ext cx="5165681" cy="990600"/>
          </a:xfrm>
          <a:prstGeom prst="rect">
            <a:avLst/>
          </a:prstGeom>
        </p:spPr>
        <p:txBody>
          <a:bodyPr lIns="68580" tIns="34290" rIns="68580" bIns="3429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16000" b="1" dirty="0"/>
              <a:t>  </a:t>
            </a:r>
            <a:r>
              <a:rPr lang="cs-CZ" altLang="cs-CZ" sz="16000" b="1" dirty="0">
                <a:solidFill>
                  <a:srgbClr val="FF0000"/>
                </a:solidFill>
              </a:rPr>
              <a:t>Komárovské hradisko </a:t>
            </a:r>
          </a:p>
          <a:p>
            <a:pPr>
              <a:defRPr/>
            </a:pPr>
            <a:r>
              <a:rPr lang="cs-CZ" altLang="cs-CZ" sz="10000" b="1" dirty="0">
                <a:solidFill>
                  <a:srgbClr val="FF0000"/>
                </a:solidFill>
              </a:rPr>
              <a:t>                       (</a:t>
            </a:r>
            <a:r>
              <a:rPr lang="cs-CZ" altLang="cs-CZ" sz="10000" b="1" dirty="0" err="1">
                <a:solidFill>
                  <a:srgbClr val="FF0000"/>
                </a:solidFill>
              </a:rPr>
              <a:t>Kylešovské</a:t>
            </a:r>
            <a:r>
              <a:rPr lang="cs-CZ" altLang="cs-CZ" sz="10000" b="1" dirty="0">
                <a:solidFill>
                  <a:srgbClr val="FF0000"/>
                </a:solidFill>
              </a:rPr>
              <a:t>) </a:t>
            </a:r>
          </a:p>
          <a:p>
            <a:pPr>
              <a:defRPr/>
            </a:pPr>
            <a:r>
              <a:rPr lang="cs-CZ" altLang="cs-CZ" sz="5250" b="1" dirty="0"/>
              <a:t>         </a:t>
            </a:r>
          </a:p>
          <a:p>
            <a:pPr>
              <a:defRPr/>
            </a:pPr>
            <a:endParaRPr lang="cs-CZ" altLang="cs-CZ" sz="2400" b="1" dirty="0"/>
          </a:p>
          <a:p>
            <a:pPr>
              <a:defRPr/>
            </a:pPr>
            <a:r>
              <a:rPr lang="cs-CZ" altLang="cs-CZ" sz="4125" b="1" dirty="0"/>
              <a:t> </a:t>
            </a:r>
          </a:p>
        </p:txBody>
      </p:sp>
      <p:pic>
        <p:nvPicPr>
          <p:cNvPr id="39942" name="Obrázek 6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6" t="2876" r="6985" b="81303"/>
          <a:stretch>
            <a:fillRect/>
          </a:stretch>
        </p:blipFill>
        <p:spPr bwMode="auto">
          <a:xfrm>
            <a:off x="9764711" y="149225"/>
            <a:ext cx="1625889" cy="21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7"/>
          <p:cNvPicPr>
            <a:picLocks noChangeAspect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719" r="25009" b="54788"/>
          <a:stretch>
            <a:fillRect/>
          </a:stretch>
        </p:blipFill>
        <p:spPr bwMode="auto">
          <a:xfrm>
            <a:off x="9558049" y="4040522"/>
            <a:ext cx="2233179" cy="27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8"/>
          <p:cNvPicPr>
            <a:picLocks noChangeAspect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b="10875"/>
          <a:stretch>
            <a:fillRect/>
          </a:stretch>
        </p:blipFill>
        <p:spPr bwMode="auto">
          <a:xfrm>
            <a:off x="9461067" y="2179457"/>
            <a:ext cx="2233179" cy="176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/>
          </p:cNvSpPr>
          <p:nvPr/>
        </p:nvSpPr>
        <p:spPr>
          <a:xfrm>
            <a:off x="0" y="838200"/>
            <a:ext cx="7010402" cy="601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altLang="cs-CZ" sz="1400" dirty="0"/>
              <a:t>      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800" b="1" dirty="0"/>
              <a:t>Výzkumy:   1946-1947: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Josef </a:t>
            </a:r>
            <a:r>
              <a:rPr lang="cs-CZ" altLang="cs-CZ" sz="1800" b="1" dirty="0" err="1"/>
              <a:t>Poulík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1962:</a:t>
            </a:r>
            <a:r>
              <a:rPr lang="cs-CZ" altLang="cs-CZ" sz="1800" dirty="0"/>
              <a:t> </a:t>
            </a:r>
            <a:r>
              <a:rPr lang="cs-CZ" altLang="cs-CZ" sz="1800" b="1" dirty="0"/>
              <a:t> Boris Novotný (publikace)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ČSZM  XI, série B, 65–80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2015 –2016:</a:t>
            </a:r>
            <a:r>
              <a:rPr lang="cs-CZ" sz="1800" dirty="0"/>
              <a:t>   </a:t>
            </a:r>
            <a:r>
              <a:rPr lang="cs-CZ" sz="1800" b="1" dirty="0"/>
              <a:t>Pavel Kouřil a Jana Gryc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Opevnění:   </a:t>
            </a:r>
            <a:r>
              <a:rPr lang="cs-CZ" altLang="cs-CZ" sz="1800" dirty="0"/>
              <a:t>h</a:t>
            </a:r>
            <a:r>
              <a:rPr lang="cs-CZ" sz="1800" dirty="0"/>
              <a:t>radba roštové konstrukce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s hákovou vazbou (š. 18 m)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vnější kamenná plenta (2m)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Datování:     </a:t>
            </a:r>
            <a:r>
              <a:rPr lang="cs-CZ" altLang="cs-CZ" sz="1800" dirty="0"/>
              <a:t>2. pol. 10. stol. –  11. stol.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(</a:t>
            </a:r>
            <a:r>
              <a:rPr lang="cs-CZ" altLang="cs-CZ" sz="1800" dirty="0" err="1"/>
              <a:t>dendro</a:t>
            </a:r>
            <a:r>
              <a:rPr lang="cs-CZ" altLang="cs-CZ" sz="1800" dirty="0"/>
              <a:t>: </a:t>
            </a:r>
            <a:r>
              <a:rPr lang="cs-CZ" sz="1800" dirty="0"/>
              <a:t>940 – 960)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/>
              <a:t>Nálezy:</a:t>
            </a:r>
            <a:r>
              <a:rPr lang="cs-CZ" sz="1800" dirty="0"/>
              <a:t>   doklady vojensko-obchodnických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elit (</a:t>
            </a:r>
            <a:r>
              <a:rPr lang="cs-CZ" sz="1800" dirty="0" err="1"/>
              <a:t>Varjagové</a:t>
            </a:r>
            <a:r>
              <a:rPr lang="cs-CZ" sz="1800" dirty="0"/>
              <a:t>?)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1800" b="1" dirty="0"/>
              <a:t>                         </a:t>
            </a:r>
            <a:endParaRPr lang="cs-CZ" sz="1400" b="1" dirty="0"/>
          </a:p>
          <a:p>
            <a:pPr>
              <a:buFontTx/>
              <a:buNone/>
              <a:defRPr/>
            </a:pPr>
            <a:r>
              <a:rPr lang="cs-CZ" altLang="cs-CZ" sz="1400" dirty="0"/>
              <a:t>       </a:t>
            </a:r>
            <a:br>
              <a:rPr lang="cs-CZ" altLang="cs-CZ" sz="1400" dirty="0"/>
            </a:b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37721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sz="half" idx="4294967295"/>
          </p:nvPr>
        </p:nvSpPr>
        <p:spPr>
          <a:xfrm>
            <a:off x="130630" y="838200"/>
            <a:ext cx="6879772" cy="6019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cs-CZ" altLang="cs-CZ" sz="1400" dirty="0"/>
          </a:p>
          <a:p>
            <a:pPr eaLnBrk="1" hangingPunct="1">
              <a:defRPr/>
            </a:pPr>
            <a:r>
              <a:rPr lang="cs-CZ" altLang="cs-CZ" sz="2000" b="1" dirty="0"/>
              <a:t>1881:   </a:t>
            </a:r>
            <a:r>
              <a:rPr lang="cs-CZ" altLang="cs-CZ" sz="2000" dirty="0"/>
              <a:t>regulace Moravice a Opavy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</a:t>
            </a:r>
            <a:r>
              <a:rPr lang="cs-CZ" altLang="cs-CZ" sz="2000" dirty="0"/>
              <a:t>stříbrná figurka (Agnus Dei)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denár Boleslava I. (929 - 967)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</a:t>
            </a:r>
            <a:r>
              <a:rPr lang="cs-CZ" altLang="cs-CZ" sz="2000" dirty="0" err="1"/>
              <a:t>Oito-Adelheidské</a:t>
            </a:r>
            <a:r>
              <a:rPr lang="cs-CZ" altLang="cs-CZ" sz="2000" dirty="0"/>
              <a:t> feniky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bavorský denár Jindřicha II. (985- 995) 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švábský denár Oty III. (983 -1002)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Hradisko:    </a:t>
            </a:r>
            <a:r>
              <a:rPr lang="cs-CZ" sz="2000" dirty="0"/>
              <a:t>dirham </a:t>
            </a:r>
            <a:r>
              <a:rPr lang="en-US" sz="2000" dirty="0"/>
              <a:t>(</a:t>
            </a:r>
            <a:r>
              <a:rPr lang="en-US" sz="2000" dirty="0" err="1"/>
              <a:t>Rukn</a:t>
            </a:r>
            <a:r>
              <a:rPr lang="en-US" sz="2000" dirty="0"/>
              <a:t> ad-</a:t>
            </a:r>
            <a:r>
              <a:rPr lang="en-US" sz="2000" dirty="0" err="1"/>
              <a:t>Dawl</a:t>
            </a:r>
            <a:r>
              <a:rPr lang="en-US" sz="2000" dirty="0"/>
              <a:t> 946–974)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</a:t>
            </a:r>
            <a:r>
              <a:rPr lang="cs-CZ" sz="2000" dirty="0"/>
              <a:t>kousek stříbra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bimetalické závaží severského původu</a:t>
            </a:r>
          </a:p>
          <a:p>
            <a:pPr eaLnBrk="1" hangingPunct="1">
              <a:buFontTx/>
              <a:buNone/>
              <a:defRPr/>
            </a:pPr>
            <a:br>
              <a:rPr lang="cs-CZ" altLang="cs-CZ" sz="1400" dirty="0"/>
            </a:br>
            <a:endParaRPr lang="cs-CZ" altLang="cs-CZ" sz="1400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5849484" y="551543"/>
            <a:ext cx="4495801" cy="8572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3000" b="1" dirty="0">
                <a:solidFill>
                  <a:srgbClr val="FF0000"/>
                </a:solidFill>
              </a:rPr>
              <a:t>       </a:t>
            </a:r>
            <a:r>
              <a:rPr lang="cs-CZ" altLang="cs-CZ" sz="4000" b="1" dirty="0">
                <a:solidFill>
                  <a:srgbClr val="FF0000"/>
                </a:solidFill>
              </a:rPr>
              <a:t>Komárovský depot </a:t>
            </a:r>
          </a:p>
          <a:p>
            <a:pPr>
              <a:defRPr/>
            </a:pPr>
            <a:r>
              <a:rPr lang="cs-CZ" altLang="cs-CZ" sz="3000" b="1" dirty="0"/>
              <a:t>            </a:t>
            </a:r>
            <a:endParaRPr lang="cs-CZ" altLang="cs-CZ" sz="2400" b="1" dirty="0"/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2" y="1678214"/>
            <a:ext cx="6562518" cy="43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D9EF5-5CA6-4C56-92A2-318D8C7A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Osídlení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AD861-A85C-43EA-9954-943CFEBB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09" y="1343817"/>
            <a:ext cx="11223661" cy="5495927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12. stol.  </a:t>
            </a:r>
            <a:r>
              <a:rPr lang="cs-CZ" altLang="cs-CZ" sz="2200" dirty="0"/>
              <a:t>–  nepřekročilo starou sídelní oblast</a:t>
            </a:r>
          </a:p>
          <a:p>
            <a:pPr marL="0" indent="0">
              <a:buNone/>
            </a:pPr>
            <a:r>
              <a:rPr lang="cs-CZ" altLang="cs-CZ" sz="2200" dirty="0"/>
              <a:t>                        úrodné spraše od Hlučína po Krnov (Opavská nížina) </a:t>
            </a:r>
          </a:p>
          <a:p>
            <a:endParaRPr lang="cs-CZ" altLang="cs-CZ" sz="2200" b="1" dirty="0"/>
          </a:p>
          <a:p>
            <a:r>
              <a:rPr lang="cs-CZ" altLang="cs-CZ" sz="2200" b="1" dirty="0"/>
              <a:t>13. stol. 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 </a:t>
            </a:r>
            <a:r>
              <a:rPr lang="cs-CZ" altLang="cs-CZ" sz="2200" dirty="0" err="1"/>
              <a:t>Vidnavsko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Osoblažsko</a:t>
            </a:r>
            <a:r>
              <a:rPr lang="cs-CZ" altLang="cs-CZ" sz="2200" dirty="0"/>
              <a:t> a Těšínsko (za </a:t>
            </a:r>
            <a:r>
              <a:rPr lang="cs-CZ" altLang="cs-CZ" sz="2200" dirty="0" err="1"/>
              <a:t>Měška</a:t>
            </a:r>
            <a:r>
              <a:rPr lang="cs-CZ" altLang="cs-CZ" sz="2200" dirty="0"/>
              <a:t> I.)</a:t>
            </a:r>
          </a:p>
          <a:p>
            <a:pPr marL="0" indent="0">
              <a:buNone/>
            </a:pPr>
            <a:r>
              <a:rPr lang="cs-CZ" altLang="cs-CZ" sz="2200" dirty="0"/>
              <a:t>                    –  od Těšína podél Ostravice k Frýdku 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–    </a:t>
            </a:r>
            <a:r>
              <a:rPr lang="cs-CZ" altLang="cs-CZ" sz="2200" b="1" dirty="0"/>
              <a:t>organizace v režii:</a:t>
            </a:r>
            <a:r>
              <a:rPr lang="cs-CZ" altLang="cs-CZ" sz="2200" dirty="0"/>
              <a:t>     a)  zeměpána  (Přemysl Otakar I.)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 b)  měst (Uničov, Opava) 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 c)  církevních institucí  –   řády:   johanité, němečtí rytíři 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                                          –   olomoucké biskupství 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                                          –   kláštery:  velehradský, hradišťský aj.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d)  cizích kolonistů (Bavorsko, Franky, Horní Falc, 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                                                                                                  Hesensko, Sasko)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783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6472" y="803564"/>
            <a:ext cx="11665528" cy="60544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Obrana pohraničního území</a:t>
            </a:r>
            <a:r>
              <a:rPr lang="cs-CZ" altLang="cs-CZ" sz="2000" dirty="0"/>
              <a:t>  –  </a:t>
            </a:r>
            <a:r>
              <a:rPr lang="cs-CZ" altLang="cs-CZ" sz="2000" b="1" dirty="0"/>
              <a:t>1241:</a:t>
            </a:r>
            <a:r>
              <a:rPr lang="cs-CZ" altLang="cs-CZ" sz="2000" dirty="0"/>
              <a:t>  nájezd Mongolů (postižena Opava)</a:t>
            </a:r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                                                         –  </a:t>
            </a:r>
            <a:r>
              <a:rPr lang="cs-CZ" altLang="cs-CZ" sz="2000" b="1" dirty="0"/>
              <a:t>1253:</a:t>
            </a:r>
            <a:r>
              <a:rPr lang="cs-CZ" altLang="cs-CZ" sz="2000" dirty="0"/>
              <a:t>  polsko-ruský vpád haličského knížete Daniela </a:t>
            </a:r>
            <a:r>
              <a:rPr lang="cs-CZ" altLang="cs-CZ" sz="2000" dirty="0" err="1"/>
              <a:t>Romanoviče</a:t>
            </a:r>
            <a:r>
              <a:rPr lang="cs-CZ" altLang="cs-CZ" sz="2000" dirty="0"/>
              <a:t>, </a:t>
            </a:r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jeho syna Lva a Boleslava Stydlivého (Opava, Hlubčice - odraženi)</a:t>
            </a:r>
            <a:endParaRPr lang="cs-CZ" altLang="cs-CZ" sz="2000" b="1" dirty="0"/>
          </a:p>
          <a:p>
            <a:endParaRPr lang="cs-CZ" altLang="cs-CZ" sz="2000" b="1" dirty="0"/>
          </a:p>
          <a:p>
            <a:r>
              <a:rPr lang="cs-CZ" altLang="cs-CZ" sz="2000" b="1" dirty="0"/>
              <a:t>Hrady</a:t>
            </a:r>
            <a:r>
              <a:rPr lang="cs-CZ" altLang="cs-CZ" sz="2000" dirty="0"/>
              <a:t>  –   nejvýznamnější hradecký kastelán (1195: </a:t>
            </a:r>
            <a:r>
              <a:rPr lang="cs-CZ" altLang="cs-CZ" sz="2000" dirty="0" err="1"/>
              <a:t>Semislav</a:t>
            </a:r>
            <a:r>
              <a:rPr lang="cs-CZ" altLang="cs-CZ" sz="2000" dirty="0"/>
              <a:t> z Morkovic; 1224: Vítek; 1235: Mileta) </a:t>
            </a:r>
          </a:p>
          <a:p>
            <a:pPr marL="0" indent="0">
              <a:buNone/>
            </a:pPr>
            <a:r>
              <a:rPr lang="cs-CZ" altLang="cs-CZ" sz="2000" dirty="0"/>
              <a:t>                 –   první budovány před pol. 13. stol.:  nejstarší Hradec a </a:t>
            </a:r>
            <a:r>
              <a:rPr lang="cs-CZ" altLang="cs-CZ" sz="2000" dirty="0" err="1"/>
              <a:t>Cvilín</a:t>
            </a:r>
            <a:endParaRPr lang="cs-CZ" altLang="cs-CZ" sz="2000" dirty="0"/>
          </a:p>
          <a:p>
            <a:pPr marL="0" indent="0">
              <a:buNone/>
            </a:pPr>
            <a:r>
              <a:rPr lang="cs-CZ" altLang="cs-CZ" sz="2000" dirty="0"/>
              <a:t>                 –   vyšší šlechta pronikala na Opavsko před pol. 13. stol.  (znojemský kastelán Boček, hrabě z </a:t>
            </a:r>
            <a:r>
              <a:rPr lang="cs-CZ" altLang="cs-CZ" sz="2000" dirty="0" err="1"/>
              <a:t>Perneku</a:t>
            </a:r>
            <a:r>
              <a:rPr lang="cs-CZ" altLang="cs-CZ" sz="2000" dirty="0"/>
              <a:t>, 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Bavorové ze Strakonic, Rožmberkové a </a:t>
            </a:r>
            <a:r>
              <a:rPr lang="cs-CZ" altLang="cs-CZ" sz="2000" dirty="0" err="1"/>
              <a:t>Benešovicové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Fulštejnové</a:t>
            </a:r>
            <a:r>
              <a:rPr lang="cs-CZ" altLang="cs-CZ" sz="2000" dirty="0"/>
              <a:t> jako leníci </a:t>
            </a:r>
            <a:r>
              <a:rPr lang="cs-CZ" altLang="cs-CZ" sz="2000" dirty="0" err="1"/>
              <a:t>olom</a:t>
            </a:r>
            <a:r>
              <a:rPr lang="cs-CZ" altLang="cs-CZ" sz="2000" dirty="0"/>
              <a:t>. biskupů) </a:t>
            </a:r>
          </a:p>
          <a:p>
            <a:endParaRPr lang="cs-CZ" altLang="cs-CZ" sz="2000" dirty="0"/>
          </a:p>
          <a:p>
            <a:r>
              <a:rPr lang="cs-CZ" altLang="cs-CZ" sz="2000" dirty="0"/>
              <a:t> </a:t>
            </a:r>
            <a:r>
              <a:rPr lang="cs-CZ" altLang="cs-CZ" sz="2000" b="1" dirty="0"/>
              <a:t>Města</a:t>
            </a:r>
            <a:r>
              <a:rPr lang="cs-CZ" altLang="cs-CZ" sz="2000" dirty="0"/>
              <a:t>  –  1213:  Bruntál a Uničov, 1222: Hlubčice, 1213 – 1224:  Opava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Hornická činnost  </a:t>
            </a:r>
            <a:r>
              <a:rPr lang="cs-CZ" altLang="cs-CZ" sz="2000" dirty="0"/>
              <a:t>–  přemyslovští panovníci měli zájem na právním zajištění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–  spojována s počátky městského zřízení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–  těžbu technologicky zajišťovali osadníci z německy mluvících zemí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15906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Zlatohorsko</a:t>
            </a:r>
            <a:br>
              <a:rPr lang="cs-CZ" altLang="cs-CZ" sz="2800" b="1" dirty="0">
                <a:solidFill>
                  <a:srgbClr val="FF000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Zuckmantel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Cukmantl</a:t>
            </a:r>
            <a:r>
              <a:rPr lang="cs-CZ" altLang="cs-CZ" sz="2000" dirty="0"/>
              <a:t>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018" y="1440873"/>
            <a:ext cx="11014364" cy="541712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Počátky rýžování zlata sahají až do doby bronzové.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Rozsáhlejší rýžovnické </a:t>
            </a:r>
            <a:r>
              <a:rPr lang="cs-CZ" altLang="cs-CZ" sz="1800" dirty="0" err="1"/>
              <a:t>sejpy</a:t>
            </a:r>
            <a:r>
              <a:rPr lang="cs-CZ" altLang="cs-CZ" sz="1800" dirty="0"/>
              <a:t> v okolí Zlatých Hor a podél Moravice, Zlaté, Černé a Bílé Opavy a Černého potoka.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Nejstarší rýžoviště  –  na řece Opavě mezi Vrbnem a Krnovem (od Andělské Hory po Krnov; cca 30 km) 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11. a 12. stol.:  </a:t>
            </a:r>
            <a:r>
              <a:rPr lang="cs-CZ" altLang="cs-CZ" sz="1800" dirty="0"/>
              <a:t>Spory o území mezi Českým a Polským státem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1222</a:t>
            </a:r>
            <a:r>
              <a:rPr lang="cs-CZ" altLang="cs-CZ" sz="1800" dirty="0"/>
              <a:t>  –   moravský markrabě Vladislav Jindřich, přičlenil </a:t>
            </a:r>
            <a:r>
              <a:rPr lang="cs-CZ" altLang="cs-CZ" sz="1800" dirty="0" err="1"/>
              <a:t>Zlatohorsko</a:t>
            </a:r>
            <a:r>
              <a:rPr lang="cs-CZ" altLang="cs-CZ" sz="1800" dirty="0"/>
              <a:t> k Českému království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–   proti: vratislavský biskup </a:t>
            </a:r>
            <a:r>
              <a:rPr lang="cs-CZ" altLang="cs-CZ" sz="1800" dirty="0" err="1"/>
              <a:t>Laurentius</a:t>
            </a:r>
            <a:r>
              <a:rPr lang="cs-CZ" altLang="cs-CZ" sz="1800" dirty="0"/>
              <a:t> žádal papeže </a:t>
            </a:r>
            <a:r>
              <a:rPr lang="cs-CZ" altLang="cs-CZ" sz="1800" dirty="0" err="1"/>
              <a:t>Honoria</a:t>
            </a:r>
            <a:r>
              <a:rPr lang="cs-CZ" altLang="cs-CZ" sz="1800" dirty="0"/>
              <a:t> III. o zásah proti českému králi a navrácení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území (do 15.století – v majetku vratislavských biskupů).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1263</a:t>
            </a:r>
            <a:r>
              <a:rPr lang="cs-CZ" altLang="cs-CZ" sz="1800" dirty="0"/>
              <a:t>  –  založeno hornické sídliště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1306</a:t>
            </a:r>
            <a:r>
              <a:rPr lang="cs-CZ" altLang="cs-CZ" sz="1800" dirty="0"/>
              <a:t>  –  horní město 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1281</a:t>
            </a:r>
            <a:r>
              <a:rPr lang="cs-CZ" altLang="cs-CZ" sz="1800" dirty="0"/>
              <a:t>  –  zmínka o Zlatých Horách jako „</a:t>
            </a:r>
            <a:r>
              <a:rPr lang="cs-CZ" altLang="cs-CZ" sz="1800" dirty="0" err="1"/>
              <a:t>suburbiu</a:t>
            </a:r>
            <a:r>
              <a:rPr lang="cs-CZ" altLang="cs-CZ" sz="1800" dirty="0"/>
              <a:t>“ hradu </a:t>
            </a:r>
            <a:r>
              <a:rPr lang="cs-CZ" altLang="cs-CZ" sz="1800" dirty="0" err="1"/>
              <a:t>Edelštejn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Doly ve </a:t>
            </a:r>
            <a:r>
              <a:rPr lang="cs-CZ" altLang="cs-CZ" sz="1800" dirty="0" err="1"/>
              <a:t>Starohoří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Altenberg</a:t>
            </a:r>
            <a:r>
              <a:rPr lang="cs-CZ" altLang="cs-CZ" sz="1800" dirty="0"/>
              <a:t>) – Velké pinky:  několik šachet (hl. až 300 m)</a:t>
            </a:r>
          </a:p>
        </p:txBody>
      </p:sp>
    </p:spTree>
    <p:extLst>
      <p:ext uri="{BB962C8B-B14F-4D97-AF65-F5344CB8AC3E}">
        <p14:creationId xmlns:p14="http://schemas.microsoft.com/office/powerpoint/2010/main" val="2271911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11016342" cy="11430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Osídlení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idx="1"/>
          </p:nvPr>
        </p:nvSpPr>
        <p:spPr>
          <a:xfrm>
            <a:off x="406400" y="1327935"/>
            <a:ext cx="11785599" cy="5715000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Opavsko:</a:t>
            </a:r>
            <a:r>
              <a:rPr lang="cs-CZ" altLang="cs-CZ" sz="2000" b="1" dirty="0"/>
              <a:t>  </a:t>
            </a:r>
            <a:r>
              <a:rPr lang="cs-CZ" altLang="cs-CZ" sz="2000" dirty="0"/>
              <a:t>stará sídelní oblast mezi Hlučínem a Krnovem + </a:t>
            </a:r>
            <a:r>
              <a:rPr lang="cs-CZ" altLang="cs-CZ" sz="2000" dirty="0" err="1"/>
              <a:t>Vidnavsko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Osoblažsko</a:t>
            </a:r>
            <a:r>
              <a:rPr lang="cs-CZ" altLang="cs-CZ" sz="2000" dirty="0"/>
              <a:t>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1155:  „</a:t>
            </a:r>
            <a:r>
              <a:rPr lang="cs-CZ" altLang="cs-CZ" sz="2000" dirty="0" err="1"/>
              <a:t>Gradice</a:t>
            </a:r>
            <a:r>
              <a:rPr lang="cs-CZ" altLang="cs-CZ" sz="2000" dirty="0"/>
              <a:t>(m) </a:t>
            </a:r>
            <a:r>
              <a:rPr lang="cs-CZ" altLang="cs-CZ" sz="2000" dirty="0" err="1"/>
              <a:t>Golensicezke</a:t>
            </a:r>
            <a:r>
              <a:rPr lang="cs-CZ" altLang="cs-CZ" sz="2000" dirty="0"/>
              <a:t>“ v listině Hadriána IV. jako piastovská </a:t>
            </a:r>
            <a:r>
              <a:rPr lang="cs-CZ" altLang="cs-CZ" sz="2000" dirty="0" err="1"/>
              <a:t>kastelánie</a:t>
            </a:r>
            <a:endParaRPr lang="cs-CZ" altLang="cs-CZ" sz="2000" dirty="0"/>
          </a:p>
          <a:p>
            <a:pPr>
              <a:buFontTx/>
              <a:buNone/>
            </a:pPr>
            <a:r>
              <a:rPr lang="cs-CZ" altLang="cs-CZ" sz="2000" dirty="0"/>
              <a:t>                       1179 – 1183:   </a:t>
            </a:r>
            <a:r>
              <a:rPr lang="cs-CZ" altLang="cs-CZ" sz="2000" dirty="0" err="1"/>
              <a:t>Holasicko</a:t>
            </a:r>
            <a:r>
              <a:rPr lang="cs-CZ" altLang="cs-CZ" sz="2000" dirty="0"/>
              <a:t> připojeno k českému státu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1201:   </a:t>
            </a:r>
            <a:r>
              <a:rPr lang="cs-CZ" altLang="cs-CZ" sz="2000" b="1" dirty="0" err="1"/>
              <a:t>Holasická</a:t>
            </a:r>
            <a:r>
              <a:rPr lang="cs-CZ" altLang="cs-CZ" sz="2000" b="1" dirty="0"/>
              <a:t> provincie </a:t>
            </a:r>
            <a:r>
              <a:rPr lang="cs-CZ" altLang="cs-CZ" sz="2000" dirty="0"/>
              <a:t>(v Olomouckém údělu) 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1213 – 1220:  </a:t>
            </a:r>
            <a:r>
              <a:rPr lang="cs-CZ" altLang="cs-CZ" sz="2000" b="1" dirty="0"/>
              <a:t>Opavská provincie   </a:t>
            </a:r>
          </a:p>
          <a:p>
            <a:pPr>
              <a:buNone/>
            </a:pPr>
            <a:r>
              <a:rPr lang="cs-CZ" altLang="cs-CZ" sz="2000" b="1" dirty="0"/>
              <a:t>                       </a:t>
            </a:r>
            <a:r>
              <a:rPr lang="cs-CZ" altLang="cs-CZ" sz="2000" dirty="0"/>
              <a:t>1269:   uděleno lénem Mikuláši I. (synu Přemysla </a:t>
            </a:r>
            <a:r>
              <a:rPr lang="cs-CZ" altLang="cs-CZ" sz="2000" dirty="0" err="1"/>
              <a:t>Otakata</a:t>
            </a:r>
            <a:r>
              <a:rPr lang="cs-CZ" altLang="cs-CZ" sz="2000" dirty="0"/>
              <a:t> II.) </a:t>
            </a:r>
          </a:p>
          <a:p>
            <a:pPr marL="0" indent="0">
              <a:buNone/>
            </a:pPr>
            <a:endParaRPr lang="cs-CZ" altLang="cs-CZ" sz="2000" b="1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Krnovsko: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1365:  Jiří z Poděbrad, 1474: Matyáš Korvín, 1523–1623</a:t>
            </a:r>
            <a:r>
              <a:rPr lang="cs-CZ" altLang="cs-CZ" sz="2000" b="1" dirty="0"/>
              <a:t>:</a:t>
            </a:r>
            <a:r>
              <a:rPr lang="cs-CZ" altLang="cs-CZ" sz="2000" dirty="0"/>
              <a:t>  Hohenzollerni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Těšínsko:</a:t>
            </a:r>
            <a:r>
              <a:rPr lang="cs-CZ" altLang="cs-CZ" sz="2000" b="1" dirty="0"/>
              <a:t>  </a:t>
            </a:r>
            <a:r>
              <a:rPr lang="cs-CZ" altLang="cs-CZ" sz="2000" dirty="0"/>
              <a:t>1282:  vzniklo vydělením z </a:t>
            </a:r>
            <a:r>
              <a:rPr lang="cs-CZ" altLang="cs-CZ" sz="2000" dirty="0" err="1"/>
              <a:t>Opolska</a:t>
            </a:r>
            <a:r>
              <a:rPr lang="cs-CZ" altLang="cs-CZ" sz="2000" dirty="0"/>
              <a:t>, 1291: piastovské léno Koruny české </a:t>
            </a:r>
          </a:p>
          <a:p>
            <a:endParaRPr lang="cs-CZ" altLang="cs-CZ" sz="2000" b="1" dirty="0"/>
          </a:p>
          <a:p>
            <a:r>
              <a:rPr lang="cs-CZ" altLang="cs-CZ" sz="2000" b="1" dirty="0" err="1">
                <a:solidFill>
                  <a:srgbClr val="FF0000"/>
                </a:solidFill>
              </a:rPr>
              <a:t>Nisko</a:t>
            </a:r>
            <a:r>
              <a:rPr lang="cs-CZ" altLang="cs-CZ" sz="2000" b="1" dirty="0">
                <a:solidFill>
                  <a:srgbClr val="FF0000"/>
                </a:solidFill>
              </a:rPr>
              <a:t>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1199: </a:t>
            </a:r>
            <a:r>
              <a:rPr lang="cs-CZ" sz="2000" dirty="0"/>
              <a:t>opolský kníže Jaroslav daroval území vratislavské diecézi (biskupství v Dolním Slezsku)</a:t>
            </a:r>
          </a:p>
          <a:p>
            <a:pPr marL="0" indent="0">
              <a:buNone/>
            </a:pPr>
            <a:r>
              <a:rPr lang="cs-CZ" sz="2000" dirty="0"/>
              <a:t>                 1350:  biskup </a:t>
            </a:r>
            <a:r>
              <a:rPr lang="cs-CZ" sz="2000" dirty="0" err="1"/>
              <a:t>Přeclav</a:t>
            </a:r>
            <a:r>
              <a:rPr lang="cs-CZ" sz="2000" dirty="0"/>
              <a:t> z Pohořelé se stal leníkem českého krále</a:t>
            </a:r>
          </a:p>
          <a:p>
            <a:pPr>
              <a:buFontTx/>
              <a:buNone/>
            </a:pPr>
            <a:endParaRPr lang="cs-CZ" altLang="cs-CZ" sz="2900" dirty="0"/>
          </a:p>
          <a:p>
            <a:pPr marL="0" indent="0">
              <a:buNone/>
            </a:pPr>
            <a:endParaRPr lang="cs-CZ" altLang="cs-CZ" sz="2900" dirty="0"/>
          </a:p>
          <a:p>
            <a:pPr marL="0" indent="0">
              <a:buNone/>
            </a:pPr>
            <a:endParaRPr lang="cs-CZ" altLang="cs-CZ" sz="2900" dirty="0"/>
          </a:p>
          <a:p>
            <a:endParaRPr lang="cs-CZ" altLang="cs-CZ" sz="3200" dirty="0"/>
          </a:p>
          <a:p>
            <a:pPr marL="0" indent="0">
              <a:buNone/>
            </a:pPr>
            <a:endParaRPr lang="cs-CZ" altLang="cs-CZ" sz="2200" dirty="0"/>
          </a:p>
          <a:p>
            <a:endParaRPr lang="cs-CZ" altLang="cs-CZ" sz="1800" dirty="0"/>
          </a:p>
          <a:p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57269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8"/>
          <a:stretch>
            <a:fillRect/>
          </a:stretch>
        </p:blipFill>
        <p:spPr bwMode="auto">
          <a:xfrm>
            <a:off x="9205692" y="3485540"/>
            <a:ext cx="2986308" cy="33724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Obrázek 4"/>
          <p:cNvPicPr>
            <a:picLocks noChangeAspect="1"/>
          </p:cNvPicPr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43" y="3485541"/>
            <a:ext cx="1938425" cy="33865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0" t="26375" r="35172" b="22438"/>
          <a:stretch>
            <a:fillRect/>
          </a:stretch>
        </p:blipFill>
        <p:spPr bwMode="auto">
          <a:xfrm rot="5400000">
            <a:off x="6252701" y="4052064"/>
            <a:ext cx="3372458" cy="22394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34095" y="230727"/>
            <a:ext cx="8631382" cy="300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                               Holasovice:</a:t>
            </a:r>
          </a:p>
          <a:p>
            <a:pPr>
              <a:lnSpc>
                <a:spcPct val="80000"/>
              </a:lnSpc>
              <a:defRPr/>
            </a:pPr>
            <a:endParaRPr lang="cs-CZ" altLang="cs-CZ" sz="36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      –  1812:  </a:t>
            </a:r>
            <a:r>
              <a:rPr lang="cs-CZ" altLang="cs-CZ" b="1" dirty="0"/>
              <a:t>Franz </a:t>
            </a:r>
            <a:r>
              <a:rPr lang="cs-CZ" altLang="cs-CZ" b="1" dirty="0" err="1"/>
              <a:t>Sartori</a:t>
            </a:r>
            <a:r>
              <a:rPr lang="cs-CZ" altLang="cs-CZ" b="1" dirty="0"/>
              <a:t> </a:t>
            </a:r>
            <a:r>
              <a:rPr lang="cs-CZ" dirty="0"/>
              <a:t>(† 1832)</a:t>
            </a:r>
            <a:r>
              <a:rPr lang="cs-CZ" altLang="cs-CZ" dirty="0"/>
              <a:t>:  první zmínka o nálezu základů kostela 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–   1905:  stříbrný prsten na pozemku rolníka Roberta </a:t>
            </a:r>
            <a:r>
              <a:rPr lang="cs-CZ" dirty="0" err="1"/>
              <a:t>Schreiera</a:t>
            </a:r>
            <a:r>
              <a:rPr lang="cs-CZ" dirty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–   1922:  </a:t>
            </a:r>
            <a:r>
              <a:rPr lang="cs-CZ" b="1" dirty="0"/>
              <a:t>Viktor </a:t>
            </a:r>
            <a:r>
              <a:rPr lang="cs-CZ" b="1" dirty="0" err="1"/>
              <a:t>Karger</a:t>
            </a:r>
            <a:r>
              <a:rPr lang="cs-CZ" b="1" dirty="0"/>
              <a:t> </a:t>
            </a:r>
            <a:r>
              <a:rPr lang="cs-CZ" dirty="0"/>
              <a:t>(základy kostela, 7 hrobů) 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–   1952, 1954:  </a:t>
            </a:r>
            <a:r>
              <a:rPr lang="cs-CZ" b="1" dirty="0"/>
              <a:t>Lumír </a:t>
            </a:r>
            <a:r>
              <a:rPr lang="cs-CZ" b="1" dirty="0" err="1"/>
              <a:t>Jisl</a:t>
            </a:r>
            <a:r>
              <a:rPr lang="cs-CZ" b="1" dirty="0"/>
              <a:t>:  </a:t>
            </a:r>
            <a:r>
              <a:rPr lang="cs-CZ" dirty="0"/>
              <a:t>centrum piastovské </a:t>
            </a:r>
            <a:r>
              <a:rPr lang="cs-CZ" dirty="0" err="1"/>
              <a:t>kastelánie</a:t>
            </a:r>
            <a:r>
              <a:rPr lang="cs-CZ" dirty="0"/>
              <a:t> (1952: studie)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                                                1155: bula Hadriána IV. (</a:t>
            </a:r>
            <a:r>
              <a:rPr lang="cs-CZ" dirty="0" err="1"/>
              <a:t>Gradice</a:t>
            </a:r>
            <a:r>
              <a:rPr lang="cs-CZ" dirty="0"/>
              <a:t> </a:t>
            </a:r>
            <a:r>
              <a:rPr lang="cs-CZ" dirty="0" err="1"/>
              <a:t>Golensiceske</a:t>
            </a:r>
            <a:r>
              <a:rPr lang="cs-CZ" dirty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– 1959: </a:t>
            </a:r>
            <a:r>
              <a:rPr lang="cs-CZ" b="1" dirty="0"/>
              <a:t>Vlasta Šikulová</a:t>
            </a:r>
            <a:r>
              <a:rPr lang="cs-CZ" dirty="0"/>
              <a:t>:  </a:t>
            </a:r>
            <a:r>
              <a:rPr lang="cs-CZ" b="1" dirty="0"/>
              <a:t>kamenný kostel s dřevěným předchůdcem</a:t>
            </a:r>
            <a:r>
              <a:rPr lang="cs-CZ" dirty="0"/>
              <a:t>, 11 hrobů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                                             do 12. stol, dnes: 30.–40. l. 13. stol.  </a:t>
            </a:r>
          </a:p>
          <a:p>
            <a:pPr>
              <a:lnSpc>
                <a:spcPct val="80000"/>
              </a:lnSpc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dirty="0"/>
              <a:t>      – 2011, 2016:  </a:t>
            </a:r>
            <a:r>
              <a:rPr lang="cs-CZ" b="1" dirty="0" err="1"/>
              <a:t>Jindř</a:t>
            </a:r>
            <a:r>
              <a:rPr lang="cs-CZ" b="1" dirty="0"/>
              <a:t>. Hlas, Barbora </a:t>
            </a:r>
            <a:r>
              <a:rPr lang="cs-CZ" b="1" dirty="0" err="1"/>
              <a:t>Marethová</a:t>
            </a:r>
            <a:r>
              <a:rPr lang="cs-CZ" dirty="0"/>
              <a:t>: </a:t>
            </a:r>
            <a:r>
              <a:rPr lang="cs-CZ" dirty="0" err="1"/>
              <a:t>mladohradištní</a:t>
            </a:r>
            <a:r>
              <a:rPr lang="cs-CZ" dirty="0"/>
              <a:t> pohřebiště, 14H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3294" r="15464" b="10370"/>
          <a:stretch/>
        </p:blipFill>
        <p:spPr>
          <a:xfrm>
            <a:off x="-12367" y="3179226"/>
            <a:ext cx="4599053" cy="36928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12189" r="377" b="11413"/>
          <a:stretch/>
        </p:blipFill>
        <p:spPr>
          <a:xfrm>
            <a:off x="249382" y="684040"/>
            <a:ext cx="3671747" cy="1701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913997-46A5-4971-B681-A76729532918}"/>
              </a:ext>
            </a:extLst>
          </p:cNvPr>
          <p:cNvSpPr txBox="1"/>
          <p:nvPr/>
        </p:nvSpPr>
        <p:spPr>
          <a:xfrm>
            <a:off x="1602783" y="2016483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Dlaždice</a:t>
            </a:r>
          </a:p>
        </p:txBody>
      </p:sp>
    </p:spTree>
    <p:extLst>
      <p:ext uri="{BB962C8B-B14F-4D97-AF65-F5344CB8AC3E}">
        <p14:creationId xmlns:p14="http://schemas.microsoft.com/office/powerpoint/2010/main" val="296067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3"/>
          <p:cNvSpPr>
            <a:spLocks noGrp="1"/>
          </p:cNvSpPr>
          <p:nvPr>
            <p:ph type="title"/>
          </p:nvPr>
        </p:nvSpPr>
        <p:spPr>
          <a:xfrm>
            <a:off x="1773741" y="124691"/>
            <a:ext cx="8852333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b="1" dirty="0">
                <a:solidFill>
                  <a:srgbClr val="FF0000"/>
                </a:solidFill>
              </a:rPr>
              <a:t>Opava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</a:t>
            </a:r>
            <a:r>
              <a:rPr lang="cs-CZ" sz="2200" b="1" dirty="0"/>
              <a:t>pravobřežní terasa řeky Opavy, 30 ha</a:t>
            </a:r>
            <a:br>
              <a:rPr lang="cs-CZ" sz="2200" b="1" dirty="0"/>
            </a:br>
            <a:endParaRPr lang="cs-CZ" altLang="cs-CZ" sz="22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818" y="1413164"/>
            <a:ext cx="11984181" cy="544483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/>
              <a:t>do 80. let 12. stol. </a:t>
            </a:r>
            <a:r>
              <a:rPr lang="cs-CZ" sz="2000" dirty="0"/>
              <a:t>– Horní Poodří (</a:t>
            </a:r>
            <a:r>
              <a:rPr lang="cs-CZ" sz="2000" dirty="0" err="1"/>
              <a:t>Holasicko</a:t>
            </a:r>
            <a:r>
              <a:rPr lang="cs-CZ" sz="2000" dirty="0"/>
              <a:t>) piastovské, pak připojeno k  Českému státu</a:t>
            </a:r>
            <a:endParaRPr lang="cs-CZ" sz="2000" b="1" dirty="0"/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1195 </a:t>
            </a:r>
            <a:r>
              <a:rPr lang="cs-CZ" sz="2000" dirty="0"/>
              <a:t> –  listina olomouckého knížete Vladimíra vydaná v Opavě: „in </a:t>
            </a:r>
            <a:r>
              <a:rPr lang="cs-CZ" sz="2000" dirty="0" err="1"/>
              <a:t>Oppaviam</a:t>
            </a:r>
            <a:r>
              <a:rPr lang="cs-CZ" sz="2000" dirty="0"/>
              <a:t>“ (falsum)</a:t>
            </a:r>
          </a:p>
          <a:p>
            <a:pPr>
              <a:defRPr/>
            </a:pPr>
            <a:r>
              <a:rPr lang="cs-CZ" sz="2000" b="1" dirty="0"/>
              <a:t>1201</a:t>
            </a:r>
            <a:r>
              <a:rPr lang="cs-CZ" sz="2000" dirty="0"/>
              <a:t>  –  listina Přemysla Otakara I:  desátek z </a:t>
            </a:r>
            <a:r>
              <a:rPr lang="cs-CZ" sz="2000" b="1" dirty="0"/>
              <a:t>provincie </a:t>
            </a:r>
            <a:r>
              <a:rPr lang="cs-CZ" sz="2000" b="1" dirty="0" err="1"/>
              <a:t>holasické</a:t>
            </a:r>
            <a:r>
              <a:rPr lang="cs-CZ" sz="2000" b="1" dirty="0"/>
              <a:t> </a:t>
            </a:r>
            <a:r>
              <a:rPr lang="cs-CZ" sz="2000" dirty="0"/>
              <a:t>(„in </a:t>
            </a:r>
            <a:r>
              <a:rPr lang="cs-CZ" sz="2000" dirty="0" err="1"/>
              <a:t>provincia</a:t>
            </a:r>
            <a:r>
              <a:rPr lang="cs-CZ" sz="2000" dirty="0"/>
              <a:t> </a:t>
            </a:r>
            <a:r>
              <a:rPr lang="cs-CZ" sz="2000" dirty="0" err="1"/>
              <a:t>Golasszich</a:t>
            </a:r>
            <a:r>
              <a:rPr lang="cs-CZ" sz="2000" dirty="0"/>
              <a:t>“ – naposledy: 1240)</a:t>
            </a:r>
          </a:p>
          <a:p>
            <a:pPr>
              <a:defRPr/>
            </a:pPr>
            <a:r>
              <a:rPr lang="cs-CZ" sz="2000" b="1" dirty="0"/>
              <a:t>1204  </a:t>
            </a:r>
            <a:r>
              <a:rPr lang="cs-CZ" sz="2000" dirty="0"/>
              <a:t>–  pozemky v vlastnictví řádu německých rytířů</a:t>
            </a:r>
          </a:p>
          <a:p>
            <a:pPr>
              <a:defRPr/>
            </a:pPr>
            <a:r>
              <a:rPr lang="cs-CZ" sz="2000" b="1" dirty="0"/>
              <a:t>1213  </a:t>
            </a:r>
            <a:r>
              <a:rPr lang="cs-CZ" sz="2000" dirty="0"/>
              <a:t>–  osvobození johanitských statků v </a:t>
            </a:r>
            <a:r>
              <a:rPr lang="cs-CZ" sz="2000" dirty="0" err="1"/>
              <a:t>holasické</a:t>
            </a:r>
            <a:r>
              <a:rPr lang="cs-CZ" sz="2000" dirty="0"/>
              <a:t> provincii</a:t>
            </a:r>
          </a:p>
          <a:p>
            <a:pPr>
              <a:defRPr/>
            </a:pPr>
            <a:r>
              <a:rPr lang="cs-CZ" sz="2000" b="1" dirty="0"/>
              <a:t>1220  </a:t>
            </a:r>
            <a:r>
              <a:rPr lang="cs-CZ" sz="2000" dirty="0"/>
              <a:t>–  jmenována: opavská provincie</a:t>
            </a:r>
          </a:p>
          <a:p>
            <a:pPr>
              <a:defRPr/>
            </a:pPr>
            <a:r>
              <a:rPr lang="cs-CZ" sz="2000" b="1" dirty="0"/>
              <a:t>1213  – 1220:  předpokládaná lokace Opavy na místě staršího osídlení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1224  </a:t>
            </a:r>
            <a:r>
              <a:rPr lang="cs-CZ" sz="2000" dirty="0"/>
              <a:t> –  privilegium PO I. sepsané notářem Heřmanem v Hulíně (dochováno v opise:  kopiář ze 17. stol.)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–  měšťané mohli disponovat majetkem; mílové právo: zákaz obchodu s kořalkou, vínem a pivem (1 míle)</a:t>
            </a:r>
          </a:p>
          <a:p>
            <a:pPr marL="0" indent="0">
              <a:buFontTx/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1247</a:t>
            </a:r>
            <a:r>
              <a:rPr lang="cs-CZ" sz="2000" dirty="0"/>
              <a:t> – privilegium markraběte PO II.:  výroční trh (svátek P. Marie) a osvobození od cla (odškodné za mongolský vpád))</a:t>
            </a:r>
          </a:p>
          <a:p>
            <a:pPr>
              <a:defRPr/>
            </a:pPr>
            <a:r>
              <a:rPr lang="cs-CZ" sz="2000" b="1" dirty="0"/>
              <a:t>1269 </a:t>
            </a:r>
            <a:r>
              <a:rPr lang="cs-CZ" sz="2000" dirty="0"/>
              <a:t>– PO II.:  Opavsko vyčleněno z Olomoucka a uděleno Mikuláši I. („</a:t>
            </a:r>
            <a:r>
              <a:rPr lang="cs-CZ" sz="2000" dirty="0" err="1"/>
              <a:t>dominus</a:t>
            </a:r>
            <a:r>
              <a:rPr lang="cs-CZ" sz="2000" dirty="0"/>
              <a:t> Opavie“)</a:t>
            </a:r>
          </a:p>
          <a:p>
            <a:pPr>
              <a:defRPr/>
            </a:pPr>
            <a:r>
              <a:rPr lang="cs-CZ" sz="2000" b="1" dirty="0"/>
              <a:t>1318 </a:t>
            </a:r>
            <a:r>
              <a:rPr lang="cs-CZ" sz="2000" dirty="0"/>
              <a:t>– Jan Lucemburský: Opavsko udělil lénem Mikuláši II.</a:t>
            </a:r>
            <a:endParaRPr lang="cs-CZ" sz="2000" b="1" dirty="0"/>
          </a:p>
        </p:txBody>
      </p:sp>
      <p:pic>
        <p:nvPicPr>
          <p:cNvPr id="4" name="Picture 6" descr="Unič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38" y="29731"/>
            <a:ext cx="2747868" cy="214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219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0834" r="41801" b="8333"/>
          <a:stretch>
            <a:fillRect/>
          </a:stretch>
        </p:blipFill>
        <p:spPr bwMode="auto">
          <a:xfrm>
            <a:off x="166254" y="613583"/>
            <a:ext cx="5735782" cy="51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3958" r="41801" b="9375"/>
          <a:stretch>
            <a:fillRect/>
          </a:stretch>
        </p:blipFill>
        <p:spPr bwMode="auto">
          <a:xfrm>
            <a:off x="6068291" y="613582"/>
            <a:ext cx="6015436" cy="513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39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0" t="7231" r="2413" b="1692"/>
          <a:stretch/>
        </p:blipFill>
        <p:spPr>
          <a:xfrm>
            <a:off x="0" y="-34834"/>
            <a:ext cx="8955314" cy="68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876872" y="0"/>
            <a:ext cx="3315128" cy="68580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altLang="cs-CZ" b="1" dirty="0">
                <a:solidFill>
                  <a:srgbClr val="FFFF00"/>
                </a:solidFill>
              </a:rPr>
              <a:t>SLEZSKO</a:t>
            </a:r>
            <a:endParaRPr lang="cs-CZ" altLang="cs-CZ" sz="2000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err="1">
                <a:solidFill>
                  <a:srgbClr val="FFFF00"/>
                </a:solidFill>
              </a:rPr>
              <a:t>Silesia</a:t>
            </a:r>
            <a:r>
              <a:rPr lang="cs-CZ" altLang="cs-CZ" sz="2000" dirty="0">
                <a:solidFill>
                  <a:srgbClr val="FFFF00"/>
                </a:solidFill>
              </a:rPr>
              <a:t>, Ś</a:t>
            </a:r>
            <a:r>
              <a:rPr lang="en-US" altLang="cs-CZ" sz="2000" dirty="0" err="1">
                <a:solidFill>
                  <a:srgbClr val="FFFF00"/>
                </a:solidFill>
                <a:cs typeface="Arial" panose="020B0604020202020204" pitchFamily="34" charset="0"/>
              </a:rPr>
              <a:t>łą</a:t>
            </a:r>
            <a:r>
              <a:rPr lang="cs-CZ" altLang="cs-CZ" sz="2000" dirty="0" err="1">
                <a:solidFill>
                  <a:srgbClr val="FFFF00"/>
                </a:solidFill>
                <a:cs typeface="Arial" panose="020B0604020202020204" pitchFamily="34" charset="0"/>
              </a:rPr>
              <a:t>sk</a:t>
            </a:r>
            <a:r>
              <a:rPr lang="cs-CZ" altLang="cs-CZ" sz="2000" dirty="0">
                <a:solidFill>
                  <a:srgbClr val="FFFF00"/>
                </a:solidFill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FFFF00"/>
                </a:solidFill>
                <a:cs typeface="Arial" panose="020B0604020202020204" pitchFamily="34" charset="0"/>
              </a:rPr>
              <a:t>Schlesien</a:t>
            </a:r>
            <a:endParaRPr lang="cs-CZ" altLang="cs-CZ" sz="20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cs-CZ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Historicko-geografický útvar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na střední a horní Odře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nazvaný podle hory S</a:t>
            </a:r>
            <a:r>
              <a:rPr lang="en-US" altLang="cs-CZ" sz="1600" b="1" dirty="0" err="1">
                <a:solidFill>
                  <a:schemeClr val="bg1"/>
                </a:solidFill>
              </a:rPr>
              <a:t>łęż</a:t>
            </a:r>
            <a:r>
              <a:rPr lang="cs-CZ" altLang="cs-CZ" sz="1600" b="1" dirty="0">
                <a:solidFill>
                  <a:schemeClr val="bg1"/>
                </a:solidFill>
              </a:rPr>
              <a:t>a </a:t>
            </a:r>
            <a:r>
              <a:rPr lang="cs-CZ" altLang="cs-CZ" sz="1600" b="1" dirty="0" err="1">
                <a:solidFill>
                  <a:schemeClr val="bg1"/>
                </a:solidFill>
              </a:rPr>
              <a:t>a</a:t>
            </a: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říčky pramenící u jejího úpatí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</a:t>
            </a:r>
            <a:r>
              <a:rPr lang="cs-CZ" altLang="cs-CZ" sz="1600" b="1" dirty="0">
                <a:solidFill>
                  <a:srgbClr val="FFFF00"/>
                </a:solidFill>
              </a:rPr>
              <a:t>2. p. 9. st.:    </a:t>
            </a:r>
            <a:r>
              <a:rPr lang="cs-CZ" altLang="cs-CZ" sz="1600" b="1" dirty="0">
                <a:solidFill>
                  <a:schemeClr val="bg1"/>
                </a:solidFill>
              </a:rPr>
              <a:t>kmen </a:t>
            </a:r>
            <a:r>
              <a:rPr lang="cs-CZ" altLang="cs-CZ" sz="1600" b="1" dirty="0" err="1">
                <a:solidFill>
                  <a:schemeClr val="bg1"/>
                </a:solidFill>
              </a:rPr>
              <a:t>Holasiců</a:t>
            </a:r>
            <a:r>
              <a:rPr lang="cs-CZ" altLang="cs-CZ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>
                <a:solidFill>
                  <a:srgbClr val="FFFF00"/>
                </a:solidFill>
              </a:rPr>
              <a:t>985/990</a:t>
            </a:r>
            <a:r>
              <a:rPr lang="cs-CZ" sz="1600" b="1" dirty="0">
                <a:solidFill>
                  <a:schemeClr val="bg1"/>
                </a:solidFill>
              </a:rPr>
              <a:t>   Boleslav Chrabrý</a:t>
            </a:r>
          </a:p>
          <a:p>
            <a:pPr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               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1038/39:   </a:t>
            </a:r>
            <a:r>
              <a:rPr lang="cs-CZ" altLang="cs-CZ" sz="1600" b="1" dirty="0">
                <a:solidFill>
                  <a:schemeClr val="bg1"/>
                </a:solidFill>
              </a:rPr>
              <a:t>Břetislav I.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                Poodří, Slezsko,  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                </a:t>
            </a:r>
            <a:r>
              <a:rPr lang="cs-CZ" altLang="cs-CZ" sz="1600" b="1" dirty="0" err="1">
                <a:solidFill>
                  <a:schemeClr val="bg1"/>
                </a:solidFill>
              </a:rPr>
              <a:t>Krakovsko</a:t>
            </a: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1054:  Slezsko pod Polskem   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           (</a:t>
            </a:r>
            <a:r>
              <a:rPr lang="cs-CZ" altLang="cs-CZ" sz="1600" b="1" dirty="0" err="1">
                <a:solidFill>
                  <a:schemeClr val="bg1"/>
                </a:solidFill>
              </a:rPr>
              <a:t>quedlinburský</a:t>
            </a:r>
            <a:r>
              <a:rPr lang="cs-CZ" altLang="cs-CZ" sz="1600" b="1" dirty="0">
                <a:solidFill>
                  <a:schemeClr val="bg1"/>
                </a:solidFill>
              </a:rPr>
              <a:t> mír)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           český jen Hradec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1182/1197: mor. markrabství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cs-CZ" altLang="cs-CZ" sz="16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 </a:t>
            </a:r>
            <a:endParaRPr lang="en-US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0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327" y="914400"/>
            <a:ext cx="11443855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Lokační Jádro   </a:t>
            </a:r>
            <a:r>
              <a:rPr lang="cs-CZ" sz="2000" dirty="0"/>
              <a:t>–  hned po lokaci byla Opava opevněna; tržiště: Horní a Dolní náměstí, Dobytčí trh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</a:t>
            </a:r>
            <a:r>
              <a:rPr lang="cs-CZ" sz="2000" dirty="0"/>
              <a:t>–  majetky řádu německých rytířů s pozdějším farním kostelem Nanebevzetí Panny Marie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1. pol. 13. stol.</a:t>
            </a:r>
            <a:r>
              <a:rPr lang="cs-CZ" sz="2000" dirty="0"/>
              <a:t>  –  zástavba kolem Hor. a </a:t>
            </a:r>
            <a:r>
              <a:rPr lang="cs-CZ" sz="2000" dirty="0" err="1"/>
              <a:t>Dol</a:t>
            </a:r>
            <a:r>
              <a:rPr lang="cs-CZ" sz="2000" dirty="0"/>
              <a:t>. náměstí:  </a:t>
            </a:r>
            <a:r>
              <a:rPr lang="cs-CZ" sz="2000" dirty="0" err="1"/>
              <a:t>dřevohlinité</a:t>
            </a:r>
            <a:r>
              <a:rPr lang="cs-CZ" sz="2000" dirty="0"/>
              <a:t> domy se zahloubenými suterény: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2. pol. 13. stol. </a:t>
            </a:r>
            <a:r>
              <a:rPr lang="cs-CZ" sz="2000" dirty="0"/>
              <a:t>–  osídlení předměstí:  </a:t>
            </a:r>
            <a:r>
              <a:rPr lang="cs-CZ" sz="2000" dirty="0" err="1"/>
              <a:t>Jaktařské</a:t>
            </a:r>
            <a:r>
              <a:rPr lang="cs-CZ" sz="2000" dirty="0"/>
              <a:t>, Hradecké, Ratibořské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Pekařská ul. 13:  </a:t>
            </a:r>
            <a:r>
              <a:rPr lang="cs-CZ" sz="2000" dirty="0"/>
              <a:t>2002:</a:t>
            </a:r>
            <a:r>
              <a:rPr lang="cs-CZ" sz="2000" b="1" dirty="0"/>
              <a:t>  </a:t>
            </a:r>
            <a:r>
              <a:rPr lang="cs-CZ" sz="2000" dirty="0"/>
              <a:t>základový trámový věnec – po pol. 13. stol. na dně nádobka (základová oběť)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keramika:  a)  starší:    1. pol. 13. stol., tuhová ker, římsové okraje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b)  mladší: 2. pol. 13. stol. -  1. pol.  14. stol., okruží s ovalenými okraji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c)  15. stol. – kamenný dům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U pošty </a:t>
            </a:r>
            <a:r>
              <a:rPr lang="cs-CZ" sz="2000" dirty="0"/>
              <a:t>– 2001/2:  zachycena stěna zahloubeného suterénu, 2. p.13.st.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7008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81890" y="609600"/>
            <a:ext cx="11513127" cy="6248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Horní náměstí </a:t>
            </a:r>
            <a:r>
              <a:rPr lang="cs-CZ" sz="2000" dirty="0"/>
              <a:t>– </a:t>
            </a:r>
            <a:r>
              <a:rPr lang="cs-CZ" sz="2000" b="1" dirty="0"/>
              <a:t>2003:</a:t>
            </a:r>
            <a:r>
              <a:rPr lang="cs-CZ" sz="2000" dirty="0"/>
              <a:t> parcely jižní fronty:  2 objekty ze 13. stol. v superpozici: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a) starší: zbytek podlahy a stěn s trámovým věncem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b) mladší: jímka se zbytkem výdřevy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</a:t>
            </a:r>
            <a:r>
              <a:rPr lang="cs-CZ" sz="2000" b="1" dirty="0"/>
              <a:t>2010-2011:</a:t>
            </a:r>
            <a:r>
              <a:rPr lang="cs-CZ" sz="2000" dirty="0"/>
              <a:t> Radniční ulice:  1. hor.: po r. 1234: první </a:t>
            </a:r>
            <a:r>
              <a:rPr lang="cs-CZ" sz="2000" dirty="0" err="1"/>
              <a:t>dřevohlinitý</a:t>
            </a:r>
            <a:r>
              <a:rPr lang="cs-CZ" sz="2000" dirty="0"/>
              <a:t> dům (</a:t>
            </a:r>
            <a:r>
              <a:rPr lang="cs-CZ" sz="2000" dirty="0" err="1"/>
              <a:t>dendro</a:t>
            </a:r>
            <a:r>
              <a:rPr lang="cs-CZ" sz="2000" dirty="0"/>
              <a:t>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2. hor.: 3./3 pol. 13. stol. a 1. pol. 14. stol.: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4 podsklepené dvoudílné domy s rámovou konstrukcí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hygienické a hospodářské zázemí, sladovnická pec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Krnovská ul. </a:t>
            </a:r>
            <a:r>
              <a:rPr lang="cs-CZ" sz="2000" dirty="0"/>
              <a:t>– </a:t>
            </a:r>
            <a:r>
              <a:rPr lang="cs-CZ" sz="2000" b="1" dirty="0"/>
              <a:t>2001:</a:t>
            </a:r>
            <a:r>
              <a:rPr lang="cs-CZ" sz="2000" dirty="0"/>
              <a:t>  2 zahloubené suterény se stupňovitými vchody se zbytky trámového věnce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zanikly za dánského vpádu na poč. 17. stol.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Hradecká ul.  </a:t>
            </a:r>
            <a:r>
              <a:rPr lang="cs-CZ" sz="2000" dirty="0"/>
              <a:t>– </a:t>
            </a:r>
            <a:r>
              <a:rPr lang="cs-CZ" sz="2000" b="1" dirty="0"/>
              <a:t>1973:</a:t>
            </a:r>
            <a:r>
              <a:rPr lang="cs-CZ" sz="2000" dirty="0"/>
              <a:t>  výzkum J. Král: zásobní jáma a suterén se stupňovitou šíjí, 2. p. 13. stol.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</a:t>
            </a:r>
            <a:r>
              <a:rPr lang="cs-CZ" sz="2000" b="1" dirty="0"/>
              <a:t>1971:</a:t>
            </a:r>
            <a:r>
              <a:rPr lang="cs-CZ" sz="2000" dirty="0"/>
              <a:t>  V. Šikulová: hrnčířská pec z pol. 14. stol.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2918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>
            <a:extLst>
              <a:ext uri="{FF2B5EF4-FFF2-40B4-BE49-F238E27FC236}">
                <a16:creationId xmlns:a16="http://schemas.microsoft.com/office/drawing/2014/main" id="{29B8E8A5-950C-41AC-8AE3-183854F9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20833" r="28706" b="19440"/>
          <a:stretch>
            <a:fillRect/>
          </a:stretch>
        </p:blipFill>
        <p:spPr bwMode="auto">
          <a:xfrm>
            <a:off x="4571999" y="1175870"/>
            <a:ext cx="6510229" cy="554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ovéPole 3">
            <a:extLst>
              <a:ext uri="{FF2B5EF4-FFF2-40B4-BE49-F238E27FC236}">
                <a16:creationId xmlns:a16="http://schemas.microsoft.com/office/drawing/2014/main" id="{BC48F967-D737-4463-9366-F6BD1E6F8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419" y="1122136"/>
            <a:ext cx="1876426" cy="1477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A: Pekařská ul.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B: U pošty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C: Horní nám.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D: Krnovská ul.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E: Hradecká ul.</a:t>
            </a:r>
          </a:p>
        </p:txBody>
      </p:sp>
      <p:sp>
        <p:nvSpPr>
          <p:cNvPr id="9220" name="TextovéPole 5">
            <a:extLst>
              <a:ext uri="{FF2B5EF4-FFF2-40B4-BE49-F238E27FC236}">
                <a16:creationId xmlns:a16="http://schemas.microsoft.com/office/drawing/2014/main" id="{7E342032-BAD2-4538-8B8F-6898761F9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352"/>
            <a:ext cx="34339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Dřevohlinitá</a:t>
            </a:r>
            <a:r>
              <a:rPr lang="cs-CZ" altLang="cs-CZ" sz="2400" b="1" dirty="0">
                <a:solidFill>
                  <a:srgbClr val="FF0000"/>
                </a:solidFill>
              </a:rPr>
              <a:t> zástavba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(lokační jádro města)</a:t>
            </a:r>
          </a:p>
        </p:txBody>
      </p:sp>
      <p:pic>
        <p:nvPicPr>
          <p:cNvPr id="5" name="Picture 10" descr="003 B 66">
            <a:extLst>
              <a:ext uri="{FF2B5EF4-FFF2-40B4-BE49-F238E27FC236}">
                <a16:creationId xmlns:a16="http://schemas.microsoft.com/office/drawing/2014/main" id="{A36D0309-40E1-462E-A232-B9BF772C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7" y="315937"/>
            <a:ext cx="3884336" cy="39497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2852E793-0F44-4F44-AFAD-A02075E9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99" y="4567181"/>
            <a:ext cx="4253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       </a:t>
            </a:r>
            <a:r>
              <a:rPr lang="cs-CZ" altLang="cs-CZ" sz="1800" b="1" dirty="0" err="1">
                <a:latin typeface="+mn-lt"/>
              </a:rPr>
              <a:t>Jaktařské</a:t>
            </a:r>
            <a:r>
              <a:rPr lang="cs-CZ" altLang="cs-CZ" sz="1800" b="1" dirty="0">
                <a:latin typeface="+mn-lt"/>
              </a:rPr>
              <a:t> předměstí.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                         (Krnovská ulice)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Vjezd knížete Karla </a:t>
            </a:r>
            <a:r>
              <a:rPr lang="cs-CZ" altLang="cs-CZ" sz="1800" b="1" dirty="0" err="1">
                <a:latin typeface="+mn-lt"/>
              </a:rPr>
              <a:t>Eusebia</a:t>
            </a:r>
            <a:r>
              <a:rPr lang="cs-CZ" altLang="cs-CZ" sz="1800" b="1" dirty="0">
                <a:latin typeface="+mn-lt"/>
              </a:rPr>
              <a:t> z Lichtenštejna do Opavy r. 1632, výřez dřevořezu.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25000" r="15440" b="11458"/>
          <a:stretch>
            <a:fillRect/>
          </a:stretch>
        </p:blipFill>
        <p:spPr bwMode="auto">
          <a:xfrm>
            <a:off x="811658" y="0"/>
            <a:ext cx="10233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4"/>
          <p:cNvSpPr txBox="1">
            <a:spLocks noChangeArrowheads="1"/>
          </p:cNvSpPr>
          <p:nvPr/>
        </p:nvSpPr>
        <p:spPr bwMode="auto">
          <a:xfrm>
            <a:off x="5793280" y="6350729"/>
            <a:ext cx="1711325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/>
              <a:t>Krnovská 17</a:t>
            </a:r>
          </a:p>
        </p:txBody>
      </p:sp>
    </p:spTree>
    <p:extLst>
      <p:ext uri="{BB962C8B-B14F-4D97-AF65-F5344CB8AC3E}">
        <p14:creationId xmlns:p14="http://schemas.microsoft.com/office/powerpoint/2010/main" val="933592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ABD053-951D-417F-AC9C-583EDD497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r="2232"/>
          <a:stretch/>
        </p:blipFill>
        <p:spPr>
          <a:xfrm>
            <a:off x="200516" y="142842"/>
            <a:ext cx="4843690" cy="37498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B0D1F6-445A-4255-8BF3-1D80AA4B635E}"/>
              </a:ext>
            </a:extLst>
          </p:cNvPr>
          <p:cNvSpPr txBox="1"/>
          <p:nvPr/>
        </p:nvSpPr>
        <p:spPr>
          <a:xfrm>
            <a:off x="3139839" y="1245739"/>
            <a:ext cx="1904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>
                <a:solidFill>
                  <a:srgbClr val="FF0000"/>
                </a:solidFill>
              </a:rPr>
              <a:t>Opavský hrad</a:t>
            </a:r>
          </a:p>
          <a:p>
            <a:pPr marL="342900" indent="-342900">
              <a:buAutoNum type="arabicPeriod"/>
            </a:pPr>
            <a:r>
              <a:rPr lang="cs-CZ" b="1" dirty="0"/>
              <a:t>Krnovská ulice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C89C07-43BE-4AFE-A933-D63E187A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2" y="142842"/>
            <a:ext cx="3944951" cy="30628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E5DC316-8DFE-4ED7-ABD0-42B6D6B2A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8458" y="862576"/>
            <a:ext cx="3798583" cy="25323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C2A4002-C306-43C5-AE46-CC1D25D3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37" y="3188256"/>
            <a:ext cx="3816985" cy="352690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1D7F7E0-C6DB-4C58-9425-6309521B7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56" y="3131278"/>
            <a:ext cx="2381107" cy="35577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1664CFF-6283-47A4-A4D6-0F93D0D6C5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206" y="4153358"/>
            <a:ext cx="3280476" cy="191952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B67C6B9-5FB5-4899-850D-DB410C44BF39}"/>
              </a:ext>
            </a:extLst>
          </p:cNvPr>
          <p:cNvSpPr txBox="1"/>
          <p:nvPr/>
        </p:nvSpPr>
        <p:spPr>
          <a:xfrm>
            <a:off x="5112093" y="6148867"/>
            <a:ext cx="344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Základ pilíře </a:t>
            </a:r>
            <a:r>
              <a:rPr lang="cs-CZ" dirty="0" err="1"/>
              <a:t>dymníkového</a:t>
            </a:r>
            <a:r>
              <a:rPr lang="cs-CZ" dirty="0"/>
              <a:t> komínu.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6B56FB9-54A8-4C5B-945A-34D5698683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1" r="11523"/>
          <a:stretch/>
        </p:blipFill>
        <p:spPr>
          <a:xfrm>
            <a:off x="2549970" y="4196772"/>
            <a:ext cx="2395242" cy="19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3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1F6F2-E64B-4651-AE78-AE8B6C25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36" y="268017"/>
            <a:ext cx="3729519" cy="264984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</a:t>
            </a:r>
            <a:r>
              <a:rPr lang="cs-CZ" sz="3200" b="1" dirty="0">
                <a:solidFill>
                  <a:srgbClr val="FF0000"/>
                </a:solidFill>
              </a:rPr>
              <a:t>Opava – Hrad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/>
              <a:t>2024:  mincovní poklad</a:t>
            </a:r>
            <a:endParaRPr lang="cs-CZ" sz="2000" dirty="0"/>
          </a:p>
          <a:p>
            <a:r>
              <a:rPr lang="cs-CZ" sz="2000" dirty="0"/>
              <a:t>63 pražských a</a:t>
            </a:r>
          </a:p>
          <a:p>
            <a:r>
              <a:rPr lang="cs-CZ" sz="2000" dirty="0"/>
              <a:t>9 míšeňských grošů </a:t>
            </a:r>
          </a:p>
          <a:p>
            <a:r>
              <a:rPr lang="cs-CZ" sz="2000" dirty="0"/>
              <a:t>30 zlatých uherských dukátů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B5F029-AAE7-4091-AF72-3E2674EB8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625" y="142003"/>
            <a:ext cx="5616539" cy="31317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5222BF-F6CA-468E-A83E-B0B8A14C7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5393" r="8756" b="20623"/>
          <a:stretch/>
        </p:blipFill>
        <p:spPr>
          <a:xfrm>
            <a:off x="100317" y="3518624"/>
            <a:ext cx="5302938" cy="31855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FF3B8C-5B07-481C-A4F6-9AD4877FF1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3483" r="9684" b="20000"/>
          <a:stretch/>
        </p:blipFill>
        <p:spPr>
          <a:xfrm>
            <a:off x="5794625" y="3518624"/>
            <a:ext cx="5660785" cy="31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58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333376"/>
            <a:ext cx="10668000" cy="6524625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endParaRPr lang="cs-CZ" altLang="cs-CZ" sz="20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1. fáze:  2/4 až polovina 13. stol.: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/>
              <a:t>Hradec, </a:t>
            </a:r>
            <a:r>
              <a:rPr lang="cs-CZ" altLang="cs-CZ" sz="1800" b="1" dirty="0" err="1"/>
              <a:t>Cvilín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v režii zeměpána (český </a:t>
            </a:r>
            <a:r>
              <a:rPr lang="cs-CZ" altLang="cs-CZ" sz="1800" dirty="0" err="1"/>
              <a:t>král,moravský</a:t>
            </a:r>
            <a:r>
              <a:rPr lang="cs-CZ" altLang="cs-CZ" sz="1800" dirty="0"/>
              <a:t> markrabě)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 err="1"/>
              <a:t>Fulštejn</a:t>
            </a:r>
            <a:r>
              <a:rPr lang="cs-CZ" altLang="cs-CZ" sz="1800" dirty="0"/>
              <a:t>  –  v režii církve (olomoucký biskup a šlechtic)</a:t>
            </a:r>
          </a:p>
          <a:p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2. fáze:  ¾ 13. stol.: 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 err="1"/>
              <a:t>Edelštejn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Freudenštejn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Luginsland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Landek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zeměpanské lokace 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/>
              <a:t>Medlice, Heraltice, </a:t>
            </a:r>
            <a:r>
              <a:rPr lang="cs-CZ" altLang="cs-CZ" sz="1800" b="1" dirty="0" err="1"/>
              <a:t>Přerovec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šlechtici jako leníci krále nebo biskupa </a:t>
            </a:r>
          </a:p>
          <a:p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3. fáze:  3/3 13. – počátek 14. stol.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 err="1"/>
              <a:t>Weisenštejn</a:t>
            </a:r>
            <a:r>
              <a:rPr lang="cs-CZ" altLang="cs-CZ" sz="1800" b="1" dirty="0"/>
              <a:t>, Rabštejn, </a:t>
            </a:r>
            <a:r>
              <a:rPr lang="cs-CZ" altLang="cs-CZ" sz="1800" b="1" dirty="0" err="1"/>
              <a:t>Quingburg</a:t>
            </a:r>
            <a:r>
              <a:rPr lang="cs-CZ" altLang="cs-CZ" sz="1800" b="1" dirty="0"/>
              <a:t>, Fulnek, Slezská Ostrava</a:t>
            </a:r>
            <a:r>
              <a:rPr lang="cs-CZ" altLang="cs-CZ" sz="1800" dirty="0"/>
              <a:t> – zeměpanské 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 err="1"/>
              <a:t>Leuchtenštejn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Koberštejn</a:t>
            </a:r>
            <a:r>
              <a:rPr lang="cs-CZ" altLang="cs-CZ" sz="1800" b="1" dirty="0"/>
              <a:t>, Javorník</a:t>
            </a:r>
            <a:r>
              <a:rPr lang="cs-CZ" altLang="cs-CZ" sz="1800" dirty="0"/>
              <a:t>  – zeměpanské, vratislavský biskup </a:t>
            </a:r>
          </a:p>
          <a:p>
            <a:pPr>
              <a:buFontTx/>
              <a:buNone/>
            </a:pPr>
            <a:r>
              <a:rPr lang="cs-CZ" altLang="cs-CZ" sz="1800" dirty="0"/>
              <a:t>          </a:t>
            </a:r>
            <a:r>
              <a:rPr lang="cs-CZ" altLang="cs-CZ" sz="1800" b="1" dirty="0"/>
              <a:t>Štítina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Benešovicové</a:t>
            </a:r>
            <a:r>
              <a:rPr lang="cs-CZ" altLang="cs-CZ" sz="1800" dirty="0"/>
              <a:t>), </a:t>
            </a:r>
            <a:r>
              <a:rPr lang="cs-CZ" altLang="cs-CZ" sz="1800" b="1" dirty="0" err="1"/>
              <a:t>Frýdberk</a:t>
            </a:r>
            <a:r>
              <a:rPr lang="cs-CZ" altLang="cs-CZ" sz="1800" b="1" dirty="0"/>
              <a:t>,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Kaltenštejn</a:t>
            </a:r>
            <a:r>
              <a:rPr lang="cs-CZ" altLang="cs-CZ" sz="1800" b="1" dirty="0"/>
              <a:t>,</a:t>
            </a:r>
            <a:r>
              <a:rPr lang="cs-CZ" altLang="cs-CZ" sz="1800" dirty="0"/>
              <a:t> </a:t>
            </a:r>
            <a:r>
              <a:rPr lang="cs-CZ" altLang="cs-CZ" sz="1800" b="1" dirty="0" err="1"/>
              <a:t>Rychleby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Wüstehubové</a:t>
            </a:r>
            <a:r>
              <a:rPr lang="cs-CZ" altLang="cs-CZ" sz="1800" dirty="0"/>
              <a:t>)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4. fáze:  14. – 15. stol.:</a:t>
            </a:r>
          </a:p>
          <a:p>
            <a:pPr>
              <a:buFontTx/>
              <a:buNone/>
            </a:pPr>
            <a:r>
              <a:rPr lang="cs-CZ" altLang="cs-CZ" sz="1800" dirty="0"/>
              <a:t>           </a:t>
            </a:r>
            <a:r>
              <a:rPr lang="cs-CZ" altLang="cs-CZ" sz="1800" b="1" dirty="0" err="1"/>
              <a:t>Drakov</a:t>
            </a:r>
            <a:r>
              <a:rPr lang="cs-CZ" altLang="cs-CZ" sz="1800" dirty="0"/>
              <a:t>, </a:t>
            </a:r>
            <a:r>
              <a:rPr lang="cs-CZ" altLang="cs-CZ" sz="1800" b="1" dirty="0" err="1"/>
              <a:t>Fürstenwalde</a:t>
            </a:r>
            <a:r>
              <a:rPr lang="cs-CZ" altLang="cs-CZ" sz="1800" dirty="0"/>
              <a:t>, </a:t>
            </a:r>
            <a:r>
              <a:rPr lang="cs-CZ" altLang="cs-CZ" sz="1800" b="1" dirty="0"/>
              <a:t>Pustý zámek</a:t>
            </a:r>
            <a:r>
              <a:rPr lang="cs-CZ" altLang="cs-CZ" sz="1800" dirty="0"/>
              <a:t> - zeměpanské</a:t>
            </a:r>
          </a:p>
          <a:p>
            <a:pPr>
              <a:buFontTx/>
              <a:buNone/>
            </a:pPr>
            <a:r>
              <a:rPr lang="cs-CZ" altLang="cs-CZ" sz="1800" dirty="0"/>
              <a:t>           </a:t>
            </a:r>
            <a:r>
              <a:rPr lang="cs-CZ" altLang="cs-CZ" sz="1800" b="1" dirty="0"/>
              <a:t>Zátor</a:t>
            </a:r>
            <a:r>
              <a:rPr lang="cs-CZ" altLang="cs-CZ" sz="1800" dirty="0"/>
              <a:t> (p. z Lomnice), </a:t>
            </a:r>
            <a:r>
              <a:rPr lang="cs-CZ" altLang="cs-CZ" sz="1800" b="1" dirty="0" err="1"/>
              <a:t>Vartnov</a:t>
            </a:r>
            <a:r>
              <a:rPr lang="cs-CZ" altLang="cs-CZ" sz="1800" b="1" dirty="0"/>
              <a:t> </a:t>
            </a:r>
            <a:r>
              <a:rPr lang="cs-CZ" altLang="cs-CZ" sz="1800" dirty="0"/>
              <a:t>(z </a:t>
            </a:r>
            <a:r>
              <a:rPr lang="cs-CZ" altLang="cs-CZ" sz="1800" dirty="0" err="1"/>
              <a:t>Warty</a:t>
            </a:r>
            <a:r>
              <a:rPr lang="cs-CZ" altLang="cs-CZ" sz="1800" dirty="0"/>
              <a:t>), </a:t>
            </a:r>
            <a:r>
              <a:rPr lang="cs-CZ" altLang="cs-CZ" sz="1800" b="1" dirty="0" err="1"/>
              <a:t>Vikštejn</a:t>
            </a:r>
            <a:r>
              <a:rPr lang="cs-CZ" altLang="cs-CZ" sz="1800" dirty="0"/>
              <a:t> (z Lublic) – šlechtické</a:t>
            </a:r>
          </a:p>
          <a:p>
            <a:pPr>
              <a:buFontTx/>
              <a:buNone/>
            </a:pPr>
            <a:r>
              <a:rPr lang="cs-CZ" altLang="cs-CZ" sz="1800" dirty="0"/>
              <a:t>           </a:t>
            </a:r>
            <a:r>
              <a:rPr lang="cs-CZ" altLang="cs-CZ" sz="1800" b="1" dirty="0"/>
              <a:t>Bruntál</a:t>
            </a:r>
            <a:r>
              <a:rPr lang="cs-CZ" altLang="cs-CZ" sz="1800" dirty="0"/>
              <a:t>, </a:t>
            </a:r>
            <a:r>
              <a:rPr lang="cs-CZ" altLang="cs-CZ" sz="1800" b="1" dirty="0"/>
              <a:t>Frýdek</a:t>
            </a:r>
            <a:r>
              <a:rPr lang="cs-CZ" altLang="cs-CZ" sz="1800" dirty="0"/>
              <a:t>, </a:t>
            </a:r>
            <a:r>
              <a:rPr lang="cs-CZ" altLang="cs-CZ" sz="1800" b="1" dirty="0"/>
              <a:t>Krnov</a:t>
            </a:r>
            <a:r>
              <a:rPr lang="cs-CZ" altLang="cs-CZ" sz="1800" dirty="0"/>
              <a:t>, </a:t>
            </a:r>
            <a:r>
              <a:rPr lang="cs-CZ" altLang="cs-CZ" sz="1800" b="1" dirty="0"/>
              <a:t>Opava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zeměpanské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sz="1800" dirty="0"/>
          </a:p>
        </p:txBody>
      </p:sp>
      <p:pic>
        <p:nvPicPr>
          <p:cNvPr id="3" name="Picture 4" descr="hradyob1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6" y="157149"/>
            <a:ext cx="4688114" cy="648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16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"/>
          <a:stretch>
            <a:fillRect/>
          </a:stretch>
        </p:blipFill>
        <p:spPr bwMode="auto">
          <a:xfrm>
            <a:off x="2002971" y="-26086"/>
            <a:ext cx="8389258" cy="690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77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1626680" y="344148"/>
            <a:ext cx="3682999" cy="1325563"/>
          </a:xfrm>
        </p:spPr>
        <p:txBody>
          <a:bodyPr/>
          <a:lstStyle/>
          <a:p>
            <a:r>
              <a:rPr lang="cs-CZ" altLang="cs-CZ" sz="3200" b="1" dirty="0"/>
              <a:t>            </a:t>
            </a:r>
            <a:r>
              <a:rPr lang="cs-CZ" altLang="cs-CZ" sz="4000" b="1" dirty="0" err="1">
                <a:solidFill>
                  <a:srgbClr val="FF0000"/>
                </a:solidFill>
              </a:rPr>
              <a:t>Cvilín</a:t>
            </a:r>
            <a:br>
              <a:rPr lang="cs-CZ" altLang="cs-CZ" sz="3200" b="1" dirty="0"/>
            </a:br>
            <a:r>
              <a:rPr lang="cs-CZ" altLang="cs-CZ" sz="3200" b="1" dirty="0"/>
              <a:t>       </a:t>
            </a:r>
            <a:r>
              <a:rPr lang="cs-CZ" altLang="cs-CZ" sz="2000" b="1" dirty="0">
                <a:solidFill>
                  <a:srgbClr val="FF0000"/>
                </a:solidFill>
              </a:rPr>
              <a:t>Zadní </a:t>
            </a:r>
            <a:r>
              <a:rPr lang="cs-CZ" altLang="cs-CZ" sz="2000" b="1" dirty="0" err="1">
                <a:solidFill>
                  <a:srgbClr val="FF0000"/>
                </a:solidFill>
              </a:rPr>
              <a:t>cvilínský</a:t>
            </a:r>
            <a:r>
              <a:rPr lang="cs-CZ" altLang="cs-CZ" sz="2000" b="1" dirty="0">
                <a:solidFill>
                  <a:srgbClr val="FF0000"/>
                </a:solidFill>
              </a:rPr>
              <a:t> kopec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pic>
        <p:nvPicPr>
          <p:cNvPr id="40963" name="Picture 7" descr="pf_2660_09"/>
          <p:cNvPicPr>
            <a:picLocks noChangeAspect="1" noChangeArrowheads="1"/>
          </p:cNvPicPr>
          <p:nvPr/>
        </p:nvPicPr>
        <p:blipFill rotWithShape="1"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r="16345"/>
          <a:stretch/>
        </p:blipFill>
        <p:spPr bwMode="auto">
          <a:xfrm>
            <a:off x="7010400" y="2435477"/>
            <a:ext cx="5181600" cy="442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p&amp;uring;dorysný pl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397" y="0"/>
            <a:ext cx="2625602" cy="26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1" descr="pf_2660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0"/>
            <a:ext cx="2555998" cy="26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7511" y="2013858"/>
            <a:ext cx="7010399" cy="4318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1800" b="1" dirty="0"/>
              <a:t>pol. 13. stol.</a:t>
            </a:r>
            <a:r>
              <a:rPr lang="cs-CZ" altLang="cs-CZ" sz="1800" dirty="0"/>
              <a:t>:  sídlo opavských Přemyslovců (režie </a:t>
            </a:r>
            <a:r>
              <a:rPr lang="cs-CZ" altLang="cs-CZ" sz="1800" dirty="0" err="1"/>
              <a:t>Benešoviců</a:t>
            </a:r>
            <a:r>
              <a:rPr lang="cs-CZ" altLang="cs-CZ" sz="1800" dirty="0"/>
              <a:t>)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1377:  </a:t>
            </a:r>
            <a:r>
              <a:rPr lang="cs-CZ" altLang="cs-CZ" sz="1800" dirty="0"/>
              <a:t>dělení Opavska - Jan I. (kasteláni páni z </a:t>
            </a:r>
            <a:r>
              <a:rPr lang="cs-CZ" altLang="cs-CZ" sz="1800" dirty="0" err="1"/>
              <a:t>Lobenštejna</a:t>
            </a:r>
            <a:r>
              <a:rPr lang="cs-CZ" altLang="cs-CZ" sz="1800" dirty="0"/>
              <a:t>).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Konec 14. stol.:  </a:t>
            </a:r>
            <a:r>
              <a:rPr lang="cs-CZ" altLang="cs-CZ" sz="1800" dirty="0"/>
              <a:t>Jan II. půl hradu prodal opolskému vévodovi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1390:</a:t>
            </a:r>
            <a:r>
              <a:rPr lang="cs-CZ" altLang="cs-CZ" sz="1800" dirty="0"/>
              <a:t>  druhou půlku s Krnovskem odkoupil markrabě Jošt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1427:</a:t>
            </a:r>
            <a:r>
              <a:rPr lang="cs-CZ" altLang="cs-CZ" sz="1800" dirty="0"/>
              <a:t>  po smrti Jana II. přešlo Krnovsko na Mikuláše V.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1452:</a:t>
            </a:r>
            <a:r>
              <a:rPr lang="cs-CZ" altLang="cs-CZ" sz="1800" dirty="0"/>
              <a:t>  na Jana IV., kterého k rezignaci donutil Matyáš Korvín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1474:</a:t>
            </a:r>
            <a:r>
              <a:rPr lang="cs-CZ" altLang="cs-CZ" sz="1800" dirty="0"/>
              <a:t> dobyt </a:t>
            </a:r>
            <a:r>
              <a:rPr lang="cs-CZ" altLang="cs-CZ" sz="1800" dirty="0" err="1"/>
              <a:t>Korvínovými</a:t>
            </a:r>
            <a:r>
              <a:rPr lang="cs-CZ" altLang="cs-CZ" sz="1800" dirty="0"/>
              <a:t> vojsky (hejtman Jan Bělík z </a:t>
            </a:r>
            <a:r>
              <a:rPr lang="cs-CZ" altLang="cs-CZ" sz="1800" dirty="0" err="1"/>
              <a:t>Kornic</a:t>
            </a:r>
            <a:r>
              <a:rPr lang="cs-CZ" altLang="cs-CZ" sz="18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1493-1524:</a:t>
            </a:r>
            <a:r>
              <a:rPr lang="cs-CZ" altLang="cs-CZ" sz="1800" dirty="0"/>
              <a:t>  léno Jana a Jiřího ze </a:t>
            </a:r>
            <a:r>
              <a:rPr lang="cs-CZ" altLang="cs-CZ" sz="1800" dirty="0" err="1"/>
              <a:t>Šelenberka</a:t>
            </a:r>
            <a:r>
              <a:rPr lang="cs-CZ" altLang="cs-CZ" sz="1800" dirty="0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1524-1622</a:t>
            </a:r>
            <a:r>
              <a:rPr lang="cs-CZ" altLang="cs-CZ" sz="1800" dirty="0"/>
              <a:t>:  Krnovsko koupil hohenzollernský kníže Jiří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                     Braniborsko-</a:t>
            </a:r>
            <a:r>
              <a:rPr lang="cs-CZ" altLang="cs-CZ" sz="1800" dirty="0" err="1"/>
              <a:t>Ansbašský</a:t>
            </a:r>
            <a:r>
              <a:rPr lang="cs-CZ" altLang="cs-CZ" sz="1800" dirty="0"/>
              <a:t> (1621 dán do klatby)</a:t>
            </a:r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1622:</a:t>
            </a:r>
            <a:r>
              <a:rPr lang="cs-CZ" altLang="cs-CZ" sz="1800" dirty="0"/>
              <a:t> jako konfiskát získal Karel z </a:t>
            </a:r>
            <a:r>
              <a:rPr lang="cs-CZ" altLang="cs-CZ" sz="1800" dirty="0" err="1"/>
              <a:t>Liechtenštejna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22186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327295" y="193963"/>
            <a:ext cx="4043362" cy="1143000"/>
          </a:xfrm>
        </p:spPr>
        <p:txBody>
          <a:bodyPr/>
          <a:lstStyle/>
          <a:p>
            <a:r>
              <a:rPr lang="cs-CZ" altLang="cs-CZ" sz="3200" b="1" dirty="0"/>
              <a:t>      </a:t>
            </a:r>
            <a:r>
              <a:rPr lang="cs-CZ" altLang="cs-CZ" sz="4000" b="1" dirty="0">
                <a:solidFill>
                  <a:srgbClr val="FF0000"/>
                </a:solidFill>
              </a:rPr>
              <a:t>Mincovní dílna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87927" y="1519640"/>
            <a:ext cx="6442364" cy="5251029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1935:</a:t>
            </a:r>
            <a:r>
              <a:rPr lang="cs-CZ" altLang="cs-CZ" sz="1800" dirty="0"/>
              <a:t>  krnovský stavitel G. A. Horny našel mincovní dílnu</a:t>
            </a:r>
          </a:p>
          <a:p>
            <a:pPr marL="0" indent="0">
              <a:buNone/>
            </a:pPr>
            <a:r>
              <a:rPr lang="cs-CZ" altLang="cs-CZ" sz="1800" dirty="0"/>
              <a:t>                ve východní části hradu, kde se za vévody Přemka </a:t>
            </a:r>
          </a:p>
          <a:p>
            <a:pPr marL="0" indent="0">
              <a:buNone/>
            </a:pPr>
            <a:r>
              <a:rPr lang="cs-CZ" altLang="cs-CZ" sz="1800" dirty="0"/>
              <a:t>                Opavského v letech (1420 – 1433) zhotovovaly</a:t>
            </a:r>
          </a:p>
          <a:p>
            <a:pPr marL="0" indent="0">
              <a:buNone/>
            </a:pPr>
            <a:r>
              <a:rPr lang="cs-CZ" altLang="cs-CZ" sz="1800" dirty="0"/>
              <a:t>                mince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Půdorys</a:t>
            </a:r>
            <a:r>
              <a:rPr lang="cs-CZ" altLang="cs-CZ" sz="1800" dirty="0"/>
              <a:t>  –  částečně obezděný objekt (4 x 2,75 m)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dno zahloubeno do skalnatého podloží</a:t>
            </a:r>
          </a:p>
          <a:p>
            <a:pPr marL="0" indent="0">
              <a:buNone/>
            </a:pPr>
            <a:r>
              <a:rPr lang="cs-CZ" altLang="cs-CZ" sz="1800" dirty="0"/>
              <a:t>                        v maltové podlaze zasazeny 2 dřevěné špalky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stažené obručemi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Zásyp</a:t>
            </a:r>
            <a:r>
              <a:rPr lang="cs-CZ" altLang="cs-CZ" sz="1800" dirty="0"/>
              <a:t>  –  u jižní zdi množství zlomků strusek, tavících </a:t>
            </a:r>
          </a:p>
          <a:p>
            <a:pPr marL="0" indent="0">
              <a:buNone/>
            </a:pPr>
            <a:r>
              <a:rPr lang="cs-CZ" altLang="cs-CZ" sz="1800" dirty="0"/>
              <a:t>                    tyglíků, mincovních střížků, mincí a železných </a:t>
            </a:r>
          </a:p>
          <a:p>
            <a:pPr marL="0" indent="0">
              <a:buNone/>
            </a:pPr>
            <a:r>
              <a:rPr lang="cs-CZ" altLang="cs-CZ" sz="1800" dirty="0"/>
              <a:t>                    razících pouzder (ražba)</a:t>
            </a:r>
          </a:p>
        </p:txBody>
      </p:sp>
      <p:pic>
        <p:nvPicPr>
          <p:cNvPr id="6" name="iimg_-1964026681" descr="12_2.jpg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5018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6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5282"/>
          <a:stretch/>
        </p:blipFill>
        <p:spPr>
          <a:xfrm>
            <a:off x="4392670" y="0"/>
            <a:ext cx="7251411" cy="68679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C301042-AA57-4BDB-B533-04F62DE55D6F}"/>
              </a:ext>
            </a:extLst>
          </p:cNvPr>
          <p:cNvSpPr txBox="1"/>
          <p:nvPr/>
        </p:nvSpPr>
        <p:spPr>
          <a:xfrm>
            <a:off x="873303" y="575353"/>
            <a:ext cx="2185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Velkomoravská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      hradiska</a:t>
            </a:r>
          </a:p>
        </p:txBody>
      </p:sp>
    </p:spTree>
    <p:extLst>
      <p:ext uri="{BB962C8B-B14F-4D97-AF65-F5344CB8AC3E}">
        <p14:creationId xmlns:p14="http://schemas.microsoft.com/office/powerpoint/2010/main" val="350477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6 -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6578"/>
          <a:stretch>
            <a:fillRect/>
          </a:stretch>
        </p:blipFill>
        <p:spPr bwMode="auto">
          <a:xfrm>
            <a:off x="5089713" y="3575406"/>
            <a:ext cx="3487270" cy="317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6 -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r="7394" b="15776"/>
          <a:stretch/>
        </p:blipFill>
        <p:spPr bwMode="auto">
          <a:xfrm>
            <a:off x="5323965" y="323156"/>
            <a:ext cx="1811125" cy="159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6 - 1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97" y="515972"/>
            <a:ext cx="19510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6 -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15" y="2083728"/>
            <a:ext cx="2392079" cy="148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 descr="67_254(b)"/>
          <p:cNvPicPr>
            <a:picLocks noChangeAspect="1" noChangeArrowheads="1"/>
          </p:cNvPicPr>
          <p:nvPr/>
        </p:nvPicPr>
        <p:blipFill rotWithShape="1"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34638" r="2473" b="20880"/>
          <a:stretch/>
        </p:blipFill>
        <p:spPr bwMode="auto">
          <a:xfrm>
            <a:off x="1146003" y="4408017"/>
            <a:ext cx="3764163" cy="22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Obrázky-refoš"/>
          <p:cNvPicPr>
            <a:picLocks noChangeAspect="1" noChangeArrowheads="1"/>
          </p:cNvPicPr>
          <p:nvPr/>
        </p:nvPicPr>
        <p:blipFill>
          <a:blip r:embed="rId7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8659089" y="3441675"/>
            <a:ext cx="2785963" cy="320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5" descr="razteis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1" y="515972"/>
            <a:ext cx="23336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50_3(7)"/>
          <p:cNvPicPr>
            <a:picLocks noChangeAspect="1" noChangeArrowheads="1"/>
          </p:cNvPicPr>
          <p:nvPr/>
        </p:nvPicPr>
        <p:blipFill>
          <a:blip r:embed="rId9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0780" y="182211"/>
            <a:ext cx="4178069" cy="31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83B280-00E7-4CDF-9D3F-131D758AB94E}"/>
              </a:ext>
            </a:extLst>
          </p:cNvPr>
          <p:cNvSpPr txBox="1"/>
          <p:nvPr/>
        </p:nvSpPr>
        <p:spPr>
          <a:xfrm>
            <a:off x="5434801" y="178408"/>
            <a:ext cx="14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Lotové závaží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B7B301-4E95-4DB1-BC10-0E35819271E3}"/>
              </a:ext>
            </a:extLst>
          </p:cNvPr>
          <p:cNvSpPr txBox="1"/>
          <p:nvPr/>
        </p:nvSpPr>
        <p:spPr>
          <a:xfrm>
            <a:off x="3117027" y="178408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Razící pouzdro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E638E0-F7FF-4929-AF7F-F100B4C9A325}"/>
              </a:ext>
            </a:extLst>
          </p:cNvPr>
          <p:cNvSpPr txBox="1"/>
          <p:nvPr/>
        </p:nvSpPr>
        <p:spPr>
          <a:xfrm>
            <a:off x="11002975" y="5946988"/>
            <a:ext cx="83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Tyglík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81581F-DE30-4144-BBF3-8EECB60767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01" y="3571642"/>
            <a:ext cx="2191630" cy="174334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CF1CFC-7DE6-4F80-99F5-E460383C63FF}"/>
              </a:ext>
            </a:extLst>
          </p:cNvPr>
          <p:cNvSpPr txBox="1"/>
          <p:nvPr/>
        </p:nvSpPr>
        <p:spPr>
          <a:xfrm>
            <a:off x="1125238" y="6251127"/>
            <a:ext cx="264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Haléře Přemka Opavského</a:t>
            </a:r>
          </a:p>
        </p:txBody>
      </p:sp>
    </p:spTree>
    <p:extLst>
      <p:ext uri="{BB962C8B-B14F-4D97-AF65-F5344CB8AC3E}">
        <p14:creationId xmlns:p14="http://schemas.microsoft.com/office/powerpoint/2010/main" val="4215351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M 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r="10977"/>
          <a:stretch>
            <a:fillRect/>
          </a:stretch>
        </p:blipFill>
        <p:spPr bwMode="auto">
          <a:xfrm>
            <a:off x="7639843" y="949842"/>
            <a:ext cx="1655763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8" descr="Cvilín-meč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" y="949842"/>
            <a:ext cx="2017712" cy="45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17604" r="28542" b="17932"/>
          <a:stretch>
            <a:fillRect/>
          </a:stretch>
        </p:blipFill>
        <p:spPr bwMode="auto">
          <a:xfrm>
            <a:off x="3014949" y="1273321"/>
            <a:ext cx="4234653" cy="370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7" name="Text Box 11"/>
          <p:cNvSpPr txBox="1">
            <a:spLocks noChangeArrowheads="1"/>
          </p:cNvSpPr>
          <p:nvPr/>
        </p:nvSpPr>
        <p:spPr bwMode="auto">
          <a:xfrm>
            <a:off x="651668" y="153084"/>
            <a:ext cx="2017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r>
              <a:rPr lang="cs-CZ" altLang="cs-CZ" sz="1800" b="1" dirty="0"/>
              <a:t>, 1943 (?), d. 58 cm</a:t>
            </a: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6884417" y="528223"/>
            <a:ext cx="3166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Stěbořice, 1901, d. 102 cm</a:t>
            </a:r>
          </a:p>
        </p:txBody>
      </p:sp>
      <p:sp>
        <p:nvSpPr>
          <p:cNvPr id="69639" name="Text Box 13"/>
          <p:cNvSpPr txBox="1">
            <a:spLocks noChangeArrowheads="1"/>
          </p:cNvSpPr>
          <p:nvPr/>
        </p:nvSpPr>
        <p:spPr bwMode="auto">
          <a:xfrm>
            <a:off x="3606573" y="589641"/>
            <a:ext cx="3051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r>
              <a:rPr lang="cs-CZ" altLang="cs-CZ" sz="1800" b="1" dirty="0"/>
              <a:t>, 1942, d. 158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Zánikový horizont: 1478</a:t>
            </a:r>
          </a:p>
        </p:txBody>
      </p:sp>
      <p:sp>
        <p:nvSpPr>
          <p:cNvPr id="69640" name="Text Box 14"/>
          <p:cNvSpPr txBox="1">
            <a:spLocks noChangeArrowheads="1"/>
          </p:cNvSpPr>
          <p:nvPr/>
        </p:nvSpPr>
        <p:spPr bwMode="auto">
          <a:xfrm>
            <a:off x="892176" y="5451090"/>
            <a:ext cx="69326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Typ:  </a:t>
            </a:r>
            <a:r>
              <a:rPr lang="cs-CZ" altLang="cs-CZ" sz="2400" b="1" dirty="0" err="1"/>
              <a:t>Oakeshott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XIIIa</a:t>
            </a:r>
            <a:r>
              <a:rPr lang="cs-CZ" altLang="cs-CZ" sz="2400" b="1" dirty="0"/>
              <a:t> (14. – 15. stol.)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Analogie:  </a:t>
            </a:r>
            <a:r>
              <a:rPr lang="cs-CZ" altLang="cs-CZ" sz="2400" b="1" dirty="0" err="1"/>
              <a:t>Cvilín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Landek</a:t>
            </a:r>
            <a:r>
              <a:rPr lang="cs-CZ" altLang="cs-CZ" sz="2400" b="1" dirty="0"/>
              <a:t>, Hrádek ve Slezsku,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Heřmanovice na Bruntálsku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508666" y="949841"/>
            <a:ext cx="2683334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529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M 644"/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34" y="3232883"/>
            <a:ext cx="13795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6" descr="img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>
            <a:fillRect/>
          </a:stretch>
        </p:blipFill>
        <p:spPr bwMode="auto">
          <a:xfrm>
            <a:off x="4531" y="2048093"/>
            <a:ext cx="3188590" cy="480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/>
          <p:cNvPicPr>
            <a:picLocks noChangeAspect="1" noChangeArrowheads="1"/>
          </p:cNvPicPr>
          <p:nvPr/>
        </p:nvPicPr>
        <p:blipFill rotWithShape="1"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7" t="38750" r="32833" b="52019"/>
          <a:stretch/>
        </p:blipFill>
        <p:spPr bwMode="auto">
          <a:xfrm>
            <a:off x="-971" y="426496"/>
            <a:ext cx="319409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1354" r="33644" b="60292"/>
          <a:stretch>
            <a:fillRect/>
          </a:stretch>
        </p:blipFill>
        <p:spPr bwMode="auto">
          <a:xfrm>
            <a:off x="7122582" y="226724"/>
            <a:ext cx="3446222" cy="17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0" name="Text Box 12"/>
          <p:cNvSpPr txBox="1">
            <a:spLocks noChangeArrowheads="1"/>
          </p:cNvSpPr>
          <p:nvPr/>
        </p:nvSpPr>
        <p:spPr bwMode="auto">
          <a:xfrm>
            <a:off x="6675501" y="2115749"/>
            <a:ext cx="45394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2012: Opava – Křížkovského sady</a:t>
            </a:r>
          </a:p>
        </p:txBody>
      </p: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3853320" y="123467"/>
            <a:ext cx="10359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Cvilín</a:t>
            </a:r>
            <a:endParaRPr lang="cs-CZ" altLang="cs-CZ" sz="2000" b="1" dirty="0"/>
          </a:p>
        </p:txBody>
      </p:sp>
      <p:pic>
        <p:nvPicPr>
          <p:cNvPr id="69643" name="Picture 15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46286"/>
          <a:stretch>
            <a:fillRect/>
          </a:stretch>
        </p:blipFill>
        <p:spPr bwMode="auto">
          <a:xfrm>
            <a:off x="6080042" y="2684716"/>
            <a:ext cx="5828042" cy="223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4" name="Picture 17" descr="M 645"/>
          <p:cNvPicPr>
            <a:picLocks noChangeAspect="1" noChangeArrowheads="1"/>
          </p:cNvPicPr>
          <p:nvPr/>
        </p:nvPicPr>
        <p:blipFill>
          <a:blip r:embed="rId6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399" y="644339"/>
            <a:ext cx="19589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" name="Text Box 18"/>
          <p:cNvSpPr txBox="1">
            <a:spLocks noChangeArrowheads="1"/>
          </p:cNvSpPr>
          <p:nvPr/>
        </p:nvSpPr>
        <p:spPr bwMode="auto">
          <a:xfrm>
            <a:off x="6354108" y="5275241"/>
            <a:ext cx="52282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Luk:   2002:  Opava-Horní </a:t>
            </a:r>
            <a:r>
              <a:rPr lang="cs-CZ" altLang="cs-CZ" sz="1800" b="1" dirty="0" err="1"/>
              <a:t>náměsti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Fragment luku /kuše), 2.p. 13.-13/14. stol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1973:  </a:t>
            </a:r>
            <a:r>
              <a:rPr lang="cs-CZ" altLang="cs-CZ" sz="1800" b="1" dirty="0" err="1"/>
              <a:t>Brzeg</a:t>
            </a:r>
            <a:r>
              <a:rPr lang="cs-CZ" altLang="cs-CZ" sz="1800" b="1" dirty="0"/>
              <a:t> (celý ve studni)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456944" y="6388720"/>
            <a:ext cx="210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Obložení sochy kuše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675247" y="2863551"/>
            <a:ext cx="124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Ořech kuše</a:t>
            </a:r>
          </a:p>
        </p:txBody>
      </p:sp>
    </p:spTree>
    <p:extLst>
      <p:ext uri="{BB962C8B-B14F-4D97-AF65-F5344CB8AC3E}">
        <p14:creationId xmlns:p14="http://schemas.microsoft.com/office/powerpoint/2010/main" val="1242753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364" y="404310"/>
            <a:ext cx="4114800" cy="1143000"/>
          </a:xfrm>
        </p:spPr>
        <p:txBody>
          <a:bodyPr/>
          <a:lstStyle/>
          <a:p>
            <a:r>
              <a:rPr lang="cs-CZ" altLang="cs-CZ" dirty="0"/>
              <a:t>      </a:t>
            </a:r>
            <a:r>
              <a:rPr lang="cs-CZ" altLang="cs-CZ" sz="4000" b="1" dirty="0">
                <a:solidFill>
                  <a:srgbClr val="FF0000"/>
                </a:solidFill>
              </a:rPr>
              <a:t>Hákovnice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66070"/>
            <a:ext cx="5889626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14. stol.:  rozšíření palných zbraní v Čechách </a:t>
            </a:r>
          </a:p>
          <a:p>
            <a:pPr marL="0" indent="0">
              <a:buNone/>
            </a:pPr>
            <a:r>
              <a:rPr lang="cs-CZ" altLang="cs-CZ" sz="2000" dirty="0"/>
              <a:t>                     (koncem století)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 1469:   první písemná zmínka o použití hákovnic na </a:t>
            </a:r>
          </a:p>
          <a:p>
            <a:pPr marL="0" indent="0">
              <a:buNone/>
            </a:pPr>
            <a:r>
              <a:rPr lang="cs-CZ" altLang="cs-CZ" sz="2000" dirty="0"/>
              <a:t>                 českém území (dobývání tvrze </a:t>
            </a:r>
            <a:r>
              <a:rPr lang="cs-CZ" altLang="cs-CZ" sz="2000" dirty="0" err="1"/>
              <a:t>Čákov</a:t>
            </a:r>
            <a:r>
              <a:rPr lang="cs-CZ" altLang="cs-CZ" sz="2000" dirty="0"/>
              <a:t>)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Palné zbraně s využitím střelného prachu jako první používali Číňané dynastie </a:t>
            </a:r>
            <a:r>
              <a:rPr lang="cs-CZ" altLang="cs-CZ" sz="2000" dirty="0" err="1"/>
              <a:t>Sung</a:t>
            </a:r>
            <a:r>
              <a:rPr lang="cs-CZ" altLang="cs-CZ" sz="2000" dirty="0"/>
              <a:t> po roce 1200. </a:t>
            </a:r>
          </a:p>
        </p:txBody>
      </p:sp>
      <p:pic>
        <p:nvPicPr>
          <p:cNvPr id="73732" name="Picture 6" descr="27 hlaveň hákovnice,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83" y="2603242"/>
            <a:ext cx="5743717" cy="42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6" descr="IMG_1819"/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6"/>
          <a:stretch>
            <a:fillRect/>
          </a:stretch>
        </p:blipFill>
        <p:spPr bwMode="auto">
          <a:xfrm>
            <a:off x="7250690" y="404310"/>
            <a:ext cx="3500437" cy="192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99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34 miniatuní nádobky (hračky),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7564"/>
            <a:ext cx="5316538" cy="354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33 pohár,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24316" r="6952" b="5589"/>
          <a:stretch>
            <a:fillRect/>
          </a:stretch>
        </p:blipFill>
        <p:spPr bwMode="auto">
          <a:xfrm>
            <a:off x="5004234" y="0"/>
            <a:ext cx="2747529" cy="339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61_17"/>
          <p:cNvPicPr>
            <a:picLocks noChangeAspect="1" noChangeArrowheads="1"/>
          </p:cNvPicPr>
          <p:nvPr/>
        </p:nvPicPr>
        <p:blipFill>
          <a:blip r:embed="rId4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5717" cy="335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M 744"/>
          <p:cNvPicPr>
            <a:picLocks noChangeAspect="1" noChangeArrowheads="1"/>
          </p:cNvPicPr>
          <p:nvPr/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9840" r="31044" b="11360"/>
          <a:stretch>
            <a:fillRect/>
          </a:stretch>
        </p:blipFill>
        <p:spPr bwMode="auto">
          <a:xfrm>
            <a:off x="2614405" y="-9380"/>
            <a:ext cx="2097728" cy="335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9" descr="63_47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6400" r="6204"/>
          <a:stretch>
            <a:fillRect/>
          </a:stretch>
        </p:blipFill>
        <p:spPr bwMode="auto">
          <a:xfrm>
            <a:off x="6442623" y="4157786"/>
            <a:ext cx="2005156" cy="202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0" descr="M 7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85" y="3876893"/>
            <a:ext cx="2035200" cy="298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2" descr="01-2   mnich 69-23"/>
          <p:cNvPicPr>
            <a:picLocks noChangeAspect="1" noChangeArrowheads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r="23570"/>
          <a:stretch>
            <a:fillRect/>
          </a:stretch>
        </p:blipFill>
        <p:spPr bwMode="auto">
          <a:xfrm>
            <a:off x="10343741" y="2933382"/>
            <a:ext cx="1780200" cy="392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3" descr="M 585"/>
          <p:cNvPicPr>
            <a:picLocks noChangeAspect="1" noChangeArrowheads="1"/>
          </p:cNvPicPr>
          <p:nvPr/>
        </p:nvPicPr>
        <p:blipFill rotWithShape="1">
          <a:blip r:embed="rId9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41648" r="42493" b="25097"/>
          <a:stretch/>
        </p:blipFill>
        <p:spPr bwMode="auto">
          <a:xfrm>
            <a:off x="8112830" y="622564"/>
            <a:ext cx="1516014" cy="231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4" descr="M 776"/>
          <p:cNvPicPr>
            <a:picLocks noChangeAspect="1" noChangeArrowheads="1"/>
          </p:cNvPicPr>
          <p:nvPr/>
        </p:nvPicPr>
        <p:blipFill>
          <a:blip r:embed="rId10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1" t="42264" r="43542" b="34006"/>
          <a:stretch>
            <a:fillRect/>
          </a:stretch>
        </p:blipFill>
        <p:spPr bwMode="auto">
          <a:xfrm>
            <a:off x="9987716" y="252969"/>
            <a:ext cx="1348484" cy="220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00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M 643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" y="255011"/>
            <a:ext cx="3558441" cy="321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1" descr="Rýmařov-Hrád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r="6516"/>
          <a:stretch/>
        </p:blipFill>
        <p:spPr bwMode="auto">
          <a:xfrm>
            <a:off x="3661182" y="302217"/>
            <a:ext cx="3560619" cy="314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Text Box 12"/>
          <p:cNvSpPr txBox="1">
            <a:spLocks noChangeArrowheads="1"/>
          </p:cNvSpPr>
          <p:nvPr/>
        </p:nvSpPr>
        <p:spPr bwMode="auto">
          <a:xfrm>
            <a:off x="2690814" y="5538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5785" name="Text Box 14"/>
          <p:cNvSpPr txBox="1">
            <a:spLocks noChangeArrowheads="1"/>
          </p:cNvSpPr>
          <p:nvPr/>
        </p:nvSpPr>
        <p:spPr bwMode="auto">
          <a:xfrm>
            <a:off x="4966788" y="3006744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Rýmařov-Hrádek</a:t>
            </a:r>
          </a:p>
        </p:txBody>
      </p:sp>
      <p:pic>
        <p:nvPicPr>
          <p:cNvPr id="75788" name="Picture 2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2" y="3468067"/>
            <a:ext cx="4289763" cy="34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421958" y="2311048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524344" y="1153653"/>
            <a:ext cx="37011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Hra ve vrhcáby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Codex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Manesse</a:t>
            </a:r>
            <a:r>
              <a:rPr lang="cs-CZ" altLang="cs-CZ" sz="2000" b="1" dirty="0"/>
              <a:t>, 1305–1340 </a:t>
            </a:r>
          </a:p>
        </p:txBody>
      </p:sp>
      <p:pic>
        <p:nvPicPr>
          <p:cNvPr id="16" name="Picture 7" descr="M 7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57" y="3683855"/>
            <a:ext cx="2605087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6815278" y="6444087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18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9585" r="9487" b="23208"/>
          <a:stretch/>
        </p:blipFill>
        <p:spPr bwMode="auto">
          <a:xfrm>
            <a:off x="8713044" y="2046436"/>
            <a:ext cx="3285662" cy="4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972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378-54-41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2020" r="3878"/>
          <a:stretch/>
        </p:blipFill>
        <p:spPr>
          <a:xfrm>
            <a:off x="412955" y="1305363"/>
            <a:ext cx="4498258" cy="454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7"/>
          <p:cNvSpPr>
            <a:spLocks noGrp="1" noChangeArrowheads="1"/>
          </p:cNvSpPr>
          <p:nvPr>
            <p:ph type="title"/>
          </p:nvPr>
        </p:nvSpPr>
        <p:spPr>
          <a:xfrm>
            <a:off x="1288178" y="45734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Maria Mater – kachle, </a:t>
            </a:r>
            <a:r>
              <a:rPr lang="cs-CZ" altLang="cs-CZ" sz="3200" b="1" dirty="0" err="1">
                <a:solidFill>
                  <a:srgbClr val="FF0000"/>
                </a:solidFill>
              </a:rPr>
              <a:t>nákončí</a:t>
            </a:r>
            <a:r>
              <a:rPr lang="cs-CZ" altLang="cs-CZ" sz="3200" b="1" dirty="0">
                <a:solidFill>
                  <a:srgbClr val="FF0000"/>
                </a:solidFill>
              </a:rPr>
              <a:t> rytířských opasků</a:t>
            </a:r>
          </a:p>
        </p:txBody>
      </p:sp>
      <p:pic>
        <p:nvPicPr>
          <p:cNvPr id="54276" name="Picture 8" descr="IMG_2176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908" y="2375605"/>
            <a:ext cx="1922796" cy="17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9" descr="IMG_2168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222" y="4584628"/>
            <a:ext cx="1905149" cy="16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10"/>
          <p:cNvSpPr txBox="1">
            <a:spLocks noChangeArrowheads="1"/>
          </p:cNvSpPr>
          <p:nvPr/>
        </p:nvSpPr>
        <p:spPr bwMode="auto">
          <a:xfrm>
            <a:off x="2141668" y="6168594"/>
            <a:ext cx="1040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sp>
        <p:nvSpPr>
          <p:cNvPr id="54279" name="Text Box 12"/>
          <p:cNvSpPr txBox="1">
            <a:spLocks noChangeArrowheads="1"/>
          </p:cNvSpPr>
          <p:nvPr/>
        </p:nvSpPr>
        <p:spPr bwMode="auto">
          <a:xfrm>
            <a:off x="10500690" y="6354932"/>
            <a:ext cx="1031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endParaRPr lang="cs-CZ" altLang="cs-CZ" sz="1800" b="1" dirty="0"/>
          </a:p>
        </p:txBody>
      </p:sp>
      <p:pic>
        <p:nvPicPr>
          <p:cNvPr id="54280" name="Picture 13" descr="IMG_2170"/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907" y="335997"/>
            <a:ext cx="1922797" cy="192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15"/>
          <p:cNvSpPr txBox="1">
            <a:spLocks noChangeArrowheads="1"/>
          </p:cNvSpPr>
          <p:nvPr/>
        </p:nvSpPr>
        <p:spPr bwMode="auto">
          <a:xfrm>
            <a:off x="10604853" y="4170268"/>
            <a:ext cx="1009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54282" name="Picture 16" descr="img1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36" y="1322358"/>
            <a:ext cx="4355842" cy="44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Text Box 17"/>
          <p:cNvSpPr txBox="1">
            <a:spLocks noChangeArrowheads="1"/>
          </p:cNvSpPr>
          <p:nvPr/>
        </p:nvSpPr>
        <p:spPr bwMode="auto">
          <a:xfrm>
            <a:off x="6337758" y="6170266"/>
            <a:ext cx="24671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Opava-Krnovská ul.</a:t>
            </a:r>
          </a:p>
        </p:txBody>
      </p:sp>
    </p:spTree>
    <p:extLst>
      <p:ext uri="{BB962C8B-B14F-4D97-AF65-F5344CB8AC3E}">
        <p14:creationId xmlns:p14="http://schemas.microsoft.com/office/powerpoint/2010/main" val="292605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33029" cy="692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633029" y="0"/>
            <a:ext cx="5558971" cy="67710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      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Slezské kastelánské hrady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10. – 12. stol.  </a:t>
            </a: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   </a:t>
            </a:r>
            <a:r>
              <a:rPr lang="cs-CZ" altLang="cs-CZ" sz="1800" b="1" dirty="0">
                <a:latin typeface="+mn-lt"/>
              </a:rPr>
              <a:t>Hradská soustava:  23 hradů (0,5 – 3 ha)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latin typeface="+mn-lt"/>
              </a:rPr>
              <a:t>    organizační, správní a soudní zajištění území:</a:t>
            </a:r>
          </a:p>
          <a:p>
            <a:pPr>
              <a:spcBef>
                <a:spcPct val="0"/>
              </a:spcBef>
              <a:buNone/>
            </a:pPr>
            <a:endParaRPr lang="cs-CZ" altLang="cs-CZ" sz="1800" b="1" dirty="0">
              <a:latin typeface="+mn-lt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>
                <a:latin typeface="+mn-lt"/>
              </a:rPr>
              <a:t>    1138:  Polsko po smrti piastovského knížete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>
                <a:latin typeface="+mn-lt"/>
              </a:rPr>
              <a:t>                Boleslava III. Křivoústého rozděleno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>
                <a:latin typeface="+mn-lt"/>
              </a:rPr>
              <a:t>                na úděly (testament – nástupnictví):</a:t>
            </a:r>
          </a:p>
          <a:p>
            <a:pPr>
              <a:lnSpc>
                <a:spcPct val="80000"/>
              </a:lnSpc>
              <a:buNone/>
            </a:pPr>
            <a:endParaRPr lang="cs-CZ" altLang="cs-CZ" sz="1800" b="1" dirty="0">
              <a:latin typeface="+mn-lt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1800" b="1" dirty="0">
                <a:latin typeface="+mn-lt"/>
              </a:rPr>
              <a:t>  </a:t>
            </a:r>
            <a:r>
              <a:rPr lang="cs-CZ" altLang="cs-CZ" sz="1800" dirty="0">
                <a:latin typeface="+mn-lt"/>
              </a:rPr>
              <a:t>Slezsko –  </a:t>
            </a:r>
            <a:r>
              <a:rPr lang="cs-CZ" altLang="cs-CZ" sz="1800" b="1" dirty="0">
                <a:latin typeface="+mn-lt"/>
              </a:rPr>
              <a:t>Vladislav Vyhnanec </a:t>
            </a:r>
            <a:r>
              <a:rPr lang="cs-CZ" altLang="cs-CZ" sz="1800" dirty="0">
                <a:latin typeface="+mn-lt"/>
              </a:rPr>
              <a:t>(senior)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>
                <a:latin typeface="+mn-lt"/>
              </a:rPr>
              <a:t>  </a:t>
            </a:r>
            <a:r>
              <a:rPr lang="cs-CZ" altLang="cs-CZ" sz="1800" dirty="0" err="1">
                <a:latin typeface="+mn-lt"/>
              </a:rPr>
              <a:t>Mazovsko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Kujavsko</a:t>
            </a:r>
            <a:r>
              <a:rPr lang="cs-CZ" altLang="cs-CZ" sz="1800" dirty="0">
                <a:latin typeface="+mn-lt"/>
              </a:rPr>
              <a:t>  –  </a:t>
            </a:r>
            <a:r>
              <a:rPr lang="cs-CZ" altLang="cs-CZ" sz="1800" b="1" dirty="0">
                <a:latin typeface="+mn-lt"/>
              </a:rPr>
              <a:t>Boleslav IV. Kadeřavý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>
                <a:latin typeface="+mn-lt"/>
              </a:rPr>
              <a:t>  Velkopolsko  –  </a:t>
            </a:r>
            <a:r>
              <a:rPr lang="cs-CZ" altLang="cs-CZ" sz="1800" b="1" dirty="0" err="1">
                <a:latin typeface="+mn-lt"/>
              </a:rPr>
              <a:t>Měšek</a:t>
            </a:r>
            <a:r>
              <a:rPr lang="cs-CZ" altLang="cs-CZ" sz="1800" b="1" dirty="0">
                <a:latin typeface="+mn-lt"/>
              </a:rPr>
              <a:t> III. Starý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dirty="0">
                <a:latin typeface="+mn-lt"/>
              </a:rPr>
              <a:t>  Malopolsko  –  </a:t>
            </a:r>
            <a:r>
              <a:rPr lang="cs-CZ" altLang="cs-CZ" sz="1800" b="1" dirty="0">
                <a:latin typeface="+mn-lt"/>
              </a:rPr>
              <a:t>Kazimír II. Spravedlivý </a:t>
            </a:r>
          </a:p>
          <a:p>
            <a:pPr>
              <a:lnSpc>
                <a:spcPct val="80000"/>
              </a:lnSpc>
              <a:buNone/>
            </a:pPr>
            <a:endParaRPr lang="cs-CZ" altLang="cs-CZ" sz="2400" b="1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latin typeface="+mn-lt"/>
              </a:rPr>
              <a:t>  </a:t>
            </a:r>
            <a:r>
              <a:rPr lang="cs-CZ" altLang="cs-CZ" sz="1400" dirty="0">
                <a:latin typeface="+mn-lt"/>
              </a:rPr>
              <a:t>Krosno (Krosno), Zaháň (</a:t>
            </a:r>
            <a:r>
              <a:rPr lang="cs-CZ" altLang="cs-CZ" sz="1400" dirty="0" err="1">
                <a:latin typeface="+mn-lt"/>
              </a:rPr>
              <a:t>Zagań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Bytom</a:t>
            </a:r>
            <a:r>
              <a:rPr lang="cs-CZ" altLang="cs-CZ" sz="1400" dirty="0">
                <a:latin typeface="+mn-lt"/>
              </a:rPr>
              <a:t>, </a:t>
            </a:r>
            <a:r>
              <a:rPr lang="cs-CZ" altLang="cs-CZ" sz="1400" dirty="0" err="1">
                <a:latin typeface="+mn-lt"/>
              </a:rPr>
              <a:t>Hlohov</a:t>
            </a:r>
            <a:r>
              <a:rPr lang="cs-CZ" altLang="cs-CZ" sz="1400" dirty="0">
                <a:latin typeface="+mn-lt"/>
              </a:rPr>
              <a:t>  (</a:t>
            </a:r>
            <a:r>
              <a:rPr lang="cs-CZ" altLang="cs-CZ" sz="1400" dirty="0" err="1">
                <a:latin typeface="+mn-lt"/>
              </a:rPr>
              <a:t>Głogów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Sandovel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Sądowel</a:t>
            </a:r>
            <a:r>
              <a:rPr lang="cs-CZ" altLang="cs-CZ" sz="1400" dirty="0">
                <a:latin typeface="+mn-lt"/>
              </a:rPr>
              <a:t>), Milíč/Mileč (</a:t>
            </a:r>
            <a:r>
              <a:rPr lang="cs-CZ" altLang="cs-CZ" sz="1400" dirty="0" err="1">
                <a:latin typeface="+mn-lt"/>
              </a:rPr>
              <a:t>Milicz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Lehnice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Legnica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Boleslavec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Bolesławiec</a:t>
            </a:r>
            <a:r>
              <a:rPr lang="cs-CZ" altLang="cs-CZ" sz="1400" dirty="0">
                <a:latin typeface="+mn-lt"/>
              </a:rPr>
              <a:t>), Hradisko/</a:t>
            </a:r>
            <a:r>
              <a:rPr lang="cs-CZ" altLang="cs-CZ" sz="1400" dirty="0" err="1">
                <a:latin typeface="+mn-lt"/>
              </a:rPr>
              <a:t>Grodisko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Grodziec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Vleň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Wleń</a:t>
            </a:r>
            <a:r>
              <a:rPr lang="cs-CZ" altLang="cs-CZ" sz="1400" dirty="0">
                <a:latin typeface="+mn-lt"/>
              </a:rPr>
              <a:t>), Sviny (</a:t>
            </a:r>
            <a:r>
              <a:rPr lang="cs-CZ" altLang="cs-CZ" sz="1400" dirty="0" err="1">
                <a:latin typeface="+mn-lt"/>
              </a:rPr>
              <a:t>Świny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Střihom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Strzegom</a:t>
            </a:r>
            <a:r>
              <a:rPr lang="cs-CZ" altLang="cs-CZ" sz="1400" dirty="0">
                <a:latin typeface="+mn-lt"/>
              </a:rPr>
              <a:t>), Kramolín (</a:t>
            </a:r>
            <a:r>
              <a:rPr lang="cs-CZ" altLang="cs-CZ" sz="1400" dirty="0" err="1">
                <a:latin typeface="+mn-lt"/>
              </a:rPr>
              <a:t>Gramolin</a:t>
            </a:r>
            <a:r>
              <a:rPr lang="cs-CZ" altLang="cs-CZ" sz="1400" dirty="0">
                <a:latin typeface="+mn-lt"/>
              </a:rPr>
              <a:t>), Němčí (</a:t>
            </a:r>
            <a:r>
              <a:rPr lang="cs-CZ" altLang="cs-CZ" sz="1400" dirty="0" err="1">
                <a:latin typeface="+mn-lt"/>
              </a:rPr>
              <a:t>Niemcza</a:t>
            </a:r>
            <a:r>
              <a:rPr lang="cs-CZ" altLang="cs-CZ" sz="1400" dirty="0">
                <a:latin typeface="+mn-lt"/>
              </a:rPr>
              <a:t>), Varta (</a:t>
            </a:r>
            <a:r>
              <a:rPr lang="cs-CZ" altLang="cs-CZ" sz="1400" dirty="0" err="1">
                <a:latin typeface="+mn-lt"/>
              </a:rPr>
              <a:t>Bardo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Otmuchov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Otmuchów</a:t>
            </a:r>
            <a:r>
              <a:rPr lang="cs-CZ" altLang="cs-CZ" sz="1400" dirty="0">
                <a:latin typeface="+mn-lt"/>
              </a:rPr>
              <a:t>), Vratislav (</a:t>
            </a:r>
            <a:r>
              <a:rPr lang="cs-CZ" altLang="cs-CZ" sz="1400" dirty="0" err="1">
                <a:latin typeface="+mn-lt"/>
              </a:rPr>
              <a:t>Wrocław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Ryčín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Ryczyn</a:t>
            </a:r>
            <a:r>
              <a:rPr lang="cs-CZ" altLang="cs-CZ" sz="1400" dirty="0">
                <a:latin typeface="+mn-lt"/>
              </a:rPr>
              <a:t>), Opolí (</a:t>
            </a:r>
            <a:r>
              <a:rPr lang="cs-CZ" altLang="cs-CZ" sz="1400" dirty="0" err="1">
                <a:latin typeface="+mn-lt"/>
              </a:rPr>
              <a:t>Opole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Tošek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Toszek</a:t>
            </a:r>
            <a:r>
              <a:rPr lang="cs-CZ" altLang="cs-CZ" sz="1400" dirty="0">
                <a:latin typeface="+mn-lt"/>
              </a:rPr>
              <a:t>), Kozlí (</a:t>
            </a:r>
            <a:r>
              <a:rPr lang="cs-CZ" altLang="cs-CZ" sz="1400" dirty="0" err="1">
                <a:latin typeface="+mn-lt"/>
              </a:rPr>
              <a:t>Koźle</a:t>
            </a:r>
            <a:r>
              <a:rPr lang="cs-CZ" altLang="cs-CZ" sz="1400" dirty="0">
                <a:latin typeface="+mn-lt"/>
              </a:rPr>
              <a:t>), Ratiboř (</a:t>
            </a:r>
            <a:r>
              <a:rPr lang="cs-CZ" altLang="cs-CZ" sz="1400" dirty="0" err="1">
                <a:latin typeface="+mn-lt"/>
              </a:rPr>
              <a:t>Racibórz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Gradice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golensicezke</a:t>
            </a:r>
            <a:r>
              <a:rPr lang="cs-CZ" altLang="cs-CZ" sz="1400" dirty="0">
                <a:latin typeface="+mn-lt"/>
              </a:rPr>
              <a:t> (Kylešovice?), Hradec nad Moravicí (</a:t>
            </a:r>
            <a:r>
              <a:rPr lang="cs-CZ" altLang="cs-CZ" sz="1400" dirty="0" err="1">
                <a:latin typeface="+mn-lt"/>
              </a:rPr>
              <a:t>Grodziec</a:t>
            </a:r>
            <a:r>
              <a:rPr lang="cs-CZ" altLang="cs-CZ" sz="1400" dirty="0">
                <a:latin typeface="+mn-lt"/>
              </a:rPr>
              <a:t> </a:t>
            </a:r>
            <a:r>
              <a:rPr lang="cs-CZ" altLang="cs-CZ" sz="1400" dirty="0" err="1">
                <a:latin typeface="+mn-lt"/>
              </a:rPr>
              <a:t>golęszycki</a:t>
            </a:r>
            <a:r>
              <a:rPr lang="cs-CZ" altLang="cs-CZ" sz="1400" dirty="0">
                <a:latin typeface="+mn-lt"/>
              </a:rPr>
              <a:t>), </a:t>
            </a:r>
            <a:r>
              <a:rPr lang="cs-CZ" altLang="cs-CZ" sz="1400" dirty="0" err="1">
                <a:latin typeface="+mn-lt"/>
              </a:rPr>
              <a:t>Tešín</a:t>
            </a:r>
            <a:r>
              <a:rPr lang="cs-CZ" altLang="cs-CZ" sz="1400" dirty="0">
                <a:latin typeface="+mn-lt"/>
              </a:rPr>
              <a:t> (</a:t>
            </a:r>
            <a:r>
              <a:rPr lang="cs-CZ" altLang="cs-CZ" sz="1400" dirty="0" err="1">
                <a:latin typeface="+mn-lt"/>
              </a:rPr>
              <a:t>Cieszyn</a:t>
            </a:r>
            <a:r>
              <a:rPr lang="cs-CZ" altLang="cs-CZ" sz="1400" dirty="0">
                <a:latin typeface="+mn-lt"/>
              </a:rPr>
              <a:t>).  (S. </a:t>
            </a:r>
            <a:r>
              <a:rPr lang="cs-CZ" altLang="cs-CZ" sz="1400" dirty="0" err="1">
                <a:latin typeface="+mn-lt"/>
              </a:rPr>
              <a:t>Moździoch</a:t>
            </a:r>
            <a:r>
              <a:rPr lang="cs-CZ" altLang="cs-CZ" sz="1400" dirty="0">
                <a:latin typeface="+mn-lt"/>
              </a:rPr>
              <a:t>, 1991)</a:t>
            </a:r>
          </a:p>
        </p:txBody>
      </p:sp>
    </p:spTree>
    <p:extLst>
      <p:ext uri="{BB962C8B-B14F-4D97-AF65-F5344CB8AC3E}">
        <p14:creationId xmlns:p14="http://schemas.microsoft.com/office/powerpoint/2010/main" val="269749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630"/>
            <a:ext cx="6521298" cy="520337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21299" y="7141"/>
            <a:ext cx="5670702" cy="685086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cs-CZ" altLang="cs-CZ" sz="2400" b="1" dirty="0">
                <a:solidFill>
                  <a:srgbClr val="CC000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cs-CZ" altLang="cs-CZ" sz="2400" b="1" dirty="0">
                <a:solidFill>
                  <a:srgbClr val="FFFF00"/>
                </a:solidFill>
                <a:latin typeface="+mn-lt"/>
              </a:rPr>
              <a:t>                      </a:t>
            </a:r>
            <a:r>
              <a:rPr lang="cs-CZ" altLang="cs-CZ" sz="32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České Slezsko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cs-CZ" altLang="cs-CZ" sz="18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  (1742: po prohraných válkách Marie Terezie o Slezsko)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                     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Horní Poodří   </a:t>
            </a:r>
            <a:r>
              <a:rPr lang="cs-CZ" altLang="cs-CZ" sz="20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(jižní část Horního Slezska):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     S:  Opavská pahorkatina a pánev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    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JZ:  Hrubý a Nízký Jeseník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    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JV:  Moravskoslezské Beskydy</a:t>
            </a:r>
            <a:endParaRPr lang="cs-CZ" altLang="cs-CZ" sz="20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            (průchod:  Moravská a Oderská brána)</a:t>
            </a:r>
            <a:endParaRPr lang="cs-CZ" altLang="cs-CZ" sz="2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altLang="cs-CZ" sz="2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Historická území: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Nisko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Javornicko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, Jesenicko,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Vidnavsko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Opavsko 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(a Krnovsko)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Těšínsko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Ratibořsko</a:t>
            </a:r>
            <a:r>
              <a:rPr lang="cs-CZ" altLang="cs-CZ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Bohumínsko</a:t>
            </a:r>
            <a:r>
              <a:rPr lang="cs-CZ" altLang="cs-CZ" sz="20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6455" r="4762"/>
          <a:stretch/>
        </p:blipFill>
        <p:spPr>
          <a:xfrm>
            <a:off x="0" y="7140"/>
            <a:ext cx="2598057" cy="16474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lum bright="-14000" contrast="39000"/>
          </a:blip>
          <a:stretch>
            <a:fillRect/>
          </a:stretch>
        </p:blipFill>
        <p:spPr>
          <a:xfrm>
            <a:off x="3322055" y="0"/>
            <a:ext cx="3199243" cy="30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1A847C-C9F6-470C-878C-A746CA79C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74"/>
            <a:ext cx="6523385" cy="67633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88124C-F1B8-43DA-A975-E660954AD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29" y="94673"/>
            <a:ext cx="5123793" cy="66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5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366" y="931695"/>
            <a:ext cx="3165634" cy="398033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026366" y="5206666"/>
            <a:ext cx="3235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NimbusSansDOT-ReguItal"/>
              </a:rPr>
              <a:t>Hornoslezské lokality:</a:t>
            </a:r>
            <a:r>
              <a:rPr lang="pl-PL" i="1" dirty="0">
                <a:latin typeface="NimbusSansDOT-ReguItal"/>
              </a:rPr>
              <a:t> Lubomia (1–7), Kamieniec (8), Międzyświeć (9), Chotěbuz-Podobora (10).</a:t>
            </a:r>
          </a:p>
          <a:p>
            <a:r>
              <a:rPr lang="pl-PL" i="1" dirty="0">
                <a:latin typeface="NimbusSansDOT-ReguItal"/>
              </a:rPr>
              <a:t>– podle Kouřil 2007.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487" y="1186907"/>
            <a:ext cx="3335344" cy="448418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38967" y="316320"/>
            <a:ext cx="3930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NimbusSansDOT-ReguItal"/>
              </a:rPr>
              <a:t>   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Víno u Slezských Rudoltic</a:t>
            </a:r>
          </a:p>
          <a:p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(hradisko:  2. pol. 8. stol.)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3635"/>
          <a:stretch/>
        </p:blipFill>
        <p:spPr>
          <a:xfrm>
            <a:off x="154295" y="1239650"/>
            <a:ext cx="5011057" cy="3112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17" y="4521703"/>
            <a:ext cx="3235011" cy="184397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38967" y="6436609"/>
            <a:ext cx="3821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NimbusSansDOT-ReguItal"/>
              </a:rPr>
              <a:t>Tzv. avarské lité bronzové kování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06DD924-AF24-45E3-A5C9-37F00A32AF09}"/>
              </a:ext>
            </a:extLst>
          </p:cNvPr>
          <p:cNvSpPr/>
          <p:nvPr/>
        </p:nvSpPr>
        <p:spPr>
          <a:xfrm>
            <a:off x="5334385" y="6101247"/>
            <a:ext cx="3441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NimbusSansDOT-ReguItal"/>
              </a:rPr>
              <a:t>Železné ostruhy s háčky (1–11); Kouřil-Gryc 2018).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20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51" y="512619"/>
            <a:ext cx="4428994" cy="624645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05260" y="36863"/>
            <a:ext cx="4170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Chotěbuz-</a:t>
            </a:r>
            <a:r>
              <a:rPr lang="cs-CZ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Podobora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hradisko 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46" y="2141909"/>
            <a:ext cx="3683654" cy="36278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602" y="1920239"/>
            <a:ext cx="2886347" cy="407118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649646" y="6209349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NimbusSansDOT-ReguItal"/>
              </a:rPr>
              <a:t>1993, 2012: železná pouta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78963" y="279319"/>
            <a:ext cx="6313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Poloha:                          u brodu přes řeku Olši</a:t>
            </a:r>
          </a:p>
          <a:p>
            <a:r>
              <a:rPr lang="cs-CZ" b="1" dirty="0"/>
              <a:t>Starší fáze opevnění:   2. pol. 8. stol. – 9/10 stol.</a:t>
            </a:r>
          </a:p>
          <a:p>
            <a:r>
              <a:rPr lang="cs-CZ" b="1" dirty="0"/>
              <a:t>Mladší fáze:                   konec 10. stol. – pol. 11. stol.</a:t>
            </a:r>
          </a:p>
          <a:p>
            <a:r>
              <a:rPr lang="cs-CZ" b="1" dirty="0"/>
              <a:t>                                         přesun na Zámeckou hoře v </a:t>
            </a:r>
            <a:r>
              <a:rPr lang="cs-CZ" b="1" dirty="0" err="1"/>
              <a:t>Cieszyně</a:t>
            </a:r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9174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572"/>
            <a:ext cx="7813965" cy="51940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lum bright="-16000" contrast="40000"/>
          </a:blip>
          <a:stretch>
            <a:fillRect/>
          </a:stretch>
        </p:blipFill>
        <p:spPr>
          <a:xfrm>
            <a:off x="7813965" y="0"/>
            <a:ext cx="4378036" cy="68465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lum bright="-22000" contrast="38000"/>
          </a:blip>
          <a:stretch>
            <a:fillRect/>
          </a:stretch>
        </p:blipFill>
        <p:spPr>
          <a:xfrm>
            <a:off x="-1" y="0"/>
            <a:ext cx="2299856" cy="2838594"/>
          </a:xfrm>
          <a:prstGeom prst="rect">
            <a:avLst/>
          </a:prstGeom>
        </p:spPr>
      </p:pic>
      <p:sp>
        <p:nvSpPr>
          <p:cNvPr id="11" name="Rectangle 2"/>
          <p:cNvSpPr txBox="1">
            <a:spLocks/>
          </p:cNvSpPr>
          <p:nvPr/>
        </p:nvSpPr>
        <p:spPr>
          <a:xfrm>
            <a:off x="2627313" y="175987"/>
            <a:ext cx="4881851" cy="1320303"/>
          </a:xfrm>
          <a:prstGeom prst="rect">
            <a:avLst/>
          </a:prstGeom>
        </p:spPr>
        <p:txBody>
          <a:bodyPr lIns="68580" tIns="34290" rIns="68580" bIns="3429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300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3000" b="1" dirty="0">
                <a:solidFill>
                  <a:srgbClr val="FF0000"/>
                </a:solidFill>
              </a:rPr>
              <a:t>                          </a:t>
            </a:r>
            <a:r>
              <a:rPr lang="cs-CZ" altLang="cs-CZ" sz="64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5700" b="1" dirty="0">
                <a:solidFill>
                  <a:srgbClr val="FF0000"/>
                </a:solidFill>
              </a:rPr>
              <a:t>       </a:t>
            </a:r>
            <a:r>
              <a:rPr lang="cs-CZ" altLang="cs-CZ" sz="3800" b="1" dirty="0">
                <a:solidFill>
                  <a:srgbClr val="FF0000"/>
                </a:solidFill>
              </a:rPr>
              <a:t>kostrový mohylník, 2. pol. 9. stol. </a:t>
            </a:r>
          </a:p>
          <a:p>
            <a:pPr>
              <a:defRPr/>
            </a:pPr>
            <a:r>
              <a:rPr lang="cs-CZ" altLang="cs-CZ" sz="3000" b="1" dirty="0"/>
              <a:t>            </a:t>
            </a:r>
            <a:endParaRPr lang="cs-CZ" altLang="cs-CZ" sz="2400" b="1" dirty="0"/>
          </a:p>
        </p:txBody>
      </p:sp>
      <p:sp>
        <p:nvSpPr>
          <p:cNvPr id="12" name="TextovéPole 11"/>
          <p:cNvSpPr txBox="1"/>
          <p:nvPr/>
        </p:nvSpPr>
        <p:spPr>
          <a:xfrm flipH="1">
            <a:off x="979054" y="6111620"/>
            <a:ext cx="53201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1952–1953, 1955 a 1961  </a:t>
            </a:r>
            <a:r>
              <a:rPr lang="cs-CZ" dirty="0"/>
              <a:t>–  výzkum Lumíra </a:t>
            </a:r>
            <a:r>
              <a:rPr lang="cs-CZ" dirty="0" err="1"/>
              <a:t>Jisla</a:t>
            </a:r>
            <a:r>
              <a:rPr lang="cs-CZ" dirty="0"/>
              <a:t> </a:t>
            </a:r>
          </a:p>
          <a:p>
            <a:r>
              <a:rPr lang="cs-CZ" dirty="0"/>
              <a:t>                                              –  prozkoumáno 43 mohyl</a:t>
            </a:r>
          </a:p>
        </p:txBody>
      </p:sp>
    </p:spTree>
    <p:extLst>
      <p:ext uri="{BB962C8B-B14F-4D97-AF65-F5344CB8AC3E}">
        <p14:creationId xmlns:p14="http://schemas.microsoft.com/office/powerpoint/2010/main" val="23347103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2621</Words>
  <Application>Microsoft Office PowerPoint</Application>
  <PresentationFormat>Širokoúhlá obrazovka</PresentationFormat>
  <Paragraphs>349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NimbusSansDOT-ReguItal</vt:lpstr>
      <vt:lpstr>Times New Roman</vt:lpstr>
      <vt:lpstr>Motiv Office</vt:lpstr>
      <vt:lpstr>Metodologie archeologie středověku a novověku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Osídlení</vt:lpstr>
      <vt:lpstr>Prezentace aplikace PowerPoint</vt:lpstr>
      <vt:lpstr>                                       Zlatohorsko                                    (Zuckmantel, Cukmantl)</vt:lpstr>
      <vt:lpstr>                                     Osídlení</vt:lpstr>
      <vt:lpstr>Prezentace aplikace PowerPoint</vt:lpstr>
      <vt:lpstr>                                          Opava                            pravobřežní terasa řeky Opavy, 30 ha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Cvilín        Zadní cvilínský kopec</vt:lpstr>
      <vt:lpstr>      Mincovní dílna</vt:lpstr>
      <vt:lpstr>Prezentace aplikace PowerPoint</vt:lpstr>
      <vt:lpstr>Prezentace aplikace PowerPoint</vt:lpstr>
      <vt:lpstr>Prezentace aplikace PowerPoint</vt:lpstr>
      <vt:lpstr>      Hákovnice</vt:lpstr>
      <vt:lpstr>Prezentace aplikace PowerPoint</vt:lpstr>
      <vt:lpstr>Prezentace aplikace PowerPoint</vt:lpstr>
      <vt:lpstr>Maria Mater – kachle, nákončí rytířských opasků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26</cp:revision>
  <dcterms:created xsi:type="dcterms:W3CDTF">2022-10-04T13:52:19Z</dcterms:created>
  <dcterms:modified xsi:type="dcterms:W3CDTF">2024-12-09T13:36:11Z</dcterms:modified>
</cp:coreProperties>
</file>