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6"/>
  </p:notesMasterIdLst>
  <p:sldIdLst>
    <p:sldId id="256" r:id="rId2"/>
    <p:sldId id="385" r:id="rId3"/>
    <p:sldId id="386" r:id="rId4"/>
    <p:sldId id="498" r:id="rId5"/>
    <p:sldId id="387" r:id="rId6"/>
    <p:sldId id="346" r:id="rId7"/>
    <p:sldId id="388" r:id="rId8"/>
    <p:sldId id="389" r:id="rId9"/>
    <p:sldId id="497" r:id="rId10"/>
    <p:sldId id="276" r:id="rId11"/>
    <p:sldId id="499" r:id="rId12"/>
    <p:sldId id="404" r:id="rId13"/>
    <p:sldId id="293" r:id="rId14"/>
    <p:sldId id="408" r:id="rId15"/>
    <p:sldId id="511" r:id="rId16"/>
    <p:sldId id="501" r:id="rId17"/>
    <p:sldId id="502" r:id="rId18"/>
    <p:sldId id="503" r:id="rId19"/>
    <p:sldId id="406" r:id="rId20"/>
    <p:sldId id="275" r:id="rId21"/>
    <p:sldId id="278" r:id="rId22"/>
    <p:sldId id="333" r:id="rId23"/>
    <p:sldId id="280" r:id="rId24"/>
    <p:sldId id="281" r:id="rId25"/>
    <p:sldId id="283" r:id="rId26"/>
    <p:sldId id="282" r:id="rId27"/>
    <p:sldId id="284" r:id="rId28"/>
    <p:sldId id="285" r:id="rId29"/>
    <p:sldId id="286" r:id="rId30"/>
    <p:sldId id="287" r:id="rId31"/>
    <p:sldId id="375" r:id="rId32"/>
    <p:sldId id="374" r:id="rId33"/>
    <p:sldId id="373" r:id="rId34"/>
    <p:sldId id="500" r:id="rId35"/>
    <p:sldId id="306" r:id="rId36"/>
    <p:sldId id="301" r:id="rId37"/>
    <p:sldId id="381" r:id="rId38"/>
    <p:sldId id="288" r:id="rId39"/>
    <p:sldId id="332" r:id="rId40"/>
    <p:sldId id="372" r:id="rId41"/>
    <p:sldId id="258" r:id="rId42"/>
    <p:sldId id="260" r:id="rId43"/>
    <p:sldId id="261" r:id="rId44"/>
    <p:sldId id="378" r:id="rId45"/>
    <p:sldId id="266" r:id="rId46"/>
    <p:sldId id="270" r:id="rId47"/>
    <p:sldId id="289" r:id="rId48"/>
    <p:sldId id="290" r:id="rId49"/>
    <p:sldId id="353" r:id="rId50"/>
    <p:sldId id="384" r:id="rId51"/>
    <p:sldId id="298" r:id="rId52"/>
    <p:sldId id="382" r:id="rId53"/>
    <p:sldId id="341" r:id="rId54"/>
    <p:sldId id="342" r:id="rId55"/>
    <p:sldId id="269" r:id="rId56"/>
    <p:sldId id="295" r:id="rId57"/>
    <p:sldId id="338" r:id="rId58"/>
    <p:sldId id="339" r:id="rId59"/>
    <p:sldId id="379" r:id="rId60"/>
    <p:sldId id="376" r:id="rId61"/>
    <p:sldId id="377" r:id="rId62"/>
    <p:sldId id="380" r:id="rId63"/>
    <p:sldId id="300" r:id="rId64"/>
    <p:sldId id="383" r:id="rId65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6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24174A-B20A-4B7C-841C-F829A0CE8E58}" type="datetimeFigureOut">
              <a:rPr lang="cs-CZ" smtClean="0"/>
              <a:t>14.10.2024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AAA2B1-95CF-4AD2-AB4D-F7D57FBD2F8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378001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AAA2B1-95CF-4AD2-AB4D-F7D57FBD2F80}" type="slidenum">
              <a:rPr lang="cs-CZ" smtClean="0"/>
              <a:t>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509995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Zástupný symbol pro obrázek snímku 1">
            <a:extLst>
              <a:ext uri="{FF2B5EF4-FFF2-40B4-BE49-F238E27FC236}">
                <a16:creationId xmlns:a16="http://schemas.microsoft.com/office/drawing/2014/main" id="{682001B8-171F-F800-9ACB-8FC9823FE8B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Zástupný symbol pro poznámky 2">
            <a:extLst>
              <a:ext uri="{FF2B5EF4-FFF2-40B4-BE49-F238E27FC236}">
                <a16:creationId xmlns:a16="http://schemas.microsoft.com/office/drawing/2014/main" id="{D9DFD73D-05CF-EDA4-A1BF-852067B0ACE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  <p:sp>
        <p:nvSpPr>
          <p:cNvPr id="24580" name="Zástupný symbol pro číslo snímku 3">
            <a:extLst>
              <a:ext uri="{FF2B5EF4-FFF2-40B4-BE49-F238E27FC236}">
                <a16:creationId xmlns:a16="http://schemas.microsoft.com/office/drawing/2014/main" id="{D896A419-F96F-2D77-7457-E8AEAB374D8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17411EC-0687-4609-B208-146675A5D400}" type="slidenum">
              <a:rPr lang="cs-CZ" altLang="cs-CZ"/>
              <a:pPr/>
              <a:t>51</a:t>
            </a:fld>
            <a:endParaRPr lang="cs-CZ" alt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FB96512-E3A2-53BC-9731-0B8924DB1D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CA2B7D5-93BB-9EE0-4EDD-CABF2A1978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AE2E610-1BB3-6ECA-62B0-AACD874381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F7870-3C19-46A9-9031-9B16E4661CFD}" type="datetimeFigureOut">
              <a:rPr lang="cs-CZ" smtClean="0"/>
              <a:t>14.10.2024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8D4DB7D-9529-8BCA-8093-B493C11908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629DD88-E329-5C92-191B-331CADBAEB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9CD30-3C66-4B71-B1DE-805E2E58A32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445072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5A60C75-78E1-4ECE-5180-394C6C3893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0FDA7E4D-2C0C-FD55-AAAC-1CF5E11B1F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B401119-29E8-E546-1170-E7A6ABB8F1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F7870-3C19-46A9-9031-9B16E4661CFD}" type="datetimeFigureOut">
              <a:rPr lang="cs-CZ" smtClean="0"/>
              <a:t>14.10.2024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8C05D65-8C3E-47A2-AFBD-C99A23299C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8B83CD3-1AA6-5247-0EA1-7B55CD756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9CD30-3C66-4B71-B1DE-805E2E58A32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717988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1B672DC1-5386-A2A7-E03B-3738AEBAB7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249E3B34-7BF3-8424-E822-9162AF907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4C02A0C-6B78-B0A9-3A37-AC473134F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F7870-3C19-46A9-9031-9B16E4661CFD}" type="datetimeFigureOut">
              <a:rPr lang="cs-CZ" smtClean="0"/>
              <a:t>14.10.2024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3D4FDDA-AED5-6A90-FA4A-847929FC49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7E1D9CC-8C0C-E641-8CA7-79635B9E3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9CD30-3C66-4B71-B1DE-805E2E58A32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859672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1A0F5B32-C338-34E4-D132-841C6CF3823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96301C43-FDAF-7B2B-9F16-B73573990C7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604A0EE8-F1C6-4171-252A-311501AAD9B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98D3284-C5F4-47BE-B38E-AE4C47417ACB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113642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ED49494-CA47-F763-7A63-6643E42D818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8138C33-6E1E-EE2C-8070-2BED6DECA5F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0CF15F7-CBB1-D432-C40F-3436FCABDD7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3A930A5-37FB-419A-AFB1-9DF168F900B8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736212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949E062-BD43-7A40-F59E-8C019F5360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BE7BA56-49B1-349A-4FD8-B7D0024E0D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F2AD7B3-BA64-6B56-F7DF-C007C5A079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F7870-3C19-46A9-9031-9B16E4661CFD}" type="datetimeFigureOut">
              <a:rPr lang="cs-CZ" smtClean="0"/>
              <a:t>14.10.2024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C68DA04-10CD-F3F0-61A7-1183424E2D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B6EEACC-A069-EAD4-E624-8C2887D41A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9CD30-3C66-4B71-B1DE-805E2E58A32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578803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E1169AA-B534-090F-F6AC-590759EC90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BFF0A10-F153-5E1B-61B2-2155B82404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EFD4624-5D54-86BF-F43F-4337D673A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F7870-3C19-46A9-9031-9B16E4661CFD}" type="datetimeFigureOut">
              <a:rPr lang="cs-CZ" smtClean="0"/>
              <a:t>14.10.2024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C3B4869-B5B7-0134-7FC9-EA8F45DFF5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6EEED3B-FFFC-03C5-B176-8F5AB177B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9CD30-3C66-4B71-B1DE-805E2E58A32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319532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6CACB49-0949-F11C-ECB7-7CF1122EE7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BD03061-21FD-E57A-23B2-7B9B113F69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A2960D1D-1FEE-6AB6-2A4A-AB9B783E74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B1AA2BC9-A5C7-DA7F-6557-B2F98729DF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F7870-3C19-46A9-9031-9B16E4661CFD}" type="datetimeFigureOut">
              <a:rPr lang="cs-CZ" smtClean="0"/>
              <a:t>14.10.2024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778D8D86-D07B-03C0-33DC-2C41035665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7355A78C-8405-9874-ADE7-BFBCCF6B72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9CD30-3C66-4B71-B1DE-805E2E58A32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268881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FC17142-8A99-1C34-C426-5E94628B7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280B27C0-4DA6-CCDE-8D7B-B5EE9E786D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D9341852-0F07-B0EA-4815-EE61F83D30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51D0F72A-F19E-8829-BEF4-9DF7227A06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937FA4C4-5AAC-D1A8-EC29-568289C461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257C60B6-3BF2-8845-5896-4860B10F89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F7870-3C19-46A9-9031-9B16E4661CFD}" type="datetimeFigureOut">
              <a:rPr lang="cs-CZ" smtClean="0"/>
              <a:t>14.10.2024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64C6C751-69F3-802D-4A77-BFFF389F46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B89EE014-109A-F5A9-C9DB-64B34D1D8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9CD30-3C66-4B71-B1DE-805E2E58A32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286569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2272653-08F8-4C07-00CB-55B7DA5B42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6A990FCA-4FA2-DF15-8107-58B61012EB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F7870-3C19-46A9-9031-9B16E4661CFD}" type="datetimeFigureOut">
              <a:rPr lang="cs-CZ" smtClean="0"/>
              <a:t>14.10.2024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764CFE25-3B9B-AA46-9466-21C9F284F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847F712C-11C8-EE91-C40D-D0450DDE0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9CD30-3C66-4B71-B1DE-805E2E58A32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739044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8FA06383-ACA4-EE9D-D2BE-2EE26E338E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F7870-3C19-46A9-9031-9B16E4661CFD}" type="datetimeFigureOut">
              <a:rPr lang="cs-CZ" smtClean="0"/>
              <a:t>14.10.2024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3B4ED37-A231-7D50-269F-BEA588BBF4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35EE991F-FD37-F668-962F-DD58B8C5A9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9CD30-3C66-4B71-B1DE-805E2E58A32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288198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AC9F726-2EEA-A359-B8E9-41DBD5658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297AFEE-1187-7451-6A6B-393711A5E8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8C18E5C7-23EF-DDFC-DDB4-B54B1AD8B8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B994EF92-E59C-7F93-881C-20EBDA3F6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F7870-3C19-46A9-9031-9B16E4661CFD}" type="datetimeFigureOut">
              <a:rPr lang="cs-CZ" smtClean="0"/>
              <a:t>14.10.2024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3EB1FD2-9402-9183-3717-380DA209A3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90F213C9-AC9C-D17C-7514-0E9B9EF3A2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9CD30-3C66-4B71-B1DE-805E2E58A32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330212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7330031-F62F-92E8-5C3B-08B2850CF2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2EE260B7-339B-076D-7186-DE2E6CAF699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8607E2B1-C50B-1513-B3E1-1719721B36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11953B41-D21A-87A0-E9CB-4AFE6D4BB6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F7870-3C19-46A9-9031-9B16E4661CFD}" type="datetimeFigureOut">
              <a:rPr lang="cs-CZ" smtClean="0"/>
              <a:t>14.10.2024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A9377E36-C0D9-25E5-5FF9-B012A0E3B3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8EAEB6B-ABDF-320E-1991-743A0E433B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9CD30-3C66-4B71-B1DE-805E2E58A32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491282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CC">
                <a:lumMod val="91000"/>
                <a:lumOff val="9000"/>
                <a:alpha val="57000"/>
              </a:srgbClr>
            </a:gs>
            <a:gs pos="100000">
              <a:srgbClr val="C1C19A"/>
            </a:gs>
          </a:gsLst>
          <a:path path="rect">
            <a:fillToRect r="100000" b="10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C4376642-A4EC-8957-CFFD-3101787DC0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4357870-2599-4E75-9122-65425F1D6A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DE9C27B-136C-9B41-BFC3-823DEC5EBD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3F7870-3C19-46A9-9031-9B16E4661CFD}" type="datetimeFigureOut">
              <a:rPr lang="cs-CZ" smtClean="0"/>
              <a:t>14.10.2024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3652CA4-6C7F-0CC4-F7FB-C6837DD0A5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6547C5A-75BD-77F7-3135-9402463357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E9CD30-3C66-4B71-B1DE-805E2E58A32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80546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emf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image" Target="../media/image11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0D6BA83-E00D-E34C-B5F4-34F75103123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cs-CZ" sz="4400" dirty="0">
                <a:effectLst/>
                <a:latin typeface="Times New Roman" panose="02020603050405020304" pitchFamily="18" charset="0"/>
                <a:ea typeface="TimesNewRomanPSMT"/>
              </a:rPr>
              <a:t>Metodologie archeologie středověku a novověku</a:t>
            </a:r>
            <a:br>
              <a:rPr lang="cs-CZ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cs-CZ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br>
              <a:rPr lang="cs-CZ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endParaRPr lang="cs-CZ" sz="4400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CADDDA6F-BA06-7929-2CDA-DA634D718B3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4. Historická geografie a klimatický rámec v </a:t>
            </a:r>
            <a:r>
              <a:rPr lang="cs-CZ" sz="3200" dirty="0">
                <a:effectLst/>
                <a:latin typeface="Times New Roman" panose="02020603050405020304" pitchFamily="18" charset="0"/>
                <a:ea typeface="TimesNewRomanPSMT"/>
              </a:rPr>
              <a:t>době historické. Environmentální archeologie a historická krajina.</a:t>
            </a:r>
            <a:endParaRPr lang="cs-CZ" sz="32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914925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B7CD7BA3-EDC2-D738-DAF5-A950985CE8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92313" y="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3200" b="1" dirty="0"/>
              <a:t>                         </a:t>
            </a:r>
            <a:r>
              <a:rPr lang="cs-CZ" altLang="cs-CZ" sz="3200" b="1" dirty="0">
                <a:solidFill>
                  <a:srgbClr val="FF0000"/>
                </a:solidFill>
              </a:rPr>
              <a:t>Krajinná archeologie</a:t>
            </a: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86D02C53-788F-7531-A02D-795E4512BA4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85626" y="965771"/>
            <a:ext cx="11527605" cy="5892229"/>
          </a:xfrm>
        </p:spPr>
        <p:txBody>
          <a:bodyPr>
            <a:normAutofit fontScale="92500" lnSpcReduction="10000"/>
          </a:bodyPr>
          <a:lstStyle/>
          <a:p>
            <a:pPr eaLnBrk="1" hangingPunct="1"/>
            <a:r>
              <a:rPr lang="cs-CZ" altLang="cs-CZ" sz="1800" dirty="0"/>
              <a:t>Člověk je součástí krajiny, která uchovává stopy lidské činnosti v závislosti na přírodním prostředí.</a:t>
            </a:r>
          </a:p>
          <a:p>
            <a:pPr eaLnBrk="1" hangingPunct="1"/>
            <a:r>
              <a:rPr lang="cs-CZ" altLang="cs-CZ" sz="1800" dirty="0"/>
              <a:t> Charakter přírodního prostředí určují podmínky     –  geografické (orografické, </a:t>
            </a:r>
            <a:r>
              <a:rPr lang="cs-CZ" altLang="cs-CZ" sz="1800" dirty="0" err="1"/>
              <a:t>hydlogické</a:t>
            </a:r>
            <a:r>
              <a:rPr lang="cs-CZ" altLang="cs-CZ" sz="1800" dirty="0"/>
              <a:t>)</a:t>
            </a:r>
          </a:p>
          <a:p>
            <a:pPr marL="0" indent="0" eaLnBrk="1" hangingPunct="1">
              <a:buNone/>
            </a:pPr>
            <a:r>
              <a:rPr lang="cs-CZ" altLang="cs-CZ" sz="1800" dirty="0"/>
              <a:t>                                                                                              –  geologické </a:t>
            </a:r>
          </a:p>
          <a:p>
            <a:pPr marL="0" indent="0" eaLnBrk="1" hangingPunct="1">
              <a:buNone/>
            </a:pPr>
            <a:r>
              <a:rPr lang="cs-CZ" altLang="cs-CZ" sz="1800" dirty="0"/>
              <a:t>                                                                                              –  půdní </a:t>
            </a:r>
          </a:p>
          <a:p>
            <a:pPr marL="0" indent="0" eaLnBrk="1" hangingPunct="1">
              <a:buNone/>
            </a:pPr>
            <a:r>
              <a:rPr lang="cs-CZ" altLang="cs-CZ" sz="1800" dirty="0"/>
              <a:t>                                                                                              –  klimatické </a:t>
            </a:r>
          </a:p>
          <a:p>
            <a:pPr marL="0" indent="0" eaLnBrk="1" hangingPunct="1">
              <a:buNone/>
            </a:pPr>
            <a:r>
              <a:rPr lang="cs-CZ" altLang="cs-CZ" sz="1800" dirty="0"/>
              <a:t>                                                                                              –  fauna a flóra</a:t>
            </a:r>
          </a:p>
          <a:p>
            <a:pPr eaLnBrk="1" hangingPunct="1">
              <a:buFontTx/>
              <a:buNone/>
            </a:pPr>
            <a:endParaRPr lang="cs-CZ" altLang="cs-CZ" sz="1800" dirty="0"/>
          </a:p>
          <a:p>
            <a:pPr eaLnBrk="1" hangingPunct="1"/>
            <a:r>
              <a:rPr lang="cs-CZ" altLang="cs-CZ" sz="1800" dirty="0"/>
              <a:t>Změny přírodního prostředí utváří životní podmínky po stránce    –   ekonomické </a:t>
            </a:r>
          </a:p>
          <a:p>
            <a:pPr marL="0" indent="0" eaLnBrk="1" hangingPunct="1">
              <a:buNone/>
            </a:pPr>
            <a:r>
              <a:rPr lang="cs-CZ" altLang="cs-CZ" sz="1800" dirty="0"/>
              <a:t>                                                                                                                        –   sociální </a:t>
            </a:r>
          </a:p>
          <a:p>
            <a:pPr marL="0" indent="0" eaLnBrk="1" hangingPunct="1">
              <a:buNone/>
            </a:pPr>
            <a:r>
              <a:rPr lang="cs-CZ" altLang="cs-CZ" sz="1800" dirty="0"/>
              <a:t>                                                                                                                        –   kulturní  (chování)</a:t>
            </a:r>
          </a:p>
          <a:p>
            <a:pPr eaLnBrk="1" hangingPunct="1">
              <a:buFontTx/>
              <a:buNone/>
            </a:pPr>
            <a:endParaRPr lang="cs-CZ" altLang="cs-CZ" sz="1800" dirty="0"/>
          </a:p>
          <a:p>
            <a:pPr eaLnBrk="1" hangingPunct="1"/>
            <a:r>
              <a:rPr lang="cs-CZ" altLang="cs-CZ" sz="1800" dirty="0"/>
              <a:t>Vztahy mezi přírodním prostředím a lidskými komunitami ovlivňuje    –  dostupnost potravinových či surovinových zdrojů </a:t>
            </a:r>
          </a:p>
          <a:p>
            <a:pPr marL="0" indent="0" eaLnBrk="1" hangingPunct="1">
              <a:buNone/>
            </a:pPr>
            <a:r>
              <a:rPr lang="cs-CZ" altLang="cs-CZ" sz="1800" dirty="0"/>
              <a:t>                                                                                                                               –  technologická vyspělost </a:t>
            </a:r>
          </a:p>
          <a:p>
            <a:pPr marL="0" indent="0" eaLnBrk="1" hangingPunct="1">
              <a:buNone/>
            </a:pPr>
            <a:r>
              <a:rPr lang="cs-CZ" altLang="cs-CZ" sz="1800" dirty="0"/>
              <a:t>                                                                                                                               –  společenská organizace </a:t>
            </a:r>
          </a:p>
          <a:p>
            <a:pPr marL="0" indent="0" eaLnBrk="1" hangingPunct="1">
              <a:buNone/>
            </a:pPr>
            <a:r>
              <a:rPr lang="cs-CZ" altLang="cs-CZ" sz="1800" dirty="0"/>
              <a:t>                                                                                                                               –  duchovní úroveň</a:t>
            </a:r>
          </a:p>
          <a:p>
            <a:pPr marL="0" indent="0" eaLnBrk="1" hangingPunct="1">
              <a:buNone/>
            </a:pPr>
            <a:r>
              <a:rPr lang="cs-CZ" altLang="cs-CZ" sz="1800" dirty="0"/>
              <a:t> </a:t>
            </a:r>
          </a:p>
          <a:p>
            <a:pPr eaLnBrk="1" hangingPunct="1"/>
            <a:r>
              <a:rPr lang="cs-CZ" altLang="cs-CZ" sz="1800" dirty="0"/>
              <a:t> Interakci přírodních a antropogenních faktorů dokládají empiricky zjištěná fakta (rozsah komunikace obou entit) 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D8F544-974B-5158-247C-46D339F89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8124" y="-86848"/>
            <a:ext cx="10515600" cy="1325563"/>
          </a:xfrm>
        </p:spPr>
        <p:txBody>
          <a:bodyPr/>
          <a:lstStyle/>
          <a:p>
            <a:r>
              <a:rPr lang="cs-CZ" dirty="0"/>
              <a:t>                               </a:t>
            </a:r>
            <a:r>
              <a:rPr lang="cs-CZ" sz="3200" b="1" dirty="0">
                <a:solidFill>
                  <a:srgbClr val="FF0000"/>
                </a:solidFill>
              </a:rPr>
              <a:t>Topografie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07DA4EC-969E-4445-A929-1E8DD893BC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45628"/>
            <a:ext cx="10985938" cy="5712372"/>
          </a:xfrm>
        </p:spPr>
        <p:txBody>
          <a:bodyPr>
            <a:normAutofit/>
          </a:bodyPr>
          <a:lstStyle/>
          <a:p>
            <a:pPr algn="l"/>
            <a:r>
              <a:rPr lang="cs-CZ" sz="1800" b="1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Historické země </a:t>
            </a:r>
            <a:r>
              <a:rPr lang="cs-CZ" sz="18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  –  vymezení území podle historického správního členění   </a:t>
            </a:r>
          </a:p>
          <a:p>
            <a:pPr marL="0" indent="0" algn="l">
              <a:buNone/>
            </a:pPr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</a:t>
            </a:r>
            <a:r>
              <a:rPr lang="cs-CZ" sz="18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–  územní vývoj s definicí hranic:  hory, vodní toky</a:t>
            </a:r>
          </a:p>
          <a:p>
            <a:pPr algn="l"/>
            <a:endParaRPr lang="cs-CZ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cs-CZ" sz="1800" b="1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Čechy</a:t>
            </a:r>
            <a:r>
              <a:rPr lang="cs-CZ" sz="18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  –  pohraniční les prostupný skrze zemské brány:  Krkonoše, Krušné hory, Lužické hory     </a:t>
            </a:r>
          </a:p>
          <a:p>
            <a:pPr marL="0" indent="0" algn="l">
              <a:buNone/>
            </a:pPr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                     </a:t>
            </a:r>
            <a:r>
              <a:rPr lang="cs-CZ" sz="18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Kosmas:  „</a:t>
            </a:r>
            <a:r>
              <a:rPr lang="cs-CZ" sz="1800" b="0" i="0" u="none" strike="noStrike" baseline="0" dirty="0" err="1">
                <a:latin typeface="Calibri" panose="020F0502020204030204" pitchFamily="34" charset="0"/>
                <a:cs typeface="Calibri" panose="020F0502020204030204" pitchFamily="34" charset="0"/>
              </a:rPr>
              <a:t>silva</a:t>
            </a:r>
            <a:r>
              <a:rPr lang="cs-CZ" sz="18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 media, </a:t>
            </a:r>
            <a:r>
              <a:rPr lang="cs-CZ" sz="1800" b="0" i="0" u="none" strike="noStrike" baseline="0" dirty="0" err="1">
                <a:latin typeface="Calibri" panose="020F0502020204030204" pitchFamily="34" charset="0"/>
                <a:cs typeface="Calibri" panose="020F0502020204030204" pitchFamily="34" charset="0"/>
              </a:rPr>
              <a:t>qua</a:t>
            </a:r>
            <a:r>
              <a:rPr lang="cs-CZ" sz="18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 Bohemia </a:t>
            </a:r>
            <a:r>
              <a:rPr lang="cs-CZ" sz="1800" b="0" i="0" u="none" strike="noStrike" baseline="0" dirty="0" err="1">
                <a:latin typeface="Calibri" panose="020F0502020204030204" pitchFamily="34" charset="0"/>
                <a:cs typeface="Calibri" panose="020F0502020204030204" pitchFamily="34" charset="0"/>
              </a:rPr>
              <a:t>limitatur</a:t>
            </a:r>
            <a:r>
              <a:rPr lang="cs-CZ" sz="18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</a:p>
          <a:p>
            <a:pPr marL="0" indent="0" algn="l">
              <a:buNone/>
            </a:pPr>
            <a:endParaRPr lang="cs-CZ" sz="1800" b="0" i="0" u="none" strike="noStrike" baseline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cs-CZ" sz="1800" b="1" dirty="0">
                <a:latin typeface="Calibri" panose="020F0502020204030204" pitchFamily="34" charset="0"/>
                <a:cs typeface="Calibri" panose="020F0502020204030204" pitchFamily="34" charset="0"/>
              </a:rPr>
              <a:t>Morava </a:t>
            </a:r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 –  J:  </a:t>
            </a:r>
            <a:r>
              <a:rPr lang="pl-PL" sz="18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kolem pol. 11. století se ustálila na řece Dyji </a:t>
            </a:r>
          </a:p>
          <a:p>
            <a:pPr marL="0" indent="0" algn="l">
              <a:buNone/>
            </a:pPr>
            <a:r>
              <a:rPr lang="pl-PL" sz="1800" dirty="0">
                <a:latin typeface="Calibri" panose="020F0502020204030204" pitchFamily="34" charset="0"/>
                <a:cs typeface="Calibri" panose="020F0502020204030204" pitchFamily="34" charset="0"/>
              </a:rPr>
              <a:t>                    </a:t>
            </a:r>
            <a:r>
              <a:rPr lang="pl-PL" sz="18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–  S:  kolem pol. 12. stol. Na řece Ostravici a Odře </a:t>
            </a:r>
          </a:p>
          <a:p>
            <a:pPr marL="0" indent="0" algn="l">
              <a:buNone/>
            </a:pPr>
            <a:r>
              <a:rPr lang="pl-PL" sz="1800" dirty="0">
                <a:latin typeface="Calibri" panose="020F0502020204030204" pitchFamily="34" charset="0"/>
                <a:cs typeface="Calibri" panose="020F0502020204030204" pitchFamily="34" charset="0"/>
              </a:rPr>
              <a:t>                    </a:t>
            </a:r>
            <a:r>
              <a:rPr lang="pl-PL" sz="18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– Z:  Českomoravská vrchovina</a:t>
            </a:r>
          </a:p>
          <a:p>
            <a:pPr marL="0" indent="0" algn="l">
              <a:buNone/>
            </a:pPr>
            <a:r>
              <a:rPr lang="pl-PL" sz="1800" dirty="0">
                <a:latin typeface="Calibri" panose="020F0502020204030204" pitchFamily="34" charset="0"/>
                <a:cs typeface="Calibri" panose="020F0502020204030204" pitchFamily="34" charset="0"/>
              </a:rPr>
              <a:t>                    </a:t>
            </a:r>
            <a:r>
              <a:rPr lang="pl-PL" sz="18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– V:  Beskydy, Bílé Karpaty</a:t>
            </a:r>
            <a:endParaRPr lang="cs-CZ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l">
              <a:buNone/>
            </a:pPr>
            <a:endParaRPr lang="cs-CZ" sz="1800" b="0" i="0" u="none" strike="noStrike" baseline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cs-CZ" sz="1800" b="1" dirty="0">
                <a:latin typeface="Calibri" panose="020F0502020204030204" pitchFamily="34" charset="0"/>
                <a:cs typeface="Calibri" panose="020F0502020204030204" pitchFamily="34" charset="0"/>
              </a:rPr>
              <a:t>Slezsko </a:t>
            </a:r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 –  historicko-geografický útvar na střední a dolní Odře </a:t>
            </a:r>
          </a:p>
          <a:p>
            <a:pPr marL="0" indent="0" algn="l">
              <a:buNone/>
            </a:pPr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                   –  1742:  české Slezsko </a:t>
            </a:r>
          </a:p>
          <a:p>
            <a:pPr marL="0" indent="0" algn="l">
              <a:buNone/>
            </a:pPr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                   –  </a:t>
            </a:r>
            <a:r>
              <a:rPr lang="cs-CZ" sz="18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1782/1783:  připojení českého Slezska k Moravě</a:t>
            </a:r>
            <a:endParaRPr lang="cs-CZ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l">
              <a:buNone/>
            </a:pPr>
            <a:endParaRPr lang="cs-CZ" sz="1800" dirty="0">
              <a:latin typeface="MinionPro-Regular"/>
            </a:endParaRPr>
          </a:p>
        </p:txBody>
      </p:sp>
    </p:spTree>
    <p:extLst>
      <p:ext uri="{BB962C8B-B14F-4D97-AF65-F5344CB8AC3E}">
        <p14:creationId xmlns:p14="http://schemas.microsoft.com/office/powerpoint/2010/main" val="32187395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 descr="img001">
            <a:extLst>
              <a:ext uri="{FF2B5EF4-FFF2-40B4-BE49-F238E27FC236}">
                <a16:creationId xmlns:a16="http://schemas.microsoft.com/office/drawing/2014/main" id="{D385A586-D19A-AB23-0EFF-DDB89D818030}"/>
              </a:ext>
            </a:extLst>
          </p:cNvPr>
          <p:cNvPicPr>
            <a:picLocks noGrp="1" noChangeAspect="1" noChangeArrowheads="1"/>
          </p:cNvPicPr>
          <p:nvPr>
            <p:ph type="body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6" t="7231" r="760" b="1692"/>
          <a:stretch>
            <a:fillRect/>
          </a:stretch>
        </p:blipFill>
        <p:spPr>
          <a:xfrm>
            <a:off x="5517931" y="0"/>
            <a:ext cx="6674069" cy="4838954"/>
          </a:xfr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195" name="Rectangle 6">
            <a:extLst>
              <a:ext uri="{FF2B5EF4-FFF2-40B4-BE49-F238E27FC236}">
                <a16:creationId xmlns:a16="http://schemas.microsoft.com/office/drawing/2014/main" id="{ED5DC545-95D0-0D82-2A3D-D56B86DA7C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60913" y="343174"/>
            <a:ext cx="2627313" cy="1196975"/>
          </a:xfrm>
          <a:prstGeom prst="rect">
            <a:avLst/>
          </a:prstGeom>
          <a:solidFill>
            <a:srgbClr val="66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66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b="1">
                <a:solidFill>
                  <a:schemeClr val="bg1"/>
                </a:solidFill>
              </a:rPr>
              <a:t>SLEZSKO </a:t>
            </a:r>
            <a:br>
              <a:rPr lang="cs-CZ" altLang="cs-CZ" b="1">
                <a:solidFill>
                  <a:schemeClr val="bg1"/>
                </a:solidFill>
              </a:rPr>
            </a:br>
            <a:r>
              <a:rPr lang="cs-CZ" altLang="cs-CZ" sz="2000">
                <a:solidFill>
                  <a:schemeClr val="bg1"/>
                </a:solidFill>
              </a:rPr>
              <a:t>(Silesia, Ś</a:t>
            </a:r>
            <a:r>
              <a:rPr lang="en-US" altLang="cs-CZ" sz="2000">
                <a:solidFill>
                  <a:schemeClr val="bg1"/>
                </a:solidFill>
                <a:cs typeface="Arial" panose="020B0604020202020204" pitchFamily="34" charset="0"/>
              </a:rPr>
              <a:t>łą</a:t>
            </a:r>
            <a:r>
              <a:rPr lang="cs-CZ" altLang="cs-CZ" sz="2000">
                <a:solidFill>
                  <a:schemeClr val="bg1"/>
                </a:solidFill>
                <a:cs typeface="Arial" panose="020B0604020202020204" pitchFamily="34" charset="0"/>
              </a:rPr>
              <a:t>sk, Schlesien)</a:t>
            </a:r>
            <a:endParaRPr lang="en-US" altLang="cs-CZ" sz="200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8196" name="Text Box 11">
            <a:extLst>
              <a:ext uri="{FF2B5EF4-FFF2-40B4-BE49-F238E27FC236}">
                <a16:creationId xmlns:a16="http://schemas.microsoft.com/office/drawing/2014/main" id="{990FB7ED-D465-74B1-C0C0-EA24862612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741" y="2005804"/>
            <a:ext cx="4614260" cy="1692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80000"/>
              </a:lnSpc>
              <a:buFontTx/>
              <a:buNone/>
            </a:pPr>
            <a:r>
              <a:rPr lang="cs-CZ" altLang="cs-CZ" sz="2000" b="1" dirty="0"/>
              <a:t>Historicko-geografický útvar na střední a horní Odře nazvaný podle hory S</a:t>
            </a:r>
            <a:r>
              <a:rPr lang="en-US" altLang="cs-CZ" sz="2000" b="1" dirty="0" err="1"/>
              <a:t>łęż</a:t>
            </a:r>
            <a:r>
              <a:rPr lang="cs-CZ" altLang="cs-CZ" sz="2000" b="1" dirty="0"/>
              <a:t>a </a:t>
            </a:r>
            <a:r>
              <a:rPr lang="cs-CZ" altLang="cs-CZ" sz="2000" b="1" dirty="0" err="1"/>
              <a:t>a</a:t>
            </a:r>
            <a:r>
              <a:rPr lang="cs-CZ" altLang="cs-CZ" sz="2000" b="1" dirty="0"/>
              <a:t> říčky u jejího úpatí (slovanský kmen zmiňovaný v rukopise tzv. Geografa bavorského)</a:t>
            </a:r>
            <a:r>
              <a:rPr lang="cs-CZ" altLang="cs-CZ" sz="2000" b="1" dirty="0">
                <a:solidFill>
                  <a:schemeClr val="bg1"/>
                </a:solidFill>
              </a:rPr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b="1" dirty="0">
              <a:solidFill>
                <a:schemeClr val="bg1"/>
              </a:solidFill>
            </a:endParaRPr>
          </a:p>
        </p:txBody>
      </p:sp>
      <p:sp>
        <p:nvSpPr>
          <p:cNvPr id="8197" name="Rectangle 13">
            <a:extLst>
              <a:ext uri="{FF2B5EF4-FFF2-40B4-BE49-F238E27FC236}">
                <a16:creationId xmlns:a16="http://schemas.microsoft.com/office/drawing/2014/main" id="{BAB09776-B942-1780-195D-D0E7F6F1EB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600" y="4005810"/>
            <a:ext cx="10920250" cy="31378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1800" b="1" dirty="0">
                <a:latin typeface="Calibri" panose="020F0502020204030204" pitchFamily="34" charset="0"/>
                <a:cs typeface="Calibri" panose="020F0502020204030204" pitchFamily="34" charset="0"/>
              </a:rPr>
              <a:t>2. p. 9. st.:  </a:t>
            </a:r>
            <a:r>
              <a:rPr lang="cs-CZ" alt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Velká Morava (Svatopluk)</a:t>
            </a:r>
          </a:p>
          <a:p>
            <a:r>
              <a:rPr lang="cs-CZ" altLang="cs-CZ" sz="1800" b="1" dirty="0">
                <a:latin typeface="Calibri" panose="020F0502020204030204" pitchFamily="34" charset="0"/>
                <a:cs typeface="Calibri" panose="020F0502020204030204" pitchFamily="34" charset="0"/>
              </a:rPr>
              <a:t>2. p. 10. st.:  </a:t>
            </a:r>
            <a:r>
              <a:rPr lang="cs-CZ" alt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český stát (Přemyslovci) </a:t>
            </a:r>
          </a:p>
          <a:p>
            <a:r>
              <a:rPr lang="cs-CZ" altLang="cs-CZ" sz="1800" b="1" dirty="0">
                <a:latin typeface="Calibri" panose="020F0502020204030204" pitchFamily="34" charset="0"/>
                <a:cs typeface="Calibri" panose="020F0502020204030204" pitchFamily="34" charset="0"/>
              </a:rPr>
              <a:t>kol. r. 1000:  </a:t>
            </a:r>
            <a:r>
              <a:rPr lang="cs-CZ" alt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polský stát (Boleslav Chrabrý)</a:t>
            </a:r>
          </a:p>
          <a:p>
            <a:r>
              <a:rPr lang="cs-CZ" altLang="cs-CZ" sz="1800" b="1" dirty="0">
                <a:latin typeface="Calibri" panose="020F0502020204030204" pitchFamily="34" charset="0"/>
                <a:cs typeface="Calibri" panose="020F0502020204030204" pitchFamily="34" charset="0"/>
              </a:rPr>
              <a:t>1025:  </a:t>
            </a:r>
            <a:r>
              <a:rPr lang="cs-CZ" alt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Morava za knížete Oldřicha připojena k českému státu</a:t>
            </a:r>
          </a:p>
          <a:p>
            <a:r>
              <a:rPr lang="cs-CZ" altLang="cs-CZ" sz="1800" b="1" dirty="0">
                <a:latin typeface="Calibri" panose="020F0502020204030204" pitchFamily="34" charset="0"/>
                <a:cs typeface="Calibri" panose="020F0502020204030204" pitchFamily="34" charset="0"/>
              </a:rPr>
              <a:t>30. l. 11. st.:   </a:t>
            </a:r>
            <a:r>
              <a:rPr lang="cs-CZ" alt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Břetislav I.  (Slezsko a Velkopolsko)</a:t>
            </a:r>
          </a:p>
          <a:p>
            <a:r>
              <a:rPr lang="cs-CZ" altLang="cs-CZ" sz="1800" b="1" dirty="0">
                <a:latin typeface="Calibri" panose="020F0502020204030204" pitchFamily="34" charset="0"/>
                <a:cs typeface="Calibri" panose="020F0502020204030204" pitchFamily="34" charset="0"/>
              </a:rPr>
              <a:t>1054:  </a:t>
            </a:r>
            <a:r>
              <a:rPr lang="cs-CZ" alt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po </a:t>
            </a:r>
            <a:r>
              <a:rPr lang="cs-CZ" altLang="cs-CZ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quedlinburském</a:t>
            </a:r>
            <a:r>
              <a:rPr lang="cs-CZ" alt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 míru pod svrchovaností Polska (k Moravě náležel jen Hradec)</a:t>
            </a:r>
          </a:p>
          <a:p>
            <a:r>
              <a:rPr lang="cs-CZ" altLang="cs-CZ" sz="1800" b="1" dirty="0">
                <a:latin typeface="Calibri" panose="020F0502020204030204" pitchFamily="34" charset="0"/>
                <a:cs typeface="Calibri" panose="020F0502020204030204" pitchFamily="34" charset="0"/>
              </a:rPr>
              <a:t>1182-1306:  </a:t>
            </a:r>
            <a:r>
              <a:rPr lang="cs-CZ" alt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moravské markrabství (Fridrich </a:t>
            </a:r>
            <a:r>
              <a:rPr lang="cs-CZ" altLang="cs-CZ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Barbarosa</a:t>
            </a:r>
            <a:r>
              <a:rPr lang="cs-CZ" alt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 udělil Moravu Konrádu Znojemskému) </a:t>
            </a:r>
            <a:r>
              <a:rPr lang="cs-CZ" altLang="cs-CZ" sz="1800" b="1" dirty="0">
                <a:latin typeface="Calibri" panose="020F0502020204030204" pitchFamily="34" charset="0"/>
                <a:cs typeface="Calibri" panose="020F0502020204030204" pitchFamily="34" charset="0"/>
              </a:rPr>
              <a:t>         </a:t>
            </a:r>
          </a:p>
          <a:p>
            <a:r>
              <a:rPr lang="cs-CZ" altLang="cs-CZ" sz="1800" b="1" dirty="0">
                <a:latin typeface="Calibri" panose="020F0502020204030204" pitchFamily="34" charset="0"/>
                <a:cs typeface="Calibri" panose="020F0502020204030204" pitchFamily="34" charset="0"/>
              </a:rPr>
              <a:t>od 1197:   </a:t>
            </a:r>
            <a:r>
              <a:rPr lang="cs-CZ" alt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trvale: Vladislav Jindřich převzal vládu na Moravě)</a:t>
            </a:r>
          </a:p>
          <a:p>
            <a:pPr>
              <a:buFontTx/>
              <a:buNone/>
            </a:pPr>
            <a:endParaRPr lang="cs-CZ" altLang="cs-CZ" sz="1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54630"/>
            <a:ext cx="6521298" cy="5203370"/>
          </a:xfrm>
          <a:prstGeom prst="rect">
            <a:avLst/>
          </a:prstGeom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6521299" y="7141"/>
            <a:ext cx="5670702" cy="6850860"/>
          </a:xfrm>
          <a:prstGeom prst="rect">
            <a:avLst/>
          </a:prstGeom>
          <a:solidFill>
            <a:srgbClr val="663300"/>
          </a:solidFill>
          <a:ln>
            <a:noFill/>
          </a:ln>
          <a:effectLst/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lnSpc>
                <a:spcPct val="80000"/>
              </a:lnSpc>
              <a:buNone/>
            </a:pPr>
            <a:r>
              <a:rPr lang="cs-CZ" altLang="cs-CZ" sz="2400" b="1" dirty="0">
                <a:solidFill>
                  <a:srgbClr val="CC0000"/>
                </a:solidFill>
              </a:rPr>
              <a:t>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cs-CZ" altLang="cs-CZ" sz="3200" b="1" dirty="0">
                <a:solidFill>
                  <a:srgbClr val="FFFF00"/>
                </a:solidFill>
              </a:rPr>
              <a:t>1742:  </a:t>
            </a:r>
            <a:r>
              <a:rPr lang="cs-CZ" altLang="cs-CZ" sz="3200" b="1" dirty="0">
                <a:solidFill>
                  <a:srgbClr val="FFFF00"/>
                </a:solidFill>
                <a:cs typeface="Arial" panose="020B0604020202020204" pitchFamily="34" charset="0"/>
              </a:rPr>
              <a:t>České Slezsko </a:t>
            </a:r>
            <a:r>
              <a:rPr lang="cs-CZ" altLang="cs-CZ" sz="3200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</a:p>
          <a:p>
            <a:pPr marL="0" indent="0">
              <a:lnSpc>
                <a:spcPct val="80000"/>
              </a:lnSpc>
              <a:buNone/>
            </a:pPr>
            <a:endParaRPr lang="cs-CZ" altLang="cs-CZ" sz="1800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cs-CZ" altLang="cs-CZ" sz="2000" b="1" dirty="0">
                <a:solidFill>
                  <a:srgbClr val="FFFF00"/>
                </a:solidFill>
                <a:cs typeface="Arial" panose="020B0604020202020204" pitchFamily="34" charset="0"/>
              </a:rPr>
              <a:t>Horní Poodří   </a:t>
            </a:r>
            <a:r>
              <a:rPr lang="cs-CZ" altLang="cs-CZ" sz="2000" dirty="0">
                <a:solidFill>
                  <a:srgbClr val="FFFF00"/>
                </a:solidFill>
                <a:cs typeface="Arial" panose="020B0604020202020204" pitchFamily="34" charset="0"/>
              </a:rPr>
              <a:t>(jižní část Horního Slezska): </a:t>
            </a:r>
          </a:p>
          <a:p>
            <a:pPr marL="0" indent="0">
              <a:lnSpc>
                <a:spcPct val="80000"/>
              </a:lnSpc>
              <a:buNone/>
            </a:pPr>
            <a:endParaRPr lang="cs-CZ" altLang="cs-CZ" sz="20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cs-CZ" altLang="cs-CZ" sz="2000" dirty="0">
                <a:solidFill>
                  <a:schemeClr val="bg1"/>
                </a:solidFill>
              </a:rPr>
              <a:t>       S:  Opavská pahorkatina a pánev 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cs-CZ" altLang="cs-CZ" sz="2000" dirty="0">
                <a:solidFill>
                  <a:schemeClr val="bg1"/>
                </a:solidFill>
                <a:cs typeface="Arial" panose="020B0604020202020204" pitchFamily="34" charset="0"/>
              </a:rPr>
              <a:t>      </a:t>
            </a:r>
            <a:r>
              <a:rPr lang="cs-CZ" altLang="cs-CZ" sz="2000" dirty="0">
                <a:solidFill>
                  <a:schemeClr val="bg1"/>
                </a:solidFill>
              </a:rPr>
              <a:t>JZ:  Hrubý a Nízký Jeseník 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cs-CZ" altLang="cs-CZ" sz="2000" dirty="0">
                <a:solidFill>
                  <a:schemeClr val="bg1"/>
                </a:solidFill>
                <a:cs typeface="Arial" panose="020B0604020202020204" pitchFamily="34" charset="0"/>
              </a:rPr>
              <a:t>      </a:t>
            </a:r>
            <a:r>
              <a:rPr lang="cs-CZ" altLang="cs-CZ" sz="2000" dirty="0">
                <a:solidFill>
                  <a:schemeClr val="bg1"/>
                </a:solidFill>
              </a:rPr>
              <a:t>JV:  Moravskoslezské Beskydy</a:t>
            </a:r>
            <a:endParaRPr lang="cs-CZ" altLang="cs-CZ" sz="2000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cs-CZ" altLang="cs-CZ" sz="2000" dirty="0">
                <a:solidFill>
                  <a:schemeClr val="bg1"/>
                </a:solidFill>
              </a:rPr>
              <a:t>      Moravská a Oderská brána</a:t>
            </a:r>
            <a:endParaRPr lang="cs-CZ" altLang="cs-CZ" sz="20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endParaRPr lang="cs-CZ" altLang="cs-CZ" sz="20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cs-CZ" altLang="cs-CZ" sz="2000" b="1" dirty="0">
                <a:solidFill>
                  <a:srgbClr val="FFFF00"/>
                </a:solidFill>
                <a:cs typeface="Arial" panose="020B0604020202020204" pitchFamily="34" charset="0"/>
              </a:rPr>
              <a:t>Historická území:</a:t>
            </a:r>
          </a:p>
          <a:p>
            <a:pPr>
              <a:lnSpc>
                <a:spcPct val="80000"/>
              </a:lnSpc>
            </a:pPr>
            <a:endParaRPr lang="cs-CZ" altLang="cs-CZ" sz="20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spcBef>
                <a:spcPts val="0"/>
              </a:spcBef>
            </a:pPr>
            <a:r>
              <a:rPr lang="cs-CZ" altLang="cs-CZ" sz="2000" dirty="0" err="1">
                <a:solidFill>
                  <a:schemeClr val="bg1"/>
                </a:solidFill>
                <a:cs typeface="Arial" panose="020B0604020202020204" pitchFamily="34" charset="0"/>
              </a:rPr>
              <a:t>Nisko</a:t>
            </a:r>
            <a:r>
              <a:rPr lang="cs-CZ" altLang="cs-CZ" sz="2000" dirty="0">
                <a:solidFill>
                  <a:schemeClr val="bg1"/>
                </a:solidFill>
                <a:cs typeface="Arial" panose="020B0604020202020204" pitchFamily="34" charset="0"/>
              </a:rPr>
              <a:t>  (</a:t>
            </a:r>
            <a:r>
              <a:rPr lang="cs-CZ" altLang="cs-CZ" sz="2000" dirty="0" err="1">
                <a:solidFill>
                  <a:schemeClr val="bg1"/>
                </a:solidFill>
                <a:cs typeface="Arial" panose="020B0604020202020204" pitchFamily="34" charset="0"/>
              </a:rPr>
              <a:t>Javornicko</a:t>
            </a:r>
            <a:r>
              <a:rPr lang="cs-CZ" altLang="cs-CZ" sz="2000" dirty="0">
                <a:solidFill>
                  <a:schemeClr val="bg1"/>
                </a:solidFill>
                <a:cs typeface="Arial" panose="020B0604020202020204" pitchFamily="34" charset="0"/>
              </a:rPr>
              <a:t>, Jesenicko, </a:t>
            </a:r>
            <a:r>
              <a:rPr lang="cs-CZ" altLang="cs-CZ" sz="2000" dirty="0" err="1">
                <a:solidFill>
                  <a:schemeClr val="bg1"/>
                </a:solidFill>
                <a:cs typeface="Arial" panose="020B0604020202020204" pitchFamily="34" charset="0"/>
              </a:rPr>
              <a:t>Vidnavsko</a:t>
            </a:r>
            <a:r>
              <a:rPr lang="cs-CZ" altLang="cs-CZ" sz="2000" dirty="0">
                <a:solidFill>
                  <a:schemeClr val="bg1"/>
                </a:solidFill>
                <a:cs typeface="Arial" panose="020B0604020202020204" pitchFamily="34" charset="0"/>
              </a:rPr>
              <a:t>)</a:t>
            </a:r>
          </a:p>
          <a:p>
            <a:pPr>
              <a:lnSpc>
                <a:spcPct val="80000"/>
              </a:lnSpc>
              <a:spcBef>
                <a:spcPts val="0"/>
              </a:spcBef>
            </a:pPr>
            <a:endParaRPr lang="cs-CZ" altLang="cs-CZ" sz="2000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spcBef>
                <a:spcPts val="0"/>
              </a:spcBef>
            </a:pPr>
            <a:r>
              <a:rPr lang="cs-CZ" altLang="cs-CZ" sz="2000" dirty="0">
                <a:solidFill>
                  <a:schemeClr val="bg1"/>
                </a:solidFill>
                <a:cs typeface="Arial" panose="020B0604020202020204" pitchFamily="34" charset="0"/>
              </a:rPr>
              <a:t>Opavsko  (Krnovsko)</a:t>
            </a:r>
          </a:p>
          <a:p>
            <a:pPr>
              <a:lnSpc>
                <a:spcPct val="80000"/>
              </a:lnSpc>
              <a:spcBef>
                <a:spcPts val="0"/>
              </a:spcBef>
            </a:pPr>
            <a:endParaRPr lang="cs-CZ" altLang="cs-CZ" sz="2000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spcBef>
                <a:spcPts val="0"/>
              </a:spcBef>
            </a:pPr>
            <a:r>
              <a:rPr lang="cs-CZ" altLang="cs-CZ" sz="2000" dirty="0">
                <a:solidFill>
                  <a:schemeClr val="bg1"/>
                </a:solidFill>
                <a:cs typeface="Arial" panose="020B0604020202020204" pitchFamily="34" charset="0"/>
              </a:rPr>
              <a:t>Těšínsko</a:t>
            </a:r>
          </a:p>
          <a:p>
            <a:pPr>
              <a:lnSpc>
                <a:spcPct val="80000"/>
              </a:lnSpc>
              <a:spcBef>
                <a:spcPts val="0"/>
              </a:spcBef>
            </a:pPr>
            <a:endParaRPr lang="cs-CZ" altLang="cs-CZ" sz="2000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spcBef>
                <a:spcPts val="0"/>
              </a:spcBef>
            </a:pPr>
            <a:r>
              <a:rPr lang="cs-CZ" altLang="cs-CZ" sz="2000" dirty="0" err="1">
                <a:solidFill>
                  <a:schemeClr val="bg1"/>
                </a:solidFill>
                <a:cs typeface="Arial" panose="020B0604020202020204" pitchFamily="34" charset="0"/>
              </a:rPr>
              <a:t>Ratibořsko</a:t>
            </a:r>
            <a:r>
              <a:rPr lang="cs-CZ" altLang="cs-CZ" sz="2000" dirty="0">
                <a:solidFill>
                  <a:schemeClr val="bg1"/>
                </a:solidFill>
                <a:cs typeface="Arial" panose="020B0604020202020204" pitchFamily="34" charset="0"/>
              </a:rPr>
              <a:t>  (</a:t>
            </a:r>
            <a:r>
              <a:rPr lang="cs-CZ" altLang="cs-CZ" sz="2000" dirty="0" err="1">
                <a:solidFill>
                  <a:schemeClr val="bg1"/>
                </a:solidFill>
                <a:cs typeface="Arial" panose="020B0604020202020204" pitchFamily="34" charset="0"/>
              </a:rPr>
              <a:t>Bohumínsko</a:t>
            </a:r>
            <a:r>
              <a:rPr lang="cs-CZ" altLang="cs-CZ" sz="2000" dirty="0">
                <a:solidFill>
                  <a:schemeClr val="bg1"/>
                </a:solidFill>
                <a:cs typeface="Arial" panose="020B0604020202020204" pitchFamily="34" charset="0"/>
              </a:rPr>
              <a:t>)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54" t="26455" r="4762"/>
          <a:stretch/>
        </p:blipFill>
        <p:spPr>
          <a:xfrm>
            <a:off x="0" y="7140"/>
            <a:ext cx="2598057" cy="1647490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5">
            <a:lum bright="-14000" contrast="39000"/>
          </a:blip>
          <a:stretch>
            <a:fillRect/>
          </a:stretch>
        </p:blipFill>
        <p:spPr>
          <a:xfrm>
            <a:off x="3322055" y="0"/>
            <a:ext cx="3199243" cy="3035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6913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>
            <a:extLst>
              <a:ext uri="{FF2B5EF4-FFF2-40B4-BE49-F238E27FC236}">
                <a16:creationId xmlns:a16="http://schemas.microsoft.com/office/drawing/2014/main" id="{DD257ABB-D7CB-A0C4-5085-A5E454075B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93013" y="302072"/>
            <a:ext cx="3889375" cy="1143000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cs-CZ" altLang="cs-CZ" sz="2800" b="1" dirty="0">
                <a:solidFill>
                  <a:srgbClr val="FF0000"/>
                </a:solidFill>
              </a:rPr>
              <a:t>Území českého Slezska</a:t>
            </a:r>
          </a:p>
        </p:txBody>
      </p:sp>
      <p:sp>
        <p:nvSpPr>
          <p:cNvPr id="35843" name="Rectangle 3">
            <a:extLst>
              <a:ext uri="{FF2B5EF4-FFF2-40B4-BE49-F238E27FC236}">
                <a16:creationId xmlns:a16="http://schemas.microsoft.com/office/drawing/2014/main" id="{8C31916D-63E6-B0F3-0660-8CFC9C6F0E0D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364483" y="1323761"/>
            <a:ext cx="5040313" cy="5400675"/>
          </a:xfrm>
        </p:spPr>
        <p:txBody>
          <a:bodyPr/>
          <a:lstStyle/>
          <a:p>
            <a:pPr>
              <a:buFontTx/>
              <a:buNone/>
            </a:pPr>
            <a:endParaRPr lang="cs-CZ" altLang="cs-CZ" dirty="0"/>
          </a:p>
          <a:p>
            <a:r>
              <a:rPr lang="cs-CZ" altLang="cs-CZ" sz="1800" dirty="0"/>
              <a:t>V jižní část Horního Slezska tvořily </a:t>
            </a:r>
          </a:p>
          <a:p>
            <a:pPr>
              <a:buFontTx/>
              <a:buNone/>
            </a:pPr>
            <a:r>
              <a:rPr lang="cs-CZ" altLang="cs-CZ" sz="1800" dirty="0"/>
              <a:t>      čtyři historické územní celky (knížectví):</a:t>
            </a:r>
          </a:p>
          <a:p>
            <a:pPr>
              <a:buFontTx/>
              <a:buNone/>
            </a:pPr>
            <a:endParaRPr lang="cs-CZ" altLang="cs-CZ" sz="1800" dirty="0"/>
          </a:p>
          <a:p>
            <a:r>
              <a:rPr lang="cs-CZ" altLang="cs-CZ" sz="1800" b="1" dirty="0"/>
              <a:t>opavské (+ krnovské) </a:t>
            </a:r>
          </a:p>
          <a:p>
            <a:r>
              <a:rPr lang="cs-CZ" altLang="cs-CZ" sz="1800" b="1" dirty="0"/>
              <a:t>těšínské </a:t>
            </a:r>
          </a:p>
          <a:p>
            <a:r>
              <a:rPr lang="cs-CZ" altLang="cs-CZ" sz="1800" b="1" dirty="0"/>
              <a:t>niské</a:t>
            </a:r>
            <a:r>
              <a:rPr lang="cs-CZ" altLang="cs-CZ" sz="1800" dirty="0"/>
              <a:t> (Jesenicko, </a:t>
            </a:r>
            <a:r>
              <a:rPr lang="cs-CZ" altLang="cs-CZ" sz="1800" dirty="0" err="1"/>
              <a:t>Javornicko</a:t>
            </a:r>
            <a:r>
              <a:rPr lang="cs-CZ" altLang="cs-CZ" sz="1800" dirty="0"/>
              <a:t>, </a:t>
            </a:r>
            <a:r>
              <a:rPr lang="cs-CZ" altLang="cs-CZ" sz="1800" dirty="0" err="1"/>
              <a:t>Vidnavsko</a:t>
            </a:r>
            <a:r>
              <a:rPr lang="cs-CZ" altLang="cs-CZ" sz="1800" dirty="0"/>
              <a:t>)</a:t>
            </a:r>
          </a:p>
          <a:p>
            <a:r>
              <a:rPr lang="cs-CZ" altLang="cs-CZ" sz="1800" b="1" dirty="0"/>
              <a:t>ratibořské</a:t>
            </a:r>
            <a:r>
              <a:rPr lang="cs-CZ" altLang="cs-CZ" sz="1800" dirty="0"/>
              <a:t> (</a:t>
            </a:r>
            <a:r>
              <a:rPr lang="cs-CZ" altLang="cs-CZ" sz="1800" dirty="0" err="1"/>
              <a:t>Bohumínsko</a:t>
            </a:r>
            <a:r>
              <a:rPr lang="cs-CZ" altLang="cs-CZ" sz="1800" dirty="0"/>
              <a:t>)</a:t>
            </a:r>
          </a:p>
          <a:p>
            <a:endParaRPr lang="cs-CZ" altLang="cs-CZ" sz="1800" dirty="0"/>
          </a:p>
          <a:p>
            <a:r>
              <a:rPr lang="cs-CZ" altLang="cs-CZ" sz="1800" dirty="0"/>
              <a:t>Výstavba nové sítě hradů začala od první třetiny 13. století, kdy byly do starších hradištních fortifikací vkládány první kamenné prvky a o něco později vznikají  hrady zcela nové. </a:t>
            </a:r>
          </a:p>
          <a:p>
            <a:endParaRPr lang="cs-CZ" altLang="cs-CZ" sz="1800" dirty="0"/>
          </a:p>
        </p:txBody>
      </p:sp>
      <p:pic>
        <p:nvPicPr>
          <p:cNvPr id="35844" name="Picture 4" descr="h-slkniz">
            <a:extLst>
              <a:ext uri="{FF2B5EF4-FFF2-40B4-BE49-F238E27FC236}">
                <a16:creationId xmlns:a16="http://schemas.microsoft.com/office/drawing/2014/main" id="{C044137D-FAB8-6EDC-425B-48271B59A4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0918" y="164230"/>
            <a:ext cx="7296148" cy="6693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Obrázek 1">
            <a:extLst>
              <a:ext uri="{FF2B5EF4-FFF2-40B4-BE49-F238E27FC236}">
                <a16:creationId xmlns:a16="http://schemas.microsoft.com/office/drawing/2014/main" id="{907EC6B1-BD59-AF94-2002-B410173CD0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63564"/>
            <a:ext cx="9144000" cy="629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105DECE-A116-E52A-9973-975070D80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2793" y="0"/>
            <a:ext cx="10515600" cy="1325563"/>
          </a:xfrm>
        </p:spPr>
        <p:txBody>
          <a:bodyPr/>
          <a:lstStyle/>
          <a:p>
            <a:r>
              <a:rPr lang="cs-CZ" dirty="0"/>
              <a:t>                            </a:t>
            </a:r>
            <a:r>
              <a:rPr lang="cs-CZ" sz="4000" b="1" dirty="0">
                <a:solidFill>
                  <a:srgbClr val="FF0000"/>
                </a:solidFill>
              </a:rPr>
              <a:t>Územní vývoj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5533DF4-8D05-43EB-4306-805BDB73A0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7048" y="1240221"/>
            <a:ext cx="11550869" cy="5617779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cs-CZ" sz="1800" b="0" i="0" u="none" strike="noStrike" baseline="0" dirty="0">
                <a:latin typeface="MinionPro-Regular"/>
              </a:rPr>
              <a:t> </a:t>
            </a:r>
            <a:r>
              <a:rPr lang="cs-CZ" sz="1800" b="1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po r. 1025</a:t>
            </a:r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  –   </a:t>
            </a:r>
            <a:r>
              <a:rPr lang="cs-CZ" sz="1800" b="1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Oldřich</a:t>
            </a:r>
            <a:r>
              <a:rPr lang="cs-CZ" sz="18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 připojil Moravu </a:t>
            </a:r>
          </a:p>
          <a:p>
            <a:pPr algn="l"/>
            <a:r>
              <a:rPr lang="cs-CZ" sz="18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800" b="1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1039</a:t>
            </a:r>
            <a:r>
              <a:rPr lang="cs-CZ" sz="18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  –   </a:t>
            </a:r>
            <a:r>
              <a:rPr lang="cs-CZ" sz="1800" b="1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Břetislav I.</a:t>
            </a:r>
            <a:r>
              <a:rPr lang="cs-CZ" sz="18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 získal území za Moravskou branou</a:t>
            </a:r>
          </a:p>
          <a:p>
            <a:pPr algn="l"/>
            <a:r>
              <a:rPr lang="cs-CZ" sz="18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800" b="1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1251</a:t>
            </a:r>
            <a:r>
              <a:rPr lang="cs-CZ" sz="18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  –   </a:t>
            </a:r>
            <a:r>
              <a:rPr lang="cs-CZ" sz="1800" b="1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Přemysl Otakar II. </a:t>
            </a:r>
            <a:r>
              <a:rPr lang="cs-CZ" sz="18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vyženil s Markétou Babenberskou Horní a Dolní Rakousy</a:t>
            </a:r>
          </a:p>
          <a:p>
            <a:pPr marL="0" indent="0" algn="l">
              <a:buNone/>
            </a:pPr>
            <a:r>
              <a:rPr lang="cs-CZ" sz="18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                     1251–1254, 2360:  Štýrsko </a:t>
            </a:r>
          </a:p>
          <a:p>
            <a:pPr marL="0" indent="0" algn="l">
              <a:buNone/>
            </a:pPr>
            <a:r>
              <a:rPr lang="cs-CZ" sz="18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                     1253:   </a:t>
            </a:r>
            <a:r>
              <a:rPr lang="cs-CZ" sz="1800" b="0" i="0" u="none" strike="noStrike" baseline="0" dirty="0" err="1">
                <a:latin typeface="Calibri" panose="020F0502020204030204" pitchFamily="34" charset="0"/>
                <a:cs typeface="Calibri" panose="020F0502020204030204" pitchFamily="34" charset="0"/>
              </a:rPr>
              <a:t>Pittensko</a:t>
            </a:r>
            <a:r>
              <a:rPr lang="cs-CZ" sz="18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 (1253)</a:t>
            </a:r>
          </a:p>
          <a:p>
            <a:pPr marL="0" indent="0" algn="l">
              <a:buNone/>
            </a:pPr>
            <a:r>
              <a:rPr lang="cs-CZ" sz="18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                     1269:   Korutany a Kraňsko</a:t>
            </a:r>
          </a:p>
          <a:p>
            <a:pPr marL="0" indent="0" algn="l">
              <a:buNone/>
            </a:pPr>
            <a:r>
              <a:rPr lang="cs-CZ" sz="18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                     1270:   </a:t>
            </a:r>
            <a:r>
              <a:rPr lang="cs-CZ" sz="1800" b="0" i="0" u="none" strike="noStrike" baseline="0" dirty="0" err="1">
                <a:latin typeface="Calibri" panose="020F0502020204030204" pitchFamily="34" charset="0"/>
                <a:cs typeface="Calibri" panose="020F0502020204030204" pitchFamily="34" charset="0"/>
              </a:rPr>
              <a:t>Furlansko</a:t>
            </a:r>
            <a:r>
              <a:rPr lang="cs-CZ" sz="18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 (1270) </a:t>
            </a:r>
          </a:p>
          <a:p>
            <a:pPr marL="0" indent="0" algn="l">
              <a:buNone/>
            </a:pPr>
            <a:r>
              <a:rPr lang="cs-CZ" sz="18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                     1265:  </a:t>
            </a:r>
            <a:r>
              <a:rPr lang="cs-CZ" sz="1800" b="0" i="0" u="none" strike="noStrike" baseline="0" dirty="0" err="1">
                <a:latin typeface="Calibri" panose="020F0502020204030204" pitchFamily="34" charset="0"/>
                <a:cs typeface="Calibri" panose="020F0502020204030204" pitchFamily="34" charset="0"/>
              </a:rPr>
              <a:t>Sušicko</a:t>
            </a:r>
            <a:endParaRPr lang="cs-CZ" sz="1800" b="0" i="0" u="none" strike="noStrike" baseline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l">
              <a:buNone/>
            </a:pPr>
            <a:r>
              <a:rPr lang="cs-CZ" sz="18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                     1266 - 1276:  Chebsko</a:t>
            </a:r>
          </a:p>
          <a:p>
            <a:pPr marL="0" indent="0" algn="l">
              <a:buNone/>
            </a:pPr>
            <a:r>
              <a:rPr lang="cs-CZ" sz="18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                     1276:  ve prospěch Rudolfa Habsburského se vzdal rakouských zemí (bitva u Suchých Krut)</a:t>
            </a:r>
            <a:endParaRPr lang="cs-CZ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cs-CZ" sz="1800" b="1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1289–1292</a:t>
            </a:r>
            <a:r>
              <a:rPr lang="cs-CZ" sz="18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  –   </a:t>
            </a:r>
            <a:r>
              <a:rPr lang="cs-CZ" sz="1800" b="1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Václav II.:  </a:t>
            </a:r>
            <a:r>
              <a:rPr lang="cs-CZ" sz="18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získal zpět Kladsko, Chebsko       léna:  </a:t>
            </a:r>
            <a:r>
              <a:rPr lang="cs-CZ" sz="1800" b="0" i="0" u="none" strike="noStrike" baseline="0" dirty="0" err="1">
                <a:latin typeface="Calibri" panose="020F0502020204030204" pitchFamily="34" charset="0"/>
                <a:cs typeface="Calibri" panose="020F0502020204030204" pitchFamily="34" charset="0"/>
              </a:rPr>
              <a:t>Bytomsko</a:t>
            </a:r>
            <a:r>
              <a:rPr lang="cs-CZ" sz="18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sz="1800" b="0" i="0" u="none" strike="noStrike" baseline="0" dirty="0" err="1">
                <a:latin typeface="Calibri" panose="020F0502020204030204" pitchFamily="34" charset="0"/>
                <a:cs typeface="Calibri" panose="020F0502020204030204" pitchFamily="34" charset="0"/>
              </a:rPr>
              <a:t>Opolsko</a:t>
            </a:r>
            <a:r>
              <a:rPr lang="cs-CZ" sz="18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, Těšínsko, </a:t>
            </a:r>
            <a:r>
              <a:rPr lang="cs-CZ" sz="1800" b="0" i="0" u="none" strike="noStrike" baseline="0" dirty="0" err="1">
                <a:latin typeface="Calibri" panose="020F0502020204030204" pitchFamily="34" charset="0"/>
                <a:cs typeface="Calibri" panose="020F0502020204030204" pitchFamily="34" charset="0"/>
              </a:rPr>
              <a:t>Krakovsko</a:t>
            </a:r>
            <a:endParaRPr lang="cs-CZ" sz="1800" b="0" i="0" u="none" strike="noStrike" baseline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l">
              <a:buNone/>
            </a:pPr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1291:  Chebsko</a:t>
            </a:r>
          </a:p>
          <a:p>
            <a:pPr marL="0" indent="0" algn="l">
              <a:buNone/>
            </a:pPr>
            <a:r>
              <a:rPr lang="cs-CZ" sz="18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1294:  </a:t>
            </a:r>
            <a:r>
              <a:rPr lang="cs-CZ" sz="1800" b="0" i="0" u="none" strike="noStrike" baseline="0" dirty="0" err="1">
                <a:latin typeface="Calibri" panose="020F0502020204030204" pitchFamily="34" charset="0"/>
                <a:cs typeface="Calibri" panose="020F0502020204030204" pitchFamily="34" charset="0"/>
              </a:rPr>
              <a:t>Pirna</a:t>
            </a:r>
            <a:r>
              <a:rPr lang="cs-CZ" sz="18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 v </a:t>
            </a:r>
            <a:r>
              <a:rPr lang="cs-CZ" sz="1800" b="0" i="0" u="none" strike="noStrike" baseline="0" dirty="0" err="1">
                <a:latin typeface="Calibri" panose="020F0502020204030204" pitchFamily="34" charset="0"/>
                <a:cs typeface="Calibri" panose="020F0502020204030204" pitchFamily="34" charset="0"/>
              </a:rPr>
              <a:t>Míšňsku</a:t>
            </a:r>
            <a:endParaRPr lang="cs-CZ" sz="1800" b="0" i="0" u="none" strike="noStrike" baseline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l">
              <a:buNone/>
            </a:pPr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1296:  </a:t>
            </a:r>
            <a:r>
              <a:rPr lang="cs-CZ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Vitorazsko</a:t>
            </a:r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  (ztratil ve prospěch Rudolfa </a:t>
            </a:r>
            <a:r>
              <a:rPr lang="cs-CZ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Habsburkého</a:t>
            </a:r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0" indent="0" algn="l">
              <a:buNone/>
            </a:pPr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</a:t>
            </a:r>
            <a:r>
              <a:rPr lang="cs-CZ" sz="18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1300–1305:   polským králem</a:t>
            </a:r>
          </a:p>
          <a:p>
            <a:pPr marL="0" indent="0" algn="l">
              <a:buNone/>
            </a:pPr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1301:  pro </a:t>
            </a:r>
            <a:r>
              <a:rPr lang="cs-CZ" sz="18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syna Václava III. přijal uherskou korunu (po zavraždění územní zisky ztraceny)</a:t>
            </a:r>
            <a:endParaRPr lang="cs-CZ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l">
              <a:buNone/>
            </a:pPr>
            <a:endParaRPr lang="cs-CZ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l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104327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07140D1-1616-B00A-0431-D397A7D067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315310"/>
            <a:ext cx="11154103" cy="6542690"/>
          </a:xfrm>
        </p:spPr>
        <p:txBody>
          <a:bodyPr>
            <a:normAutofit/>
          </a:bodyPr>
          <a:lstStyle/>
          <a:p>
            <a:pPr algn="l"/>
            <a:r>
              <a:rPr lang="cs-CZ" sz="1800" b="1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1313  –</a:t>
            </a:r>
            <a:r>
              <a:rPr lang="cs-CZ" sz="18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cs-CZ" sz="1800" b="1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Jan Lucemburský:  </a:t>
            </a:r>
            <a:r>
              <a:rPr lang="cs-CZ" sz="18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zdědil Lucembursko, rozšiřoval země Koruny české</a:t>
            </a:r>
          </a:p>
          <a:p>
            <a:pPr marL="0" indent="0" algn="l">
              <a:buNone/>
            </a:pPr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                  1319:  </a:t>
            </a:r>
            <a:r>
              <a:rPr lang="cs-CZ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Budyšínsko</a:t>
            </a:r>
            <a:endParaRPr lang="cs-CZ" sz="1800" b="0" i="0" u="none" strike="noStrike" baseline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l">
              <a:buNone/>
            </a:pPr>
            <a:r>
              <a:rPr lang="cs-CZ" sz="18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                  </a:t>
            </a:r>
            <a:r>
              <a:rPr lang="cs-CZ" sz="180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1322</a:t>
            </a:r>
            <a:r>
              <a:rPr lang="cs-CZ" sz="18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:  Chebsko </a:t>
            </a:r>
          </a:p>
          <a:p>
            <a:pPr marL="0" indent="0" algn="l">
              <a:buNone/>
            </a:pPr>
            <a:r>
              <a:rPr lang="cs-CZ" sz="180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                  1329</a:t>
            </a:r>
            <a:r>
              <a:rPr lang="cs-CZ" sz="18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:  </a:t>
            </a:r>
            <a:r>
              <a:rPr lang="cs-CZ" sz="1800" b="0" i="0" u="none" strike="noStrike" baseline="0" dirty="0" err="1">
                <a:latin typeface="Calibri" panose="020F0502020204030204" pitchFamily="34" charset="0"/>
                <a:cs typeface="Calibri" panose="020F0502020204030204" pitchFamily="34" charset="0"/>
              </a:rPr>
              <a:t>Zhořelecko</a:t>
            </a:r>
            <a:r>
              <a:rPr lang="cs-CZ" sz="18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 algn="l">
              <a:buNone/>
            </a:pPr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                  </a:t>
            </a:r>
            <a:r>
              <a:rPr lang="cs-CZ" sz="180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1327</a:t>
            </a:r>
            <a:r>
              <a:rPr lang="cs-CZ" sz="18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:  Horní a část Dolního Slezska</a:t>
            </a:r>
            <a:endParaRPr lang="cs-CZ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cs-CZ" sz="1800" b="1" dirty="0">
                <a:latin typeface="Calibri" panose="020F0502020204030204" pitchFamily="34" charset="0"/>
                <a:cs typeface="Calibri" panose="020F0502020204030204" pitchFamily="34" charset="0"/>
              </a:rPr>
              <a:t>1353  –</a:t>
            </a:r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cs-CZ" sz="1800" b="1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Karel IV.:  </a:t>
            </a:r>
            <a:r>
              <a:rPr lang="cs-CZ" sz="180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cs-CZ" sz="18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ňatkem s Annou Svídnickou získal Svídnické a Javorské knížectví </a:t>
            </a:r>
          </a:p>
          <a:p>
            <a:pPr marL="0" indent="0" algn="l">
              <a:buNone/>
            </a:pPr>
            <a:r>
              <a:rPr lang="cs-CZ" sz="1800" b="1" dirty="0">
                <a:latin typeface="Calibri" panose="020F0502020204030204" pitchFamily="34" charset="0"/>
                <a:cs typeface="Calibri" panose="020F0502020204030204" pitchFamily="34" charset="0"/>
              </a:rPr>
              <a:t>                   </a:t>
            </a:r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50. léta:  léna </a:t>
            </a:r>
            <a:r>
              <a:rPr lang="cs-CZ" sz="18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ve </a:t>
            </a:r>
            <a:r>
              <a:rPr lang="cs-CZ" sz="1800" b="0" i="0" u="none" strike="noStrike" baseline="0" dirty="0" err="1">
                <a:latin typeface="Calibri" panose="020F0502020204030204" pitchFamily="34" charset="0"/>
                <a:cs typeface="Calibri" panose="020F0502020204030204" pitchFamily="34" charset="0"/>
              </a:rPr>
              <a:t>Foktlandu</a:t>
            </a:r>
            <a:r>
              <a:rPr lang="cs-CZ" sz="18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sz="1800" b="0" i="0" u="none" strike="noStrike" baseline="0" dirty="0" err="1">
                <a:latin typeface="Calibri" panose="020F0502020204030204" pitchFamily="34" charset="0"/>
                <a:cs typeface="Calibri" panose="020F0502020204030204" pitchFamily="34" charset="0"/>
              </a:rPr>
              <a:t>Míšeňsku</a:t>
            </a:r>
            <a:r>
              <a:rPr lang="cs-CZ" sz="18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, Duryňsku a Meklenbursku</a:t>
            </a:r>
          </a:p>
          <a:p>
            <a:pPr marL="0" indent="0" algn="l">
              <a:buNone/>
            </a:pPr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                   1356:  Horní Falc</a:t>
            </a:r>
          </a:p>
          <a:p>
            <a:pPr marL="0" indent="0" algn="l">
              <a:buNone/>
            </a:pPr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                   1368:  </a:t>
            </a:r>
            <a:r>
              <a:rPr lang="pl-PL" sz="18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Dolní Lužice </a:t>
            </a:r>
          </a:p>
          <a:p>
            <a:pPr marL="0" indent="0" algn="l">
              <a:buNone/>
            </a:pPr>
            <a:r>
              <a:rPr lang="pl-PL" sz="1800" dirty="0">
                <a:latin typeface="Calibri" panose="020F0502020204030204" pitchFamily="34" charset="0"/>
                <a:cs typeface="Calibri" panose="020F0502020204030204" pitchFamily="34" charset="0"/>
              </a:rPr>
              <a:t>                   </a:t>
            </a:r>
            <a:r>
              <a:rPr lang="pl-PL" sz="180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1368:</a:t>
            </a:r>
            <a:r>
              <a:rPr lang="pl-PL" sz="18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  Braniborsko </a:t>
            </a:r>
            <a:endParaRPr lang="cs-CZ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cs-CZ" sz="1800" b="1" dirty="0">
                <a:latin typeface="Calibri" panose="020F0502020204030204" pitchFamily="34" charset="0"/>
                <a:cs typeface="Calibri" panose="020F0502020204030204" pitchFamily="34" charset="0"/>
              </a:rPr>
              <a:t>1401</a:t>
            </a:r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:  </a:t>
            </a:r>
            <a:r>
              <a:rPr lang="cs-CZ" sz="1800" b="1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Václav IV.:  </a:t>
            </a:r>
            <a:r>
              <a:rPr lang="cs-CZ" sz="18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ztrácí Horní Falc </a:t>
            </a:r>
          </a:p>
          <a:p>
            <a:pPr marL="0" indent="0" algn="l">
              <a:buNone/>
            </a:pPr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                 1402:  ztrácí </a:t>
            </a:r>
            <a:r>
              <a:rPr lang="cs-CZ" sz="1800" b="0" i="0" u="none" strike="noStrike" baseline="0" dirty="0" err="1">
                <a:latin typeface="Calibri" panose="020F0502020204030204" pitchFamily="34" charset="0"/>
                <a:cs typeface="Calibri" panose="020F0502020204030204" pitchFamily="34" charset="0"/>
              </a:rPr>
              <a:t>Donínsko</a:t>
            </a:r>
            <a:r>
              <a:rPr lang="cs-CZ" sz="18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cs-CZ" sz="1800" b="1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1436–1437</a:t>
            </a:r>
            <a:r>
              <a:rPr lang="cs-CZ" sz="18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  –  </a:t>
            </a:r>
            <a:r>
              <a:rPr lang="cs-CZ" sz="1800" b="1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Zikmund Lucemburský</a:t>
            </a:r>
            <a:r>
              <a:rPr lang="cs-CZ" sz="18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:  personální unie s Uherskem</a:t>
            </a:r>
          </a:p>
          <a:p>
            <a:pPr marL="0" indent="0">
              <a:buNone/>
            </a:pPr>
            <a:r>
              <a:rPr lang="cs-CZ" sz="1800" b="1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</a:t>
            </a:r>
            <a:r>
              <a:rPr lang="cs-CZ" sz="180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1402:</a:t>
            </a:r>
            <a:r>
              <a:rPr lang="cs-CZ" sz="1800" b="1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cs-CZ" sz="18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ztráta Nové marky   (součást Braniborska od 40. let 12. století)</a:t>
            </a:r>
          </a:p>
          <a:p>
            <a:pPr marL="0" indent="0" algn="l">
              <a:buNone/>
            </a:pPr>
            <a:r>
              <a:rPr lang="cs-CZ" sz="1800" b="1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</a:t>
            </a:r>
            <a:r>
              <a:rPr lang="cs-CZ" sz="180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1415:</a:t>
            </a:r>
            <a:r>
              <a:rPr lang="cs-CZ" sz="18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  Braniborsko zastavuje Hohenzollernům </a:t>
            </a:r>
          </a:p>
          <a:p>
            <a:r>
              <a:rPr lang="cs-CZ" sz="1800" b="1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1437–1439  </a:t>
            </a:r>
            <a:r>
              <a:rPr lang="cs-CZ" sz="18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–  </a:t>
            </a:r>
            <a:r>
              <a:rPr lang="cs-CZ" sz="1800" b="1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Albrecht Habsburský</a:t>
            </a:r>
            <a:r>
              <a:rPr lang="cs-CZ" sz="18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: personální unie s Uherskem a rakouskými zeměmi</a:t>
            </a:r>
            <a:endParaRPr lang="cs-CZ" sz="1800" b="1" i="0" u="none" strike="noStrike" baseline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cs-CZ" sz="1800" b="1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1453–1457</a:t>
            </a:r>
            <a:r>
              <a:rPr lang="cs-CZ" sz="18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 –  </a:t>
            </a:r>
            <a:r>
              <a:rPr lang="cs-CZ" sz="1800" b="1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Ladislav Pohrobek</a:t>
            </a:r>
            <a:r>
              <a:rPr lang="cs-CZ" sz="18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: personální unie s Uherskem a rakouskými zeměmi</a:t>
            </a: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93257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1A9A2D0-BDC6-BE88-03F6-69C86E0379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1945" y="687360"/>
            <a:ext cx="11351171" cy="5955178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cs-CZ" sz="1800" b="1" i="0" u="none" strike="noStrike" baseline="0" dirty="0"/>
              <a:t>1462</a:t>
            </a:r>
            <a:r>
              <a:rPr lang="cs-CZ" sz="1800" dirty="0"/>
              <a:t>   –   </a:t>
            </a:r>
            <a:r>
              <a:rPr lang="cs-CZ" sz="1800" b="1" i="0" u="none" strike="noStrike" baseline="0" dirty="0"/>
              <a:t>Jiří z Poděbrad</a:t>
            </a:r>
            <a:r>
              <a:rPr lang="cs-CZ" sz="1800" b="0" i="0" u="none" strike="noStrike" baseline="0" dirty="0"/>
              <a:t>:  získal Dolní Lužici  (bez Chotěbuze) a některá zahraniční léna </a:t>
            </a:r>
          </a:p>
          <a:p>
            <a:pPr marL="0" indent="0" algn="l">
              <a:buNone/>
            </a:pPr>
            <a:endParaRPr lang="cs-CZ" sz="1800" b="0" i="0" u="none" strike="noStrike" baseline="0" dirty="0"/>
          </a:p>
          <a:p>
            <a:pPr algn="l"/>
            <a:r>
              <a:rPr lang="cs-CZ" sz="1800" b="1" i="0" u="none" strike="noStrike" baseline="0" dirty="0"/>
              <a:t>1478–1490 </a:t>
            </a:r>
            <a:r>
              <a:rPr lang="cs-CZ" sz="1800" b="0" i="0" u="none" strike="noStrike" baseline="0" dirty="0"/>
              <a:t>  –  </a:t>
            </a:r>
            <a:r>
              <a:rPr lang="cs-CZ" sz="1800" b="1" i="0" u="none" strike="noStrike" baseline="0" dirty="0"/>
              <a:t>Matyáš Korvín</a:t>
            </a:r>
            <a:r>
              <a:rPr lang="cs-CZ" sz="1800" b="0" i="0" u="none" strike="noStrike" baseline="0" dirty="0"/>
              <a:t>:  získal Moravu, Lužice a Slezsko</a:t>
            </a:r>
          </a:p>
          <a:p>
            <a:endParaRPr lang="cs-CZ" sz="1800" dirty="0"/>
          </a:p>
          <a:p>
            <a:r>
              <a:rPr lang="cs-CZ" sz="1800" b="1" i="0" u="none" strike="noStrike" baseline="0" dirty="0"/>
              <a:t>1490</a:t>
            </a:r>
            <a:r>
              <a:rPr lang="cs-CZ" sz="1800" b="0" i="0" u="none" strike="noStrike" baseline="0" dirty="0"/>
              <a:t>  –  </a:t>
            </a:r>
            <a:r>
              <a:rPr lang="cs-CZ" sz="1800" b="1" i="0" u="none" strike="noStrike" baseline="0" dirty="0"/>
              <a:t>Vladislav Jagellonský</a:t>
            </a:r>
            <a:r>
              <a:rPr lang="cs-CZ" sz="1800" b="0" i="0" u="none" strike="noStrike" baseline="0" dirty="0"/>
              <a:t>:  sjednotil země Koruny (po smrti Matyáše Korvína)</a:t>
            </a:r>
            <a:r>
              <a:rPr lang="cs-CZ" sz="1800" b="0" i="0" u="none" strike="noStrike" baseline="0" dirty="0">
                <a:cs typeface="Calibri" panose="020F0502020204030204" pitchFamily="34" charset="0"/>
              </a:rPr>
              <a:t> </a:t>
            </a:r>
          </a:p>
          <a:p>
            <a:endParaRPr lang="cs-CZ" sz="1800" b="0" i="0" u="none" strike="noStrike" baseline="0" dirty="0"/>
          </a:p>
          <a:p>
            <a:pPr algn="l"/>
            <a:r>
              <a:rPr lang="cs-CZ" sz="1800" b="1" i="0" u="none" strike="noStrike" baseline="0" dirty="0"/>
              <a:t>1526 </a:t>
            </a:r>
            <a:r>
              <a:rPr lang="cs-CZ" sz="1800" b="0" i="0" u="none" strike="noStrike" baseline="0" dirty="0"/>
              <a:t>  –   </a:t>
            </a:r>
            <a:r>
              <a:rPr lang="cs-CZ" sz="1800" b="1" i="0" u="none" strike="noStrike" baseline="0" dirty="0"/>
              <a:t>Ferdinand Habsburský</a:t>
            </a:r>
            <a:r>
              <a:rPr lang="cs-CZ" sz="1800" b="0" i="0" u="none" strike="noStrike" baseline="0" dirty="0"/>
              <a:t>:  český stát stal součástí česko-rakousko-uherského soustátí</a:t>
            </a:r>
          </a:p>
          <a:p>
            <a:pPr algn="l"/>
            <a:endParaRPr lang="cs-CZ" sz="1800" b="0" i="0" u="none" strike="noStrike" baseline="0" dirty="0"/>
          </a:p>
          <a:p>
            <a:pPr algn="l"/>
            <a:r>
              <a:rPr lang="cs-CZ" sz="1800" b="1" i="0" u="none" strike="noStrike" baseline="0" dirty="0"/>
              <a:t>1623</a:t>
            </a:r>
            <a:r>
              <a:rPr lang="cs-CZ" sz="1800" b="0" i="0" u="none" strike="noStrike" baseline="0" dirty="0"/>
              <a:t>   –   </a:t>
            </a:r>
            <a:r>
              <a:rPr lang="cs-CZ" sz="1800" b="1" i="0" u="none" strike="noStrike" baseline="0" dirty="0"/>
              <a:t>Horní a Dolní Lužice</a:t>
            </a:r>
            <a:r>
              <a:rPr lang="cs-CZ" sz="1800" b="0" i="0" u="none" strike="noStrike" baseline="0" dirty="0"/>
              <a:t>:  zastaveny </a:t>
            </a:r>
          </a:p>
          <a:p>
            <a:pPr algn="l"/>
            <a:endParaRPr lang="cs-CZ" sz="1800" dirty="0"/>
          </a:p>
          <a:p>
            <a:pPr algn="l"/>
            <a:r>
              <a:rPr lang="cs-CZ" sz="1800" b="1" i="0" u="none" strike="noStrike" baseline="0" dirty="0"/>
              <a:t>1742</a:t>
            </a:r>
            <a:r>
              <a:rPr lang="cs-CZ" sz="1800" b="0" i="0" u="none" strike="noStrike" baseline="0" dirty="0"/>
              <a:t>  –  </a:t>
            </a:r>
            <a:r>
              <a:rPr lang="cs-CZ" sz="1800" b="1" i="0" u="none" strike="noStrike" baseline="0" dirty="0"/>
              <a:t>Slezsko:   </a:t>
            </a:r>
            <a:r>
              <a:rPr lang="cs-CZ" sz="1800" b="0" i="0" u="none" strike="noStrike" baseline="0" dirty="0"/>
              <a:t>postoupeno Prusku téměř celé Slezsko (vratislavským mírem)</a:t>
            </a:r>
          </a:p>
          <a:p>
            <a:pPr algn="l"/>
            <a:endParaRPr lang="cs-CZ" sz="1800" dirty="0"/>
          </a:p>
          <a:p>
            <a:pPr marL="0" indent="0" algn="l">
              <a:buNone/>
            </a:pPr>
            <a:r>
              <a:rPr lang="cs-CZ" sz="1800" b="0" i="0" u="none" strike="noStrike" baseline="0" dirty="0"/>
              <a:t>                    </a:t>
            </a:r>
            <a:r>
              <a:rPr lang="cs-CZ" sz="1800" b="1" i="0" u="none" strike="noStrike" baseline="0" dirty="0"/>
              <a:t>České (Rakouské) Slezsko:</a:t>
            </a:r>
            <a:r>
              <a:rPr lang="cs-CZ" sz="1800" b="0" i="0" u="none" strike="noStrike" baseline="0" dirty="0"/>
              <a:t>   Rakousku zůstalo Těšínsko s přilehlými panstvími Bílsko, Fryštát, Ráj, Petrovice,</a:t>
            </a:r>
          </a:p>
          <a:p>
            <a:pPr marL="0" indent="0" algn="l">
              <a:buNone/>
            </a:pPr>
            <a:r>
              <a:rPr lang="cs-CZ" sz="1800" b="0" i="0" u="none" strike="noStrike" baseline="0" dirty="0"/>
              <a:t>                                                                      Rychvald, Frýdek, Lutyně, Orlová, z Bohumínského území část přiléhající k Těšínsku</a:t>
            </a:r>
          </a:p>
          <a:p>
            <a:pPr marL="0" indent="0" algn="l">
              <a:buNone/>
            </a:pPr>
            <a:r>
              <a:rPr lang="cs-CZ" sz="1800" b="0" i="0" u="none" strike="noStrike" baseline="0" dirty="0"/>
              <a:t>                                                                      po soutok Odry s </a:t>
            </a:r>
            <a:r>
              <a:rPr lang="cs-CZ" sz="1800" b="0" i="0" u="none" strike="noStrike" baseline="0" dirty="0" err="1"/>
              <a:t>Olsou</a:t>
            </a:r>
            <a:r>
              <a:rPr lang="cs-CZ" sz="1800" b="0" i="0" u="none" strike="noStrike" baseline="0" dirty="0"/>
              <a:t>, z Opavska s Krnovskem území na pravém břehu řeky Opavy </a:t>
            </a:r>
          </a:p>
          <a:p>
            <a:pPr marL="0" indent="0" algn="l">
              <a:buNone/>
            </a:pPr>
            <a:r>
              <a:rPr lang="cs-CZ" sz="1800" dirty="0"/>
              <a:t>                                                                      </a:t>
            </a:r>
            <a:r>
              <a:rPr lang="cs-CZ" sz="1800" b="0" i="0" u="none" strike="noStrike" baseline="0" dirty="0"/>
              <a:t>s městy Opavou a Krnovem a na levém břehu s oblastí Kateřinek, z </a:t>
            </a:r>
            <a:r>
              <a:rPr lang="cs-CZ" sz="1800" b="0" i="0" u="none" strike="noStrike" baseline="0" dirty="0" err="1"/>
              <a:t>Niska</a:t>
            </a:r>
            <a:r>
              <a:rPr lang="cs-CZ" sz="1800" b="0" i="0" u="none" strike="noStrike" baseline="0" dirty="0"/>
              <a:t> oblast</a:t>
            </a:r>
          </a:p>
          <a:p>
            <a:pPr marL="0" indent="0" algn="l">
              <a:buNone/>
            </a:pPr>
            <a:r>
              <a:rPr lang="cs-CZ" sz="1800" b="0" i="0" u="none" strike="noStrike" baseline="0" dirty="0"/>
              <a:t>                                                                      </a:t>
            </a:r>
            <a:r>
              <a:rPr lang="cs-CZ" sz="1800" b="0" i="0" u="none" strike="noStrike" baseline="0" dirty="0" err="1"/>
              <a:t>Cukmantlu</a:t>
            </a:r>
            <a:r>
              <a:rPr lang="cs-CZ" sz="1800" b="0" i="0" u="none" strike="noStrike" baseline="0" dirty="0"/>
              <a:t> (Zlatých Hor), Vidnavy a Javorníku</a:t>
            </a: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321541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 descr="img004">
            <a:extLst>
              <a:ext uri="{FF2B5EF4-FFF2-40B4-BE49-F238E27FC236}">
                <a16:creationId xmlns:a16="http://schemas.microsoft.com/office/drawing/2014/main" id="{29D0305D-B5DE-DD92-8142-61458FCF7326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93077" y="123890"/>
            <a:ext cx="10192780" cy="6644772"/>
          </a:xfr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C84B4E2-32D4-5357-6BFA-6D7F4E529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3751" y="-257051"/>
            <a:ext cx="10515600" cy="1325563"/>
          </a:xfrm>
        </p:spPr>
        <p:txBody>
          <a:bodyPr/>
          <a:lstStyle/>
          <a:p>
            <a:r>
              <a:rPr lang="cs-CZ" dirty="0"/>
              <a:t>                           </a:t>
            </a:r>
            <a:r>
              <a:rPr lang="cs-CZ" sz="3200" b="1" dirty="0">
                <a:solidFill>
                  <a:srgbClr val="FF0000"/>
                </a:solidFill>
              </a:rPr>
              <a:t>Historická geografie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D694907-C597-2E4B-2676-7514438709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241" y="883578"/>
            <a:ext cx="11928296" cy="6072026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sz="2600" b="1" dirty="0"/>
              <a:t>Samostatný obor  </a:t>
            </a:r>
            <a:r>
              <a:rPr lang="cs-CZ" sz="2600" dirty="0"/>
              <a:t>–  propojuje  geografické prostředí s historickým procesem:  v prostoru a čase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2600" dirty="0"/>
              <a:t>                                     –   studuje stav, vývoj a proměny geografického prostředí v minulosti včetně příčin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2600" dirty="0"/>
              <a:t>                                     –</a:t>
            </a:r>
            <a:r>
              <a:rPr lang="cs-CZ" sz="2600" dirty="0">
                <a:effectLst/>
              </a:rPr>
              <a:t>   přímý předchůdce: </a:t>
            </a:r>
            <a:r>
              <a:rPr lang="cs-CZ" sz="2600" dirty="0"/>
              <a:t>h</a:t>
            </a:r>
            <a:r>
              <a:rPr lang="cs-CZ" sz="2600" dirty="0">
                <a:effectLst/>
              </a:rPr>
              <a:t>istorická vlastivěda</a:t>
            </a:r>
            <a:endParaRPr lang="cs-CZ" sz="2600" b="1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cs-CZ" sz="26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cs-CZ" sz="26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sz="2600" b="1" dirty="0"/>
              <a:t>80. léta 18. stol.  </a:t>
            </a:r>
            <a:r>
              <a:rPr lang="cs-CZ" sz="2600" dirty="0">
                <a:solidFill>
                  <a:srgbClr val="FF0000"/>
                </a:solidFill>
              </a:rPr>
              <a:t>–  </a:t>
            </a:r>
            <a:r>
              <a:rPr lang="cs-CZ" sz="2600" b="1" dirty="0">
                <a:solidFill>
                  <a:srgbClr val="FF0000"/>
                </a:solidFill>
              </a:rPr>
              <a:t>Ignác </a:t>
            </a:r>
            <a:r>
              <a:rPr lang="cs-CZ" sz="2600" b="1" dirty="0" err="1">
                <a:solidFill>
                  <a:srgbClr val="FF0000"/>
                </a:solidFill>
              </a:rPr>
              <a:t>Cornova</a:t>
            </a:r>
            <a:r>
              <a:rPr lang="cs-CZ" sz="2600" b="1" dirty="0"/>
              <a:t>:   </a:t>
            </a:r>
            <a:r>
              <a:rPr lang="cs-CZ" sz="2600" dirty="0"/>
              <a:t>na UK  přednášel o starých mapách</a:t>
            </a:r>
          </a:p>
          <a:p>
            <a:pPr>
              <a:lnSpc>
                <a:spcPct val="100000"/>
              </a:lnSpc>
            </a:pPr>
            <a:r>
              <a:rPr lang="cs-CZ" sz="2600" b="1" dirty="0"/>
              <a:t>2. pol. 19. stol.</a:t>
            </a:r>
            <a:r>
              <a:rPr lang="cs-CZ" sz="2600" dirty="0"/>
              <a:t>  –  britští badatelé:  začali spojovat obě disciplíny </a:t>
            </a:r>
            <a:endParaRPr lang="cs-CZ" altLang="cs-CZ" sz="2600" b="1" dirty="0">
              <a:solidFill>
                <a:srgbClr val="FF0000"/>
              </a:solidFill>
            </a:endParaRPr>
          </a:p>
          <a:p>
            <a:pPr>
              <a:lnSpc>
                <a:spcPct val="100000"/>
              </a:lnSpc>
            </a:pPr>
            <a:r>
              <a:rPr lang="cs-CZ" altLang="cs-CZ" sz="2600" b="1" dirty="0">
                <a:solidFill>
                  <a:srgbClr val="FF0000"/>
                </a:solidFill>
              </a:rPr>
              <a:t>František Palacký</a:t>
            </a:r>
            <a:r>
              <a:rPr lang="cs-CZ" altLang="cs-CZ" sz="2600" dirty="0">
                <a:solidFill>
                  <a:srgbClr val="FF0000"/>
                </a:solidFill>
              </a:rPr>
              <a:t> </a:t>
            </a:r>
            <a:r>
              <a:rPr lang="cs-CZ" altLang="cs-CZ" sz="2600" dirty="0"/>
              <a:t>(† 1876)  –   </a:t>
            </a:r>
            <a:r>
              <a:rPr lang="cs-CZ" altLang="cs-CZ" sz="2600" b="1" dirty="0"/>
              <a:t>Dějiny národu českého v Č. a na M.</a:t>
            </a:r>
            <a:r>
              <a:rPr lang="cs-CZ" altLang="cs-CZ" sz="2600" dirty="0"/>
              <a:t>:  geografický obraz Českého království  </a:t>
            </a:r>
          </a:p>
          <a:p>
            <a:pPr>
              <a:lnSpc>
                <a:spcPct val="100000"/>
              </a:lnSpc>
            </a:pPr>
            <a:endParaRPr lang="cs-CZ" altLang="cs-CZ" sz="2600" dirty="0"/>
          </a:p>
          <a:p>
            <a:pPr marL="0" indent="0">
              <a:buNone/>
              <a:defRPr/>
            </a:pPr>
            <a:r>
              <a:rPr lang="cs-CZ" altLang="cs-CZ" sz="2600" dirty="0"/>
              <a:t>                                                     –    </a:t>
            </a:r>
            <a:r>
              <a:rPr lang="cs-CZ" altLang="cs-CZ" sz="2600" b="1" dirty="0"/>
              <a:t>Popis království českého </a:t>
            </a:r>
            <a:r>
              <a:rPr lang="cs-CZ" altLang="cs-CZ" sz="2600" dirty="0"/>
              <a:t>:  kriticky hodnotil geografické údaje (z pramenů)</a:t>
            </a:r>
          </a:p>
          <a:p>
            <a:pPr marL="0" indent="0">
              <a:buNone/>
              <a:defRPr/>
            </a:pPr>
            <a:r>
              <a:rPr lang="cs-CZ" altLang="cs-CZ" sz="2600" dirty="0"/>
              <a:t>                                                                                                           pořídil lístkový katalog s místopisem (topografie)</a:t>
            </a:r>
          </a:p>
          <a:p>
            <a:pPr marL="0" indent="0">
              <a:buNone/>
              <a:defRPr/>
            </a:pPr>
            <a:r>
              <a:rPr lang="cs-CZ" altLang="cs-CZ" sz="2600" dirty="0"/>
              <a:t>                                                                                                            zpracoval soupis soudobých a původních názvů</a:t>
            </a:r>
          </a:p>
          <a:p>
            <a:pPr marL="0" indent="0">
              <a:buNone/>
              <a:defRPr/>
            </a:pPr>
            <a:endParaRPr lang="cs-CZ" altLang="cs-CZ" sz="2600" dirty="0"/>
          </a:p>
          <a:p>
            <a:pPr marL="0" indent="0">
              <a:buNone/>
              <a:defRPr/>
            </a:pPr>
            <a:r>
              <a:rPr lang="cs-CZ" altLang="cs-CZ" sz="2600" dirty="0"/>
              <a:t>                                                     –    </a:t>
            </a:r>
            <a:r>
              <a:rPr lang="cs-CZ" altLang="cs-CZ" sz="2600" b="1" dirty="0"/>
              <a:t>Historická mapa Čech:   </a:t>
            </a:r>
            <a:r>
              <a:rPr lang="cs-CZ" altLang="cs-CZ" sz="2600" dirty="0"/>
              <a:t>1876:  po dopracování s Josefem Kalouskem vydal</a:t>
            </a:r>
          </a:p>
          <a:p>
            <a:pPr marL="0" indent="0">
              <a:buNone/>
              <a:defRPr/>
            </a:pPr>
            <a:r>
              <a:rPr lang="cs-CZ" altLang="cs-CZ" sz="2600" dirty="0"/>
              <a:t>                                                                                                       rekonstrukci Čech ve 14. stol. a před husitskými válkami</a:t>
            </a:r>
          </a:p>
          <a:p>
            <a:pPr marL="0" indent="0">
              <a:buNone/>
              <a:defRPr/>
            </a:pPr>
            <a:r>
              <a:rPr lang="cs-CZ" altLang="cs-CZ" sz="2600" dirty="0"/>
              <a:t>                                                                                                        sledoval kartografické údaje (hrady, města, kostely..)</a:t>
            </a:r>
          </a:p>
          <a:p>
            <a:pPr marL="0" indent="0">
              <a:buNone/>
              <a:defRPr/>
            </a:pPr>
            <a:r>
              <a:rPr lang="cs-CZ" altLang="cs-CZ" sz="2600" dirty="0"/>
              <a:t>                                                                                                        obce uvedl v češtině i němčině           </a:t>
            </a:r>
          </a:p>
          <a:p>
            <a:pPr marL="0" indent="0">
              <a:buNone/>
              <a:defRPr/>
            </a:pPr>
            <a:r>
              <a:rPr lang="cs-CZ" altLang="cs-CZ" sz="2600" dirty="0"/>
              <a:t>                                                                                                         přírodní podmínky:  topografické a geografické,           </a:t>
            </a:r>
            <a:r>
              <a:rPr lang="cs-CZ" altLang="cs-CZ" sz="2900" dirty="0"/>
              <a:t>                                                                </a:t>
            </a:r>
          </a:p>
          <a:p>
            <a:pPr marL="0" indent="0">
              <a:buNone/>
              <a:defRPr/>
            </a:pPr>
            <a:r>
              <a:rPr lang="cs-CZ" altLang="cs-CZ" sz="2900" dirty="0"/>
              <a:t>                                                                       </a:t>
            </a:r>
            <a:endParaRPr lang="cs-CZ" sz="2000" dirty="0"/>
          </a:p>
          <a:p>
            <a:pPr>
              <a:lnSpc>
                <a:spcPct val="100000"/>
              </a:lnSpc>
            </a:pPr>
            <a:endParaRPr lang="cs-CZ" sz="2000" dirty="0"/>
          </a:p>
          <a:p>
            <a:endParaRPr lang="cs-CZ" sz="2000" dirty="0"/>
          </a:p>
          <a:p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21618841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864BB316-AD50-FA41-03D8-CC85CF927E5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78378" y="0"/>
            <a:ext cx="10515600" cy="1325563"/>
          </a:xfrm>
        </p:spPr>
        <p:txBody>
          <a:bodyPr/>
          <a:lstStyle/>
          <a:p>
            <a:pPr eaLnBrk="1" hangingPunct="1"/>
            <a:r>
              <a:rPr lang="cs-CZ" altLang="cs-CZ" sz="3200" b="1" dirty="0"/>
              <a:t>                                    </a:t>
            </a:r>
            <a:r>
              <a:rPr lang="cs-CZ" altLang="cs-CZ" sz="3200" b="1" dirty="0">
                <a:solidFill>
                  <a:srgbClr val="FF0000"/>
                </a:solidFill>
              </a:rPr>
              <a:t>Krajinná archeologie </a:t>
            </a:r>
            <a:br>
              <a:rPr lang="cs-CZ" altLang="cs-CZ" sz="3200" b="1" dirty="0">
                <a:solidFill>
                  <a:srgbClr val="FF0000"/>
                </a:solidFill>
              </a:rPr>
            </a:br>
            <a:r>
              <a:rPr lang="cs-CZ" altLang="cs-CZ" sz="3200" b="1" dirty="0">
                <a:solidFill>
                  <a:srgbClr val="FF0000"/>
                </a:solidFill>
              </a:rPr>
              <a:t>                                         </a:t>
            </a:r>
            <a:r>
              <a:rPr lang="cs-CZ" altLang="cs-CZ" sz="2000" b="1" dirty="0">
                <a:solidFill>
                  <a:srgbClr val="FF0000"/>
                </a:solidFill>
              </a:rPr>
              <a:t>(</a:t>
            </a:r>
            <a:r>
              <a:rPr lang="cs-CZ" altLang="cs-CZ" sz="2000" b="1" dirty="0" err="1">
                <a:solidFill>
                  <a:srgbClr val="FF0000"/>
                </a:solidFill>
              </a:rPr>
              <a:t>Landscape</a:t>
            </a:r>
            <a:r>
              <a:rPr lang="cs-CZ" altLang="cs-CZ" sz="2000" b="1" dirty="0">
                <a:solidFill>
                  <a:srgbClr val="FF0000"/>
                </a:solidFill>
              </a:rPr>
              <a:t> archeology)</a:t>
            </a: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AFA521FD-A6FC-2712-D09B-1BD03F78D76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09903" y="1579418"/>
            <a:ext cx="11624441" cy="5278582"/>
          </a:xfrm>
        </p:spPr>
        <p:txBody>
          <a:bodyPr/>
          <a:lstStyle/>
          <a:p>
            <a:pPr eaLnBrk="1" hangingPunct="1"/>
            <a:r>
              <a:rPr lang="cs-CZ" altLang="cs-CZ" sz="1800" b="1" dirty="0"/>
              <a:t>Vznik</a:t>
            </a:r>
            <a:r>
              <a:rPr lang="cs-CZ" altLang="cs-CZ" sz="1800" dirty="0"/>
              <a:t>  –  v Británii pod vlivem letecké archeologie:  zabývá se výzkumem krajiny jako celku.</a:t>
            </a:r>
          </a:p>
          <a:p>
            <a:pPr eaLnBrk="1" hangingPunct="1">
              <a:buFontTx/>
              <a:buNone/>
            </a:pPr>
            <a:endParaRPr lang="cs-CZ" altLang="cs-CZ" sz="1800" dirty="0"/>
          </a:p>
          <a:p>
            <a:pPr eaLnBrk="1" hangingPunct="1"/>
            <a:r>
              <a:rPr lang="cs-CZ" altLang="cs-CZ" sz="1800" b="1" dirty="0"/>
              <a:t>Obor</a:t>
            </a:r>
            <a:r>
              <a:rPr lang="cs-CZ" altLang="cs-CZ" sz="1800" dirty="0"/>
              <a:t>  –   je zaměřen na výzkum současné krajiny, kterou chápe jako výsledek působení dlouhodobých</a:t>
            </a:r>
          </a:p>
          <a:p>
            <a:pPr marL="0" indent="0" eaLnBrk="1" hangingPunct="1">
              <a:buNone/>
            </a:pPr>
            <a:r>
              <a:rPr lang="cs-CZ" altLang="cs-CZ" sz="1800" dirty="0"/>
              <a:t>                     přírodních a kulturních procesů s uchovanými stopami lidských aktivit </a:t>
            </a:r>
          </a:p>
          <a:p>
            <a:pPr marL="0" indent="0" eaLnBrk="1" hangingPunct="1">
              <a:buNone/>
            </a:pPr>
            <a:r>
              <a:rPr lang="cs-CZ" altLang="cs-CZ" sz="1800" dirty="0"/>
              <a:t>               –   </a:t>
            </a:r>
            <a:r>
              <a:rPr lang="cs-CZ" sz="1800" dirty="0"/>
              <a:t>kultura:  nebiologický prostředek adaptace člověka na podmínky přírodního prostředí</a:t>
            </a:r>
            <a:endParaRPr lang="cs-CZ" altLang="cs-CZ" sz="1800" dirty="0"/>
          </a:p>
          <a:p>
            <a:pPr eaLnBrk="1" hangingPunct="1">
              <a:buFontTx/>
              <a:buNone/>
            </a:pPr>
            <a:endParaRPr lang="cs-CZ" altLang="cs-CZ" sz="1800" dirty="0"/>
          </a:p>
          <a:p>
            <a:pPr eaLnBrk="1" hangingPunct="1"/>
            <a:r>
              <a:rPr lang="cs-CZ" altLang="cs-CZ" sz="1800" b="1" dirty="0"/>
              <a:t>Krajina</a:t>
            </a:r>
            <a:r>
              <a:rPr lang="cs-CZ" altLang="cs-CZ" sz="1800" dirty="0"/>
              <a:t>  –   je definována soubory komponentů přirozeného a antropogenního původu (</a:t>
            </a:r>
            <a:r>
              <a:rPr lang="cs-CZ" altLang="cs-CZ" sz="1800" dirty="0" err="1"/>
              <a:t>archeologizované</a:t>
            </a:r>
            <a:endParaRPr lang="cs-CZ" altLang="cs-CZ" sz="1800" dirty="0"/>
          </a:p>
          <a:p>
            <a:pPr marL="0" indent="0" eaLnBrk="1" hangingPunct="1">
              <a:buNone/>
            </a:pPr>
            <a:r>
              <a:rPr lang="cs-CZ" altLang="cs-CZ" sz="1800" dirty="0"/>
              <a:t>                        pozůstatky lidských aktivit z různých období)</a:t>
            </a:r>
          </a:p>
          <a:p>
            <a:pPr marL="0" indent="0" eaLnBrk="1" hangingPunct="1">
              <a:buNone/>
            </a:pPr>
            <a:r>
              <a:rPr lang="cs-CZ" altLang="cs-CZ" sz="1800" dirty="0"/>
              <a:t>                  –   pramen historického poznání zkoumaný prostřednictvím nedestruktivní archeologie </a:t>
            </a:r>
          </a:p>
          <a:p>
            <a:pPr marL="0" indent="0" eaLnBrk="1" hangingPunct="1">
              <a:buNone/>
            </a:pPr>
            <a:r>
              <a:rPr lang="cs-CZ" altLang="cs-CZ" sz="1800" dirty="0"/>
              <a:t>                  –   </a:t>
            </a:r>
            <a:r>
              <a:rPr lang="cs-CZ" sz="1800" dirty="0">
                <a:effectLst/>
              </a:rPr>
              <a:t>projev krajinné paměti v kontextu času dlouhého trvání</a:t>
            </a:r>
            <a:endParaRPr lang="cs-CZ" altLang="cs-CZ" sz="1800" dirty="0"/>
          </a:p>
          <a:p>
            <a:pPr marL="0" indent="0" eaLnBrk="1" hangingPunct="1">
              <a:buNone/>
            </a:pPr>
            <a:r>
              <a:rPr lang="cs-CZ" altLang="cs-CZ" sz="1800" dirty="0"/>
              <a:t>                  –    z hlediska lidského působení je rozlišena na:     a)  přirozenou</a:t>
            </a:r>
          </a:p>
          <a:p>
            <a:pPr marL="0" indent="0" eaLnBrk="1" hangingPunct="1">
              <a:buNone/>
            </a:pPr>
            <a:r>
              <a:rPr lang="cs-CZ" altLang="cs-CZ" sz="1800" dirty="0"/>
              <a:t>                                                                                                           b)  kulturní </a:t>
            </a:r>
          </a:p>
          <a:p>
            <a:pPr marL="0" indent="0" eaLnBrk="1" hangingPunct="1">
              <a:buNone/>
            </a:pPr>
            <a:r>
              <a:rPr lang="cs-CZ" altLang="cs-CZ" sz="1800" dirty="0"/>
              <a:t>                  –    dnes se chápe jako území, kde je více či méně zastoupena některá z těchto komponent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DFF265C1-B70B-1BA5-B058-F017B2D9341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04067" y="0"/>
            <a:ext cx="8983865" cy="1143000"/>
          </a:xfrm>
        </p:spPr>
        <p:txBody>
          <a:bodyPr/>
          <a:lstStyle/>
          <a:p>
            <a:pPr eaLnBrk="1" hangingPunct="1"/>
            <a:r>
              <a:rPr lang="cs-CZ" altLang="cs-CZ" sz="3200" b="1" dirty="0"/>
              <a:t>   </a:t>
            </a:r>
            <a:r>
              <a:rPr lang="cs-CZ" altLang="cs-CZ" sz="3200" b="1" dirty="0">
                <a:solidFill>
                  <a:srgbClr val="FF0000"/>
                </a:solidFill>
              </a:rPr>
              <a:t>Metodologické přístupy studia krajinné archeologie</a:t>
            </a:r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D79DFB85-212B-14A2-1277-9F73B40023A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73151" y="1047404"/>
            <a:ext cx="10764644" cy="5810596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1800" b="1" dirty="0"/>
              <a:t>Tradiční archeologie (kulturně-historické paradigma):</a:t>
            </a:r>
          </a:p>
          <a:p>
            <a:pPr marL="0" indent="0" eaLnBrk="1" hangingPunct="1">
              <a:buNone/>
            </a:pPr>
            <a:r>
              <a:rPr lang="cs-CZ" altLang="cs-CZ" sz="1800" b="1" dirty="0"/>
              <a:t>     </a:t>
            </a:r>
            <a:r>
              <a:rPr lang="cs-CZ" altLang="cs-CZ" sz="1800" dirty="0"/>
              <a:t>–   je zaměřena na poznání formálních vlastností archeologických pramenů </a:t>
            </a:r>
          </a:p>
          <a:p>
            <a:pPr marL="0" indent="0" eaLnBrk="1" hangingPunct="1">
              <a:buNone/>
            </a:pPr>
            <a:r>
              <a:rPr lang="cs-CZ" altLang="cs-CZ" sz="1800" dirty="0"/>
              <a:t>     –   zpočátku evidovala památky v jednoduchých soupisech a posléze vyznačováním jejich polohy</a:t>
            </a:r>
          </a:p>
          <a:p>
            <a:pPr marL="0" indent="0" eaLnBrk="1" hangingPunct="1">
              <a:buNone/>
            </a:pPr>
            <a:r>
              <a:rPr lang="cs-CZ" altLang="cs-CZ" sz="1800" dirty="0"/>
              <a:t>          ve speciálních mapách, které vznikaly v souvislosti s řešením otázek původu a rozšíření</a:t>
            </a:r>
          </a:p>
          <a:p>
            <a:pPr marL="0" indent="0" eaLnBrk="1" hangingPunct="1">
              <a:buNone/>
            </a:pPr>
            <a:r>
              <a:rPr lang="cs-CZ" altLang="cs-CZ" sz="1800" dirty="0"/>
              <a:t>          archeologických kultur.</a:t>
            </a:r>
          </a:p>
          <a:p>
            <a:pPr eaLnBrk="1" hangingPunct="1">
              <a:buFontTx/>
              <a:buNone/>
            </a:pPr>
            <a:endParaRPr lang="cs-CZ" altLang="cs-CZ" sz="1800" dirty="0"/>
          </a:p>
          <a:p>
            <a:pPr eaLnBrk="1" hangingPunct="1"/>
            <a:r>
              <a:rPr lang="cs-CZ" altLang="cs-CZ" sz="1800" b="1" dirty="0"/>
              <a:t>Procesuální archeologie:  </a:t>
            </a:r>
          </a:p>
          <a:p>
            <a:pPr marL="0" indent="0" eaLnBrk="1" hangingPunct="1">
              <a:buNone/>
            </a:pPr>
            <a:r>
              <a:rPr lang="cs-CZ" altLang="cs-CZ" sz="1800" b="1" dirty="0"/>
              <a:t>     </a:t>
            </a:r>
            <a:r>
              <a:rPr lang="cs-CZ" altLang="cs-CZ" sz="1800" dirty="0"/>
              <a:t>–</a:t>
            </a:r>
            <a:r>
              <a:rPr lang="cs-CZ" altLang="cs-CZ" sz="1800" b="1" dirty="0"/>
              <a:t> </a:t>
            </a:r>
            <a:r>
              <a:rPr lang="cs-CZ" altLang="cs-CZ" sz="1800" dirty="0"/>
              <a:t> zaměřila se na studium procesu adaptace člověka na přírodní prostředí </a:t>
            </a:r>
          </a:p>
          <a:p>
            <a:pPr marL="0" indent="0" eaLnBrk="1" hangingPunct="1">
              <a:buNone/>
            </a:pPr>
            <a:r>
              <a:rPr lang="cs-CZ" altLang="cs-CZ" sz="1800" dirty="0"/>
              <a:t>     –  prostor pojímala jako soubor struktur, které je možno analyzovat pomocí statisticko-matematických metod </a:t>
            </a:r>
          </a:p>
          <a:p>
            <a:pPr eaLnBrk="1" hangingPunct="1">
              <a:buFontTx/>
              <a:buNone/>
            </a:pPr>
            <a:endParaRPr lang="cs-CZ" altLang="cs-CZ" sz="1800" dirty="0"/>
          </a:p>
          <a:p>
            <a:pPr eaLnBrk="1" hangingPunct="1"/>
            <a:r>
              <a:rPr lang="cs-CZ" altLang="cs-CZ" sz="1800" b="1" dirty="0" err="1"/>
              <a:t>Postprocesuální</a:t>
            </a:r>
            <a:r>
              <a:rPr lang="cs-CZ" altLang="cs-CZ" sz="1800" b="1" dirty="0"/>
              <a:t> archeologie: </a:t>
            </a:r>
          </a:p>
          <a:p>
            <a:pPr marL="0" indent="0" eaLnBrk="1" hangingPunct="1">
              <a:buNone/>
            </a:pPr>
            <a:r>
              <a:rPr lang="cs-CZ" altLang="cs-CZ" sz="1800" dirty="0"/>
              <a:t>     –</a:t>
            </a:r>
            <a:r>
              <a:rPr lang="cs-CZ" altLang="cs-CZ" sz="1800" b="1" dirty="0"/>
              <a:t>   </a:t>
            </a:r>
            <a:r>
              <a:rPr lang="cs-CZ" altLang="cs-CZ" sz="1800" dirty="0"/>
              <a:t>orientuje na hledání symbolického rozměru krajiny a jejího vnímání dřívějšími populacemi </a:t>
            </a:r>
          </a:p>
          <a:p>
            <a:pPr marL="0" indent="0" eaLnBrk="1" hangingPunct="1">
              <a:buNone/>
            </a:pPr>
            <a:r>
              <a:rPr lang="cs-CZ" altLang="cs-CZ" sz="1800" dirty="0"/>
              <a:t>     –   krajinu chápe jako prostor, kde dochází k interakci člověka s okolím </a:t>
            </a:r>
          </a:p>
          <a:p>
            <a:pPr marL="0" indent="0" eaLnBrk="1" hangingPunct="1">
              <a:buNone/>
            </a:pPr>
            <a:r>
              <a:rPr lang="cs-CZ" altLang="cs-CZ" sz="1800" dirty="0"/>
              <a:t>     –   přetváření člověkem pojímá ve filozofické abstraktní rovině </a:t>
            </a:r>
          </a:p>
          <a:p>
            <a:pPr marL="0" indent="0" eaLnBrk="1" hangingPunct="1">
              <a:buNone/>
            </a:pPr>
            <a:r>
              <a:rPr lang="cs-CZ" altLang="cs-CZ" sz="1800" dirty="0"/>
              <a:t>     –   transformaci vysvětluje důvody sociálními a symbolickými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>
            <a:extLst>
              <a:ext uri="{FF2B5EF4-FFF2-40B4-BE49-F238E27FC236}">
                <a16:creationId xmlns:a16="http://schemas.microsoft.com/office/drawing/2014/main" id="{C588D2BD-E46A-A4C0-9F8A-726E6B91CE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242" y="1382623"/>
            <a:ext cx="3298363" cy="4333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2467" name="Picture 3">
            <a:extLst>
              <a:ext uri="{FF2B5EF4-FFF2-40B4-BE49-F238E27FC236}">
                <a16:creationId xmlns:a16="http://schemas.microsoft.com/office/drawing/2014/main" id="{F896D578-F5D2-F40E-69A1-567552CA70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622" y="1382624"/>
            <a:ext cx="3431806" cy="4333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2471" name="Picture 13" descr="Výsledek obrázku pro archeologie st&amp;rcaron;edov&amp;ecaron;ku">
            <a:extLst>
              <a:ext uri="{FF2B5EF4-FFF2-40B4-BE49-F238E27FC236}">
                <a16:creationId xmlns:a16="http://schemas.microsoft.com/office/drawing/2014/main" id="{F07F6B71-38B8-D826-32D3-179FFB05C4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4432" y="781638"/>
            <a:ext cx="3431806" cy="3601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D1A5C785-F96A-FFEB-3A65-43D171F49BE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92313" y="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3200" b="1" dirty="0"/>
              <a:t>                       </a:t>
            </a:r>
            <a:r>
              <a:rPr lang="cs-CZ" altLang="cs-CZ" sz="3200" b="1" dirty="0">
                <a:solidFill>
                  <a:srgbClr val="FF0000"/>
                </a:solidFill>
              </a:rPr>
              <a:t>Krajinná archeologie</a:t>
            </a:r>
            <a:br>
              <a:rPr lang="cs-CZ" altLang="cs-CZ" sz="3200" b="1" dirty="0"/>
            </a:br>
            <a:r>
              <a:rPr lang="cs-CZ" altLang="cs-CZ" sz="3200" b="1" dirty="0"/>
              <a:t>                         </a:t>
            </a:r>
            <a:r>
              <a:rPr lang="cs-CZ" altLang="cs-CZ" sz="2400" b="1" dirty="0">
                <a:solidFill>
                  <a:srgbClr val="FF0000"/>
                </a:solidFill>
              </a:rPr>
              <a:t>(</a:t>
            </a:r>
            <a:r>
              <a:rPr lang="cs-CZ" altLang="cs-CZ" sz="2400" b="1" dirty="0" err="1">
                <a:solidFill>
                  <a:srgbClr val="FF0000"/>
                </a:solidFill>
              </a:rPr>
              <a:t>Landscape</a:t>
            </a:r>
            <a:r>
              <a:rPr lang="cs-CZ" altLang="cs-CZ" sz="2400" b="1" dirty="0">
                <a:solidFill>
                  <a:srgbClr val="FF0000"/>
                </a:solidFill>
              </a:rPr>
              <a:t> archeology)</a:t>
            </a:r>
            <a:endParaRPr lang="cs-CZ" altLang="cs-CZ" sz="2400" b="1" dirty="0"/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DCA42708-6469-4960-C3BF-777CBA3861C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14350" y="1608083"/>
            <a:ext cx="11617779" cy="5111124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1800" dirty="0"/>
              <a:t>Zabývá se studiem objektivních fyzických  vlastností krajin, které zkoumá pomocí:  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–   statistických metod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–   postupy fyzické geografie a přírodních věd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–   společenskovědními metodami (interpretace sociálního rozměru)</a:t>
            </a:r>
          </a:p>
          <a:p>
            <a:pPr eaLnBrk="1" hangingPunct="1">
              <a:buFontTx/>
              <a:buNone/>
            </a:pPr>
            <a:endParaRPr lang="cs-CZ" altLang="cs-CZ" sz="1800" dirty="0"/>
          </a:p>
          <a:p>
            <a:pPr eaLnBrk="1" hangingPunct="1"/>
            <a:r>
              <a:rPr lang="cs-CZ" altLang="cs-CZ" sz="1800" b="1" dirty="0"/>
              <a:t>Výzkum je zaměřen dvěma základními směry:</a:t>
            </a:r>
          </a:p>
          <a:p>
            <a:pPr eaLnBrk="1" hangingPunct="1">
              <a:buFontTx/>
              <a:buNone/>
            </a:pPr>
            <a:endParaRPr lang="cs-CZ" altLang="cs-CZ" sz="1800" b="1" dirty="0"/>
          </a:p>
          <a:p>
            <a:pPr eaLnBrk="1" hangingPunct="1">
              <a:buFontTx/>
              <a:buNone/>
            </a:pPr>
            <a:r>
              <a:rPr lang="cs-CZ" altLang="cs-CZ" sz="1800" dirty="0"/>
              <a:t>   </a:t>
            </a:r>
            <a:r>
              <a:rPr lang="cs-CZ" altLang="cs-CZ" sz="1800" b="1" dirty="0"/>
              <a:t>a)  v horizontální rovině  </a:t>
            </a:r>
            <a:r>
              <a:rPr lang="cs-CZ" altLang="cs-CZ" sz="1800" dirty="0"/>
              <a:t>–  studuje vývoj a proměny sledovaného osídlené území z prostorového a funkčního hlediska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                           (uspořádání sídlišť, vztah ke zdrojům surovin, umístění sídelních a výrobních areálů)</a:t>
            </a:r>
          </a:p>
          <a:p>
            <a:pPr eaLnBrk="1" hangingPunct="1">
              <a:buFontTx/>
              <a:buNone/>
            </a:pPr>
            <a:endParaRPr lang="cs-CZ" altLang="cs-CZ" sz="1800" dirty="0"/>
          </a:p>
          <a:p>
            <a:pPr eaLnBrk="1" hangingPunct="1">
              <a:buFontTx/>
              <a:buNone/>
            </a:pPr>
            <a:r>
              <a:rPr lang="cs-CZ" altLang="cs-CZ" sz="1800" b="1" dirty="0"/>
              <a:t>   b)  ve vertikální rovině  </a:t>
            </a:r>
            <a:r>
              <a:rPr lang="cs-CZ" altLang="cs-CZ" sz="1800" dirty="0"/>
              <a:t>–  sleduje vývoj a proměny sledovaného území v chronologickém smyslu, tj. v čase 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88CEC219-11A3-98A1-711D-EF7CDD13066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108271"/>
            <a:ext cx="10515600" cy="1325563"/>
          </a:xfrm>
        </p:spPr>
        <p:txBody>
          <a:bodyPr/>
          <a:lstStyle/>
          <a:p>
            <a:pPr eaLnBrk="1" hangingPunct="1"/>
            <a:r>
              <a:rPr lang="cs-CZ" altLang="cs-CZ" sz="3200" b="1" dirty="0"/>
              <a:t>                                      </a:t>
            </a:r>
            <a:r>
              <a:rPr lang="cs-CZ" altLang="cs-CZ" sz="3200" b="1" dirty="0">
                <a:solidFill>
                  <a:srgbClr val="FF0000"/>
                </a:solidFill>
              </a:rPr>
              <a:t>Sídelní archeologie</a:t>
            </a:r>
            <a:r>
              <a:rPr lang="cs-CZ" altLang="cs-CZ" sz="2800" dirty="0">
                <a:solidFill>
                  <a:srgbClr val="FF0000"/>
                </a:solidFill>
              </a:rPr>
              <a:t> </a:t>
            </a:r>
            <a:br>
              <a:rPr lang="cs-CZ" altLang="cs-CZ" sz="2800" dirty="0"/>
            </a:br>
            <a:r>
              <a:rPr lang="cs-CZ" altLang="cs-CZ" sz="2800" dirty="0"/>
              <a:t>                                              </a:t>
            </a:r>
            <a:r>
              <a:rPr lang="cs-CZ" altLang="cs-CZ" sz="2000" b="1" dirty="0">
                <a:solidFill>
                  <a:srgbClr val="FF0000"/>
                </a:solidFill>
              </a:rPr>
              <a:t>(Settlement archeology)</a:t>
            </a: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B85CB8EE-277F-FC0D-5177-800CB7BD2E5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06267" y="1589318"/>
            <a:ext cx="11421836" cy="5032376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cs-CZ" altLang="cs-CZ" sz="1800" b="1" dirty="0"/>
              <a:t>Předmět zkoumání  </a:t>
            </a:r>
            <a:r>
              <a:rPr lang="cs-CZ" altLang="cs-CZ" sz="1800" dirty="0"/>
              <a:t>–  určitý prostor a jeho sídelní funkce, v němž hledá struktury a formy lidských sídel</a:t>
            </a:r>
          </a:p>
          <a:p>
            <a:pPr marL="0" indent="0" eaLnBrk="1" hangingPunct="1">
              <a:buNone/>
            </a:pPr>
            <a:r>
              <a:rPr lang="cs-CZ" altLang="cs-CZ" sz="1800" dirty="0"/>
              <a:t>                                             v ekonomických, sociálních a ekologických kontextech</a:t>
            </a:r>
          </a:p>
          <a:p>
            <a:pPr eaLnBrk="1" hangingPunct="1">
              <a:buFontTx/>
              <a:buNone/>
            </a:pPr>
            <a:endParaRPr lang="cs-CZ" altLang="cs-CZ" sz="1800" dirty="0"/>
          </a:p>
          <a:p>
            <a:pPr eaLnBrk="1" hangingPunct="1"/>
            <a:r>
              <a:rPr lang="cs-CZ" altLang="cs-CZ" sz="1800" b="1" dirty="0"/>
              <a:t>Současné pojetí  </a:t>
            </a:r>
            <a:r>
              <a:rPr lang="cs-CZ" altLang="cs-CZ" sz="1800" dirty="0"/>
              <a:t>–  zaměřeno na studium dějin osídlení určitého sídelního systému, které umožňuje  rekonstrukci</a:t>
            </a:r>
          </a:p>
          <a:p>
            <a:pPr marL="0" indent="0" eaLnBrk="1" hangingPunct="1">
              <a:buNone/>
            </a:pPr>
            <a:r>
              <a:rPr lang="cs-CZ" altLang="cs-CZ" sz="1800" dirty="0"/>
              <a:t>                                       konkrétních sídelních forem prostřednictvím analýzy </a:t>
            </a:r>
          </a:p>
          <a:p>
            <a:pPr marL="0" indent="0" eaLnBrk="1" hangingPunct="1">
              <a:buNone/>
            </a:pPr>
            <a:r>
              <a:rPr lang="cs-CZ" altLang="cs-CZ" sz="1800" dirty="0"/>
              <a:t>                                  –   stírá se rozlišení mezi „</a:t>
            </a:r>
            <a:r>
              <a:rPr lang="cs-CZ" altLang="cs-CZ" sz="1800" dirty="0" err="1"/>
              <a:t>přírozenou</a:t>
            </a:r>
            <a:r>
              <a:rPr lang="cs-CZ" altLang="cs-CZ" sz="1800" dirty="0"/>
              <a:t>“ a „kulturní krajinou, které jsou chápány jako sféry </a:t>
            </a:r>
            <a:r>
              <a:rPr lang="cs-CZ" altLang="cs-CZ" sz="1800" dirty="0" err="1"/>
              <a:t>jinosti</a:t>
            </a:r>
            <a:r>
              <a:rPr lang="cs-CZ" altLang="cs-CZ" sz="1800" dirty="0"/>
              <a:t> </a:t>
            </a:r>
          </a:p>
          <a:p>
            <a:pPr eaLnBrk="1" hangingPunct="1"/>
            <a:endParaRPr lang="cs-CZ" altLang="cs-CZ" sz="1800" dirty="0"/>
          </a:p>
          <a:p>
            <a:pPr eaLnBrk="1" hangingPunct="1"/>
            <a:r>
              <a:rPr lang="cs-CZ" altLang="cs-CZ" sz="1800" b="1" dirty="0"/>
              <a:t>Analýza</a:t>
            </a:r>
            <a:r>
              <a:rPr lang="cs-CZ" altLang="cs-CZ" sz="1800" dirty="0"/>
              <a:t>  –  provádí se formou </a:t>
            </a:r>
            <a:r>
              <a:rPr lang="cs-CZ" altLang="cs-CZ" sz="1800" b="1" dirty="0"/>
              <a:t>archeologického snímku</a:t>
            </a:r>
            <a:r>
              <a:rPr lang="cs-CZ" altLang="cs-CZ" sz="1800" dirty="0"/>
              <a:t> (</a:t>
            </a:r>
            <a:r>
              <a:rPr lang="cs-CZ" altLang="cs-CZ" sz="1800" dirty="0" err="1"/>
              <a:t>archäologische</a:t>
            </a:r>
            <a:r>
              <a:rPr lang="cs-CZ" altLang="cs-CZ" sz="1800" dirty="0"/>
              <a:t> </a:t>
            </a:r>
            <a:r>
              <a:rPr lang="cs-CZ" altLang="cs-CZ" sz="1800" dirty="0" err="1"/>
              <a:t>Landesaufnahme</a:t>
            </a:r>
            <a:r>
              <a:rPr lang="cs-CZ" altLang="cs-CZ" sz="1800" dirty="0"/>
              <a:t>), v němž jsou obsaženy</a:t>
            </a:r>
          </a:p>
          <a:p>
            <a:pPr marL="0" indent="0" eaLnBrk="1" hangingPunct="1">
              <a:buNone/>
            </a:pPr>
            <a:r>
              <a:rPr lang="cs-CZ" altLang="cs-CZ" sz="1800" dirty="0"/>
              <a:t>                         veškeré archeologické informace o daném území včetně údajů o nálezech uložených v muzeích nebo</a:t>
            </a:r>
          </a:p>
          <a:p>
            <a:pPr marL="0" indent="0" eaLnBrk="1" hangingPunct="1">
              <a:buNone/>
            </a:pPr>
            <a:r>
              <a:rPr lang="cs-CZ" altLang="cs-CZ" sz="1800" dirty="0"/>
              <a:t>                         v literatuře</a:t>
            </a:r>
          </a:p>
          <a:p>
            <a:pPr eaLnBrk="1" hangingPunct="1">
              <a:buFontTx/>
              <a:buNone/>
            </a:pPr>
            <a:endParaRPr lang="cs-CZ" altLang="cs-CZ" sz="1800" dirty="0"/>
          </a:p>
          <a:p>
            <a:pPr eaLnBrk="1" hangingPunct="1"/>
            <a:r>
              <a:rPr lang="cs-CZ" altLang="cs-CZ" sz="1800" b="1" dirty="0"/>
              <a:t>Rekonstrukce</a:t>
            </a:r>
            <a:r>
              <a:rPr lang="cs-CZ" altLang="cs-CZ" sz="1800" dirty="0"/>
              <a:t> </a:t>
            </a:r>
            <a:r>
              <a:rPr lang="cs-CZ" altLang="cs-CZ" sz="1800" b="1" dirty="0"/>
              <a:t>sídelních struktur</a:t>
            </a:r>
            <a:r>
              <a:rPr lang="cs-CZ" altLang="cs-CZ" sz="1800" dirty="0"/>
              <a:t> (settlement </a:t>
            </a:r>
            <a:r>
              <a:rPr lang="cs-CZ" altLang="cs-CZ" sz="1800" dirty="0" err="1"/>
              <a:t>pattern</a:t>
            </a:r>
            <a:r>
              <a:rPr lang="cs-CZ" altLang="cs-CZ" sz="1800" dirty="0"/>
              <a:t>)  –   preferuje komplexní přístup </a:t>
            </a:r>
          </a:p>
          <a:p>
            <a:pPr marL="0" indent="0" eaLnBrk="1" hangingPunct="1">
              <a:buNone/>
            </a:pPr>
            <a:r>
              <a:rPr lang="cs-CZ" altLang="cs-CZ" sz="1800" dirty="0"/>
              <a:t>                                                                                                    –   sleduje postižení celkového historického vývoje osídlení</a:t>
            </a:r>
          </a:p>
          <a:p>
            <a:pPr marL="0" indent="0" eaLnBrk="1" hangingPunct="1">
              <a:buNone/>
            </a:pPr>
            <a:r>
              <a:rPr lang="cs-CZ" altLang="cs-CZ" sz="1800" dirty="0"/>
              <a:t>                                                                                                          v rámci jednoho či více sídelních areálů</a:t>
            </a:r>
          </a:p>
          <a:p>
            <a:pPr eaLnBrk="1" hangingPunct="1">
              <a:buFontTx/>
              <a:buNone/>
            </a:pPr>
            <a:endParaRPr lang="cs-CZ" altLang="cs-CZ" sz="1800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315E8C48-CE4B-BFBA-7B3C-53B1031C10F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3200" b="1" dirty="0"/>
              <a:t>                      </a:t>
            </a:r>
            <a:r>
              <a:rPr lang="cs-CZ" altLang="cs-CZ" sz="3200" b="1" dirty="0">
                <a:solidFill>
                  <a:srgbClr val="FF0000"/>
                </a:solidFill>
              </a:rPr>
              <a:t>Prostorová archeologie</a:t>
            </a:r>
            <a:r>
              <a:rPr lang="cs-CZ" altLang="cs-CZ" sz="3200" dirty="0">
                <a:solidFill>
                  <a:srgbClr val="FF0000"/>
                </a:solidFill>
              </a:rPr>
              <a:t> </a:t>
            </a:r>
            <a:br>
              <a:rPr lang="cs-CZ" altLang="cs-CZ" sz="3200" dirty="0"/>
            </a:br>
            <a:r>
              <a:rPr lang="cs-CZ" altLang="cs-CZ" sz="2000" b="1" dirty="0">
                <a:solidFill>
                  <a:srgbClr val="FF0000"/>
                </a:solidFill>
              </a:rPr>
              <a:t>                                                     (</a:t>
            </a:r>
            <a:r>
              <a:rPr lang="cs-CZ" altLang="cs-CZ" sz="2000" b="1" dirty="0" err="1">
                <a:solidFill>
                  <a:srgbClr val="FF0000"/>
                </a:solidFill>
              </a:rPr>
              <a:t>Spatial</a:t>
            </a:r>
            <a:r>
              <a:rPr lang="cs-CZ" altLang="cs-CZ" sz="2000" b="1" dirty="0">
                <a:solidFill>
                  <a:srgbClr val="FF0000"/>
                </a:solidFill>
              </a:rPr>
              <a:t> archeology)</a:t>
            </a:r>
          </a:p>
        </p:txBody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id="{4C00880F-04D0-5D75-A7BB-D98B731F94F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42950" y="1363436"/>
            <a:ext cx="11449050" cy="5437414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1800" b="1" dirty="0"/>
              <a:t>Zaměření</a:t>
            </a:r>
            <a:r>
              <a:rPr lang="cs-CZ" altLang="cs-CZ" sz="1800" dirty="0"/>
              <a:t>  –  na studium projevů lidského chování, v jehož důsledku vzniká kulturní krajina formovaná člověkem</a:t>
            </a:r>
          </a:p>
          <a:p>
            <a:pPr marL="0" indent="0" eaLnBrk="1" hangingPunct="1">
              <a:buNone/>
            </a:pPr>
            <a:r>
              <a:rPr lang="cs-CZ" altLang="cs-CZ" sz="1800" dirty="0"/>
              <a:t>                           a dlouhodobým působením přírodních činitelů</a:t>
            </a:r>
          </a:p>
          <a:p>
            <a:pPr eaLnBrk="1" hangingPunct="1">
              <a:buFontTx/>
              <a:buNone/>
            </a:pPr>
            <a:endParaRPr lang="cs-CZ" altLang="cs-CZ" sz="1800" dirty="0"/>
          </a:p>
          <a:p>
            <a:pPr eaLnBrk="1" hangingPunct="1"/>
            <a:r>
              <a:rPr lang="cs-CZ" altLang="cs-CZ" sz="1800" b="1" dirty="0"/>
              <a:t>Předmět studia  </a:t>
            </a:r>
            <a:r>
              <a:rPr lang="cs-CZ" altLang="cs-CZ" sz="1800" dirty="0"/>
              <a:t>–  zmapování dochovaných pozůstatků po předchozích společenstvích a informace o charakteru</a:t>
            </a:r>
          </a:p>
          <a:p>
            <a:pPr marL="0" indent="0" eaLnBrk="1" hangingPunct="1">
              <a:buNone/>
            </a:pPr>
            <a:r>
              <a:rPr lang="cs-CZ" altLang="cs-CZ" sz="1800" dirty="0"/>
              <a:t>                                      přírodního prostředí, v němž se tyto pozůstatky uchovaly</a:t>
            </a:r>
          </a:p>
          <a:p>
            <a:pPr eaLnBrk="1" hangingPunct="1"/>
            <a:endParaRPr lang="cs-CZ" altLang="cs-CZ" sz="1800" dirty="0"/>
          </a:p>
          <a:p>
            <a:pPr eaLnBrk="1" hangingPunct="1"/>
            <a:r>
              <a:rPr lang="cs-CZ" altLang="cs-CZ" sz="1800" b="1" dirty="0"/>
              <a:t>David </a:t>
            </a:r>
            <a:r>
              <a:rPr lang="cs-CZ" altLang="cs-CZ" sz="1800" b="1" dirty="0" err="1"/>
              <a:t>Lytle</a:t>
            </a:r>
            <a:r>
              <a:rPr lang="cs-CZ" altLang="cs-CZ" sz="1800" b="1" dirty="0"/>
              <a:t> Clark  </a:t>
            </a:r>
            <a:r>
              <a:rPr lang="cs-CZ" altLang="cs-CZ" sz="1800" dirty="0"/>
              <a:t>–</a:t>
            </a:r>
            <a:r>
              <a:rPr lang="cs-CZ" altLang="cs-CZ" sz="1800" b="1" dirty="0"/>
              <a:t>  </a:t>
            </a:r>
            <a:r>
              <a:rPr lang="cs-CZ" altLang="cs-CZ" sz="1800" dirty="0"/>
              <a:t> snažil se vytvořit jednotnou metodu prostorové analýzy a sjednotit různé koncepce studia</a:t>
            </a:r>
          </a:p>
          <a:p>
            <a:pPr marL="0" indent="0" eaLnBrk="1" hangingPunct="1">
              <a:buNone/>
            </a:pPr>
            <a:r>
              <a:rPr lang="cs-CZ" altLang="cs-CZ" sz="1800" dirty="0"/>
              <a:t>      </a:t>
            </a:r>
            <a:r>
              <a:rPr lang="cs-CZ" sz="1800" dirty="0"/>
              <a:t>(1864–1939)</a:t>
            </a:r>
            <a:r>
              <a:rPr lang="cs-CZ" altLang="cs-CZ" sz="2000" dirty="0"/>
              <a:t>            </a:t>
            </a:r>
            <a:r>
              <a:rPr lang="cs-CZ" altLang="cs-CZ" sz="1800" dirty="0"/>
              <a:t>archeologického prostoru </a:t>
            </a:r>
          </a:p>
          <a:p>
            <a:pPr marL="0" indent="0" eaLnBrk="1" hangingPunct="1">
              <a:buNone/>
            </a:pPr>
            <a:endParaRPr lang="cs-CZ" altLang="cs-CZ" sz="1800" dirty="0"/>
          </a:p>
          <a:p>
            <a:pPr marL="0" indent="0" eaLnBrk="1" hangingPunct="1">
              <a:buNone/>
            </a:pPr>
            <a:r>
              <a:rPr lang="cs-CZ" altLang="cs-CZ" sz="1800" dirty="0"/>
              <a:t>                                  –    prostorovou archeologii definoval jako směr, který zkoumá prostorové důsledky lidského chování </a:t>
            </a:r>
          </a:p>
          <a:p>
            <a:pPr marL="0" indent="0" eaLnBrk="1" hangingPunct="1">
              <a:buNone/>
            </a:pPr>
            <a:r>
              <a:rPr lang="cs-CZ" altLang="cs-CZ" sz="1800" dirty="0"/>
              <a:t>                                        na různých úrovních existence sídelního systému (sídelní areál, osada, dům) </a:t>
            </a:r>
          </a:p>
          <a:p>
            <a:pPr marL="0" indent="0" eaLnBrk="1" hangingPunct="1">
              <a:buNone/>
            </a:pPr>
            <a:endParaRPr lang="cs-CZ" altLang="cs-CZ" sz="1800" dirty="0"/>
          </a:p>
          <a:p>
            <a:pPr marL="0" indent="0" eaLnBrk="1" hangingPunct="1">
              <a:buNone/>
            </a:pPr>
            <a:r>
              <a:rPr lang="cs-CZ" altLang="cs-CZ" sz="1800" dirty="0"/>
              <a:t>                                 –    získaná data mohou být statisticky zhodnocena:    vazba sídel na přírodní podmínky</a:t>
            </a:r>
          </a:p>
          <a:p>
            <a:pPr marL="0" indent="0" eaLnBrk="1" hangingPunct="1">
              <a:buNone/>
            </a:pPr>
            <a:r>
              <a:rPr lang="cs-CZ" altLang="cs-CZ" sz="1800" dirty="0"/>
              <a:t>                                                                                                                               prostorová struktura sídel </a:t>
            </a:r>
          </a:p>
          <a:p>
            <a:pPr eaLnBrk="1" hangingPunct="1">
              <a:buFontTx/>
              <a:buNone/>
            </a:pPr>
            <a:endParaRPr lang="cs-CZ" altLang="cs-CZ" sz="1800" dirty="0"/>
          </a:p>
          <a:p>
            <a:pPr eaLnBrk="1" hangingPunct="1"/>
            <a:endParaRPr lang="cs-CZ" altLang="cs-CZ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DAB94251-DDBC-1DDA-7393-410B66765F3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43643" y="136525"/>
            <a:ext cx="10515600" cy="1325563"/>
          </a:xfrm>
        </p:spPr>
        <p:txBody>
          <a:bodyPr/>
          <a:lstStyle/>
          <a:p>
            <a:pPr eaLnBrk="1" hangingPunct="1"/>
            <a:r>
              <a:rPr lang="cs-CZ" altLang="cs-CZ" sz="3200" b="1" dirty="0"/>
              <a:t>                                     </a:t>
            </a:r>
            <a:r>
              <a:rPr lang="cs-CZ" altLang="cs-CZ" sz="3200" b="1" dirty="0">
                <a:solidFill>
                  <a:srgbClr val="FF0000"/>
                </a:solidFill>
              </a:rPr>
              <a:t>Prostorová archeologie</a:t>
            </a:r>
            <a:r>
              <a:rPr lang="cs-CZ" altLang="cs-CZ" sz="3200" dirty="0">
                <a:solidFill>
                  <a:srgbClr val="FF0000"/>
                </a:solidFill>
              </a:rPr>
              <a:t> </a:t>
            </a:r>
            <a:br>
              <a:rPr lang="cs-CZ" altLang="cs-CZ" sz="3200" dirty="0"/>
            </a:br>
            <a:r>
              <a:rPr lang="cs-CZ" altLang="cs-CZ" sz="3200" dirty="0"/>
              <a:t>                                           </a:t>
            </a:r>
            <a:r>
              <a:rPr lang="cs-CZ" altLang="cs-CZ" sz="2000" b="1" dirty="0">
                <a:solidFill>
                  <a:srgbClr val="FF0000"/>
                </a:solidFill>
              </a:rPr>
              <a:t>(</a:t>
            </a:r>
            <a:r>
              <a:rPr lang="cs-CZ" altLang="cs-CZ" sz="2000" b="1" dirty="0" err="1">
                <a:solidFill>
                  <a:srgbClr val="FF0000"/>
                </a:solidFill>
              </a:rPr>
              <a:t>Spatial</a:t>
            </a:r>
            <a:r>
              <a:rPr lang="cs-CZ" altLang="cs-CZ" sz="2000" b="1" dirty="0">
                <a:solidFill>
                  <a:srgbClr val="FF0000"/>
                </a:solidFill>
              </a:rPr>
              <a:t> archeology)</a:t>
            </a:r>
          </a:p>
        </p:txBody>
      </p:sp>
      <p:sp>
        <p:nvSpPr>
          <p:cNvPr id="11267" name="Rectangle 3">
            <a:extLst>
              <a:ext uri="{FF2B5EF4-FFF2-40B4-BE49-F238E27FC236}">
                <a16:creationId xmlns:a16="http://schemas.microsoft.com/office/drawing/2014/main" id="{DBFF8674-F819-A79D-4F6A-FE1B79B7B67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38200" y="1583871"/>
            <a:ext cx="11057164" cy="5137604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2000" b="1" dirty="0"/>
              <a:t>Postupy</a:t>
            </a:r>
            <a:r>
              <a:rPr lang="cs-CZ" altLang="cs-CZ" sz="2000" dirty="0"/>
              <a:t>  –   okruhy teoretických modelů  a metodických postupů, které se zabývají prostorovým</a:t>
            </a:r>
          </a:p>
          <a:p>
            <a:pPr marL="0" indent="0" eaLnBrk="1" hangingPunct="1">
              <a:buNone/>
            </a:pPr>
            <a:r>
              <a:rPr lang="cs-CZ" altLang="cs-CZ" sz="2000" dirty="0"/>
              <a:t>                          uspořádáním archeologických pramenů  –  teorie sídelních areálů </a:t>
            </a:r>
          </a:p>
          <a:p>
            <a:pPr marL="0" indent="0" eaLnBrk="1" hangingPunct="1">
              <a:buNone/>
            </a:pPr>
            <a:r>
              <a:rPr lang="cs-CZ" altLang="cs-CZ" sz="2000" dirty="0"/>
              <a:t>                                                                                                   –  teorie sídelní krajiny </a:t>
            </a:r>
          </a:p>
          <a:p>
            <a:pPr marL="0" indent="0" eaLnBrk="1" hangingPunct="1">
              <a:buNone/>
            </a:pPr>
            <a:r>
              <a:rPr lang="cs-CZ" altLang="cs-CZ" sz="2000" dirty="0"/>
              <a:t>                                                                                                   –  teorie událostí v prostoru</a:t>
            </a:r>
          </a:p>
          <a:p>
            <a:pPr eaLnBrk="1" hangingPunct="1"/>
            <a:r>
              <a:rPr lang="cs-CZ" altLang="cs-CZ" sz="2000" b="1" dirty="0"/>
              <a:t>Otázky</a:t>
            </a:r>
            <a:r>
              <a:rPr lang="cs-CZ" altLang="cs-CZ" sz="2000" dirty="0"/>
              <a:t>  –   zaměřené na poznání sídelní struktury a vývoje kulturní krajiny</a:t>
            </a:r>
          </a:p>
          <a:p>
            <a:pPr eaLnBrk="1" hangingPunct="1">
              <a:buFontTx/>
              <a:buNone/>
            </a:pPr>
            <a:endParaRPr lang="cs-CZ" altLang="cs-CZ" sz="2000" dirty="0"/>
          </a:p>
          <a:p>
            <a:pPr eaLnBrk="1" hangingPunct="1"/>
            <a:r>
              <a:rPr lang="cs-CZ" altLang="cs-CZ" sz="2000" b="1" dirty="0"/>
              <a:t>E. Neústupný  </a:t>
            </a:r>
            <a:r>
              <a:rPr lang="cs-CZ" altLang="cs-CZ" sz="2000" dirty="0"/>
              <a:t>–  chápe prostorovou archeologii jako pohled na archeologické prameny z hlediska</a:t>
            </a:r>
          </a:p>
          <a:p>
            <a:pPr marL="0" indent="0" eaLnBrk="1" hangingPunct="1">
              <a:buNone/>
            </a:pPr>
            <a:r>
              <a:rPr lang="cs-CZ" altLang="cs-CZ" sz="2000" dirty="0"/>
              <a:t>                                  jejich prostorových vlastností na úrovni:     a)  nálezových celků (komplexů)</a:t>
            </a:r>
          </a:p>
          <a:p>
            <a:pPr eaLnBrk="1" hangingPunct="1">
              <a:buFontTx/>
              <a:buNone/>
            </a:pPr>
            <a:r>
              <a:rPr lang="cs-CZ" altLang="cs-CZ" sz="2000" dirty="0"/>
              <a:t>                                                                                                               b)  komponent sídelních areálů</a:t>
            </a:r>
          </a:p>
          <a:p>
            <a:pPr eaLnBrk="1" hangingPunct="1">
              <a:buFontTx/>
              <a:buNone/>
            </a:pPr>
            <a:r>
              <a:rPr lang="cs-CZ" altLang="cs-CZ" sz="2000" dirty="0"/>
              <a:t>                                                                                                               c)  sídelních areálů</a:t>
            </a:r>
          </a:p>
          <a:p>
            <a:pPr eaLnBrk="1" hangingPunct="1">
              <a:buFontTx/>
              <a:buNone/>
            </a:pPr>
            <a:r>
              <a:rPr lang="cs-CZ" altLang="cs-CZ" sz="2000" dirty="0"/>
              <a:t>                                                                                                               d)  krajiny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EA5D89D4-5825-FA7B-E5A3-F03E64A3379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63750" y="0"/>
            <a:ext cx="8229600" cy="1143000"/>
          </a:xfrm>
        </p:spPr>
        <p:txBody>
          <a:bodyPr/>
          <a:lstStyle/>
          <a:p>
            <a:pPr marL="838200" indent="-838200"/>
            <a:r>
              <a:rPr lang="cs-CZ" altLang="cs-CZ" sz="3200" b="1" dirty="0"/>
              <a:t>                </a:t>
            </a:r>
            <a:r>
              <a:rPr lang="cs-CZ" altLang="cs-CZ" sz="3200" b="1" dirty="0">
                <a:solidFill>
                  <a:srgbClr val="FF0000"/>
                </a:solidFill>
              </a:rPr>
              <a:t>Historie zkoumání po první sv. válce</a:t>
            </a:r>
          </a:p>
        </p:txBody>
      </p:sp>
      <p:sp>
        <p:nvSpPr>
          <p:cNvPr id="12291" name="Rectangle 3">
            <a:extLst>
              <a:ext uri="{FF2B5EF4-FFF2-40B4-BE49-F238E27FC236}">
                <a16:creationId xmlns:a16="http://schemas.microsoft.com/office/drawing/2014/main" id="{A800808D-4383-6E3C-6AEA-4AAC2C32D76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24543" y="1143000"/>
            <a:ext cx="11767457" cy="5625193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cs-CZ" altLang="cs-CZ" sz="2000" b="1" dirty="0"/>
              <a:t>Frederic William </a:t>
            </a:r>
            <a:r>
              <a:rPr lang="cs-CZ" altLang="cs-CZ" sz="2000" b="1" dirty="0" err="1"/>
              <a:t>Maitland</a:t>
            </a:r>
            <a:r>
              <a:rPr lang="cs-CZ" altLang="cs-CZ" sz="2000" b="1" dirty="0"/>
              <a:t>  </a:t>
            </a:r>
            <a:r>
              <a:rPr lang="cs-CZ" altLang="cs-CZ" sz="2000" dirty="0"/>
              <a:t>–  britský historik, který se zabýval studiem změn v krajině, které</a:t>
            </a:r>
          </a:p>
          <a:p>
            <a:pPr marL="0" indent="0" eaLnBrk="1" hangingPunct="1">
              <a:buNone/>
            </a:pPr>
            <a:r>
              <a:rPr lang="cs-CZ" altLang="cs-CZ" sz="2000" dirty="0"/>
              <a:t>        (1850 –1906)                          dokládají život lidí v minulosti </a:t>
            </a:r>
          </a:p>
          <a:p>
            <a:pPr marL="0" indent="0" eaLnBrk="1" hangingPunct="1">
              <a:buNone/>
            </a:pPr>
            <a:r>
              <a:rPr lang="cs-CZ" altLang="cs-CZ" sz="2000" dirty="0"/>
              <a:t>                                                     –  ve 20. letech minulého století krajinu přirovnal ke „</a:t>
            </a:r>
            <a:r>
              <a:rPr lang="cs-CZ" altLang="cs-CZ" sz="2000" b="1" dirty="0"/>
              <a:t>kouzelnému palimpsestu</a:t>
            </a:r>
            <a:r>
              <a:rPr lang="cs-CZ" altLang="cs-CZ" sz="2000" dirty="0"/>
              <a:t>“,</a:t>
            </a:r>
          </a:p>
          <a:p>
            <a:pPr marL="0" indent="0" eaLnBrk="1" hangingPunct="1">
              <a:buNone/>
            </a:pPr>
            <a:r>
              <a:rPr lang="cs-CZ" altLang="cs-CZ" sz="2000" dirty="0"/>
              <a:t>                                                          v němž jsou, podobně jako na středověkém pergamenu, některé řádky</a:t>
            </a:r>
          </a:p>
          <a:p>
            <a:pPr marL="0" indent="0" eaLnBrk="1" hangingPunct="1">
              <a:buNone/>
            </a:pPr>
            <a:r>
              <a:rPr lang="cs-CZ" altLang="cs-CZ" sz="2000" dirty="0"/>
              <a:t>                                                          vymazávány a znovu přepisovány </a:t>
            </a:r>
          </a:p>
          <a:p>
            <a:pPr marL="0" indent="0" eaLnBrk="1" hangingPunct="1">
              <a:buNone/>
            </a:pPr>
            <a:r>
              <a:rPr lang="cs-CZ" altLang="cs-CZ" sz="2000" dirty="0"/>
              <a:t>                                                     –  krajina je místo, kde se po tisíciletí ukládaly stopy lidské činnosti, tj. je zdrojem</a:t>
            </a:r>
          </a:p>
          <a:p>
            <a:pPr marL="0" indent="0" eaLnBrk="1" hangingPunct="1">
              <a:buNone/>
            </a:pPr>
            <a:r>
              <a:rPr lang="cs-CZ" altLang="cs-CZ" sz="2000" dirty="0"/>
              <a:t>                                                          obrovského množství informací o prostředí, v němž se odehrávaly veškeré</a:t>
            </a:r>
          </a:p>
          <a:p>
            <a:pPr marL="0" indent="0" eaLnBrk="1" hangingPunct="1">
              <a:buNone/>
            </a:pPr>
            <a:r>
              <a:rPr lang="cs-CZ" altLang="cs-CZ" sz="2000" dirty="0"/>
              <a:t>                                                          aktivity lidí</a:t>
            </a:r>
          </a:p>
          <a:p>
            <a:pPr eaLnBrk="1" hangingPunct="1">
              <a:buFontTx/>
              <a:buNone/>
            </a:pPr>
            <a:endParaRPr lang="cs-CZ" altLang="cs-CZ" sz="2000" dirty="0"/>
          </a:p>
          <a:p>
            <a:pPr eaLnBrk="1" hangingPunct="1"/>
            <a:r>
              <a:rPr lang="cs-CZ" sz="2000" b="1" dirty="0" err="1"/>
              <a:t>Osbert</a:t>
            </a:r>
            <a:r>
              <a:rPr lang="cs-CZ" sz="2000" b="1" dirty="0"/>
              <a:t> Guy </a:t>
            </a:r>
            <a:r>
              <a:rPr lang="cs-CZ" sz="2000" b="1" dirty="0" err="1"/>
              <a:t>Stanhope</a:t>
            </a:r>
            <a:r>
              <a:rPr lang="cs-CZ" sz="2000" b="1" dirty="0"/>
              <a:t> </a:t>
            </a:r>
            <a:r>
              <a:rPr lang="cs-CZ" sz="2000" b="1" dirty="0" err="1"/>
              <a:t>Crawford</a:t>
            </a:r>
            <a:r>
              <a:rPr lang="cs-CZ" sz="2000" b="1" dirty="0"/>
              <a:t>   </a:t>
            </a:r>
            <a:r>
              <a:rPr lang="cs-CZ" sz="2000" dirty="0"/>
              <a:t>–  brit</a:t>
            </a:r>
            <a:r>
              <a:rPr lang="cs-CZ" altLang="cs-CZ" sz="2000" dirty="0"/>
              <a:t>ský archeolog zaměřený na prehistorii Británie</a:t>
            </a:r>
          </a:p>
          <a:p>
            <a:pPr marL="0" indent="0" eaLnBrk="1" hangingPunct="1">
              <a:buNone/>
            </a:pPr>
            <a:r>
              <a:rPr lang="cs-CZ" altLang="cs-CZ" sz="2000" dirty="0"/>
              <a:t>              (1886 – 1957)                         –  před první světovou válkou začal do map zakreslovat tzv. keltská pole</a:t>
            </a:r>
          </a:p>
          <a:p>
            <a:pPr marL="0" indent="0" eaLnBrk="1" hangingPunct="1">
              <a:buNone/>
            </a:pPr>
            <a:r>
              <a:rPr lang="cs-CZ" altLang="cs-CZ" sz="2000" dirty="0"/>
              <a:t>                                                                    v jihoanglickém </a:t>
            </a:r>
            <a:r>
              <a:rPr lang="cs-CZ" altLang="cs-CZ" sz="2000" dirty="0" err="1"/>
              <a:t>Wiltshiru</a:t>
            </a:r>
            <a:r>
              <a:rPr lang="cs-CZ" altLang="cs-CZ" sz="2000" dirty="0"/>
              <a:t>, které po válce  dokumentoval skrze</a:t>
            </a:r>
          </a:p>
          <a:p>
            <a:pPr marL="0" indent="0" eaLnBrk="1" hangingPunct="1">
              <a:buNone/>
            </a:pPr>
            <a:r>
              <a:rPr lang="cs-CZ" altLang="cs-CZ" sz="2000" dirty="0"/>
              <a:t>                                                                    leteckého snímkování </a:t>
            </a:r>
          </a:p>
          <a:p>
            <a:pPr marL="0" indent="0" eaLnBrk="1" hangingPunct="1">
              <a:buNone/>
            </a:pPr>
            <a:r>
              <a:rPr lang="cs-CZ" altLang="cs-CZ" sz="2000" dirty="0"/>
              <a:t>                                                               –   obrátil pozornost od jednotlivých nalezišť k pojímání krajiny jako celku </a:t>
            </a:r>
          </a:p>
          <a:p>
            <a:pPr marL="0" indent="0" eaLnBrk="1" hangingPunct="1">
              <a:buNone/>
            </a:pPr>
            <a:r>
              <a:rPr lang="cs-CZ" altLang="cs-CZ" sz="2000" dirty="0"/>
              <a:t>                                                                     a k propojení archeologie a geografie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4589B6D5-9A2A-3C43-8B45-E010C416BC9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63750" y="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3200" b="1" dirty="0">
                <a:solidFill>
                  <a:srgbClr val="FF0000"/>
                </a:solidFill>
              </a:rPr>
              <a:t>          Historie zkoumání před druhou sv. válkou</a:t>
            </a:r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94510DDA-4FAB-C439-2B91-ABFDFD51568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59229" y="1359895"/>
            <a:ext cx="11832771" cy="6088869"/>
          </a:xfrm>
        </p:spPr>
        <p:txBody>
          <a:bodyPr>
            <a:normAutofit fontScale="32500" lnSpcReduction="20000"/>
          </a:bodyPr>
          <a:lstStyle/>
          <a:p>
            <a:pPr eaLnBrk="1" hangingPunct="1"/>
            <a:r>
              <a:rPr lang="cs-CZ" altLang="cs-CZ" sz="5500" b="1" dirty="0"/>
              <a:t>Sídelní archeologie   </a:t>
            </a:r>
            <a:r>
              <a:rPr lang="cs-CZ" altLang="cs-CZ" sz="5500" dirty="0"/>
              <a:t>–   zájem o prostorové určení archeologických pramenů spojovala s evolucionismem</a:t>
            </a:r>
          </a:p>
          <a:p>
            <a:pPr marL="0" indent="0" eaLnBrk="1" hangingPunct="1">
              <a:buNone/>
            </a:pPr>
            <a:r>
              <a:rPr lang="cs-CZ" altLang="cs-CZ" sz="5500" dirty="0"/>
              <a:t>                                          –   osídlení nestudovala ve vazbě na přírodní prostřední, ale na základě archeologických kultur                                                 </a:t>
            </a:r>
          </a:p>
          <a:p>
            <a:pPr marL="0" indent="0" eaLnBrk="1" hangingPunct="1">
              <a:buNone/>
            </a:pPr>
            <a:r>
              <a:rPr lang="cs-CZ" altLang="cs-CZ" sz="5500" dirty="0"/>
              <a:t>                                          –   směr tradiční archeologie založený na představě, že hmotné prameny jsou na základě </a:t>
            </a:r>
          </a:p>
          <a:p>
            <a:pPr marL="0" indent="0" eaLnBrk="1" hangingPunct="1">
              <a:buNone/>
            </a:pPr>
            <a:r>
              <a:rPr lang="cs-CZ" altLang="cs-CZ" sz="5500" dirty="0"/>
              <a:t>                                               shodného tvaru totožné s archeologickými kulturami a ty s etniky v určitém prostoru </a:t>
            </a:r>
          </a:p>
          <a:p>
            <a:pPr marL="0" indent="0" eaLnBrk="1" hangingPunct="1">
              <a:buNone/>
            </a:pPr>
            <a:endParaRPr lang="cs-CZ" altLang="cs-CZ" sz="5500" dirty="0"/>
          </a:p>
          <a:p>
            <a:r>
              <a:rPr lang="cs-CZ" altLang="cs-CZ" sz="5500" b="1" dirty="0"/>
              <a:t>Gustav </a:t>
            </a:r>
            <a:r>
              <a:rPr lang="cs-CZ" altLang="cs-CZ" sz="5500" b="1" dirty="0" err="1"/>
              <a:t>Kossinna</a:t>
            </a:r>
            <a:r>
              <a:rPr lang="cs-CZ" altLang="cs-CZ" sz="5500" b="1" dirty="0"/>
              <a:t>  </a:t>
            </a:r>
            <a:r>
              <a:rPr lang="cs-CZ" altLang="cs-CZ" sz="5500" dirty="0"/>
              <a:t>–</a:t>
            </a:r>
            <a:r>
              <a:rPr lang="cs-CZ" altLang="cs-CZ" sz="5500" b="1" dirty="0">
                <a:solidFill>
                  <a:srgbClr val="FF0000"/>
                </a:solidFill>
              </a:rPr>
              <a:t>  </a:t>
            </a:r>
            <a:r>
              <a:rPr lang="cs-CZ" altLang="cs-CZ" sz="5500" dirty="0"/>
              <a:t>klasický filolog, indoevropeista, archeolog, představitel tzv. německé školy </a:t>
            </a:r>
          </a:p>
          <a:p>
            <a:pPr marL="0" indent="0">
              <a:buNone/>
            </a:pPr>
            <a:r>
              <a:rPr lang="cs-CZ" altLang="cs-CZ" sz="5500" dirty="0"/>
              <a:t>       (1858−1931)      –  1902:   jmenován profesorem archeologie na univerzitě v Berlíně </a:t>
            </a:r>
          </a:p>
          <a:p>
            <a:pPr marL="0" indent="0">
              <a:buNone/>
            </a:pPr>
            <a:r>
              <a:rPr lang="cs-CZ" altLang="cs-CZ" sz="5500" dirty="0"/>
              <a:t>                                    –   </a:t>
            </a:r>
            <a:r>
              <a:rPr lang="cs-CZ" altLang="cs-CZ" sz="5500" b="1" dirty="0"/>
              <a:t>Etnicita pravěkých kultur</a:t>
            </a:r>
            <a:r>
              <a:rPr lang="cs-CZ" altLang="cs-CZ" sz="5500" dirty="0"/>
              <a:t>  –  typologicky i morfologicky shodné prameny reprezentují archeologické</a:t>
            </a:r>
          </a:p>
          <a:p>
            <a:pPr marL="0" indent="0">
              <a:buNone/>
            </a:pPr>
            <a:r>
              <a:rPr lang="cs-CZ" altLang="cs-CZ" sz="5500" dirty="0"/>
              <a:t>                                                                                            kultury, které lze ztotožnit s historickými etniky </a:t>
            </a:r>
          </a:p>
          <a:p>
            <a:pPr marL="0" indent="0">
              <a:buFontTx/>
              <a:buNone/>
              <a:defRPr/>
            </a:pPr>
            <a:r>
              <a:rPr lang="cs-CZ" altLang="cs-CZ" sz="5500" dirty="0"/>
              <a:t>                                                                                        –  centrum germánského osídlení v severní Evropě (v kultuře šňůrové)</a:t>
            </a:r>
          </a:p>
          <a:p>
            <a:pPr marL="0" indent="0">
              <a:buFontTx/>
              <a:buNone/>
              <a:defRPr/>
            </a:pPr>
            <a:r>
              <a:rPr lang="cs-CZ" altLang="cs-CZ" sz="5500" dirty="0"/>
              <a:t>             </a:t>
            </a:r>
          </a:p>
          <a:p>
            <a:pPr eaLnBrk="1" hangingPunct="1"/>
            <a:r>
              <a:rPr lang="cs-CZ" altLang="cs-CZ" sz="5500" b="1" dirty="0" err="1"/>
              <a:t>Gordon</a:t>
            </a:r>
            <a:r>
              <a:rPr lang="cs-CZ" altLang="cs-CZ" sz="5500" b="1" dirty="0"/>
              <a:t> Chile    </a:t>
            </a:r>
            <a:r>
              <a:rPr lang="cs-CZ" altLang="cs-CZ" sz="5500" dirty="0"/>
              <a:t>–   britský archeolog , který převzal </a:t>
            </a:r>
            <a:r>
              <a:rPr lang="cs-CZ" altLang="cs-CZ" sz="5500" dirty="0" err="1"/>
              <a:t>Kossinovu</a:t>
            </a:r>
            <a:r>
              <a:rPr lang="cs-CZ" altLang="cs-CZ" sz="5500" dirty="0"/>
              <a:t> koncepci archeologických kultur, jako časově a prostorově</a:t>
            </a:r>
          </a:p>
          <a:p>
            <a:pPr marL="0" indent="0">
              <a:buNone/>
            </a:pPr>
            <a:r>
              <a:rPr lang="cs-CZ" altLang="cs-CZ" sz="5500" dirty="0"/>
              <a:t>   </a:t>
            </a:r>
            <a:r>
              <a:rPr lang="cs-CZ" altLang="cs-CZ" sz="5500" dirty="0">
                <a:solidFill>
                  <a:srgbClr val="FF0000"/>
                </a:solidFill>
              </a:rPr>
              <a:t> </a:t>
            </a:r>
            <a:r>
              <a:rPr lang="cs-CZ" altLang="cs-CZ" sz="5500" dirty="0"/>
              <a:t>(1893–1957)          vymezené pozůstatky dávných populací  (odmítl rasistické názory) </a:t>
            </a:r>
          </a:p>
          <a:p>
            <a:pPr>
              <a:buNone/>
            </a:pPr>
            <a:r>
              <a:rPr lang="cs-CZ" altLang="cs-CZ" sz="5500" dirty="0"/>
              <a:t>                                –  </a:t>
            </a:r>
            <a:r>
              <a:rPr lang="cs-CZ" altLang="cs-CZ" sz="5500" b="1" dirty="0"/>
              <a:t>1925</a:t>
            </a:r>
            <a:r>
              <a:rPr lang="cs-CZ" altLang="cs-CZ" sz="5500" dirty="0"/>
              <a:t>:   koncepci archeologické kultury představil v práci: „Počátek evropské  civilizace“</a:t>
            </a:r>
          </a:p>
          <a:p>
            <a:pPr>
              <a:buNone/>
            </a:pPr>
            <a:r>
              <a:rPr lang="cs-CZ" altLang="cs-CZ" sz="5500" dirty="0"/>
              <a:t>                                –  byl ovlivněn difuzionistickou teorií Oskara </a:t>
            </a:r>
            <a:r>
              <a:rPr lang="cs-CZ" altLang="cs-CZ" sz="5500" dirty="0" err="1"/>
              <a:t>Montelia</a:t>
            </a:r>
            <a:r>
              <a:rPr lang="cs-CZ" altLang="cs-CZ" sz="5500" dirty="0"/>
              <a:t> o východním původu neolitických inovací </a:t>
            </a:r>
          </a:p>
          <a:p>
            <a:pPr>
              <a:buNone/>
            </a:pPr>
            <a:r>
              <a:rPr lang="cs-CZ" altLang="cs-CZ" sz="5500" dirty="0"/>
              <a:t>                                </a:t>
            </a:r>
            <a:endParaRPr lang="cs-CZ" altLang="cs-CZ" sz="45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C34CA453-F4B9-123C-32BA-F07E40B28F8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eaLnBrk="1" hangingPunct="1"/>
            <a:r>
              <a:rPr lang="cs-CZ" altLang="cs-CZ" sz="3200" b="1" dirty="0"/>
              <a:t>                          </a:t>
            </a:r>
            <a:r>
              <a:rPr lang="cs-CZ" altLang="cs-CZ" sz="3200" b="1" dirty="0">
                <a:solidFill>
                  <a:srgbClr val="FF0000"/>
                </a:solidFill>
              </a:rPr>
              <a:t>Historie zkoumání po 2. sv. válce</a:t>
            </a:r>
          </a:p>
        </p:txBody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BA33B01B-062F-EBAB-9189-F348928CB5C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50013" y="1608082"/>
            <a:ext cx="11441987" cy="4918841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1800" b="1" dirty="0"/>
              <a:t>Procesuální archeolog</a:t>
            </a:r>
            <a:r>
              <a:rPr lang="cs-CZ" altLang="cs-CZ" sz="1800" dirty="0"/>
              <a:t>ie  –  odklon od historizujících koncepcí zaznamenala </a:t>
            </a:r>
          </a:p>
          <a:p>
            <a:pPr marL="0" indent="0" eaLnBrk="1" hangingPunct="1">
              <a:buNone/>
            </a:pPr>
            <a:r>
              <a:rPr lang="cs-CZ" altLang="cs-CZ" sz="1800" dirty="0"/>
              <a:t>                                                –  </a:t>
            </a:r>
            <a:r>
              <a:rPr lang="cs-CZ" altLang="cs-CZ" sz="1800" b="1" dirty="0"/>
              <a:t>Lewis </a:t>
            </a:r>
            <a:r>
              <a:rPr lang="cs-CZ" altLang="cs-CZ" sz="1800" b="1" dirty="0" err="1"/>
              <a:t>Binford</a:t>
            </a:r>
            <a:r>
              <a:rPr lang="cs-CZ" altLang="cs-CZ" sz="1800" b="1" dirty="0"/>
              <a:t>:   </a:t>
            </a:r>
            <a:r>
              <a:rPr lang="cs-CZ" altLang="cs-CZ" sz="1800" dirty="0"/>
              <a:t>teorie sídelních struktur </a:t>
            </a:r>
          </a:p>
          <a:p>
            <a:pPr marL="0" indent="0" eaLnBrk="1" hangingPunct="1">
              <a:buNone/>
            </a:pPr>
            <a:r>
              <a:rPr lang="cs-CZ" altLang="cs-CZ" sz="1800" dirty="0"/>
              <a:t>                                                                                 odmítl vysvětlovat změny artefaktů prostřednictvím populační výměny</a:t>
            </a:r>
          </a:p>
          <a:p>
            <a:pPr eaLnBrk="1" hangingPunct="1">
              <a:buFontTx/>
              <a:buNone/>
            </a:pPr>
            <a:endParaRPr lang="cs-CZ" altLang="cs-CZ" sz="1800" dirty="0"/>
          </a:p>
          <a:p>
            <a:pPr eaLnBrk="1" hangingPunct="1"/>
            <a:r>
              <a:rPr lang="cs-CZ" altLang="cs-CZ" sz="1800" b="1" dirty="0"/>
              <a:t>Krajina</a:t>
            </a:r>
            <a:r>
              <a:rPr lang="cs-CZ" altLang="cs-CZ" sz="1800" dirty="0"/>
              <a:t>  –   pojímána jako prostor sídelních aktivit, což vedlo ke vzniku:</a:t>
            </a:r>
          </a:p>
          <a:p>
            <a:pPr marL="0" indent="0" eaLnBrk="1" hangingPunct="1">
              <a:buNone/>
            </a:pPr>
            <a:endParaRPr lang="cs-CZ" altLang="cs-CZ" sz="1800" dirty="0"/>
          </a:p>
          <a:p>
            <a:pPr eaLnBrk="1" hangingPunct="1"/>
            <a:r>
              <a:rPr lang="cs-CZ" altLang="cs-CZ" sz="1800" b="1" dirty="0"/>
              <a:t>Britské </a:t>
            </a:r>
            <a:r>
              <a:rPr lang="cs-CZ" altLang="cs-CZ" sz="1800" b="1" dirty="0" err="1"/>
              <a:t>škoya</a:t>
            </a:r>
            <a:r>
              <a:rPr lang="cs-CZ" altLang="cs-CZ" sz="1800" dirty="0"/>
              <a:t> </a:t>
            </a:r>
            <a:r>
              <a:rPr lang="cs-CZ" altLang="cs-CZ" sz="1800" b="1" dirty="0"/>
              <a:t>sídelní archeologie</a:t>
            </a:r>
            <a:r>
              <a:rPr lang="cs-CZ" altLang="cs-CZ" sz="1800" dirty="0"/>
              <a:t> (</a:t>
            </a:r>
            <a:r>
              <a:rPr lang="cs-CZ" altLang="cs-CZ" sz="1800" dirty="0" err="1"/>
              <a:t>landscape</a:t>
            </a:r>
            <a:r>
              <a:rPr lang="cs-CZ" altLang="cs-CZ" sz="1800" dirty="0"/>
              <a:t> archeology) </a:t>
            </a:r>
          </a:p>
          <a:p>
            <a:pPr eaLnBrk="1" hangingPunct="1"/>
            <a:r>
              <a:rPr lang="cs-CZ" altLang="cs-CZ" sz="1800" b="1" dirty="0" err="1"/>
              <a:t>Němecéá</a:t>
            </a:r>
            <a:r>
              <a:rPr lang="cs-CZ" altLang="cs-CZ" sz="1800" b="1" dirty="0"/>
              <a:t> göttingenská škola</a:t>
            </a:r>
            <a:r>
              <a:rPr lang="cs-CZ" altLang="cs-CZ" sz="1800" dirty="0"/>
              <a:t> </a:t>
            </a:r>
            <a:r>
              <a:rPr lang="cs-CZ" altLang="cs-CZ" sz="1800" b="1" dirty="0"/>
              <a:t>Hanse </a:t>
            </a:r>
            <a:r>
              <a:rPr lang="cs-CZ" altLang="cs-CZ" sz="1800" b="1" dirty="0" err="1"/>
              <a:t>Jahnkuna</a:t>
            </a:r>
            <a:endParaRPr lang="cs-CZ" altLang="cs-CZ" sz="1800" b="1" dirty="0"/>
          </a:p>
          <a:p>
            <a:pPr eaLnBrk="1" hangingPunct="1"/>
            <a:endParaRPr lang="cs-CZ" altLang="cs-CZ" sz="1800" b="1" dirty="0"/>
          </a:p>
          <a:p>
            <a:pPr eaLnBrk="1" hangingPunct="1"/>
            <a:r>
              <a:rPr lang="cs-CZ" altLang="cs-CZ" sz="1800" b="1" dirty="0"/>
              <a:t>Čechy:   J. Bubeník</a:t>
            </a:r>
            <a:r>
              <a:rPr lang="cs-CZ" altLang="cs-CZ" sz="1800" dirty="0"/>
              <a:t>, </a:t>
            </a:r>
            <a:r>
              <a:rPr lang="cs-CZ" altLang="cs-CZ" sz="1800" b="1" dirty="0"/>
              <a:t>M. </a:t>
            </a:r>
            <a:r>
              <a:rPr lang="cs-CZ" altLang="cs-CZ" sz="1800" b="1" dirty="0" err="1"/>
              <a:t>Gojda</a:t>
            </a:r>
            <a:r>
              <a:rPr lang="cs-CZ" altLang="cs-CZ" sz="1800" b="1" dirty="0"/>
              <a:t>, J. Klápště  – </a:t>
            </a:r>
            <a:r>
              <a:rPr lang="cs-CZ" altLang="cs-CZ" sz="1800" dirty="0"/>
              <a:t>zkoumali strukturu osídlení ve vybraných mikroregionech.</a:t>
            </a:r>
          </a:p>
          <a:p>
            <a:pPr eaLnBrk="1" hangingPunct="1">
              <a:buFontTx/>
              <a:buNone/>
            </a:pPr>
            <a:endParaRPr lang="cs-CZ" altLang="cs-CZ" sz="1800" dirty="0"/>
          </a:p>
          <a:p>
            <a:pPr eaLnBrk="1" hangingPunct="1"/>
            <a:r>
              <a:rPr lang="cs-CZ" altLang="cs-CZ" sz="1800" dirty="0"/>
              <a:t>Oba směry přispěly k formování </a:t>
            </a:r>
            <a:r>
              <a:rPr lang="cs-CZ" altLang="cs-CZ" sz="1800" b="1" dirty="0"/>
              <a:t>prostorové archeologie</a:t>
            </a:r>
            <a:r>
              <a:rPr lang="cs-CZ" altLang="cs-CZ" sz="1800" dirty="0"/>
              <a:t> (</a:t>
            </a:r>
            <a:r>
              <a:rPr lang="cs-CZ" altLang="cs-CZ" sz="1800" dirty="0" err="1"/>
              <a:t>spatial</a:t>
            </a:r>
            <a:r>
              <a:rPr lang="cs-CZ" altLang="cs-CZ" sz="1800" dirty="0"/>
              <a:t> archeology), jejímž moderním tvůrcem </a:t>
            </a:r>
          </a:p>
          <a:p>
            <a:pPr marL="0" indent="0" eaLnBrk="1" hangingPunct="1">
              <a:buNone/>
            </a:pPr>
            <a:r>
              <a:rPr lang="cs-CZ" altLang="cs-CZ" sz="1800" dirty="0"/>
              <a:t>    byl </a:t>
            </a:r>
            <a:r>
              <a:rPr lang="cs-CZ" altLang="cs-CZ" sz="1800" b="1" dirty="0"/>
              <a:t>D. L. </a:t>
            </a:r>
            <a:r>
              <a:rPr lang="cs-CZ" altLang="cs-CZ" sz="1800" b="1" dirty="0" err="1"/>
              <a:t>Clarke</a:t>
            </a:r>
            <a:r>
              <a:rPr lang="cs-CZ" altLang="cs-CZ" sz="1800" b="1" dirty="0"/>
              <a:t> </a:t>
            </a:r>
            <a:r>
              <a:rPr lang="cs-CZ" altLang="cs-CZ" sz="1800" dirty="0"/>
              <a:t>(1937-1976), který vypracoval metodu prostorové analýzy.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D4040B7-212C-A26E-C08E-C785DA47B0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13016"/>
            <a:ext cx="10515600" cy="1325563"/>
          </a:xfrm>
        </p:spPr>
        <p:txBody>
          <a:bodyPr/>
          <a:lstStyle/>
          <a:p>
            <a:r>
              <a:rPr lang="cs-CZ" sz="4400" b="1" dirty="0">
                <a:solidFill>
                  <a:srgbClr val="FF0000"/>
                </a:solidFill>
              </a:rPr>
              <a:t>                         </a:t>
            </a:r>
            <a:r>
              <a:rPr lang="cs-CZ" sz="3200" b="1" dirty="0">
                <a:solidFill>
                  <a:srgbClr val="FF0000"/>
                </a:solidFill>
              </a:rPr>
              <a:t>Historická geografie</a:t>
            </a:r>
            <a:endParaRPr lang="cs-CZ" sz="32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C089D06-4E98-8213-5C99-9CE595424B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6855" y="1212547"/>
            <a:ext cx="11935146" cy="5645452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sz="1900" b="1" dirty="0"/>
              <a:t>1856  –  </a:t>
            </a:r>
            <a:r>
              <a:rPr lang="cs-CZ" sz="1900" b="1" dirty="0">
                <a:solidFill>
                  <a:srgbClr val="FF0000"/>
                </a:solidFill>
              </a:rPr>
              <a:t>Ladislav Palacký</a:t>
            </a:r>
            <a:r>
              <a:rPr lang="cs-CZ" sz="1900" b="1" dirty="0"/>
              <a:t>:</a:t>
            </a:r>
            <a:r>
              <a:rPr lang="cs-CZ" sz="1900" dirty="0"/>
              <a:t>  první docent geografie na UK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cs-CZ" sz="19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sz="1900" b="1" dirty="0">
                <a:solidFill>
                  <a:srgbClr val="FF0000"/>
                </a:solidFill>
              </a:rPr>
              <a:t>Václav Vladivoj Tomek </a:t>
            </a:r>
            <a:r>
              <a:rPr lang="cs-CZ" sz="1900" dirty="0"/>
              <a:t>(† 1905)   –   zpracoval historický plán středověké Prahy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1900" dirty="0"/>
              <a:t>                                                                –   význam kartografického znázornění geografických údajů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1900" dirty="0"/>
              <a:t>                                                                –   1886:  Dějepis města Prahy a Základy místopisu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1900" dirty="0"/>
              <a:t>                                                                                  prostorové uspořádání Prahy v době předhusitské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cs-CZ" sz="1900" dirty="0"/>
          </a:p>
          <a:p>
            <a:pPr>
              <a:lnSpc>
                <a:spcPct val="100000"/>
              </a:lnSpc>
            </a:pPr>
            <a:r>
              <a:rPr lang="cs-CZ" sz="1900" b="1" dirty="0"/>
              <a:t>19/20. stol.  –  August Sedláček</a:t>
            </a:r>
            <a:r>
              <a:rPr lang="cs-CZ" sz="1900" dirty="0"/>
              <a:t>:  Hrady, zámky a tvrze království českého (15 sv.; 1882–1927)</a:t>
            </a:r>
          </a:p>
          <a:p>
            <a:pPr>
              <a:lnSpc>
                <a:spcPct val="100000"/>
              </a:lnSpc>
            </a:pPr>
            <a:endParaRPr lang="cs-CZ" sz="1900" dirty="0"/>
          </a:p>
          <a:p>
            <a:pPr>
              <a:lnSpc>
                <a:spcPct val="100000"/>
              </a:lnSpc>
            </a:pPr>
            <a:r>
              <a:rPr lang="cs-CZ" sz="1900" b="1" dirty="0">
                <a:effectLst/>
              </a:rPr>
              <a:t>Po r. 1918  </a:t>
            </a:r>
            <a:r>
              <a:rPr lang="cs-CZ" sz="1900" dirty="0">
                <a:effectLst/>
              </a:rPr>
              <a:t>–  dvě centra historicko-geografického výzkumu: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cs-CZ" sz="1900" dirty="0">
                <a:effectLst/>
              </a:rPr>
              <a:t>                             1.  Filosofická fakulta UK v Praze  –  1921:  Vítězslav Šimek (první profesor </a:t>
            </a:r>
            <a:r>
              <a:rPr lang="cs-CZ" sz="1900" dirty="0" err="1">
                <a:effectLst/>
              </a:rPr>
              <a:t>hist</a:t>
            </a:r>
            <a:r>
              <a:rPr lang="cs-CZ" sz="1900" dirty="0">
                <a:effectLst/>
              </a:rPr>
              <a:t>. vlastivědy)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cs-CZ" sz="1900" dirty="0">
                <a:effectLst/>
              </a:rPr>
              <a:t>                                                                                         –  historická topografii a dějiny osídlení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cs-CZ" sz="1900" dirty="0"/>
              <a:t>                             2.  </a:t>
            </a:r>
            <a:r>
              <a:rPr lang="cs-CZ" sz="1900" dirty="0">
                <a:effectLst/>
              </a:rPr>
              <a:t>Filosofická fakulta MU v Brně  –   Bohuslav Horák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cs-CZ" sz="1900" dirty="0"/>
              <a:t>                                                                                        </a:t>
            </a:r>
            <a:r>
              <a:rPr lang="cs-CZ" sz="1900" dirty="0">
                <a:effectLst/>
              </a:rPr>
              <a:t>–  regionální historická geografie, dějiny kartografie a geografie</a:t>
            </a:r>
          </a:p>
          <a:p>
            <a:pPr marL="0" indent="0">
              <a:lnSpc>
                <a:spcPct val="100000"/>
              </a:lnSpc>
              <a:buNone/>
            </a:pPr>
            <a:endParaRPr lang="cs-CZ" sz="1900" b="1" dirty="0"/>
          </a:p>
          <a:p>
            <a:pPr>
              <a:lnSpc>
                <a:spcPct val="100000"/>
              </a:lnSpc>
            </a:pPr>
            <a:r>
              <a:rPr lang="cs-CZ" sz="1900" b="1" dirty="0"/>
              <a:t>30. léta 20. stol.  –   Henry </a:t>
            </a:r>
            <a:r>
              <a:rPr lang="cs-CZ" sz="1900" b="1" dirty="0" err="1"/>
              <a:t>Cliford</a:t>
            </a:r>
            <a:r>
              <a:rPr lang="cs-CZ" sz="1900" b="1" dirty="0"/>
              <a:t> </a:t>
            </a:r>
            <a:r>
              <a:rPr lang="cs-CZ" sz="1900" b="1" dirty="0" err="1"/>
              <a:t>Darby</a:t>
            </a:r>
            <a:r>
              <a:rPr lang="cs-CZ" sz="1900" b="1" dirty="0"/>
              <a:t>:</a:t>
            </a:r>
            <a:r>
              <a:rPr lang="cs-CZ" sz="1900" dirty="0"/>
              <a:t>   položil mezinárodně uznávané základy oboru </a:t>
            </a:r>
          </a:p>
          <a:p>
            <a:endParaRPr lang="cs-CZ" sz="19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44060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B31D3D68-754F-567A-B711-F6AB3E0B1F4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12329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3200" b="1" dirty="0"/>
              <a:t>                       </a:t>
            </a:r>
            <a:r>
              <a:rPr lang="cs-CZ" altLang="cs-CZ" sz="3200" b="1" dirty="0">
                <a:solidFill>
                  <a:srgbClr val="FF0000"/>
                </a:solidFill>
              </a:rPr>
              <a:t>Historie zkoumání </a:t>
            </a:r>
            <a:br>
              <a:rPr lang="cs-CZ" altLang="cs-CZ" sz="3200" b="1" dirty="0">
                <a:solidFill>
                  <a:srgbClr val="FF0000"/>
                </a:solidFill>
              </a:rPr>
            </a:br>
            <a:r>
              <a:rPr lang="cs-CZ" altLang="cs-CZ" sz="3200" b="1" dirty="0">
                <a:solidFill>
                  <a:srgbClr val="FF0000"/>
                </a:solidFill>
              </a:rPr>
              <a:t>                       </a:t>
            </a:r>
            <a:r>
              <a:rPr lang="cs-CZ" altLang="cs-CZ" sz="2000" b="1" dirty="0">
                <a:solidFill>
                  <a:srgbClr val="FF0000"/>
                </a:solidFill>
              </a:rPr>
              <a:t>Prostorová archeologie v ČR</a:t>
            </a:r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EFE49312-644F-1F8F-6B67-4793AEDC47E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54804" y="1438382"/>
            <a:ext cx="11637195" cy="5419617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cs-CZ" altLang="cs-CZ" sz="2000" b="1" dirty="0"/>
              <a:t>E. Neústupný  –  </a:t>
            </a:r>
            <a:r>
              <a:rPr lang="cs-CZ" altLang="cs-CZ" sz="2000" dirty="0"/>
              <a:t>propracoval</a:t>
            </a:r>
            <a:r>
              <a:rPr lang="cs-CZ" altLang="cs-CZ" sz="2000" b="1" dirty="0"/>
              <a:t> m</a:t>
            </a:r>
            <a:r>
              <a:rPr lang="cs-CZ" altLang="cs-CZ" sz="2000" dirty="0"/>
              <a:t>etodiku prostorového výzkumu </a:t>
            </a:r>
          </a:p>
          <a:p>
            <a:pPr marL="0" indent="0" eaLnBrk="1" hangingPunct="1">
              <a:buNone/>
            </a:pPr>
            <a:r>
              <a:rPr lang="cs-CZ" altLang="cs-CZ" sz="2000" dirty="0"/>
              <a:t>                              –  na počátku 90. let založil oddělení prostorové archeologie (ARUP) </a:t>
            </a:r>
          </a:p>
          <a:p>
            <a:pPr marL="0" indent="0" eaLnBrk="1" hangingPunct="1">
              <a:buNone/>
            </a:pPr>
            <a:endParaRPr lang="cs-CZ" altLang="cs-CZ" sz="2000" dirty="0"/>
          </a:p>
          <a:p>
            <a:pPr eaLnBrk="1" hangingPunct="1"/>
            <a:r>
              <a:rPr lang="cs-CZ" altLang="cs-CZ" sz="2000" b="1" dirty="0"/>
              <a:t>1991 – 1995:   </a:t>
            </a:r>
            <a:r>
              <a:rPr lang="cs-CZ" altLang="cs-CZ" sz="2000" dirty="0"/>
              <a:t>česko-britský projekt </a:t>
            </a:r>
            <a:r>
              <a:rPr lang="cs-CZ" altLang="cs-CZ" sz="2000" b="1" dirty="0" err="1"/>
              <a:t>Ancient</a:t>
            </a:r>
            <a:r>
              <a:rPr lang="cs-CZ" altLang="cs-CZ" sz="2000" b="1" dirty="0"/>
              <a:t> </a:t>
            </a:r>
            <a:r>
              <a:rPr lang="cs-CZ" altLang="cs-CZ" sz="2000" b="1" dirty="0" err="1"/>
              <a:t>Landscape</a:t>
            </a:r>
            <a:r>
              <a:rPr lang="cs-CZ" altLang="cs-CZ" sz="2000" b="1" dirty="0"/>
              <a:t> </a:t>
            </a:r>
            <a:r>
              <a:rPr lang="cs-CZ" altLang="cs-CZ" sz="2000" b="1" dirty="0" err="1"/>
              <a:t>Reconstruction</a:t>
            </a:r>
            <a:r>
              <a:rPr lang="cs-CZ" altLang="cs-CZ" sz="2000" b="1" dirty="0"/>
              <a:t> in </a:t>
            </a:r>
            <a:r>
              <a:rPr lang="cs-CZ" altLang="cs-CZ" sz="2000" b="1" dirty="0" err="1"/>
              <a:t>Northern</a:t>
            </a:r>
            <a:r>
              <a:rPr lang="cs-CZ" altLang="cs-CZ" sz="2000" b="1" dirty="0"/>
              <a:t> Bohemia</a:t>
            </a:r>
          </a:p>
          <a:p>
            <a:pPr marL="0" indent="0" eaLnBrk="1" hangingPunct="1">
              <a:buNone/>
            </a:pPr>
            <a:r>
              <a:rPr lang="cs-CZ" altLang="cs-CZ" sz="2000" b="1" dirty="0"/>
              <a:t>                              </a:t>
            </a:r>
            <a:r>
              <a:rPr lang="cs-CZ" altLang="cs-CZ" sz="2000" dirty="0"/>
              <a:t>výzkum sídelní struktury kulturní krajiny v severní polovině Čech (plošné sběry)  </a:t>
            </a:r>
          </a:p>
          <a:p>
            <a:pPr marL="0" indent="0" eaLnBrk="1" hangingPunct="1">
              <a:buNone/>
            </a:pPr>
            <a:endParaRPr lang="cs-CZ" altLang="cs-CZ" sz="2000" dirty="0"/>
          </a:p>
          <a:p>
            <a:pPr eaLnBrk="1" hangingPunct="1"/>
            <a:r>
              <a:rPr lang="cs-CZ" altLang="cs-CZ" sz="2000" b="1" dirty="0"/>
              <a:t>1997 – 2002</a:t>
            </a:r>
            <a:r>
              <a:rPr lang="cs-CZ" altLang="cs-CZ" sz="2000" dirty="0"/>
              <a:t>:  </a:t>
            </a:r>
            <a:r>
              <a:rPr lang="cs-CZ" altLang="cs-CZ" sz="2000" b="1" dirty="0"/>
              <a:t>Sídelní prostor Pravěkých Čech  – </a:t>
            </a:r>
            <a:r>
              <a:rPr lang="cs-CZ" altLang="cs-CZ" sz="2000" dirty="0"/>
              <a:t>využíval nedestruktivní metody archeologického výzkumu </a:t>
            </a:r>
          </a:p>
          <a:p>
            <a:pPr eaLnBrk="1" hangingPunct="1"/>
            <a:endParaRPr lang="cs-CZ" altLang="cs-CZ" sz="2000" dirty="0"/>
          </a:p>
          <a:p>
            <a:pPr eaLnBrk="1" hangingPunct="1"/>
            <a:r>
              <a:rPr lang="cs-CZ" altLang="cs-CZ" sz="2000" b="1" dirty="0"/>
              <a:t>2007 – 2009:  Archeologie mizející krajiny  </a:t>
            </a:r>
            <a:r>
              <a:rPr lang="cs-CZ" altLang="cs-CZ" sz="2000" dirty="0"/>
              <a:t>–  projekt realizován na Mostecku</a:t>
            </a:r>
          </a:p>
          <a:p>
            <a:pPr eaLnBrk="1" hangingPunct="1"/>
            <a:endParaRPr lang="cs-CZ" altLang="cs-CZ" sz="2000" dirty="0"/>
          </a:p>
          <a:p>
            <a:pPr eaLnBrk="1" hangingPunct="1"/>
            <a:r>
              <a:rPr lang="cs-CZ" altLang="cs-CZ" sz="2000" b="1" dirty="0"/>
              <a:t>2016 – 2022:  Historická krajina na pomezí Moravy a Slezska </a:t>
            </a:r>
            <a:r>
              <a:rPr lang="cs-CZ" altLang="cs-CZ" sz="2000" dirty="0"/>
              <a:t>– projekt Sl. Univerzity, </a:t>
            </a:r>
            <a:r>
              <a:rPr lang="cs-CZ" altLang="cs-CZ" sz="2000" dirty="0" err="1"/>
              <a:t>Archai</a:t>
            </a:r>
            <a:r>
              <a:rPr lang="cs-CZ" altLang="cs-CZ" sz="2000" dirty="0"/>
              <a:t> Olomouc aj.</a:t>
            </a:r>
          </a:p>
          <a:p>
            <a:pPr eaLnBrk="1" hangingPunct="1"/>
            <a:endParaRPr lang="cs-CZ" altLang="cs-CZ" sz="2000" dirty="0"/>
          </a:p>
          <a:p>
            <a:pPr eaLnBrk="1" hangingPunct="1"/>
            <a:r>
              <a:rPr lang="cs-CZ" altLang="cs-CZ" sz="2000" b="1" dirty="0"/>
              <a:t>Paměť krajiny  –  90. léta:  </a:t>
            </a:r>
            <a:r>
              <a:rPr lang="cs-CZ" altLang="cs-CZ" sz="2000" dirty="0"/>
              <a:t>použil prvně profesor kolumbijské univerzity </a:t>
            </a:r>
            <a:r>
              <a:rPr lang="cs-CZ" altLang="cs-CZ" sz="2000" b="1" dirty="0"/>
              <a:t>Simon </a:t>
            </a:r>
            <a:r>
              <a:rPr lang="cs-CZ" altLang="cs-CZ" sz="2000" b="1" dirty="0" err="1"/>
              <a:t>Shama</a:t>
            </a:r>
            <a:r>
              <a:rPr lang="cs-CZ" altLang="cs-CZ" sz="2000" dirty="0"/>
              <a:t>, který se zabýval</a:t>
            </a:r>
          </a:p>
          <a:p>
            <a:pPr marL="0" indent="0" eaLnBrk="1" hangingPunct="1">
              <a:buNone/>
            </a:pPr>
            <a:r>
              <a:rPr lang="cs-CZ" altLang="cs-CZ" sz="2000" dirty="0"/>
              <a:t>                                                    otázkou vztahu člověka a přírodního prostředí 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067720A5-56DE-6A82-D209-E8EBE77EAD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532"/>
          <a:stretch/>
        </p:blipFill>
        <p:spPr>
          <a:xfrm>
            <a:off x="0" y="348791"/>
            <a:ext cx="12192000" cy="5792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43592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33BAA5F6-A8C9-3983-DD26-9E30773869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65554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Nadpis 1">
            <a:extLst>
              <a:ext uri="{FF2B5EF4-FFF2-40B4-BE49-F238E27FC236}">
                <a16:creationId xmlns:a16="http://schemas.microsoft.com/office/drawing/2014/main" id="{6C0D2116-8492-DD01-A855-2557A5A453E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92325" y="0"/>
            <a:ext cx="8229600" cy="1143000"/>
          </a:xfrm>
        </p:spPr>
        <p:txBody>
          <a:bodyPr/>
          <a:lstStyle/>
          <a:p>
            <a:r>
              <a:rPr lang="cs-CZ" altLang="cs-CZ" sz="3200" b="1" dirty="0">
                <a:solidFill>
                  <a:srgbClr val="FF0000"/>
                </a:solidFill>
              </a:rPr>
              <a:t>                      Rekonstrukce osídlení</a:t>
            </a:r>
            <a:endParaRPr lang="cs-CZ" altLang="cs-CZ" sz="3200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914FE08-5E73-D664-2880-4FF0F0E7E8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034" y="914400"/>
            <a:ext cx="11616965" cy="59436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sz="1800" b="1" dirty="0"/>
              <a:t>1. Archivní průzkum </a:t>
            </a:r>
            <a:r>
              <a:rPr lang="cs-CZ" sz="1800" dirty="0"/>
              <a:t>– analýza historických pramenů:  písemné, ikonografické,  kartografické </a:t>
            </a:r>
          </a:p>
          <a:p>
            <a:pPr>
              <a:defRPr/>
            </a:pPr>
            <a:endParaRPr lang="cs-CZ" sz="1800" dirty="0"/>
          </a:p>
          <a:p>
            <a:pPr>
              <a:defRPr/>
            </a:pPr>
            <a:r>
              <a:rPr lang="cs-CZ" sz="1800" b="1" dirty="0"/>
              <a:t>2.  Nálezy z předchozích výzkumů  </a:t>
            </a:r>
            <a:r>
              <a:rPr lang="cs-CZ" sz="1800" dirty="0"/>
              <a:t>–  archivy nálezových zpráv (rešerše)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               –  analýzy starších sbírek 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>
              <a:defRPr/>
            </a:pPr>
            <a:r>
              <a:rPr lang="cs-CZ" sz="1800" b="1" dirty="0"/>
              <a:t>2. Terénní průzkum  </a:t>
            </a:r>
            <a:r>
              <a:rPr lang="cs-CZ" sz="1800" dirty="0"/>
              <a:t>–  povrchový:   geodeticko-topografický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a)  jednoduché pomůcky (pásmo, buzola, hranol)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b)  geodetické přístroje:  teodolit, totální stanice s elektronickým čtením úhlů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                                    a laserovým dálkoměrem, nivelační přístroj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c)  přístroje satelitní navigace (GPS) 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–   výsledkem měření v terénu jsou body exportované z paměti totální stanice do počítače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–   fotografická a kresebná dokumentace</a:t>
            </a:r>
          </a:p>
          <a:p>
            <a:pPr marL="0" indent="0">
              <a:buNone/>
              <a:defRPr/>
            </a:pPr>
            <a:r>
              <a:rPr lang="cs-CZ" sz="1800" b="1" dirty="0"/>
              <a:t>                                      </a:t>
            </a:r>
            <a:r>
              <a:rPr lang="cs-CZ" sz="1800" dirty="0"/>
              <a:t> –   povrchový sběr:  zkoumá stopy osídlení skrze movité nálezy (datování  komponent)</a:t>
            </a:r>
          </a:p>
          <a:p>
            <a:pPr>
              <a:defRPr/>
            </a:pPr>
            <a:r>
              <a:rPr lang="cs-CZ" sz="1800" b="1" dirty="0"/>
              <a:t>3. Dokumentace  </a:t>
            </a:r>
            <a:r>
              <a:rPr lang="cs-CZ" sz="1800" dirty="0"/>
              <a:t>–  kresebná (půdorysy, profily), fotografická, video</a:t>
            </a:r>
          </a:p>
          <a:p>
            <a:pPr>
              <a:defRPr/>
            </a:pPr>
            <a:endParaRPr lang="cs-CZ" sz="1800" dirty="0"/>
          </a:p>
          <a:p>
            <a:pPr>
              <a:defRPr/>
            </a:pPr>
            <a:endParaRPr lang="cs-CZ" sz="1800" dirty="0"/>
          </a:p>
          <a:p>
            <a:pPr>
              <a:defRPr/>
            </a:pPr>
            <a:endParaRPr lang="cs-CZ" sz="1800" dirty="0"/>
          </a:p>
          <a:p>
            <a:pPr marL="0" indent="0">
              <a:buNone/>
              <a:defRPr/>
            </a:pPr>
            <a:endParaRPr lang="cs-CZ" sz="1800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4">
            <a:extLst>
              <a:ext uri="{FF2B5EF4-FFF2-40B4-BE49-F238E27FC236}">
                <a16:creationId xmlns:a16="http://schemas.microsoft.com/office/drawing/2014/main" id="{BCE21C95-6373-352D-CE70-4D65E945DA0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159642"/>
            <a:ext cx="10515600" cy="1325563"/>
          </a:xfrm>
        </p:spPr>
        <p:txBody>
          <a:bodyPr/>
          <a:lstStyle/>
          <a:p>
            <a:pPr eaLnBrk="1" hangingPunct="1"/>
            <a:r>
              <a:rPr lang="cs-CZ" altLang="cs-CZ" sz="3200" b="1" dirty="0">
                <a:solidFill>
                  <a:srgbClr val="FF0000"/>
                </a:solidFill>
              </a:rPr>
              <a:t>                          Ikonografické (obrazové) prameny</a:t>
            </a:r>
          </a:p>
        </p:txBody>
      </p:sp>
      <p:sp>
        <p:nvSpPr>
          <p:cNvPr id="6147" name="Rectangle 5">
            <a:extLst>
              <a:ext uri="{FF2B5EF4-FFF2-40B4-BE49-F238E27FC236}">
                <a16:creationId xmlns:a16="http://schemas.microsoft.com/office/drawing/2014/main" id="{B9CA9BAF-25E9-80C1-12CB-49FBD77DCC8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62338" y="1325366"/>
            <a:ext cx="11729662" cy="5532634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1800" b="1" dirty="0"/>
              <a:t>Legendy v mapách</a:t>
            </a:r>
          </a:p>
          <a:p>
            <a:pPr eaLnBrk="1" hangingPunct="1">
              <a:defRPr/>
            </a:pPr>
            <a:r>
              <a:rPr lang="cs-CZ" altLang="cs-CZ" sz="1800" b="1" dirty="0"/>
              <a:t>Právní kodexy </a:t>
            </a:r>
            <a:r>
              <a:rPr lang="cs-CZ" altLang="cs-CZ" sz="1800" dirty="0"/>
              <a:t>–  </a:t>
            </a:r>
            <a:r>
              <a:rPr lang="cs-CZ" altLang="cs-CZ" sz="1800" dirty="0" err="1"/>
              <a:t>Spegel</a:t>
            </a:r>
            <a:r>
              <a:rPr lang="cs-CZ" altLang="cs-CZ" sz="1800" dirty="0"/>
              <a:t> der </a:t>
            </a:r>
            <a:r>
              <a:rPr lang="cs-CZ" altLang="cs-CZ" sz="1800" dirty="0" err="1"/>
              <a:t>Sachsen</a:t>
            </a:r>
            <a:r>
              <a:rPr lang="cs-CZ" altLang="cs-CZ" sz="1800" dirty="0"/>
              <a:t>: </a:t>
            </a:r>
            <a:r>
              <a:rPr lang="cs-CZ" altLang="cs-CZ" sz="1800" b="1" dirty="0" err="1">
                <a:solidFill>
                  <a:srgbClr val="FF0000"/>
                </a:solidFill>
              </a:rPr>
              <a:t>Sachsensplegel</a:t>
            </a:r>
            <a:r>
              <a:rPr lang="cs-CZ" altLang="cs-CZ" sz="1800" b="1" dirty="0">
                <a:solidFill>
                  <a:srgbClr val="FF0000"/>
                </a:solidFill>
              </a:rPr>
              <a:t> </a:t>
            </a:r>
            <a:r>
              <a:rPr lang="cs-CZ" altLang="cs-CZ" sz="1800" b="1" dirty="0"/>
              <a:t>(Saské zrcadlo)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1800" dirty="0"/>
              <a:t>                               – 1220 až 1235:  </a:t>
            </a:r>
            <a:r>
              <a:rPr lang="cs-CZ" altLang="cs-CZ" sz="1800" dirty="0" err="1"/>
              <a:t>Eike</a:t>
            </a:r>
            <a:r>
              <a:rPr lang="cs-CZ" altLang="cs-CZ" sz="1800" dirty="0"/>
              <a:t> von </a:t>
            </a:r>
            <a:r>
              <a:rPr lang="cs-CZ" altLang="cs-CZ" sz="1800" dirty="0" err="1"/>
              <a:t>Repgow</a:t>
            </a:r>
            <a:endParaRPr lang="cs-CZ" altLang="cs-CZ" sz="1800" dirty="0"/>
          </a:p>
          <a:p>
            <a:pPr eaLnBrk="1" hangingPunct="1">
              <a:buFontTx/>
              <a:buNone/>
              <a:defRPr/>
            </a:pPr>
            <a:r>
              <a:rPr lang="cs-CZ" altLang="cs-CZ" sz="1800" dirty="0"/>
              <a:t>                                  1285 - 1365:  4 rukopisy s bohatými ilustracemi</a:t>
            </a:r>
          </a:p>
          <a:p>
            <a:pPr marL="0" indent="0">
              <a:buNone/>
              <a:defRPr/>
            </a:pPr>
            <a:endParaRPr lang="cs-CZ" altLang="cs-CZ" sz="1800" dirty="0"/>
          </a:p>
          <a:p>
            <a:pPr>
              <a:defRPr/>
            </a:pPr>
            <a:r>
              <a:rPr lang="cs-CZ" altLang="cs-CZ" sz="1800" b="1" dirty="0"/>
              <a:t>Kodexy</a:t>
            </a:r>
            <a:r>
              <a:rPr lang="cs-CZ" altLang="cs-CZ" sz="1800" dirty="0"/>
              <a:t> – </a:t>
            </a:r>
            <a:r>
              <a:rPr lang="cs-CZ" sz="1800" dirty="0" err="1"/>
              <a:t>Velislavova</a:t>
            </a:r>
            <a:r>
              <a:rPr lang="cs-CZ" sz="1800" dirty="0"/>
              <a:t> bible,1341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</a:t>
            </a:r>
            <a:r>
              <a:rPr lang="pt-BR" sz="1800" dirty="0"/>
              <a:t>Bible Václava IV., 1389-1400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Litoměřický kodex, 1441</a:t>
            </a:r>
            <a:endParaRPr lang="cs-CZ" altLang="cs-CZ" sz="1800" dirty="0"/>
          </a:p>
          <a:p>
            <a:pPr eaLnBrk="1" hangingPunct="1">
              <a:defRPr/>
            </a:pPr>
            <a:r>
              <a:rPr lang="cs-CZ" altLang="cs-CZ" sz="1800" b="1" dirty="0"/>
              <a:t>Kalendáře</a:t>
            </a:r>
            <a:r>
              <a:rPr lang="cs-CZ" altLang="cs-CZ" sz="1800" dirty="0"/>
              <a:t> – nejstarší z astronomického spisu </a:t>
            </a:r>
            <a:r>
              <a:rPr lang="cs-CZ" altLang="cs-CZ" sz="1800" dirty="0" err="1"/>
              <a:t>Chronologische</a:t>
            </a:r>
            <a:r>
              <a:rPr lang="cs-CZ" altLang="cs-CZ" sz="1800" dirty="0"/>
              <a:t> </a:t>
            </a:r>
            <a:r>
              <a:rPr lang="cs-CZ" altLang="cs-CZ" sz="1800" dirty="0" err="1"/>
              <a:t>und</a:t>
            </a:r>
            <a:r>
              <a:rPr lang="cs-CZ" altLang="cs-CZ" sz="1800" dirty="0"/>
              <a:t> </a:t>
            </a:r>
            <a:r>
              <a:rPr lang="cs-CZ" altLang="cs-CZ" sz="1800" dirty="0" err="1"/>
              <a:t>astronomische</a:t>
            </a:r>
            <a:r>
              <a:rPr lang="cs-CZ" altLang="cs-CZ" sz="1800" dirty="0"/>
              <a:t> </a:t>
            </a:r>
            <a:r>
              <a:rPr lang="cs-CZ" altLang="cs-CZ" sz="1800" dirty="0" err="1"/>
              <a:t>Sammelhandschrift</a:t>
            </a:r>
            <a:r>
              <a:rPr lang="cs-CZ" altLang="cs-CZ" sz="1800" dirty="0"/>
              <a:t> (818: Salzburg) </a:t>
            </a:r>
          </a:p>
          <a:p>
            <a:pPr eaLnBrk="1" hangingPunct="1">
              <a:defRPr/>
            </a:pPr>
            <a:r>
              <a:rPr lang="cs-CZ" altLang="cs-CZ" sz="1800" b="1" dirty="0"/>
              <a:t>Miniatury, výtvarná díla</a:t>
            </a:r>
          </a:p>
          <a:p>
            <a:pPr eaLnBrk="1" hangingPunct="1">
              <a:defRPr/>
            </a:pPr>
            <a:r>
              <a:rPr lang="cs-CZ" altLang="cs-CZ" sz="1800" b="1" dirty="0"/>
              <a:t>Fresky</a:t>
            </a:r>
          </a:p>
          <a:p>
            <a:pPr eaLnBrk="1" hangingPunct="1">
              <a:defRPr/>
            </a:pPr>
            <a:r>
              <a:rPr lang="cs-CZ" altLang="cs-CZ" sz="1800" b="1" dirty="0"/>
              <a:t>Obrazy</a:t>
            </a:r>
          </a:p>
          <a:p>
            <a:pPr eaLnBrk="1" hangingPunct="1">
              <a:defRPr/>
            </a:pPr>
            <a:r>
              <a:rPr lang="cs-CZ" altLang="cs-CZ" sz="1800" b="1" dirty="0"/>
              <a:t>Hmotné předměty </a:t>
            </a:r>
            <a:r>
              <a:rPr lang="cs-CZ" altLang="cs-CZ" sz="1800" dirty="0"/>
              <a:t>(komorové kachle aj.)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1C4891F-0ED3-6E70-B55B-45CCCD81DB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9800" y="22860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cs-CZ" altLang="cs-CZ" sz="3200" b="1" dirty="0">
                <a:solidFill>
                  <a:srgbClr val="FF0000"/>
                </a:solidFill>
              </a:rPr>
              <a:t>                         Jazykové prameny</a:t>
            </a:r>
            <a:br>
              <a:rPr lang="cs-CZ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cs-CZ" sz="20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82E6D3F-7632-5DF9-F61C-6FF314E50D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8643" y="1243173"/>
            <a:ext cx="11065267" cy="581517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sz="1800" b="1" dirty="0"/>
              <a:t>Vladimír Šmilauer:</a:t>
            </a:r>
            <a:r>
              <a:rPr lang="cs-CZ" sz="1800" dirty="0"/>
              <a:t>  Osídlení Čech ve světle místních jmen, Praha 1960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Úvod do toponomastiky, Praha 1963 (2. vyd. 1966)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>
              <a:defRPr/>
            </a:pPr>
            <a:r>
              <a:rPr lang="cs-CZ" sz="1800" b="1" dirty="0"/>
              <a:t>Metoda </a:t>
            </a:r>
            <a:r>
              <a:rPr lang="cs-CZ" sz="1800" dirty="0"/>
              <a:t> –  na základě písemných zmínek bylo zmapováno tzv. staré sídelní území (do roku 1200)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–   analýza výskytu typů jmen na územích osídlených až v průběhu kolonizace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(vynesení izolinií typů jmen do mapy)</a:t>
            </a:r>
          </a:p>
          <a:p>
            <a:pPr>
              <a:defRPr/>
            </a:pPr>
            <a:endParaRPr lang="cs-CZ" sz="1800" dirty="0"/>
          </a:p>
          <a:p>
            <a:pPr>
              <a:defRPr/>
            </a:pPr>
            <a:r>
              <a:rPr lang="cs-CZ" sz="1800" b="1" dirty="0"/>
              <a:t>Staré</a:t>
            </a:r>
            <a:r>
              <a:rPr lang="cs-CZ" sz="1800" dirty="0"/>
              <a:t> </a:t>
            </a:r>
            <a:r>
              <a:rPr lang="cs-CZ" sz="1800" b="1" dirty="0"/>
              <a:t>pojmenování</a:t>
            </a:r>
            <a:r>
              <a:rPr lang="cs-CZ" sz="1800" dirty="0"/>
              <a:t>:  jména s příponami –</a:t>
            </a:r>
            <a:r>
              <a:rPr lang="cs-CZ" sz="1800" dirty="0" err="1"/>
              <a:t>ice</a:t>
            </a:r>
            <a:r>
              <a:rPr lang="cs-CZ" sz="1800" dirty="0"/>
              <a:t>, -</a:t>
            </a:r>
            <a:r>
              <a:rPr lang="cs-CZ" sz="1800" dirty="0" err="1"/>
              <a:t>any</a:t>
            </a:r>
            <a:r>
              <a:rPr lang="cs-CZ" sz="1800" dirty="0"/>
              <a:t>, -</a:t>
            </a:r>
            <a:r>
              <a:rPr lang="cs-CZ" sz="1800" dirty="0" err="1"/>
              <a:t>yně</a:t>
            </a:r>
            <a:r>
              <a:rPr lang="cs-CZ" sz="1800" dirty="0"/>
              <a:t>, -</a:t>
            </a:r>
            <a:r>
              <a:rPr lang="cs-CZ" sz="1800" dirty="0" err="1"/>
              <a:t>ín</a:t>
            </a:r>
            <a:endParaRPr lang="cs-CZ" sz="1800" dirty="0"/>
          </a:p>
          <a:p>
            <a:pPr>
              <a:defRPr/>
            </a:pPr>
            <a:r>
              <a:rPr lang="cs-CZ" sz="1800" b="1" dirty="0"/>
              <a:t>Mladší</a:t>
            </a:r>
            <a:r>
              <a:rPr lang="cs-CZ" sz="1800" dirty="0"/>
              <a:t>:  jména s příponami –ov, -</a:t>
            </a:r>
            <a:r>
              <a:rPr lang="cs-CZ" sz="1800" dirty="0" err="1"/>
              <a:t>ovice</a:t>
            </a:r>
            <a:r>
              <a:rPr lang="cs-CZ" sz="1800" dirty="0"/>
              <a:t>, -</a:t>
            </a:r>
            <a:r>
              <a:rPr lang="cs-CZ" sz="1800" dirty="0" err="1"/>
              <a:t>anov</a:t>
            </a:r>
            <a:r>
              <a:rPr lang="cs-CZ" sz="1800" dirty="0"/>
              <a:t>, -</a:t>
            </a:r>
            <a:r>
              <a:rPr lang="cs-CZ" sz="1800" dirty="0" err="1"/>
              <a:t>ovany</a:t>
            </a:r>
            <a:endParaRPr lang="cs-CZ" sz="1800" dirty="0"/>
          </a:p>
          <a:p>
            <a:pPr>
              <a:defRPr/>
            </a:pPr>
            <a:endParaRPr lang="cs-CZ" sz="1800" dirty="0"/>
          </a:p>
          <a:p>
            <a:pPr>
              <a:defRPr/>
            </a:pPr>
            <a:r>
              <a:rPr lang="cs-CZ" sz="1800" b="1" dirty="0"/>
              <a:t>Skupina jmen odvozených z osobního jména s příponou – </a:t>
            </a:r>
            <a:r>
              <a:rPr lang="cs-CZ" sz="1800" b="1" dirty="0" err="1"/>
              <a:t>ice</a:t>
            </a:r>
            <a:r>
              <a:rPr lang="cs-CZ" sz="1800" b="1" dirty="0"/>
              <a:t> </a:t>
            </a:r>
          </a:p>
          <a:p>
            <a:pPr marL="0" indent="0">
              <a:buNone/>
              <a:defRPr/>
            </a:pPr>
            <a:r>
              <a:rPr lang="cs-CZ" sz="1800" b="1" dirty="0"/>
              <a:t>     Jména </a:t>
            </a:r>
            <a:r>
              <a:rPr lang="cs-CZ" sz="1800" b="1" dirty="0" err="1"/>
              <a:t>patronymní</a:t>
            </a:r>
            <a:r>
              <a:rPr lang="cs-CZ" sz="1800" b="1" dirty="0"/>
              <a:t>:   </a:t>
            </a:r>
            <a:r>
              <a:rPr lang="cs-CZ" sz="1800" dirty="0"/>
              <a:t>např. Žežice, Křešice – dříve nejstarší slovanská sídla obývaná rodovými občinami,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odvozující původ od společného předka (podle jeho jména nebo sídla).</a:t>
            </a:r>
          </a:p>
          <a:p>
            <a:pPr>
              <a:defRPr/>
            </a:pPr>
            <a:endParaRPr lang="cs-CZ" sz="2000" dirty="0"/>
          </a:p>
          <a:p>
            <a:pPr>
              <a:defRPr/>
            </a:pPr>
            <a:endParaRPr lang="cs-CZ" sz="2000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Nadpis 1">
            <a:extLst>
              <a:ext uri="{FF2B5EF4-FFF2-40B4-BE49-F238E27FC236}">
                <a16:creationId xmlns:a16="http://schemas.microsoft.com/office/drawing/2014/main" id="{155D686A-59EA-4047-00FD-3030212EC6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2932"/>
            <a:ext cx="10515600" cy="1325563"/>
          </a:xfrm>
        </p:spPr>
        <p:txBody>
          <a:bodyPr/>
          <a:lstStyle/>
          <a:p>
            <a:r>
              <a:rPr lang="cs-CZ" altLang="cs-CZ" sz="3200" b="1" dirty="0">
                <a:solidFill>
                  <a:srgbClr val="FF0000"/>
                </a:solidFill>
              </a:rPr>
              <a:t>                                     Jazykové prameny</a:t>
            </a:r>
            <a:br>
              <a:rPr lang="cs-CZ" altLang="cs-CZ" sz="3200" b="1" dirty="0">
                <a:solidFill>
                  <a:srgbClr val="FF0000"/>
                </a:solidFill>
              </a:rPr>
            </a:br>
            <a:r>
              <a:rPr lang="cs-CZ" altLang="cs-CZ" sz="2000" b="1" dirty="0">
                <a:solidFill>
                  <a:srgbClr val="FF0000"/>
                </a:solidFill>
              </a:rPr>
              <a:t> </a:t>
            </a:r>
            <a:br>
              <a:rPr lang="cs-CZ" altLang="cs-CZ" sz="2000" dirty="0">
                <a:solidFill>
                  <a:srgbClr val="FF0000"/>
                </a:solidFill>
              </a:rPr>
            </a:br>
            <a:endParaRPr lang="cs-CZ" altLang="cs-CZ" sz="20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D30D7D8-64A0-0F3E-56C1-CBE5EE5AC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758" y="1325563"/>
            <a:ext cx="11976242" cy="6030734"/>
          </a:xfrm>
        </p:spPr>
        <p:txBody>
          <a:bodyPr>
            <a:normAutofit fontScale="25000" lnSpcReduction="20000"/>
          </a:bodyPr>
          <a:lstStyle/>
          <a:p>
            <a:pPr>
              <a:defRPr/>
            </a:pPr>
            <a:r>
              <a:rPr lang="cs-CZ" sz="7400" b="1" dirty="0"/>
              <a:t>   </a:t>
            </a:r>
            <a:r>
              <a:rPr lang="cs-CZ" sz="7200" b="1" dirty="0"/>
              <a:t>Toponomastika  </a:t>
            </a:r>
            <a:r>
              <a:rPr lang="cs-CZ" sz="7200" dirty="0"/>
              <a:t> –   nauka zabývající se zeměpisnými jmény</a:t>
            </a:r>
          </a:p>
          <a:p>
            <a:pPr>
              <a:defRPr/>
            </a:pPr>
            <a:endParaRPr lang="cs-CZ" sz="7200" dirty="0"/>
          </a:p>
          <a:p>
            <a:pPr marL="0" indent="0">
              <a:buNone/>
              <a:defRPr/>
            </a:pPr>
            <a:r>
              <a:rPr lang="cs-CZ" sz="7200" dirty="0"/>
              <a:t>                                                        </a:t>
            </a:r>
            <a:r>
              <a:rPr lang="cs-CZ" sz="7200" b="1" dirty="0"/>
              <a:t>toponyma </a:t>
            </a:r>
            <a:r>
              <a:rPr lang="cs-CZ" sz="7200" dirty="0"/>
              <a:t>(</a:t>
            </a:r>
            <a:r>
              <a:rPr lang="cs-CZ" sz="7200" dirty="0" err="1"/>
              <a:t>geonyma</a:t>
            </a:r>
            <a:r>
              <a:rPr lang="cs-CZ" sz="7200" dirty="0"/>
              <a:t>) : vlastní jména zeměpisná</a:t>
            </a:r>
          </a:p>
          <a:p>
            <a:pPr marL="0" indent="0">
              <a:buNone/>
              <a:defRPr/>
            </a:pPr>
            <a:r>
              <a:rPr lang="cs-CZ" sz="7200" dirty="0"/>
              <a:t>                                                        </a:t>
            </a:r>
            <a:r>
              <a:rPr lang="cs-CZ" sz="7200" b="1" dirty="0"/>
              <a:t>oronyma</a:t>
            </a:r>
            <a:r>
              <a:rPr lang="cs-CZ" sz="7200" dirty="0"/>
              <a:t> – jména horských útvarů</a:t>
            </a:r>
          </a:p>
          <a:p>
            <a:pPr marL="0" indent="0">
              <a:buNone/>
              <a:defRPr/>
            </a:pPr>
            <a:r>
              <a:rPr lang="cs-CZ" sz="7200" dirty="0"/>
              <a:t>                                                        </a:t>
            </a:r>
            <a:r>
              <a:rPr lang="cs-CZ" sz="7200" b="1" dirty="0"/>
              <a:t>hydronyma </a:t>
            </a:r>
            <a:r>
              <a:rPr lang="cs-CZ" sz="7200" dirty="0"/>
              <a:t>– jména vodních toků a ploch (řeky, jezera)</a:t>
            </a:r>
          </a:p>
          <a:p>
            <a:pPr marL="0" indent="0">
              <a:buNone/>
              <a:defRPr/>
            </a:pPr>
            <a:r>
              <a:rPr lang="cs-CZ" sz="7200" dirty="0"/>
              <a:t>                                                        </a:t>
            </a:r>
            <a:r>
              <a:rPr lang="cs-CZ" sz="7200" b="1" dirty="0" err="1"/>
              <a:t>ortonyma</a:t>
            </a:r>
            <a:r>
              <a:rPr lang="cs-CZ" sz="7200" dirty="0"/>
              <a:t> – jména sídel </a:t>
            </a:r>
          </a:p>
          <a:p>
            <a:pPr marL="0" indent="0">
              <a:buNone/>
              <a:defRPr/>
            </a:pPr>
            <a:r>
              <a:rPr lang="cs-CZ" sz="7200" dirty="0"/>
              <a:t>                                                        </a:t>
            </a:r>
            <a:r>
              <a:rPr lang="cs-CZ" sz="7200" b="1" dirty="0"/>
              <a:t>anoikonyma</a:t>
            </a:r>
            <a:r>
              <a:rPr lang="cs-CZ" sz="7200" dirty="0"/>
              <a:t>  – pomístní jména</a:t>
            </a:r>
          </a:p>
          <a:p>
            <a:pPr marL="0" indent="0">
              <a:buNone/>
              <a:defRPr/>
            </a:pPr>
            <a:r>
              <a:rPr lang="cs-CZ" sz="7200" dirty="0"/>
              <a:t>                                                        </a:t>
            </a:r>
            <a:r>
              <a:rPr lang="cs-CZ" sz="7200" b="1" dirty="0" err="1"/>
              <a:t>urbonyma</a:t>
            </a:r>
            <a:r>
              <a:rPr lang="cs-CZ" sz="7200" b="1" dirty="0"/>
              <a:t> </a:t>
            </a:r>
            <a:r>
              <a:rPr lang="cs-CZ" sz="7200" dirty="0"/>
              <a:t>–  jména spojená s městy (městské části,  předměstí, veřejná prostranství, ulice)  </a:t>
            </a:r>
          </a:p>
          <a:p>
            <a:pPr marL="0" indent="0">
              <a:buNone/>
              <a:defRPr/>
            </a:pPr>
            <a:endParaRPr lang="cs-CZ" sz="7200" dirty="0"/>
          </a:p>
          <a:p>
            <a:pPr marL="0" indent="0">
              <a:buNone/>
              <a:defRPr/>
            </a:pPr>
            <a:r>
              <a:rPr lang="cs-CZ" altLang="cs-CZ" sz="7200" dirty="0"/>
              <a:t>                     </a:t>
            </a:r>
            <a:r>
              <a:rPr lang="cs-CZ" altLang="cs-CZ" sz="7200" b="1" dirty="0"/>
              <a:t>Lhota</a:t>
            </a:r>
            <a:r>
              <a:rPr lang="cs-CZ" altLang="cs-CZ" sz="7200" dirty="0"/>
              <a:t>:   časová „lhůta“ pro osvobození od daní (v zakládacích listinách)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7200" dirty="0"/>
              <a:t>                                    první zmínka:   1199,           Čechy:   322   Morava: 132</a:t>
            </a:r>
          </a:p>
          <a:p>
            <a:pPr eaLnBrk="1" hangingPunct="1">
              <a:buFontTx/>
              <a:buNone/>
              <a:defRPr/>
            </a:pPr>
            <a:endParaRPr lang="cs-CZ" altLang="cs-CZ" sz="7200" dirty="0"/>
          </a:p>
          <a:p>
            <a:pPr eaLnBrk="1" hangingPunct="1">
              <a:buFontTx/>
              <a:buNone/>
              <a:defRPr/>
            </a:pPr>
            <a:r>
              <a:rPr lang="cs-CZ" altLang="cs-CZ" sz="7200" dirty="0"/>
              <a:t>                       </a:t>
            </a:r>
            <a:r>
              <a:rPr lang="cs-CZ" altLang="cs-CZ" sz="7200" b="1" dirty="0"/>
              <a:t>Újezd</a:t>
            </a:r>
            <a:r>
              <a:rPr lang="cs-CZ" altLang="cs-CZ" sz="7200" dirty="0"/>
              <a:t>:   v pramenech od 11. stol.:    málo osídlená lesnatá území  kolonizovaná ve 12. stol. místním obyvatelstvem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7200" dirty="0"/>
              <a:t>                                                                                      hranice vytyčována objetím na koních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7200" dirty="0"/>
              <a:t>                                                                                      Čechy: 118   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7200" dirty="0"/>
              <a:t>                                                                                      Morava:  34</a:t>
            </a:r>
          </a:p>
          <a:p>
            <a:pPr>
              <a:defRPr/>
            </a:pPr>
            <a:endParaRPr lang="cs-CZ" sz="5500" dirty="0"/>
          </a:p>
          <a:p>
            <a:pPr marL="0" indent="0">
              <a:buNone/>
              <a:defRPr/>
            </a:pPr>
            <a:endParaRPr lang="cs-CZ" sz="5500" dirty="0"/>
          </a:p>
          <a:p>
            <a:pPr marL="0" indent="0">
              <a:buNone/>
              <a:defRPr/>
            </a:pPr>
            <a:r>
              <a:rPr lang="cs-CZ" sz="4200" dirty="0"/>
              <a:t> </a:t>
            </a:r>
          </a:p>
          <a:p>
            <a:pPr>
              <a:defRPr/>
            </a:pPr>
            <a:endParaRPr lang="cs-CZ" sz="1800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D45B0C-4E9E-8965-BC1D-D632444C8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988" y="-103695"/>
            <a:ext cx="10515600" cy="1325563"/>
          </a:xfrm>
        </p:spPr>
        <p:txBody>
          <a:bodyPr/>
          <a:lstStyle/>
          <a:p>
            <a:r>
              <a:rPr lang="cs-CZ" dirty="0"/>
              <a:t>                                    </a:t>
            </a:r>
            <a:r>
              <a:rPr lang="cs-CZ" sz="3200" b="1" dirty="0">
                <a:solidFill>
                  <a:srgbClr val="FF0000"/>
                </a:solidFill>
              </a:rPr>
              <a:t>Mapy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75C2BC2-E2F9-DF68-E04C-9D57628136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0511" y="1074656"/>
            <a:ext cx="11871489" cy="5783344"/>
          </a:xfrm>
        </p:spPr>
        <p:txBody>
          <a:bodyPr>
            <a:normAutofit fontScale="92500" lnSpcReduction="20000"/>
          </a:bodyPr>
          <a:lstStyle/>
          <a:p>
            <a:pPr eaLnBrk="1" hangingPunct="1"/>
            <a:r>
              <a:rPr lang="cs-CZ" sz="2000" b="1" dirty="0">
                <a:solidFill>
                  <a:srgbClr val="FF0000"/>
                </a:solidFill>
              </a:rPr>
              <a:t>Topografické</a:t>
            </a:r>
            <a:r>
              <a:rPr lang="cs-CZ" sz="2000" dirty="0"/>
              <a:t>  –  </a:t>
            </a:r>
            <a:r>
              <a:rPr lang="cs-CZ" altLang="cs-CZ" sz="2000" b="1" dirty="0"/>
              <a:t>Vojenské:   </a:t>
            </a:r>
            <a:r>
              <a:rPr lang="cs-CZ" altLang="cs-CZ" sz="2000" dirty="0"/>
              <a:t>zhotovené Gen. štábem Armády ČR 1:25000, 50000, 1:100000, 1:200000</a:t>
            </a:r>
          </a:p>
          <a:p>
            <a:pPr marL="0" indent="0" eaLnBrk="1" hangingPunct="1">
              <a:buNone/>
            </a:pPr>
            <a:r>
              <a:rPr lang="cs-CZ" altLang="cs-CZ" sz="2000" dirty="0"/>
              <a:t>                                                       jsou na nich zeměpisné souřadnice a kilometrová síť </a:t>
            </a:r>
          </a:p>
          <a:p>
            <a:pPr marL="0" indent="0" eaLnBrk="1" hangingPunct="1">
              <a:buNone/>
            </a:pPr>
            <a:r>
              <a:rPr lang="cs-CZ" altLang="cs-CZ" sz="2000" dirty="0"/>
              <a:t>                              –  </a:t>
            </a:r>
            <a:r>
              <a:rPr lang="cs-CZ" altLang="cs-CZ" sz="2000" b="1" dirty="0"/>
              <a:t>Základní mapy ČR:</a:t>
            </a:r>
            <a:r>
              <a:rPr lang="cs-CZ" altLang="cs-CZ" sz="2000" dirty="0"/>
              <a:t>  spravované ČÚZK, v JTSK (jednotné trigonometrické síti katastrální)</a:t>
            </a:r>
          </a:p>
          <a:p>
            <a:pPr marL="0" indent="0" eaLnBrk="1" hangingPunct="1">
              <a:buNone/>
            </a:pPr>
            <a:endParaRPr lang="cs-CZ" sz="2000" b="1" dirty="0"/>
          </a:p>
          <a:p>
            <a:pPr eaLnBrk="1" hangingPunct="1"/>
            <a:r>
              <a:rPr lang="cs-CZ" sz="2000" b="1" dirty="0">
                <a:solidFill>
                  <a:srgbClr val="FF0000"/>
                </a:solidFill>
              </a:rPr>
              <a:t>Evidence nemovitostí  </a:t>
            </a:r>
            <a:r>
              <a:rPr lang="cs-CZ" sz="2000" dirty="0"/>
              <a:t>–  </a:t>
            </a:r>
            <a:r>
              <a:rPr lang="cs-CZ" sz="2000" b="1" dirty="0"/>
              <a:t>K</a:t>
            </a:r>
            <a:r>
              <a:rPr lang="cs-CZ" altLang="cs-CZ" sz="2000" b="1" dirty="0"/>
              <a:t>atastrální:  </a:t>
            </a:r>
            <a:r>
              <a:rPr lang="cs-CZ" altLang="cs-CZ" sz="2000" dirty="0"/>
              <a:t>přesné zaměření nadzemních</a:t>
            </a:r>
            <a:r>
              <a:rPr lang="cs-CZ" altLang="cs-CZ" sz="2000" b="1" dirty="0"/>
              <a:t> </a:t>
            </a:r>
            <a:r>
              <a:rPr lang="cs-CZ" altLang="cs-CZ" sz="2000" dirty="0"/>
              <a:t>objektů a parcel (vhodné) </a:t>
            </a:r>
          </a:p>
          <a:p>
            <a:pPr marL="0" indent="0" eaLnBrk="1" hangingPunct="1">
              <a:buNone/>
            </a:pPr>
            <a:r>
              <a:rPr lang="cs-CZ" altLang="cs-CZ" sz="2000" dirty="0"/>
              <a:t>                                              –  </a:t>
            </a:r>
            <a:r>
              <a:rPr lang="cs-CZ" altLang="cs-CZ" sz="2000" b="1" dirty="0"/>
              <a:t>Státní mapy odvozené (SMO):  </a:t>
            </a:r>
            <a:r>
              <a:rPr lang="cs-CZ" altLang="cs-CZ" sz="2000" dirty="0"/>
              <a:t>odvozeny z katastrálních, vrstevnice, km síť</a:t>
            </a:r>
          </a:p>
          <a:p>
            <a:pPr marL="0" indent="0" eaLnBrk="1" hangingPunct="1">
              <a:buNone/>
            </a:pPr>
            <a:endParaRPr lang="cs-CZ" sz="2000" dirty="0"/>
          </a:p>
          <a:p>
            <a:r>
              <a:rPr lang="cs-CZ" sz="2000" b="1" dirty="0">
                <a:solidFill>
                  <a:srgbClr val="FF0000"/>
                </a:solidFill>
              </a:rPr>
              <a:t>Speciální</a:t>
            </a:r>
            <a:r>
              <a:rPr lang="cs-CZ" sz="2000" dirty="0"/>
              <a:t>  –  g</a:t>
            </a:r>
            <a:r>
              <a:rPr lang="cs-CZ" altLang="cs-CZ" sz="2000" dirty="0"/>
              <a:t>eomorfologické, geologické, klimatické, fylogenetické, geobotanické, hydrologické, půdní</a:t>
            </a:r>
            <a:endParaRPr lang="cs-CZ" sz="2000" dirty="0"/>
          </a:p>
          <a:p>
            <a:endParaRPr lang="cs-CZ" sz="2000" dirty="0"/>
          </a:p>
          <a:p>
            <a:r>
              <a:rPr lang="cs-CZ" sz="2000" b="1" dirty="0">
                <a:solidFill>
                  <a:srgbClr val="FF0000"/>
                </a:solidFill>
              </a:rPr>
              <a:t>Historické   </a:t>
            </a:r>
            <a:r>
              <a:rPr lang="cs-CZ" sz="2000" dirty="0"/>
              <a:t>–  </a:t>
            </a:r>
            <a:r>
              <a:rPr lang="cs-CZ" altLang="cs-CZ" sz="2000" dirty="0"/>
              <a:t>vypovídají</a:t>
            </a:r>
            <a:r>
              <a:rPr lang="cs-CZ" altLang="cs-CZ" sz="2000" b="1" dirty="0"/>
              <a:t> </a:t>
            </a:r>
            <a:r>
              <a:rPr lang="cs-CZ" altLang="cs-CZ" sz="2000" dirty="0"/>
              <a:t>o charakteru krajiny v minulosti :  </a:t>
            </a:r>
            <a:r>
              <a:rPr lang="cs-CZ" sz="2000" dirty="0" err="1"/>
              <a:t>Klaudiánova</a:t>
            </a:r>
            <a:r>
              <a:rPr lang="cs-CZ" sz="2000" dirty="0"/>
              <a:t> mapa Čech (1518) 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                                                                     </a:t>
            </a:r>
            <a:r>
              <a:rPr lang="cs-CZ" sz="2000" dirty="0" err="1"/>
              <a:t>Fabriziova</a:t>
            </a:r>
            <a:r>
              <a:rPr lang="cs-CZ" sz="2000" dirty="0"/>
              <a:t> mapa Moravy (1569) </a:t>
            </a:r>
          </a:p>
          <a:p>
            <a:pPr marL="0" indent="0">
              <a:buNone/>
            </a:pPr>
            <a:r>
              <a:rPr lang="cs-CZ" sz="2000" dirty="0"/>
              <a:t>                         –   </a:t>
            </a:r>
            <a:r>
              <a:rPr lang="cs-CZ" sz="2000" b="1" dirty="0"/>
              <a:t>Mapy </a:t>
            </a:r>
            <a:r>
              <a:rPr lang="cs-CZ" altLang="cs-CZ" sz="2000" b="1" dirty="0"/>
              <a:t>I. vojenského (josefského) mapování </a:t>
            </a:r>
            <a:r>
              <a:rPr lang="cs-CZ" altLang="cs-CZ" sz="2000" dirty="0"/>
              <a:t>z let 1763–1785  (originály ve vídeňském St. archivu)</a:t>
            </a:r>
          </a:p>
          <a:p>
            <a:pPr marL="0" indent="0">
              <a:buNone/>
            </a:pPr>
            <a:r>
              <a:rPr lang="cs-CZ" altLang="cs-CZ" sz="2000" dirty="0"/>
              <a:t>                         –   </a:t>
            </a:r>
            <a:r>
              <a:rPr lang="cs-CZ" altLang="cs-CZ" sz="2000" b="1" dirty="0"/>
              <a:t>Mapy II. vojenského (</a:t>
            </a:r>
            <a:r>
              <a:rPr lang="cs-CZ" altLang="cs-CZ" sz="2000" b="1" dirty="0" err="1"/>
              <a:t>františkova</a:t>
            </a:r>
            <a:r>
              <a:rPr lang="cs-CZ" altLang="cs-CZ" sz="2000" b="1" dirty="0"/>
              <a:t>) mapování </a:t>
            </a:r>
            <a:r>
              <a:rPr lang="cs-CZ" altLang="cs-CZ" sz="2000" dirty="0"/>
              <a:t>z let 1867–1869 </a:t>
            </a:r>
          </a:p>
          <a:p>
            <a:pPr marL="0" indent="0">
              <a:buNone/>
            </a:pPr>
            <a:r>
              <a:rPr lang="cs-CZ" altLang="cs-CZ" sz="2000" dirty="0"/>
              <a:t>                         –   </a:t>
            </a:r>
            <a:r>
              <a:rPr lang="cs-CZ" altLang="cs-CZ" sz="2000" b="1" dirty="0"/>
              <a:t>Mapy tzv. stabilního katastru</a:t>
            </a:r>
            <a:r>
              <a:rPr lang="cs-CZ" altLang="cs-CZ" sz="2000" dirty="0"/>
              <a:t> z let 1817–1858</a:t>
            </a:r>
          </a:p>
          <a:p>
            <a:pPr marL="0" indent="0">
              <a:buNone/>
            </a:pPr>
            <a:endParaRPr lang="cs-CZ" sz="2000" dirty="0"/>
          </a:p>
          <a:p>
            <a:r>
              <a:rPr lang="cs-CZ" sz="2000" b="1" dirty="0">
                <a:solidFill>
                  <a:srgbClr val="FF0000"/>
                </a:solidFill>
              </a:rPr>
              <a:t>Rekonstrukční</a:t>
            </a:r>
            <a:r>
              <a:rPr lang="cs-CZ" sz="2000" dirty="0"/>
              <a:t>  –  </a:t>
            </a:r>
            <a:r>
              <a:rPr lang="cs-CZ" altLang="cs-CZ" sz="2000" dirty="0"/>
              <a:t>zachycují stav krajiny v určitém období na základě zjištění  přírodních poměrů a působení</a:t>
            </a:r>
          </a:p>
          <a:p>
            <a:pPr marL="0" indent="0">
              <a:buNone/>
            </a:pPr>
            <a:r>
              <a:rPr lang="cs-CZ" altLang="cs-CZ" sz="2000" dirty="0"/>
              <a:t>                                     lidského činitele (rekonstrukce přírodního prostředí: vodní sítě, rozsahu sídel, komunikací aj.).</a:t>
            </a:r>
          </a:p>
          <a:p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382727460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34D33DD4-27D5-7E0B-DB06-8FC9D33BCCF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69517" y="0"/>
            <a:ext cx="10813330" cy="1325563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2800" b="1" dirty="0">
                <a:solidFill>
                  <a:srgbClr val="FF0000"/>
                </a:solidFill>
              </a:rPr>
              <a:t>Využití nedestruktivních metod při dokumentaci archeologických památek </a:t>
            </a:r>
          </a:p>
        </p:txBody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0A2C3D44-7367-0593-75AB-458A6C32897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053323" y="1767351"/>
            <a:ext cx="10813330" cy="5342365"/>
          </a:xfrm>
        </p:spPr>
        <p:txBody>
          <a:bodyPr/>
          <a:lstStyle/>
          <a:p>
            <a:pPr eaLnBrk="1" hangingPunct="1"/>
            <a:r>
              <a:rPr lang="cs-CZ" altLang="cs-CZ" sz="2000" dirty="0"/>
              <a:t>Nedestruktivní výzkum zjišťuje archeologické prameny:</a:t>
            </a:r>
          </a:p>
          <a:p>
            <a:pPr eaLnBrk="1" hangingPunct="1">
              <a:buFontTx/>
              <a:buNone/>
            </a:pPr>
            <a:endParaRPr lang="cs-CZ" altLang="cs-CZ" sz="2000" dirty="0"/>
          </a:p>
          <a:p>
            <a:pPr eaLnBrk="1" hangingPunct="1">
              <a:buFontTx/>
              <a:buNone/>
            </a:pPr>
            <a:r>
              <a:rPr lang="cs-CZ" altLang="cs-CZ" sz="2000" dirty="0"/>
              <a:t>     </a:t>
            </a:r>
            <a:r>
              <a:rPr lang="cs-CZ" altLang="cs-CZ" sz="2000" b="1" dirty="0"/>
              <a:t>1. na povrchu terénu  </a:t>
            </a:r>
            <a:r>
              <a:rPr lang="cs-CZ" altLang="cs-CZ" sz="2000" dirty="0"/>
              <a:t>–  podle modelace krajinného reliéfu</a:t>
            </a:r>
          </a:p>
          <a:p>
            <a:pPr eaLnBrk="1" hangingPunct="1">
              <a:buFontTx/>
              <a:buNone/>
            </a:pPr>
            <a:endParaRPr lang="cs-CZ" altLang="cs-CZ" sz="2000" dirty="0"/>
          </a:p>
          <a:p>
            <a:pPr eaLnBrk="1" hangingPunct="1">
              <a:buFontTx/>
              <a:buNone/>
            </a:pPr>
            <a:r>
              <a:rPr lang="cs-CZ" altLang="cs-CZ" sz="2000" dirty="0"/>
              <a:t>     </a:t>
            </a:r>
            <a:r>
              <a:rPr lang="cs-CZ" altLang="cs-CZ" sz="2000" b="1" dirty="0"/>
              <a:t>2. pod povrchem  </a:t>
            </a:r>
            <a:r>
              <a:rPr lang="cs-CZ" altLang="cs-CZ" sz="2000" dirty="0"/>
              <a:t>–  prostřednictvím aplikace geofyzikálních metod nebo omezených zásahů</a:t>
            </a:r>
          </a:p>
          <a:p>
            <a:pPr eaLnBrk="1" hangingPunct="1">
              <a:buFontTx/>
              <a:buNone/>
            </a:pPr>
            <a:r>
              <a:rPr lang="cs-CZ" altLang="cs-CZ" sz="2000" dirty="0"/>
              <a:t>                                           poskytujících informace </a:t>
            </a:r>
            <a:r>
              <a:rPr lang="cs-CZ" altLang="cs-CZ" sz="2000" dirty="0" err="1"/>
              <a:t>ekofaktové</a:t>
            </a:r>
            <a:r>
              <a:rPr lang="cs-CZ" altLang="cs-CZ" sz="2000" dirty="0"/>
              <a:t> povahy</a:t>
            </a:r>
          </a:p>
          <a:p>
            <a:pPr eaLnBrk="1" hangingPunct="1">
              <a:buFontTx/>
              <a:buNone/>
            </a:pPr>
            <a:endParaRPr lang="cs-CZ" altLang="cs-CZ" sz="2000" dirty="0"/>
          </a:p>
          <a:p>
            <a:pPr eaLnBrk="1" hangingPunct="1"/>
            <a:r>
              <a:rPr lang="cs-CZ" altLang="cs-CZ" sz="2000" b="1" dirty="0"/>
              <a:t>Metody dálkového průzkumu </a:t>
            </a:r>
          </a:p>
          <a:p>
            <a:pPr eaLnBrk="1" hangingPunct="1"/>
            <a:r>
              <a:rPr lang="cs-CZ" altLang="cs-CZ" sz="2000" b="1" dirty="0"/>
              <a:t>Přírodovědné metody </a:t>
            </a:r>
          </a:p>
          <a:p>
            <a:pPr eaLnBrk="1" hangingPunct="1"/>
            <a:r>
              <a:rPr lang="cs-CZ" altLang="cs-CZ" sz="2000" b="1" dirty="0"/>
              <a:t>Povrchový průzkum </a:t>
            </a:r>
          </a:p>
          <a:p>
            <a:pPr eaLnBrk="1" hangingPunct="1"/>
            <a:r>
              <a:rPr lang="cs-CZ" altLang="cs-CZ" sz="2000" b="1" dirty="0"/>
              <a:t>Vzorkování podpovrchových situací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Zástupný symbol pro obsah 2">
            <a:extLst>
              <a:ext uri="{FF2B5EF4-FFF2-40B4-BE49-F238E27FC236}">
                <a16:creationId xmlns:a16="http://schemas.microsoft.com/office/drawing/2014/main" id="{2DE3BF30-26FD-7505-C3F9-C0601CF087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9972" y="268821"/>
            <a:ext cx="8229600" cy="761193"/>
          </a:xfrm>
        </p:spPr>
        <p:txBody>
          <a:bodyPr/>
          <a:lstStyle/>
          <a:p>
            <a:pPr marL="0" indent="0">
              <a:buNone/>
            </a:pPr>
            <a:r>
              <a:rPr lang="cs-CZ" altLang="cs-CZ" sz="2400" b="1" dirty="0"/>
              <a:t>                                </a:t>
            </a:r>
            <a:r>
              <a:rPr lang="cs-CZ" altLang="cs-CZ" sz="4000" b="1" dirty="0"/>
              <a:t>Letecké snímkování</a:t>
            </a:r>
          </a:p>
        </p:txBody>
      </p:sp>
      <p:pic>
        <p:nvPicPr>
          <p:cNvPr id="37892" name="Obrázek 3">
            <a:extLst>
              <a:ext uri="{FF2B5EF4-FFF2-40B4-BE49-F238E27FC236}">
                <a16:creationId xmlns:a16="http://schemas.microsoft.com/office/drawing/2014/main" id="{AD1A746B-2009-FCDC-2B2A-EBDC7FFA32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6016" y="1030014"/>
            <a:ext cx="6965536" cy="5433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9EA8C51-F7D3-9A31-8A27-7735F57E5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007" y="-84487"/>
            <a:ext cx="10515600" cy="1325563"/>
          </a:xfrm>
        </p:spPr>
        <p:txBody>
          <a:bodyPr/>
          <a:lstStyle/>
          <a:p>
            <a:r>
              <a:rPr lang="cs-CZ" sz="4400" b="1" dirty="0">
                <a:solidFill>
                  <a:srgbClr val="FF0000"/>
                </a:solidFill>
              </a:rPr>
              <a:t>                          </a:t>
            </a:r>
            <a:r>
              <a:rPr lang="cs-CZ" sz="3200" b="1" dirty="0">
                <a:solidFill>
                  <a:srgbClr val="FF0000"/>
                </a:solidFill>
              </a:rPr>
              <a:t>Historická geografie</a:t>
            </a:r>
            <a:endParaRPr lang="cs-CZ" sz="32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1A68565-F272-A045-73ED-13206A37BF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150706"/>
            <a:ext cx="11141467" cy="5707294"/>
          </a:xfrm>
        </p:spPr>
        <p:txBody>
          <a:bodyPr>
            <a:noAutofit/>
          </a:bodyPr>
          <a:lstStyle/>
          <a:p>
            <a:r>
              <a:rPr lang="cs-CZ" sz="1800" b="1" dirty="0">
                <a:effectLst/>
              </a:rPr>
              <a:t>po roce 1945</a:t>
            </a:r>
            <a:r>
              <a:rPr lang="cs-CZ" sz="1800" dirty="0">
                <a:effectLst/>
              </a:rPr>
              <a:t>  –  generace žáků</a:t>
            </a:r>
            <a:r>
              <a:rPr lang="cs-CZ" sz="1800" dirty="0"/>
              <a:t>:  </a:t>
            </a:r>
            <a:r>
              <a:rPr lang="cs-CZ" sz="1800" u="sng" dirty="0">
                <a:effectLst/>
              </a:rPr>
              <a:t>Praha</a:t>
            </a:r>
            <a:r>
              <a:rPr lang="cs-CZ" sz="1800" dirty="0">
                <a:effectLst/>
              </a:rPr>
              <a:t>  –  František Roubík  </a:t>
            </a:r>
            <a:r>
              <a:rPr lang="cs-CZ" sz="1800" dirty="0"/>
              <a:t>   </a:t>
            </a:r>
            <a:r>
              <a:rPr lang="cs-CZ" sz="1800" u="sng" dirty="0"/>
              <a:t>Brno</a:t>
            </a:r>
            <a:r>
              <a:rPr lang="cs-CZ" sz="1800" dirty="0"/>
              <a:t>  –  </a:t>
            </a:r>
            <a:r>
              <a:rPr lang="cs-CZ" sz="1800" dirty="0">
                <a:effectLst/>
              </a:rPr>
              <a:t>Ladislav </a:t>
            </a:r>
            <a:r>
              <a:rPr lang="cs-CZ" sz="1800" dirty="0" err="1">
                <a:effectLst/>
              </a:rPr>
              <a:t>Hosák</a:t>
            </a:r>
            <a:r>
              <a:rPr lang="cs-CZ" sz="1800" dirty="0"/>
              <a:t> </a:t>
            </a:r>
          </a:p>
          <a:p>
            <a:endParaRPr lang="cs-CZ" sz="1800" dirty="0"/>
          </a:p>
          <a:p>
            <a:r>
              <a:rPr lang="cs-CZ" sz="1800" b="1" dirty="0"/>
              <a:t>1953</a:t>
            </a:r>
            <a:r>
              <a:rPr lang="cs-CZ" sz="1800" dirty="0"/>
              <a:t>  –  </a:t>
            </a:r>
            <a:r>
              <a:rPr lang="cs-CZ" sz="1800" dirty="0">
                <a:effectLst/>
              </a:rPr>
              <a:t>Kabinet pro historickou geografii při ČSAV:  po zakladateli Bohuslavu Horákovi vedl František Roubík </a:t>
            </a:r>
          </a:p>
          <a:p>
            <a:pPr marL="0" indent="0">
              <a:buNone/>
            </a:pPr>
            <a:r>
              <a:rPr lang="cs-CZ" sz="1800" dirty="0"/>
              <a:t>                   ú</a:t>
            </a:r>
            <a:r>
              <a:rPr lang="cs-CZ" sz="1800" dirty="0">
                <a:effectLst/>
              </a:rPr>
              <a:t>loha historické geografie:   pomocná historická disciplína</a:t>
            </a:r>
          </a:p>
          <a:p>
            <a:pPr marL="0" indent="0">
              <a:buNone/>
            </a:pPr>
            <a:endParaRPr lang="cs-CZ" sz="1800" dirty="0"/>
          </a:p>
          <a:p>
            <a:r>
              <a:rPr lang="cs-CZ" sz="1800" b="1" dirty="0">
                <a:effectLst/>
              </a:rPr>
              <a:t>60.. léta 20. stol.  </a:t>
            </a:r>
            <a:r>
              <a:rPr lang="cs-CZ" sz="1800" dirty="0">
                <a:effectLst/>
              </a:rPr>
              <a:t>–  rozvoj zásluhou Jaroslava </a:t>
            </a:r>
            <a:r>
              <a:rPr lang="cs-CZ" sz="1800" dirty="0" err="1">
                <a:effectLst/>
              </a:rPr>
              <a:t>Purš</a:t>
            </a:r>
            <a:r>
              <a:rPr lang="cs-CZ" sz="1800" dirty="0" err="1"/>
              <a:t>e</a:t>
            </a:r>
            <a:r>
              <a:rPr lang="cs-CZ" sz="1800" dirty="0"/>
              <a:t>:  historik hospodářských dějin </a:t>
            </a:r>
          </a:p>
          <a:p>
            <a:pPr marL="0" indent="0">
              <a:buNone/>
            </a:pPr>
            <a:r>
              <a:rPr lang="cs-CZ" sz="1800" dirty="0"/>
              <a:t>                                     –  </a:t>
            </a:r>
            <a:r>
              <a:rPr lang="cs-CZ" sz="1800" dirty="0">
                <a:effectLst/>
              </a:rPr>
              <a:t>nové trendy:  kvantifikace, pozitivistické paradigma a </a:t>
            </a:r>
            <a:r>
              <a:rPr lang="cs-CZ" sz="1800" dirty="0" err="1">
                <a:effectLst/>
              </a:rPr>
              <a:t>environmentalizace</a:t>
            </a:r>
            <a:r>
              <a:rPr lang="cs-CZ" sz="1800" dirty="0"/>
              <a:t> </a:t>
            </a:r>
          </a:p>
          <a:p>
            <a:pPr marL="0" indent="0">
              <a:buNone/>
            </a:pPr>
            <a:r>
              <a:rPr lang="cs-CZ" sz="1800" dirty="0"/>
              <a:t>                                     –  </a:t>
            </a:r>
            <a:r>
              <a:rPr lang="cs-CZ" sz="1800" dirty="0">
                <a:effectLst/>
              </a:rPr>
              <a:t>1965:   vydán  Atlas československých dějin </a:t>
            </a:r>
          </a:p>
          <a:p>
            <a:pPr marL="0" indent="0">
              <a:buNone/>
            </a:pPr>
            <a:r>
              <a:rPr lang="cs-CZ" sz="1800" dirty="0">
                <a:effectLst/>
              </a:rPr>
              <a:t>                                     –  1968:   začal vycházet sborník Historická geografie</a:t>
            </a:r>
          </a:p>
          <a:p>
            <a:pPr marL="0" indent="0">
              <a:buNone/>
            </a:pPr>
            <a:endParaRPr lang="cs-CZ" sz="1800" dirty="0">
              <a:effectLst/>
            </a:endParaRPr>
          </a:p>
          <a:p>
            <a:r>
              <a:rPr lang="cs-CZ" sz="1800" b="1" dirty="0">
                <a:effectLst/>
              </a:rPr>
              <a:t>Témata</a:t>
            </a:r>
            <a:r>
              <a:rPr lang="cs-CZ" sz="1800" dirty="0">
                <a:effectLst/>
              </a:rPr>
              <a:t>  –  osídlení:  Zdeněk Boháč, Ervín Černý, Václav Hampl, Ota Pokorný </a:t>
            </a:r>
          </a:p>
          <a:p>
            <a:pPr marL="0" indent="0">
              <a:buNone/>
            </a:pPr>
            <a:r>
              <a:rPr lang="cs-CZ" sz="1800" dirty="0">
                <a:effectLst/>
              </a:rPr>
              <a:t>                   –  dějiny geografie a kartografie:  Jaroslav Kašpar, Dušan Trávníček </a:t>
            </a:r>
          </a:p>
          <a:p>
            <a:pPr marL="0" indent="0">
              <a:buNone/>
            </a:pPr>
            <a:r>
              <a:rPr lang="cs-CZ" sz="1800" dirty="0"/>
              <a:t>                   </a:t>
            </a:r>
            <a:r>
              <a:rPr lang="cs-CZ" sz="1800" dirty="0">
                <a:effectLst/>
              </a:rPr>
              <a:t>–  dějiny průmyslu:  Ludvík Kopačka, Jaroslav </a:t>
            </a:r>
            <a:r>
              <a:rPr lang="cs-CZ" sz="1800" dirty="0" err="1">
                <a:effectLst/>
              </a:rPr>
              <a:t>Purš</a:t>
            </a:r>
            <a:r>
              <a:rPr lang="cs-CZ" sz="1800" dirty="0"/>
              <a:t> </a:t>
            </a:r>
          </a:p>
          <a:p>
            <a:pPr marL="0" indent="0">
              <a:buNone/>
            </a:pPr>
            <a:r>
              <a:rPr lang="cs-CZ" sz="1800" dirty="0"/>
              <a:t>                   –  </a:t>
            </a:r>
            <a:r>
              <a:rPr lang="cs-CZ" sz="1800" dirty="0">
                <a:effectLst/>
              </a:rPr>
              <a:t>zemědělství a půdní fond:  Leoš </a:t>
            </a:r>
            <a:r>
              <a:rPr lang="cs-CZ" sz="1800" dirty="0" err="1">
                <a:effectLst/>
              </a:rPr>
              <a:t>Jeleček</a:t>
            </a:r>
            <a:r>
              <a:rPr lang="cs-CZ" sz="1800" dirty="0"/>
              <a:t> </a:t>
            </a:r>
          </a:p>
          <a:p>
            <a:pPr marL="0" indent="0">
              <a:buNone/>
            </a:pPr>
            <a:r>
              <a:rPr lang="cs-CZ" sz="1800" dirty="0"/>
              <a:t>                   –  </a:t>
            </a:r>
            <a:r>
              <a:rPr lang="cs-CZ" sz="1800" dirty="0">
                <a:effectLst/>
              </a:rPr>
              <a:t>metodologicko-teoretická:  Jaroslav Kašpar, Ota Pokorný, Jaroslav </a:t>
            </a:r>
            <a:r>
              <a:rPr lang="cs-CZ" sz="1800" dirty="0" err="1">
                <a:effectLst/>
              </a:rPr>
              <a:t>Purš</a:t>
            </a:r>
            <a:r>
              <a:rPr lang="cs-CZ" sz="1800" dirty="0">
                <a:effectLst/>
              </a:rPr>
              <a:t>, Jaroslav Vaniš, Otto </a:t>
            </a:r>
            <a:r>
              <a:rPr lang="cs-CZ" sz="1800" dirty="0" err="1">
                <a:effectLst/>
              </a:rPr>
              <a:t>Zwettler</a:t>
            </a:r>
            <a:endParaRPr lang="cs-CZ" sz="1800" dirty="0"/>
          </a:p>
          <a:p>
            <a:r>
              <a:rPr lang="cs-CZ" sz="1800" dirty="0">
                <a:effectLst/>
              </a:rPr>
              <a:t> </a:t>
            </a:r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255670124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F01B144B-19C1-9675-B618-906E6D5B84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025" y="414337"/>
            <a:ext cx="11029950" cy="6029325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3614D759-AA5E-D6C5-F084-5F29F0EF6367}"/>
              </a:ext>
            </a:extLst>
          </p:cNvPr>
          <p:cNvSpPr txBox="1"/>
          <p:nvPr/>
        </p:nvSpPr>
        <p:spPr>
          <a:xfrm>
            <a:off x="4658451" y="5232385"/>
            <a:ext cx="695252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Berry</a:t>
            </a:r>
            <a:r>
              <a:rPr lang="cs-CZ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-au-Bac, Francie </a:t>
            </a:r>
            <a:r>
              <a:rPr lang="cs-CZ" sz="240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– kruhové příkopy z doby bronzové a systém zákopů z první světové války</a:t>
            </a:r>
          </a:p>
        </p:txBody>
      </p:sp>
    </p:spTree>
    <p:extLst>
      <p:ext uri="{BB962C8B-B14F-4D97-AF65-F5344CB8AC3E}">
        <p14:creationId xmlns:p14="http://schemas.microsoft.com/office/powerpoint/2010/main" val="220333406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3EC53A6B-C9CE-FB5A-5D47-0A56EF3F99C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92313" y="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3600" b="1" dirty="0"/>
              <a:t>             </a:t>
            </a:r>
            <a:r>
              <a:rPr lang="cs-CZ" altLang="cs-CZ" sz="3600" b="1" dirty="0">
                <a:solidFill>
                  <a:srgbClr val="FF0000"/>
                </a:solidFill>
              </a:rPr>
              <a:t>Geografický informační systém</a:t>
            </a: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AFA7C1B4-8739-8DC2-0CA7-BD2D786750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168924" y="1341438"/>
            <a:ext cx="10275216" cy="5516562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2000" b="1" dirty="0"/>
              <a:t>GIS</a:t>
            </a:r>
            <a:r>
              <a:rPr lang="cs-CZ" altLang="cs-CZ" sz="2000" dirty="0"/>
              <a:t>  –  počítačový systém hardwaru, softwaru a geografických informací, který je určen</a:t>
            </a: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cs-CZ" altLang="cs-CZ" sz="2000" dirty="0"/>
              <a:t>                 k tvorbě, zpracování a analýze prostorových dat:  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000" dirty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000" dirty="0"/>
              <a:t>     a)  kartografickým způsobem (prostorové zobrazování)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000" dirty="0"/>
              <a:t>     b)  databázovým způsobem (tvorba, zpracování a uchování dat)                                                     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000" dirty="0"/>
              <a:t>     c)  analytickým způsobem (analytické modelování, predikce)</a:t>
            </a:r>
          </a:p>
          <a:p>
            <a:pPr eaLnBrk="1" hangingPunct="1">
              <a:lnSpc>
                <a:spcPct val="80000"/>
              </a:lnSpc>
            </a:pPr>
            <a:endParaRPr lang="cs-CZ" altLang="cs-CZ" sz="2000" dirty="0"/>
          </a:p>
          <a:p>
            <a:pPr eaLnBrk="1" hangingPunct="1">
              <a:lnSpc>
                <a:spcPct val="80000"/>
              </a:lnSpc>
            </a:pPr>
            <a:r>
              <a:rPr lang="cs-CZ" altLang="cs-CZ" sz="2000" b="1" dirty="0"/>
              <a:t>1971</a:t>
            </a:r>
            <a:r>
              <a:rPr lang="cs-CZ" altLang="cs-CZ" sz="2000" dirty="0"/>
              <a:t>  –  poprvé se uplatnil při mapování území Kanady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000" dirty="0"/>
          </a:p>
          <a:p>
            <a:pPr eaLnBrk="1" hangingPunct="1">
              <a:lnSpc>
                <a:spcPct val="80000"/>
              </a:lnSpc>
            </a:pPr>
            <a:r>
              <a:rPr lang="cs-CZ" altLang="cs-CZ" sz="2000" b="1" dirty="0"/>
              <a:t>1982 </a:t>
            </a:r>
            <a:r>
              <a:rPr lang="cs-CZ" altLang="cs-CZ" sz="2000" dirty="0"/>
              <a:t> –  do komerční sféry pronikl v podobě softwaru  </a:t>
            </a:r>
            <a:r>
              <a:rPr lang="cs-CZ" altLang="cs-CZ" sz="2000" dirty="0" err="1"/>
              <a:t>ArcInfo</a:t>
            </a:r>
            <a:r>
              <a:rPr lang="cs-CZ" altLang="cs-CZ" sz="2000" dirty="0"/>
              <a:t> americké firmy ESRI.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000" dirty="0"/>
          </a:p>
          <a:p>
            <a:pPr eaLnBrk="1" hangingPunct="1">
              <a:lnSpc>
                <a:spcPct val="80000"/>
              </a:lnSpc>
            </a:pPr>
            <a:r>
              <a:rPr lang="cs-CZ" altLang="cs-CZ" sz="2000" b="1" dirty="0"/>
              <a:t>U nás </a:t>
            </a:r>
            <a:r>
              <a:rPr lang="cs-CZ" altLang="cs-CZ" sz="2000" dirty="0"/>
              <a:t>– počátky </a:t>
            </a:r>
            <a:r>
              <a:rPr lang="cs-CZ" altLang="cs-CZ" sz="2000" dirty="0" err="1"/>
              <a:t>GISu</a:t>
            </a:r>
            <a:r>
              <a:rPr lang="cs-CZ" altLang="cs-CZ" sz="2000" dirty="0"/>
              <a:t> spojeny s vývojem Informačního systému území (ISÚ), který se začal</a:t>
            </a: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cs-CZ" altLang="cs-CZ" sz="2000" dirty="0"/>
              <a:t>                  budovat v 70. letech minulého století.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000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BCB56FF9-CB24-3C13-65AF-8028723123A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92313" y="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3200" b="1" dirty="0"/>
              <a:t>                                  </a:t>
            </a:r>
            <a:r>
              <a:rPr lang="cs-CZ" altLang="cs-CZ" sz="3200" b="1" dirty="0">
                <a:solidFill>
                  <a:srgbClr val="FF0000"/>
                </a:solidFill>
              </a:rPr>
              <a:t>Funkce GIS</a:t>
            </a:r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295FBC8E-64D5-2A48-73C2-15EAFECA287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29559" y="1143000"/>
            <a:ext cx="10784264" cy="5715001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 b="1" dirty="0"/>
              <a:t>GIS  </a:t>
            </a:r>
            <a:r>
              <a:rPr lang="cs-CZ" altLang="cs-CZ" sz="1800" dirty="0"/>
              <a:t>–</a:t>
            </a:r>
            <a:r>
              <a:rPr lang="cs-CZ" altLang="cs-CZ" sz="1800" b="1" dirty="0"/>
              <a:t> </a:t>
            </a:r>
            <a:r>
              <a:rPr lang="cs-CZ" altLang="cs-CZ" sz="1800" dirty="0"/>
              <a:t> jsou založeny na práci s geografickými daty, které podmiňuje jejich: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1800" dirty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a)   sběr (měření v terénu, mapové podklady a družicové snímky)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b)   uchování (tvorba databází)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c)   analytické zpracování  (modelace prostorových vztahů)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d)   prezentace (výstupy v podobě map, grafů, tabulek, textů, modelů)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1800" dirty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 b="1" dirty="0"/>
              <a:t>Informace geografické povahy  – </a:t>
            </a:r>
            <a:r>
              <a:rPr lang="cs-CZ" altLang="cs-CZ" sz="1800" dirty="0"/>
              <a:t> získané z map nebo z měření GPS či družicového průzkumu země, je možné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                                                  prostřednictvím GIS: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1800" dirty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                                                a)    zobrazovat (digitální mapy)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                                                b)    ukládat (softwarové programy)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                                                c)    vyhledávat (dle zadaných kritérií)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                                                d)    sestavovat v dotazové databáze k jednotlivým </a:t>
            </a:r>
            <a:r>
              <a:rPr lang="cs-CZ" altLang="cs-CZ" sz="1800" dirty="0" err="1"/>
              <a:t>geoobjektům</a:t>
            </a:r>
            <a:endParaRPr lang="cs-CZ" altLang="cs-CZ" sz="1800" dirty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                                                e)    ze stávajících databází vytvářet nová geografická data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                                                f)    vytvářet různé počítačové mapy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000" dirty="0"/>
          </a:p>
          <a:p>
            <a:pPr eaLnBrk="1" hangingPunct="1">
              <a:lnSpc>
                <a:spcPct val="80000"/>
              </a:lnSpc>
            </a:pPr>
            <a:endParaRPr lang="cs-CZ" altLang="cs-CZ" sz="2000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4">
            <a:extLst>
              <a:ext uri="{FF2B5EF4-FFF2-40B4-BE49-F238E27FC236}">
                <a16:creationId xmlns:a16="http://schemas.microsoft.com/office/drawing/2014/main" id="{0DE434F6-8940-BD69-CC7D-1CA684FA903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98981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3200" b="1" dirty="0">
                <a:solidFill>
                  <a:srgbClr val="FF0000"/>
                </a:solidFill>
              </a:rPr>
              <a:t>       Prostorová data a způsob jejich získávání</a:t>
            </a:r>
            <a:r>
              <a:rPr lang="cs-CZ" altLang="cs-CZ" sz="4000" b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7171" name="Rectangle 5">
            <a:extLst>
              <a:ext uri="{FF2B5EF4-FFF2-40B4-BE49-F238E27FC236}">
                <a16:creationId xmlns:a16="http://schemas.microsoft.com/office/drawing/2014/main" id="{E8671605-932F-9A0B-E156-EC93362E8D2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57838" y="1762811"/>
            <a:ext cx="10765411" cy="4996208"/>
          </a:xfrm>
        </p:spPr>
        <p:txBody>
          <a:bodyPr>
            <a:normAutofit/>
          </a:bodyPr>
          <a:lstStyle/>
          <a:p>
            <a:pPr eaLnBrk="1" hangingPunct="1">
              <a:buFontTx/>
              <a:buNone/>
            </a:pPr>
            <a:r>
              <a:rPr lang="cs-CZ" altLang="cs-CZ" sz="2000" b="1" dirty="0"/>
              <a:t>Geografická data  </a:t>
            </a:r>
            <a:r>
              <a:rPr lang="cs-CZ" altLang="cs-CZ" sz="2000" dirty="0"/>
              <a:t>–  informace v </a:t>
            </a:r>
            <a:r>
              <a:rPr lang="cs-CZ" altLang="cs-CZ" sz="2000" dirty="0" err="1"/>
              <a:t>GISu</a:t>
            </a:r>
            <a:r>
              <a:rPr lang="cs-CZ" altLang="cs-CZ" sz="2000" dirty="0"/>
              <a:t>, která obsahují údaje o </a:t>
            </a:r>
            <a:r>
              <a:rPr lang="cs-CZ" altLang="cs-CZ" sz="2000" dirty="0" err="1"/>
              <a:t>geoobjetech</a:t>
            </a:r>
            <a:r>
              <a:rPr lang="cs-CZ" altLang="cs-CZ" sz="2000" dirty="0"/>
              <a:t> (tzv. </a:t>
            </a:r>
            <a:r>
              <a:rPr lang="cs-CZ" altLang="cs-CZ" sz="2000" dirty="0" err="1"/>
              <a:t>geodata</a:t>
            </a:r>
            <a:r>
              <a:rPr lang="cs-CZ" altLang="cs-CZ" sz="2000" dirty="0"/>
              <a:t>) určených:</a:t>
            </a:r>
          </a:p>
          <a:p>
            <a:pPr eaLnBrk="1" hangingPunct="1">
              <a:buFontTx/>
              <a:buNone/>
            </a:pPr>
            <a:endParaRPr lang="cs-CZ" altLang="cs-CZ" sz="2000" dirty="0"/>
          </a:p>
          <a:p>
            <a:pPr eaLnBrk="1" hangingPunct="1">
              <a:buFontTx/>
              <a:buNone/>
            </a:pPr>
            <a:r>
              <a:rPr lang="cs-CZ" altLang="cs-CZ" sz="2000" dirty="0"/>
              <a:t>     </a:t>
            </a:r>
            <a:r>
              <a:rPr lang="cs-CZ" altLang="cs-CZ" sz="2000" b="1" dirty="0"/>
              <a:t>a)   prostorově  </a:t>
            </a:r>
            <a:r>
              <a:rPr lang="cs-CZ" altLang="cs-CZ" sz="2000" dirty="0"/>
              <a:t>–  přesná lokalizace objektu na určitém místě zemského povrchu </a:t>
            </a:r>
          </a:p>
          <a:p>
            <a:pPr eaLnBrk="1" hangingPunct="1">
              <a:buFontTx/>
              <a:buNone/>
            </a:pPr>
            <a:r>
              <a:rPr lang="cs-CZ" altLang="cs-CZ" sz="2000" dirty="0"/>
              <a:t>                                      (např. kulturní jámy, sídliště, hroby, opevnění)</a:t>
            </a:r>
          </a:p>
          <a:p>
            <a:pPr eaLnBrk="1" hangingPunct="1">
              <a:buFontTx/>
              <a:buNone/>
            </a:pPr>
            <a:endParaRPr lang="cs-CZ" altLang="cs-CZ" sz="2000" dirty="0"/>
          </a:p>
          <a:p>
            <a:pPr eaLnBrk="1" hangingPunct="1">
              <a:buFontTx/>
              <a:buNone/>
            </a:pPr>
            <a:endParaRPr lang="cs-CZ" altLang="cs-CZ" sz="2000" dirty="0"/>
          </a:p>
          <a:p>
            <a:pPr eaLnBrk="1" hangingPunct="1">
              <a:buFontTx/>
              <a:buNone/>
            </a:pPr>
            <a:r>
              <a:rPr lang="cs-CZ" altLang="cs-CZ" sz="2000" dirty="0"/>
              <a:t>     </a:t>
            </a:r>
            <a:r>
              <a:rPr lang="cs-CZ" altLang="cs-CZ" sz="2000" b="1" dirty="0"/>
              <a:t>b)   neprostorově  </a:t>
            </a:r>
            <a:r>
              <a:rPr lang="cs-CZ" altLang="cs-CZ" sz="2000" dirty="0"/>
              <a:t>–  </a:t>
            </a:r>
            <a:r>
              <a:rPr lang="cs-CZ" altLang="cs-CZ" sz="2000" b="1" dirty="0"/>
              <a:t>metadata </a:t>
            </a:r>
            <a:r>
              <a:rPr lang="cs-CZ" altLang="cs-CZ" sz="2000" dirty="0"/>
              <a:t>(textová popisná data, tj. „data o datech“), které obsahují</a:t>
            </a:r>
          </a:p>
          <a:p>
            <a:pPr eaLnBrk="1" hangingPunct="1">
              <a:buFontTx/>
              <a:buNone/>
            </a:pPr>
            <a:r>
              <a:rPr lang="cs-CZ" altLang="cs-CZ" sz="2000" dirty="0"/>
              <a:t>                                          specifické atributy </a:t>
            </a:r>
            <a:r>
              <a:rPr lang="cs-CZ" altLang="cs-CZ" sz="2000" dirty="0" err="1"/>
              <a:t>geoobjektů</a:t>
            </a:r>
            <a:r>
              <a:rPr lang="cs-CZ" altLang="cs-CZ" sz="2000" dirty="0"/>
              <a:t> (např. stáří)</a:t>
            </a:r>
          </a:p>
          <a:p>
            <a:pPr eaLnBrk="1" hangingPunct="1">
              <a:buFontTx/>
              <a:buNone/>
            </a:pPr>
            <a:r>
              <a:rPr lang="cs-CZ" altLang="cs-CZ" sz="2000" dirty="0"/>
              <a:t>       </a:t>
            </a:r>
          </a:p>
          <a:p>
            <a:pPr eaLnBrk="1" hangingPunct="1">
              <a:buFontTx/>
              <a:buNone/>
            </a:pPr>
            <a:r>
              <a:rPr lang="cs-CZ" altLang="cs-CZ" sz="2000" dirty="0"/>
              <a:t> 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01CD259-FB18-B61C-959F-89AFBD9B6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0601"/>
            <a:ext cx="10515600" cy="1325563"/>
          </a:xfrm>
        </p:spPr>
        <p:txBody>
          <a:bodyPr/>
          <a:lstStyle/>
          <a:p>
            <a:r>
              <a:rPr lang="cs-CZ" altLang="cs-CZ" sz="4400" b="1" dirty="0">
                <a:solidFill>
                  <a:srgbClr val="FF0000"/>
                </a:solidFill>
              </a:rPr>
              <a:t>                        </a:t>
            </a:r>
            <a:r>
              <a:rPr lang="cs-CZ" altLang="cs-CZ" sz="3200" b="1" dirty="0">
                <a:solidFill>
                  <a:srgbClr val="FF0000"/>
                </a:solidFill>
              </a:rPr>
              <a:t>Prostorová a popisná data</a:t>
            </a:r>
            <a:endParaRPr lang="cs-CZ" sz="32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82F34B9-808A-1210-A741-5D47F998EB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1023" y="1564849"/>
            <a:ext cx="11550977" cy="4612114"/>
          </a:xfrm>
        </p:spPr>
        <p:txBody>
          <a:bodyPr>
            <a:normAutofit fontScale="77500" lnSpcReduction="20000"/>
          </a:bodyPr>
          <a:lstStyle/>
          <a:p>
            <a:r>
              <a:rPr lang="cs-CZ" altLang="cs-CZ" sz="2800" b="1" dirty="0"/>
              <a:t>Prostorová data  </a:t>
            </a:r>
            <a:r>
              <a:rPr lang="cs-CZ" altLang="cs-CZ" sz="2800" dirty="0"/>
              <a:t>–  Umístění a tvar archeologických objektů zobrazují mapy:</a:t>
            </a:r>
          </a:p>
          <a:p>
            <a:pPr eaLnBrk="1" hangingPunct="1">
              <a:buFontTx/>
              <a:buNone/>
            </a:pPr>
            <a:r>
              <a:rPr lang="cs-CZ" altLang="cs-CZ" sz="2800" dirty="0"/>
              <a:t>                                      1</a:t>
            </a:r>
            <a:r>
              <a:rPr lang="cs-CZ" altLang="cs-CZ" sz="2800" b="1" dirty="0"/>
              <a:t>)   analogová  </a:t>
            </a:r>
            <a:r>
              <a:rPr lang="cs-CZ" altLang="cs-CZ" sz="2800" dirty="0"/>
              <a:t>–  body, plochy a linie v určitém kartografickém zobrazení,</a:t>
            </a:r>
          </a:p>
          <a:p>
            <a:pPr eaLnBrk="1" hangingPunct="1">
              <a:buFontTx/>
              <a:buNone/>
            </a:pPr>
            <a:r>
              <a:rPr lang="cs-CZ" altLang="cs-CZ" sz="2800" dirty="0"/>
              <a:t>                                                                     daném rovinným souřadnicovým systémem a měřítkem</a:t>
            </a:r>
          </a:p>
          <a:p>
            <a:pPr eaLnBrk="1" hangingPunct="1">
              <a:buFontTx/>
              <a:buNone/>
            </a:pPr>
            <a:endParaRPr lang="cs-CZ" altLang="cs-CZ" sz="2800" dirty="0"/>
          </a:p>
          <a:p>
            <a:pPr eaLnBrk="1" hangingPunct="1">
              <a:buFontTx/>
              <a:buNone/>
            </a:pPr>
            <a:r>
              <a:rPr lang="cs-CZ" altLang="cs-CZ" sz="2800" dirty="0"/>
              <a:t>                                      2</a:t>
            </a:r>
            <a:r>
              <a:rPr lang="cs-CZ" altLang="cs-CZ" sz="2800" b="1" dirty="0"/>
              <a:t>)    digitální  </a:t>
            </a:r>
            <a:r>
              <a:rPr lang="cs-CZ" altLang="cs-CZ" sz="2800" dirty="0"/>
              <a:t>–  vektorové nebo rastrové, kde jsou data organizována: </a:t>
            </a:r>
          </a:p>
          <a:p>
            <a:pPr eaLnBrk="1" hangingPunct="1">
              <a:buFontTx/>
              <a:buNone/>
            </a:pPr>
            <a:r>
              <a:rPr lang="cs-CZ" altLang="cs-CZ" sz="2800" dirty="0"/>
              <a:t>                                                                   a)   ve vrstvové podobě (hory, nížiny, vodstvo, lesy)</a:t>
            </a:r>
          </a:p>
          <a:p>
            <a:pPr eaLnBrk="1" hangingPunct="1">
              <a:buFontTx/>
              <a:buNone/>
            </a:pPr>
            <a:r>
              <a:rPr lang="cs-CZ" altLang="cs-CZ" sz="2800" dirty="0"/>
              <a:t>                                                                   b)    v objektové podobě (jednotlivé objekty a jejich skupiny)</a:t>
            </a:r>
            <a:endParaRPr lang="cs-CZ" altLang="cs-CZ" dirty="0"/>
          </a:p>
          <a:p>
            <a:endParaRPr lang="cs-CZ" altLang="cs-CZ" sz="2800" dirty="0"/>
          </a:p>
          <a:p>
            <a:endParaRPr lang="cs-CZ" altLang="cs-CZ" dirty="0"/>
          </a:p>
          <a:p>
            <a:pPr eaLnBrk="1" hangingPunct="1"/>
            <a:r>
              <a:rPr lang="cs-CZ" altLang="cs-CZ" sz="2800" b="1" dirty="0"/>
              <a:t>Popisná data  </a:t>
            </a:r>
            <a:r>
              <a:rPr lang="cs-CZ" altLang="cs-CZ" sz="2800" dirty="0"/>
              <a:t>–  pro uložení dat jsou využívány databázové modely s různou organizací  dat:</a:t>
            </a:r>
          </a:p>
          <a:p>
            <a:pPr eaLnBrk="1" hangingPunct="1">
              <a:buFontTx/>
              <a:buNone/>
            </a:pPr>
            <a:r>
              <a:rPr lang="cs-CZ" altLang="cs-CZ" sz="2800" dirty="0"/>
              <a:t>                                  a)    hieratický a síťový model se stromovou strukturou dat</a:t>
            </a:r>
          </a:p>
          <a:p>
            <a:pPr eaLnBrk="1" hangingPunct="1">
              <a:buFontTx/>
              <a:buNone/>
            </a:pPr>
            <a:r>
              <a:rPr lang="cs-CZ" altLang="cs-CZ" sz="2800" dirty="0"/>
              <a:t>                                  b)    relační s tabulkovými daty</a:t>
            </a:r>
          </a:p>
          <a:p>
            <a:pPr eaLnBrk="1" hangingPunct="1">
              <a:buFontTx/>
              <a:buNone/>
            </a:pPr>
            <a:endParaRPr lang="cs-CZ" altLang="cs-CZ" sz="2800" dirty="0"/>
          </a:p>
          <a:p>
            <a:endParaRPr lang="cs-CZ" altLang="cs-CZ" sz="28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3134586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4">
            <a:extLst>
              <a:ext uri="{FF2B5EF4-FFF2-40B4-BE49-F238E27FC236}">
                <a16:creationId xmlns:a16="http://schemas.microsoft.com/office/drawing/2014/main" id="{01E4443B-F3B0-6046-A988-A598E1E7A0E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92313" y="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3200" dirty="0"/>
              <a:t>                     </a:t>
            </a:r>
            <a:r>
              <a:rPr lang="cs-CZ" altLang="cs-CZ" sz="3200" b="1" dirty="0">
                <a:solidFill>
                  <a:srgbClr val="FF0000"/>
                </a:solidFill>
              </a:rPr>
              <a:t>Informační sytém ZABAGED</a:t>
            </a:r>
          </a:p>
        </p:txBody>
      </p:sp>
      <p:sp>
        <p:nvSpPr>
          <p:cNvPr id="24579" name="Rectangle 5">
            <a:extLst>
              <a:ext uri="{FF2B5EF4-FFF2-40B4-BE49-F238E27FC236}">
                <a16:creationId xmlns:a16="http://schemas.microsoft.com/office/drawing/2014/main" id="{FC7B65F9-7915-DA6E-5A68-E2789959974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16436" y="1432874"/>
            <a:ext cx="11227325" cy="4218626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2000" dirty="0"/>
              <a:t>Informační systém, nazvaný podle zkratky začátečních písmen čtyř slov:</a:t>
            </a:r>
          </a:p>
          <a:p>
            <a:pPr marL="0" indent="0" eaLnBrk="1" hangingPunct="1">
              <a:buNone/>
            </a:pPr>
            <a:r>
              <a:rPr lang="cs-CZ" altLang="cs-CZ" sz="2000" dirty="0"/>
              <a:t>    </a:t>
            </a:r>
            <a:r>
              <a:rPr lang="cs-CZ" altLang="cs-CZ" sz="2000" b="1" dirty="0"/>
              <a:t>Zá</a:t>
            </a:r>
            <a:r>
              <a:rPr lang="cs-CZ" altLang="cs-CZ" sz="2000" dirty="0"/>
              <a:t>kladní </a:t>
            </a:r>
            <a:r>
              <a:rPr lang="cs-CZ" altLang="cs-CZ" sz="2000" b="1" dirty="0"/>
              <a:t>Bá</a:t>
            </a:r>
            <a:r>
              <a:rPr lang="cs-CZ" altLang="cs-CZ" sz="2000" dirty="0"/>
              <a:t>ze </a:t>
            </a:r>
            <a:r>
              <a:rPr lang="cs-CZ" altLang="cs-CZ" sz="2000" b="1" dirty="0"/>
              <a:t>Ge</a:t>
            </a:r>
            <a:r>
              <a:rPr lang="cs-CZ" altLang="cs-CZ" sz="2000" dirty="0"/>
              <a:t>ografických </a:t>
            </a:r>
            <a:r>
              <a:rPr lang="cs-CZ" altLang="cs-CZ" sz="2000" b="1" dirty="0"/>
              <a:t>D</a:t>
            </a:r>
            <a:r>
              <a:rPr lang="cs-CZ" altLang="cs-CZ" sz="2000" dirty="0"/>
              <a:t>at, který představuje digitální geografický model území České republiky</a:t>
            </a:r>
          </a:p>
          <a:p>
            <a:pPr eaLnBrk="1" hangingPunct="1">
              <a:buFontTx/>
              <a:buNone/>
            </a:pPr>
            <a:endParaRPr lang="cs-CZ" altLang="cs-CZ" sz="2000" dirty="0"/>
          </a:p>
          <a:p>
            <a:pPr eaLnBrk="1" hangingPunct="1"/>
            <a:r>
              <a:rPr lang="cs-CZ" altLang="cs-CZ" sz="2000" dirty="0"/>
              <a:t>Jde o Geografický informační systém, vytvořený a spravovaný resortem Českého úřadu zeměměřičského a katastrálního (ČÚZK), který byl budován od roku 1992 jako součást státního informačního systému ČR</a:t>
            </a:r>
          </a:p>
          <a:p>
            <a:pPr eaLnBrk="1" hangingPunct="1">
              <a:buFontTx/>
              <a:buNone/>
            </a:pPr>
            <a:endParaRPr lang="cs-CZ" altLang="cs-CZ" sz="2000" dirty="0"/>
          </a:p>
          <a:p>
            <a:pPr eaLnBrk="1" hangingPunct="1"/>
            <a:r>
              <a:rPr lang="cs-CZ" altLang="cs-CZ" sz="2000" dirty="0"/>
              <a:t>Hlavním zdrojovým materiálem pro vytvoření byla Základní mapa ČR (ZM 10) v měřítku 1:10000, kterou tvoří 4573 mapových listů.</a:t>
            </a:r>
          </a:p>
          <a:p>
            <a:pPr eaLnBrk="1" hangingPunct="1"/>
            <a:endParaRPr lang="cs-CZ" altLang="cs-CZ" sz="2000" dirty="0"/>
          </a:p>
          <a:p>
            <a:pPr eaLnBrk="1" hangingPunct="1"/>
            <a:r>
              <a:rPr lang="cs-CZ" altLang="cs-CZ" sz="2000" dirty="0"/>
              <a:t>Prostorová data jsou v ZABAGED vedena v souřadnicovém systému S-JTSK (jednotné trigonometrické sítě katastrální) a výškovém systému Balt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CAC64E3D-1905-F5A6-D31B-62161C11048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92313" y="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b="1" dirty="0"/>
              <a:t>                           </a:t>
            </a:r>
            <a:r>
              <a:rPr lang="cs-CZ" altLang="cs-CZ" sz="3200" b="1" dirty="0">
                <a:solidFill>
                  <a:srgbClr val="FF0000"/>
                </a:solidFill>
              </a:rPr>
              <a:t>Využití GIS</a:t>
            </a:r>
          </a:p>
        </p:txBody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id="{CDC5FA1F-9662-9853-BCC1-273D9C407DC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36948" y="1268414"/>
            <a:ext cx="10727704" cy="5184775"/>
          </a:xfrm>
        </p:spPr>
        <p:txBody>
          <a:bodyPr>
            <a:normAutofit/>
          </a:bodyPr>
          <a:lstStyle/>
          <a:p>
            <a:pPr marL="381000" indent="-381000">
              <a:lnSpc>
                <a:spcPct val="80000"/>
              </a:lnSpc>
              <a:buNone/>
            </a:pPr>
            <a:r>
              <a:rPr lang="cs-CZ" altLang="cs-CZ" sz="2000" dirty="0"/>
              <a:t>Geografické databázové systémy, zaměřené především analýzu dat, jsou využívány k těmto účelům:</a:t>
            </a:r>
          </a:p>
          <a:p>
            <a:pPr marL="381000" indent="-381000">
              <a:lnSpc>
                <a:spcPct val="80000"/>
              </a:lnSpc>
              <a:buNone/>
            </a:pPr>
            <a:endParaRPr lang="cs-CZ" altLang="cs-CZ" sz="2000" dirty="0"/>
          </a:p>
          <a:p>
            <a:pPr marL="381000" indent="-381000">
              <a:lnSpc>
                <a:spcPct val="80000"/>
              </a:lnSpc>
              <a:buFontTx/>
              <a:buAutoNum type="arabicPeriod"/>
            </a:pPr>
            <a:r>
              <a:rPr lang="cs-CZ" altLang="cs-CZ" sz="2000" dirty="0"/>
              <a:t>Tvorbě primární terénní dokumentace archeologických výzkumů a nálezů.</a:t>
            </a:r>
          </a:p>
          <a:p>
            <a:pPr marL="381000" indent="-381000">
              <a:lnSpc>
                <a:spcPct val="80000"/>
              </a:lnSpc>
              <a:buNone/>
            </a:pPr>
            <a:endParaRPr lang="cs-CZ" altLang="cs-CZ" sz="2000" dirty="0"/>
          </a:p>
          <a:p>
            <a:pPr marL="381000" indent="-381000">
              <a:lnSpc>
                <a:spcPct val="80000"/>
              </a:lnSpc>
              <a:buFontTx/>
              <a:buAutoNum type="arabicPeriod" startAt="2"/>
            </a:pPr>
            <a:r>
              <a:rPr lang="cs-CZ" altLang="cs-CZ" sz="2000" dirty="0"/>
              <a:t>Prostorovému vymezení archeologických památek a modelování terénu.</a:t>
            </a:r>
          </a:p>
          <a:p>
            <a:pPr marL="381000" indent="-381000">
              <a:lnSpc>
                <a:spcPct val="80000"/>
              </a:lnSpc>
              <a:buNone/>
            </a:pPr>
            <a:endParaRPr lang="cs-CZ" altLang="cs-CZ" sz="2000" dirty="0"/>
          </a:p>
          <a:p>
            <a:pPr marL="381000" indent="-381000">
              <a:lnSpc>
                <a:spcPct val="80000"/>
              </a:lnSpc>
              <a:buFontTx/>
              <a:buAutoNum type="arabicPeriod" startAt="3"/>
            </a:pPr>
            <a:r>
              <a:rPr lang="cs-CZ" altLang="cs-CZ" sz="2000" dirty="0"/>
              <a:t>Analýze vzájemných prostorových vztahů archeologických entit.</a:t>
            </a:r>
          </a:p>
          <a:p>
            <a:pPr marL="381000" indent="-381000">
              <a:lnSpc>
                <a:spcPct val="80000"/>
              </a:lnSpc>
              <a:buNone/>
            </a:pPr>
            <a:endParaRPr lang="cs-CZ" altLang="cs-CZ" sz="2000" dirty="0"/>
          </a:p>
          <a:p>
            <a:pPr marL="381000" indent="-381000">
              <a:lnSpc>
                <a:spcPct val="80000"/>
              </a:lnSpc>
              <a:buFontTx/>
              <a:buAutoNum type="arabicPeriod" startAt="4"/>
            </a:pPr>
            <a:r>
              <a:rPr lang="cs-CZ" altLang="cs-CZ" sz="2000" dirty="0"/>
              <a:t>Predikci lidských aktivit v rámci sídelní strategie a využívání krajiny.</a:t>
            </a:r>
          </a:p>
          <a:p>
            <a:pPr marL="381000" indent="-381000">
              <a:lnSpc>
                <a:spcPct val="80000"/>
              </a:lnSpc>
              <a:buNone/>
            </a:pPr>
            <a:endParaRPr lang="cs-CZ" altLang="cs-CZ" sz="2000" dirty="0"/>
          </a:p>
          <a:p>
            <a:pPr marL="381000" indent="-381000">
              <a:lnSpc>
                <a:spcPct val="80000"/>
              </a:lnSpc>
              <a:buFontTx/>
              <a:buAutoNum type="arabicPeriod" startAt="5"/>
            </a:pPr>
            <a:r>
              <a:rPr lang="cs-CZ" altLang="cs-CZ" sz="2000" dirty="0"/>
              <a:t>Modelování možnosti výskytu dosud nezjištěných archeologických struktur.</a:t>
            </a:r>
          </a:p>
          <a:p>
            <a:pPr marL="381000" indent="-381000">
              <a:lnSpc>
                <a:spcPct val="80000"/>
              </a:lnSpc>
              <a:buNone/>
            </a:pPr>
            <a:r>
              <a:rPr lang="cs-CZ" altLang="cs-CZ" sz="2000" dirty="0"/>
              <a:t> </a:t>
            </a:r>
          </a:p>
          <a:p>
            <a:pPr marL="381000" indent="-381000">
              <a:lnSpc>
                <a:spcPct val="80000"/>
              </a:lnSpc>
              <a:buNone/>
            </a:pPr>
            <a:r>
              <a:rPr lang="cs-CZ" altLang="cs-CZ" sz="2000" dirty="0"/>
              <a:t>6.   Ochraně a prezentace archeologického kulturního dědictví.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4">
            <a:extLst>
              <a:ext uri="{FF2B5EF4-FFF2-40B4-BE49-F238E27FC236}">
                <a16:creationId xmlns:a16="http://schemas.microsoft.com/office/drawing/2014/main" id="{1240AB8A-7EC3-A5DF-41D5-E44A68BB7EE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91747"/>
            <a:ext cx="10515600" cy="1325563"/>
          </a:xfrm>
        </p:spPr>
        <p:txBody>
          <a:bodyPr/>
          <a:lstStyle/>
          <a:p>
            <a:pPr eaLnBrk="1" hangingPunct="1"/>
            <a:r>
              <a:rPr lang="cs-CZ" altLang="cs-CZ" dirty="0"/>
              <a:t>                           </a:t>
            </a:r>
            <a:r>
              <a:rPr lang="cs-CZ" altLang="cs-CZ" sz="3200" b="1" dirty="0">
                <a:solidFill>
                  <a:srgbClr val="FF0000"/>
                </a:solidFill>
              </a:rPr>
              <a:t>Archeologická data</a:t>
            </a:r>
          </a:p>
        </p:txBody>
      </p:sp>
      <p:sp>
        <p:nvSpPr>
          <p:cNvPr id="34819" name="Rectangle 5">
            <a:extLst>
              <a:ext uri="{FF2B5EF4-FFF2-40B4-BE49-F238E27FC236}">
                <a16:creationId xmlns:a16="http://schemas.microsoft.com/office/drawing/2014/main" id="{18A2B358-C27E-6289-78DE-1578554825F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03315" y="1825625"/>
            <a:ext cx="11588685" cy="4351338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2000" dirty="0"/>
              <a:t>Jsou zpravidla daty prostorovými, která mívají nejčastěji geografickou povahu.</a:t>
            </a:r>
          </a:p>
          <a:p>
            <a:pPr eaLnBrk="1" hangingPunct="1">
              <a:buFontTx/>
              <a:buNone/>
            </a:pPr>
            <a:endParaRPr lang="cs-CZ" altLang="cs-CZ" sz="2000" dirty="0"/>
          </a:p>
          <a:p>
            <a:pPr eaLnBrk="1" hangingPunct="1"/>
            <a:r>
              <a:rPr lang="cs-CZ" altLang="cs-CZ" sz="2000" dirty="0"/>
              <a:t>Zdrojem geografických informací jsou mapy, které dělíme podle:</a:t>
            </a:r>
          </a:p>
          <a:p>
            <a:pPr eaLnBrk="1" hangingPunct="1">
              <a:buFontTx/>
              <a:buNone/>
            </a:pPr>
            <a:endParaRPr lang="cs-CZ" altLang="cs-CZ" sz="2000" dirty="0"/>
          </a:p>
          <a:p>
            <a:pPr eaLnBrk="1" hangingPunct="1">
              <a:buFontTx/>
              <a:buNone/>
            </a:pPr>
            <a:r>
              <a:rPr lang="cs-CZ" altLang="cs-CZ" sz="2000" dirty="0"/>
              <a:t>     a)  obsahu (topografické, speciální)</a:t>
            </a:r>
          </a:p>
          <a:p>
            <a:pPr eaLnBrk="1" hangingPunct="1">
              <a:buFontTx/>
              <a:buNone/>
            </a:pPr>
            <a:r>
              <a:rPr lang="cs-CZ" altLang="cs-CZ" sz="2000" dirty="0"/>
              <a:t>     b)  měřítka (1:5000, 10000, 250000 aj.)</a:t>
            </a:r>
          </a:p>
          <a:p>
            <a:pPr eaLnBrk="1" hangingPunct="1">
              <a:buFontTx/>
              <a:buNone/>
            </a:pPr>
            <a:r>
              <a:rPr lang="cs-CZ" altLang="cs-CZ" sz="2000" dirty="0"/>
              <a:t>     c)  formy provedení (analogové/tištěné, digitální)</a:t>
            </a:r>
          </a:p>
          <a:p>
            <a:pPr eaLnBrk="1" hangingPunct="1">
              <a:buFontTx/>
              <a:buNone/>
            </a:pPr>
            <a:r>
              <a:rPr lang="cs-CZ" altLang="cs-CZ" sz="2000" dirty="0"/>
              <a:t>     d)  stáří (aktuální a staré)</a:t>
            </a:r>
          </a:p>
          <a:p>
            <a:pPr eaLnBrk="1" hangingPunct="1">
              <a:buFontTx/>
              <a:buNone/>
            </a:pPr>
            <a:r>
              <a:rPr lang="cs-CZ" altLang="cs-CZ" sz="2000" dirty="0"/>
              <a:t>     e)  způsobu zobrazení zemského povrchu (referenčním elipsoidem a jeho promítnutím do roviny mapy)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4">
            <a:extLst>
              <a:ext uri="{FF2B5EF4-FFF2-40B4-BE49-F238E27FC236}">
                <a16:creationId xmlns:a16="http://schemas.microsoft.com/office/drawing/2014/main" id="{5CC812DC-83C8-CB86-5830-C8E60152133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176588"/>
            <a:ext cx="10515600" cy="1325563"/>
          </a:xfrm>
        </p:spPr>
        <p:txBody>
          <a:bodyPr/>
          <a:lstStyle/>
          <a:p>
            <a:pPr eaLnBrk="1" hangingPunct="1"/>
            <a:r>
              <a:rPr lang="cs-CZ" altLang="cs-CZ" dirty="0"/>
              <a:t>                     </a:t>
            </a:r>
            <a:r>
              <a:rPr lang="cs-CZ" altLang="cs-CZ" sz="3200" b="1" dirty="0">
                <a:solidFill>
                  <a:srgbClr val="FF0000"/>
                </a:solidFill>
              </a:rPr>
              <a:t>Prostorová identifikace</a:t>
            </a:r>
          </a:p>
        </p:txBody>
      </p:sp>
      <p:sp>
        <p:nvSpPr>
          <p:cNvPr id="35843" name="Rectangle 5">
            <a:extLst>
              <a:ext uri="{FF2B5EF4-FFF2-40B4-BE49-F238E27FC236}">
                <a16:creationId xmlns:a16="http://schemas.microsoft.com/office/drawing/2014/main" id="{CE8851B3-38FC-AB18-1308-97F287CC6EF6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cs-CZ" altLang="cs-CZ" sz="2000" dirty="0"/>
              <a:t>Zanesení polohy nálezu do mapy vyžaduje </a:t>
            </a:r>
            <a:r>
              <a:rPr lang="cs-CZ" altLang="cs-CZ" sz="2000" dirty="0" err="1"/>
              <a:t>prostorovpu</a:t>
            </a:r>
            <a:r>
              <a:rPr lang="cs-CZ" altLang="cs-CZ" sz="2000" dirty="0"/>
              <a:t> </a:t>
            </a:r>
            <a:r>
              <a:rPr lang="cs-CZ" altLang="cs-CZ" sz="2000" dirty="0" err="1"/>
              <a:t>indentifikaci</a:t>
            </a:r>
            <a:r>
              <a:rPr lang="cs-CZ" altLang="cs-CZ" sz="2000" dirty="0"/>
              <a:t> v jednotné souřadnicové síti</a:t>
            </a:r>
          </a:p>
          <a:p>
            <a:pPr eaLnBrk="1" hangingPunct="1">
              <a:buFontTx/>
              <a:buNone/>
            </a:pPr>
            <a:endParaRPr lang="cs-CZ" altLang="cs-CZ" sz="2000" dirty="0"/>
          </a:p>
          <a:p>
            <a:pPr eaLnBrk="1" hangingPunct="1"/>
            <a:r>
              <a:rPr lang="cs-CZ" altLang="cs-CZ" sz="2000" dirty="0"/>
              <a:t>Existují dva druhy souřadnicových sítí:</a:t>
            </a:r>
          </a:p>
          <a:p>
            <a:pPr eaLnBrk="1" hangingPunct="1">
              <a:buFontTx/>
              <a:buNone/>
            </a:pPr>
            <a:endParaRPr lang="cs-CZ" altLang="cs-CZ" sz="2000" dirty="0"/>
          </a:p>
          <a:p>
            <a:pPr eaLnBrk="1" hangingPunct="1">
              <a:buFontTx/>
              <a:buNone/>
            </a:pPr>
            <a:r>
              <a:rPr lang="cs-CZ" altLang="cs-CZ" sz="2000" dirty="0"/>
              <a:t>   </a:t>
            </a:r>
            <a:r>
              <a:rPr lang="cs-CZ" altLang="cs-CZ" sz="2000" b="1" dirty="0"/>
              <a:t>1.  geografická</a:t>
            </a:r>
          </a:p>
          <a:p>
            <a:pPr eaLnBrk="1" hangingPunct="1">
              <a:buFontTx/>
              <a:buNone/>
            </a:pPr>
            <a:endParaRPr lang="cs-CZ" altLang="cs-CZ" sz="2000" b="1" dirty="0"/>
          </a:p>
          <a:p>
            <a:pPr eaLnBrk="1" hangingPunct="1">
              <a:buFontTx/>
              <a:buNone/>
            </a:pPr>
            <a:r>
              <a:rPr lang="cs-CZ" altLang="cs-CZ" sz="2000" dirty="0"/>
              <a:t>   </a:t>
            </a:r>
            <a:r>
              <a:rPr lang="cs-CZ" altLang="cs-CZ" sz="2000" b="1" dirty="0"/>
              <a:t>2.  rovinná  </a:t>
            </a:r>
            <a:r>
              <a:rPr lang="cs-CZ" altLang="cs-CZ" sz="2000" dirty="0"/>
              <a:t>–  systém JTSK (</a:t>
            </a:r>
            <a:r>
              <a:rPr lang="cs-CZ" altLang="cs-CZ" sz="2000" dirty="0" err="1"/>
              <a:t>Besselův</a:t>
            </a:r>
            <a:r>
              <a:rPr lang="cs-CZ" altLang="cs-CZ" sz="2000" dirty="0"/>
              <a:t> elipsoid, tzv. Křovákovo kuželové zobrazení z r. 1922)</a:t>
            </a:r>
          </a:p>
          <a:p>
            <a:pPr eaLnBrk="1" hangingPunct="1">
              <a:buFontTx/>
              <a:buNone/>
            </a:pPr>
            <a:r>
              <a:rPr lang="cs-CZ" altLang="cs-CZ" sz="2000" dirty="0"/>
              <a:t>                        –  S 42 (Krasovského elipsoid, vojenské mapy)</a:t>
            </a:r>
          </a:p>
          <a:p>
            <a:pPr eaLnBrk="1" hangingPunct="1">
              <a:buFontTx/>
              <a:buNone/>
            </a:pPr>
            <a:r>
              <a:rPr lang="cs-CZ" altLang="cs-CZ" sz="2000" dirty="0"/>
              <a:t>                        –  systém UTM (Universal </a:t>
            </a:r>
            <a:r>
              <a:rPr lang="cs-CZ" altLang="cs-CZ" sz="2000" dirty="0" err="1"/>
              <a:t>Transverse</a:t>
            </a:r>
            <a:r>
              <a:rPr lang="cs-CZ" altLang="cs-CZ" sz="2000" dirty="0"/>
              <a:t> </a:t>
            </a:r>
            <a:r>
              <a:rPr lang="cs-CZ" altLang="cs-CZ" sz="2000" dirty="0" err="1"/>
              <a:t>Mercator</a:t>
            </a:r>
            <a:r>
              <a:rPr lang="cs-CZ" altLang="cs-CZ" sz="2000" dirty="0"/>
              <a:t>, elipsoid </a:t>
            </a:r>
            <a:r>
              <a:rPr lang="cs-CZ" altLang="cs-CZ" sz="2000" dirty="0" err="1"/>
              <a:t>Hayfordův</a:t>
            </a:r>
            <a:r>
              <a:rPr lang="cs-CZ" altLang="cs-CZ" sz="2000" dirty="0"/>
              <a:t>)</a:t>
            </a:r>
          </a:p>
          <a:p>
            <a:pPr eaLnBrk="1" hangingPunct="1">
              <a:buFontTx/>
              <a:buNone/>
            </a:pPr>
            <a:r>
              <a:rPr lang="cs-CZ" altLang="cs-CZ" sz="2000" dirty="0"/>
              <a:t>                        –  </a:t>
            </a:r>
            <a:r>
              <a:rPr lang="cs-CZ" altLang="cs-CZ" sz="2000" u="sng" dirty="0"/>
              <a:t>systém PIAN (prostorová </a:t>
            </a:r>
            <a:r>
              <a:rPr lang="cs-CZ" altLang="cs-CZ" sz="2000" u="sng" dirty="0" err="1"/>
              <a:t>idntifikace</a:t>
            </a:r>
            <a:r>
              <a:rPr lang="cs-CZ" altLang="cs-CZ" sz="2000" u="sng" dirty="0"/>
              <a:t> archeolog. nálezů)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Obrázek 1">
            <a:extLst>
              <a:ext uri="{FF2B5EF4-FFF2-40B4-BE49-F238E27FC236}">
                <a16:creationId xmlns:a16="http://schemas.microsoft.com/office/drawing/2014/main" id="{829048B1-D17B-CA2F-3ADB-C78B325715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90539"/>
            <a:ext cx="9144000" cy="587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212760E-8CB8-BC4D-4C46-69CF356D6D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0393" y="-169131"/>
            <a:ext cx="10515600" cy="1325563"/>
          </a:xfrm>
        </p:spPr>
        <p:txBody>
          <a:bodyPr/>
          <a:lstStyle/>
          <a:p>
            <a:r>
              <a:rPr lang="cs-CZ" dirty="0"/>
              <a:t>                            </a:t>
            </a:r>
            <a:r>
              <a:rPr lang="cs-CZ" sz="3200" b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09F997D-1A8F-F399-C8D2-EEB268C4C5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5482" y="1407560"/>
            <a:ext cx="12061861" cy="5450440"/>
          </a:xfrm>
        </p:spPr>
        <p:txBody>
          <a:bodyPr/>
          <a:lstStyle/>
          <a:p>
            <a:r>
              <a:rPr lang="cs-CZ" sz="18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Pracoviště </a:t>
            </a:r>
            <a:r>
              <a:rPr lang="cs-CZ" sz="18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8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historická  </a:t>
            </a:r>
            <a:r>
              <a:rPr lang="cs-CZ" sz="18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–  </a:t>
            </a:r>
            <a:r>
              <a:rPr lang="cs-CZ" sz="18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1.  Historický ústav akademie věd České republiky </a:t>
            </a:r>
            <a:r>
              <a:rPr lang="cs-CZ" sz="18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 Praze </a:t>
            </a:r>
            <a:r>
              <a:rPr lang="cs-CZ" sz="18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(HÚ AV ČR) </a:t>
            </a:r>
          </a:p>
          <a:p>
            <a:pPr marL="0" indent="0">
              <a:buNone/>
            </a:pPr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                   </a:t>
            </a:r>
            <a:r>
              <a:rPr lang="cs-CZ" sz="18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Komise pro historickou geografii HÚ AV ČR.:  předsedá Eva </a:t>
            </a:r>
            <a:r>
              <a:rPr lang="cs-CZ" sz="18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Semotanová</a:t>
            </a:r>
            <a:endParaRPr lang="cs-CZ" sz="180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cs-CZ" sz="18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                                                                                                  Josef Žemlička a Robert Šimůnek</a:t>
            </a:r>
          </a:p>
          <a:p>
            <a:pPr marL="0" indent="0">
              <a:buNone/>
            </a:pPr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                                                                                                   dějiny kartografie a osídlení</a:t>
            </a:r>
          </a:p>
          <a:p>
            <a:pPr marL="0" indent="0">
              <a:buNone/>
            </a:pPr>
            <a:r>
              <a:rPr lang="cs-CZ" sz="12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                                                                                                                                                                      </a:t>
            </a:r>
            <a:r>
              <a:rPr lang="cs-CZ" sz="18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Historický atlas měst České republiky</a:t>
            </a:r>
          </a:p>
          <a:p>
            <a:pPr marL="0" indent="0">
              <a:buNone/>
            </a:pPr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                                                                                                    </a:t>
            </a:r>
            <a:r>
              <a:rPr lang="cs-CZ" sz="18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sborník „Historická geografie“</a:t>
            </a:r>
          </a:p>
          <a:p>
            <a:pPr marL="0" indent="0">
              <a:buNone/>
            </a:pPr>
            <a:r>
              <a:rPr lang="cs-CZ" sz="18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                                                                                                    každoroční konference či semináře v AV ČR </a:t>
            </a:r>
          </a:p>
          <a:p>
            <a:pPr marL="0" indent="0">
              <a:buNone/>
            </a:pPr>
            <a:endParaRPr lang="cs-CZ" sz="180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     </a:t>
            </a:r>
            <a:r>
              <a:rPr lang="cs-CZ" sz="18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–   </a:t>
            </a:r>
            <a:r>
              <a:rPr lang="cs-CZ" sz="18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2.  Kabinet regionálních dějin na Katedře historie FF Palackého university </a:t>
            </a:r>
            <a:r>
              <a:rPr lang="cs-CZ" sz="18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 Olomouci</a:t>
            </a:r>
          </a:p>
          <a:p>
            <a:pPr marL="0" indent="0">
              <a:buNone/>
            </a:pP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           vedoucí</a:t>
            </a:r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:  </a:t>
            </a:r>
            <a:r>
              <a:rPr lang="cs-CZ" sz="18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Jindřich Schulz  </a:t>
            </a:r>
          </a:p>
          <a:p>
            <a:pPr marL="0" indent="0">
              <a:buNone/>
            </a:pPr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                </a:t>
            </a:r>
            <a:r>
              <a:rPr lang="cs-CZ" sz="18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Miloš </a:t>
            </a:r>
            <a:r>
              <a:rPr lang="cs-CZ" sz="18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Trapl</a:t>
            </a:r>
            <a:r>
              <a:rPr lang="cs-CZ" sz="18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</a:p>
          <a:p>
            <a:pPr marL="0" indent="0">
              <a:buNone/>
            </a:pPr>
            <a:r>
              <a:rPr lang="cs-CZ" sz="18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                regionální historická geografie, historická vlastivěda a historický místopis</a:t>
            </a:r>
            <a:endParaRPr lang="cs-CZ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cs-CZ" sz="12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                                          </a:t>
            </a:r>
            <a:r>
              <a:rPr lang="cs-CZ" sz="18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projekt:  Historický místopis Moravy a Slezska v letech 1848–1960“  (od 60. let)</a:t>
            </a:r>
            <a:endParaRPr lang="cs-CZ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cs-CZ" dirty="0">
              <a:latin typeface="Times New Roman" panose="02020603050405020304" pitchFamily="18" charset="0"/>
            </a:endParaRPr>
          </a:p>
          <a:p>
            <a:pPr marL="0" indent="0">
              <a:buNone/>
            </a:pPr>
            <a:endParaRPr lang="cs-CZ" dirty="0"/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D24656CB-5D7B-A51E-5A33-CF37387C9AAA}"/>
              </a:ext>
            </a:extLst>
          </p:cNvPr>
          <p:cNvSpPr txBox="1">
            <a:spLocks/>
          </p:cNvSpPr>
          <p:nvPr/>
        </p:nvSpPr>
        <p:spPr>
          <a:xfrm>
            <a:off x="838200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b="1" dirty="0">
                <a:solidFill>
                  <a:srgbClr val="FF0000"/>
                </a:solidFill>
              </a:rPr>
              <a:t>                               </a:t>
            </a:r>
            <a:r>
              <a:rPr lang="cs-CZ" sz="3200" b="1" dirty="0">
                <a:solidFill>
                  <a:srgbClr val="FF0000"/>
                </a:solidFill>
              </a:rPr>
              <a:t>Pracoviště </a:t>
            </a:r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154588332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2D18C2B8-A41A-077B-B531-E9E711F047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087" t="23473" r="19201" b="16426"/>
          <a:stretch/>
        </p:blipFill>
        <p:spPr>
          <a:xfrm>
            <a:off x="1156355" y="69121"/>
            <a:ext cx="9879290" cy="5325694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88E7DF65-5D60-B980-98BA-6423517AB488}"/>
              </a:ext>
            </a:extLst>
          </p:cNvPr>
          <p:cNvSpPr txBox="1"/>
          <p:nvPr/>
        </p:nvSpPr>
        <p:spPr>
          <a:xfrm rot="10800000" flipV="1">
            <a:off x="3132080" y="5588550"/>
            <a:ext cx="53392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/>
              <a:t>Koordináty:</a:t>
            </a:r>
          </a:p>
          <a:p>
            <a:r>
              <a:rPr lang="cs-CZ" sz="2400" b="1" dirty="0"/>
              <a:t>z. s. č.  </a:t>
            </a:r>
            <a:r>
              <a:rPr lang="cs-CZ" sz="2400" dirty="0"/>
              <a:t>–  západní sekční čára</a:t>
            </a:r>
          </a:p>
          <a:p>
            <a:r>
              <a:rPr lang="cs-CZ" sz="2400" b="1" dirty="0"/>
              <a:t>j. s. č.  </a:t>
            </a:r>
            <a:r>
              <a:rPr lang="cs-CZ" sz="2400" dirty="0"/>
              <a:t>–  jižní sekční čára</a:t>
            </a:r>
          </a:p>
        </p:txBody>
      </p:sp>
      <p:cxnSp>
        <p:nvCxnSpPr>
          <p:cNvPr id="7" name="Přímá spojnice 6">
            <a:extLst>
              <a:ext uri="{FF2B5EF4-FFF2-40B4-BE49-F238E27FC236}">
                <a16:creationId xmlns:a16="http://schemas.microsoft.com/office/drawing/2014/main" id="{1B207DFF-B739-8082-1426-E0548289078B}"/>
              </a:ext>
            </a:extLst>
          </p:cNvPr>
          <p:cNvCxnSpPr/>
          <p:nvPr/>
        </p:nvCxnSpPr>
        <p:spPr>
          <a:xfrm>
            <a:off x="2511972" y="2731968"/>
            <a:ext cx="914400" cy="914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ál 11">
            <a:extLst>
              <a:ext uri="{FF2B5EF4-FFF2-40B4-BE49-F238E27FC236}">
                <a16:creationId xmlns:a16="http://schemas.microsoft.com/office/drawing/2014/main" id="{F07A18FD-DE30-60BA-8BFC-051026F9B646}"/>
              </a:ext>
            </a:extLst>
          </p:cNvPr>
          <p:cNvSpPr/>
          <p:nvPr/>
        </p:nvSpPr>
        <p:spPr>
          <a:xfrm>
            <a:off x="3846785" y="2766127"/>
            <a:ext cx="189187" cy="18728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23" name="Přímá spojnice 22">
            <a:extLst>
              <a:ext uri="{FF2B5EF4-FFF2-40B4-BE49-F238E27FC236}">
                <a16:creationId xmlns:a16="http://schemas.microsoft.com/office/drawing/2014/main" id="{A4A532FC-37D6-45F7-BBF8-762D2C915950}"/>
              </a:ext>
            </a:extLst>
          </p:cNvPr>
          <p:cNvCxnSpPr>
            <a:cxnSpLocks/>
          </p:cNvCxnSpPr>
          <p:nvPr/>
        </p:nvCxnSpPr>
        <p:spPr>
          <a:xfrm flipH="1">
            <a:off x="1156355" y="2871231"/>
            <a:ext cx="2680028" cy="1957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Přímá spojnice 26">
            <a:extLst>
              <a:ext uri="{FF2B5EF4-FFF2-40B4-BE49-F238E27FC236}">
                <a16:creationId xmlns:a16="http://schemas.microsoft.com/office/drawing/2014/main" id="{18583211-E51D-AF21-7E3F-E7B2FEA76029}"/>
              </a:ext>
            </a:extLst>
          </p:cNvPr>
          <p:cNvCxnSpPr>
            <a:cxnSpLocks/>
          </p:cNvCxnSpPr>
          <p:nvPr/>
        </p:nvCxnSpPr>
        <p:spPr>
          <a:xfrm>
            <a:off x="3941378" y="2953407"/>
            <a:ext cx="0" cy="180777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ovéPole 33">
            <a:extLst>
              <a:ext uri="{FF2B5EF4-FFF2-40B4-BE49-F238E27FC236}">
                <a16:creationId xmlns:a16="http://schemas.microsoft.com/office/drawing/2014/main" id="{744951EE-5E71-A6BE-7962-1694050142EA}"/>
              </a:ext>
            </a:extLst>
          </p:cNvPr>
          <p:cNvSpPr txBox="1"/>
          <p:nvPr/>
        </p:nvSpPr>
        <p:spPr>
          <a:xfrm>
            <a:off x="1744715" y="2433679"/>
            <a:ext cx="1891863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chemeClr val="bg1"/>
                </a:solidFill>
              </a:rPr>
              <a:t>180 mm  z. s. č.</a:t>
            </a:r>
          </a:p>
        </p:txBody>
      </p:sp>
      <p:sp>
        <p:nvSpPr>
          <p:cNvPr id="37" name="TextovéPole 36">
            <a:extLst>
              <a:ext uri="{FF2B5EF4-FFF2-40B4-BE49-F238E27FC236}">
                <a16:creationId xmlns:a16="http://schemas.microsoft.com/office/drawing/2014/main" id="{4CAD5297-26A9-95B2-6388-36B01A857F45}"/>
              </a:ext>
            </a:extLst>
          </p:cNvPr>
          <p:cNvSpPr txBox="1"/>
          <p:nvPr/>
        </p:nvSpPr>
        <p:spPr>
          <a:xfrm>
            <a:off x="4035972" y="3498461"/>
            <a:ext cx="1891863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chemeClr val="bg1"/>
                </a:solidFill>
              </a:rPr>
              <a:t>11O mm  j. s. č.</a:t>
            </a:r>
          </a:p>
        </p:txBody>
      </p:sp>
    </p:spTree>
    <p:extLst>
      <p:ext uri="{BB962C8B-B14F-4D97-AF65-F5344CB8AC3E}">
        <p14:creationId xmlns:p14="http://schemas.microsoft.com/office/powerpoint/2010/main" val="196762470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4">
            <a:extLst>
              <a:ext uri="{FF2B5EF4-FFF2-40B4-BE49-F238E27FC236}">
                <a16:creationId xmlns:a16="http://schemas.microsoft.com/office/drawing/2014/main" id="{FCB3BA00-A6DC-AEE8-8C38-17E627A1AB8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153185"/>
            <a:ext cx="8229600" cy="1143000"/>
          </a:xfrm>
        </p:spPr>
        <p:txBody>
          <a:bodyPr/>
          <a:lstStyle/>
          <a:p>
            <a:pPr marL="838200" indent="-838200"/>
            <a:r>
              <a:rPr lang="cs-CZ" altLang="cs-CZ" sz="3200" b="1" dirty="0">
                <a:solidFill>
                  <a:srgbClr val="FF0000"/>
                </a:solidFill>
              </a:rPr>
              <a:t>                 Státní archeologický seznam</a:t>
            </a:r>
          </a:p>
        </p:txBody>
      </p:sp>
      <p:sp>
        <p:nvSpPr>
          <p:cNvPr id="20483" name="Rectangle 5">
            <a:extLst>
              <a:ext uri="{FF2B5EF4-FFF2-40B4-BE49-F238E27FC236}">
                <a16:creationId xmlns:a16="http://schemas.microsoft.com/office/drawing/2014/main" id="{316C75D0-B1FB-0E94-5708-7FA38057C5F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59876" y="1461154"/>
            <a:ext cx="11227324" cy="5168245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1800" b="1" dirty="0"/>
              <a:t>Databáze </a:t>
            </a:r>
            <a:r>
              <a:rPr lang="cs-CZ" altLang="cs-CZ" sz="1800" dirty="0"/>
              <a:t> –  databáze vytvořená v NPÚ, která eviduje území s archeologickými nálezy, </a:t>
            </a:r>
          </a:p>
          <a:p>
            <a:pPr marL="0" indent="0" eaLnBrk="1" hangingPunct="1">
              <a:buNone/>
              <a:defRPr/>
            </a:pPr>
            <a:r>
              <a:rPr lang="cs-CZ" altLang="cs-CZ" sz="1800" dirty="0"/>
              <a:t>                           které jsou v mapě (M 1:10000) vymezeny jako: </a:t>
            </a:r>
          </a:p>
          <a:p>
            <a:pPr eaLnBrk="1" hangingPunct="1">
              <a:defRPr/>
            </a:pPr>
            <a:endParaRPr lang="cs-CZ" altLang="cs-CZ" sz="1800" dirty="0"/>
          </a:p>
          <a:p>
            <a:pPr marL="0" indent="0">
              <a:buNone/>
              <a:defRPr/>
            </a:pPr>
            <a:r>
              <a:rPr lang="cs-CZ" altLang="cs-CZ" sz="1800" b="1" dirty="0"/>
              <a:t>     Bod</a:t>
            </a:r>
            <a:r>
              <a:rPr lang="cs-CZ" altLang="cs-CZ" sz="1800" dirty="0"/>
              <a:t>  –  nemá plošný rozsah (ojedinělé nálezy (depoty, mince, aj.)</a:t>
            </a:r>
          </a:p>
          <a:p>
            <a:pPr marL="0" indent="0">
              <a:buNone/>
              <a:defRPr/>
            </a:pPr>
            <a:endParaRPr lang="cs-CZ" altLang="cs-CZ" sz="1800" dirty="0"/>
          </a:p>
          <a:p>
            <a:pPr marL="0" indent="0">
              <a:buNone/>
              <a:defRPr/>
            </a:pPr>
            <a:r>
              <a:rPr lang="cs-CZ" altLang="cs-CZ" sz="1800" dirty="0"/>
              <a:t>     </a:t>
            </a:r>
            <a:r>
              <a:rPr lang="cs-CZ" altLang="cs-CZ" sz="1800" b="1" dirty="0"/>
              <a:t>Plocha</a:t>
            </a:r>
            <a:r>
              <a:rPr lang="cs-CZ" altLang="cs-CZ" sz="1800" dirty="0"/>
              <a:t>  –  ohraničený prostor vymezený v mapě jako </a:t>
            </a:r>
            <a:r>
              <a:rPr lang="cs-CZ" altLang="cs-CZ" sz="1800" b="1" dirty="0"/>
              <a:t>polygon</a:t>
            </a:r>
            <a:r>
              <a:rPr lang="cs-CZ" altLang="cs-CZ" sz="1800" dirty="0"/>
              <a:t>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 (obrazec) fixovaný souřadnicemi </a:t>
            </a:r>
          </a:p>
          <a:p>
            <a:pPr marL="0" indent="0">
              <a:buNone/>
              <a:defRPr/>
            </a:pPr>
            <a:endParaRPr lang="cs-CZ" altLang="cs-CZ" sz="1800" dirty="0"/>
          </a:p>
          <a:p>
            <a:pPr marL="0" indent="0">
              <a:buNone/>
              <a:defRPr/>
            </a:pPr>
            <a:r>
              <a:rPr lang="cs-CZ" altLang="cs-CZ" sz="1800" dirty="0"/>
              <a:t>      </a:t>
            </a:r>
            <a:r>
              <a:rPr lang="cs-CZ" altLang="cs-CZ" sz="1800" b="1" dirty="0"/>
              <a:t>Okruh</a:t>
            </a:r>
            <a:r>
              <a:rPr lang="cs-CZ" altLang="cs-CZ" sz="1800" dirty="0"/>
              <a:t>  –  vytýčení plochy (naleziště), které nelze v mapě přesně</a:t>
            </a:r>
            <a:r>
              <a:rPr lang="cs-CZ" altLang="cs-CZ" sz="1800" b="1" dirty="0"/>
              <a:t> </a:t>
            </a:r>
            <a:r>
              <a:rPr lang="cs-CZ" altLang="cs-CZ" sz="1800" dirty="0"/>
              <a:t>vymezit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  (např. archeologické objekty kolem pevného bodu jako je např. transformátor, rybník aj.).</a:t>
            </a:r>
          </a:p>
          <a:p>
            <a:pPr eaLnBrk="1" hangingPunct="1">
              <a:defRPr/>
            </a:pPr>
            <a:endParaRPr lang="cs-CZ" altLang="cs-CZ" sz="1800" dirty="0"/>
          </a:p>
          <a:p>
            <a:pPr eaLnBrk="1" hangingPunct="1">
              <a:defRPr/>
            </a:pPr>
            <a:r>
              <a:rPr lang="cs-CZ" altLang="cs-CZ" sz="1800" b="1" dirty="0"/>
              <a:t>Území s archeologickými nálezy  </a:t>
            </a:r>
            <a:r>
              <a:rPr lang="cs-CZ" altLang="cs-CZ" sz="1800" dirty="0"/>
              <a:t>–  teritorium, na němž se vyskytují movité nálezy v různém rozsahu (ÚAN I až IV.).</a:t>
            </a:r>
          </a:p>
          <a:p>
            <a:pPr marL="0" indent="0">
              <a:buNone/>
              <a:defRPr/>
            </a:pPr>
            <a:endParaRPr lang="cs-CZ" altLang="cs-CZ" sz="2000" dirty="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4">
            <a:extLst>
              <a:ext uri="{FF2B5EF4-FFF2-40B4-BE49-F238E27FC236}">
                <a16:creationId xmlns:a16="http://schemas.microsoft.com/office/drawing/2014/main" id="{B365327C-10DD-E84A-6090-FA744041A83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92313" y="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3200" dirty="0"/>
              <a:t>              </a:t>
            </a:r>
            <a:r>
              <a:rPr lang="cs-CZ" altLang="cs-CZ" sz="3200" b="1" dirty="0">
                <a:solidFill>
                  <a:srgbClr val="FF0000"/>
                </a:solidFill>
              </a:rPr>
              <a:t>Území s archeologickými nálezy</a:t>
            </a:r>
          </a:p>
        </p:txBody>
      </p:sp>
      <p:sp>
        <p:nvSpPr>
          <p:cNvPr id="21507" name="Rectangle 5">
            <a:extLst>
              <a:ext uri="{FF2B5EF4-FFF2-40B4-BE49-F238E27FC236}">
                <a16:creationId xmlns:a16="http://schemas.microsoft.com/office/drawing/2014/main" id="{507722CC-C7E5-A146-4DF7-CCABFF96333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22168" y="609600"/>
            <a:ext cx="11349873" cy="6248400"/>
          </a:xfrm>
        </p:spPr>
        <p:txBody>
          <a:bodyPr>
            <a:normAutofit/>
          </a:bodyPr>
          <a:lstStyle/>
          <a:p>
            <a:pPr marL="0" indent="0" eaLnBrk="1" hangingPunct="1">
              <a:buNone/>
            </a:pPr>
            <a:endParaRPr lang="cs-CZ" altLang="cs-CZ" sz="2000" dirty="0"/>
          </a:p>
          <a:p>
            <a:r>
              <a:rPr lang="cs-CZ" altLang="cs-CZ" sz="2000" dirty="0"/>
              <a:t>Teritorium, na němž se vyskytují archeologické nemovité a movité nálezy v různém rozsahu, anebo jejich výskyt lze očekávat v přítomnosti či budoucnosti.</a:t>
            </a:r>
          </a:p>
          <a:p>
            <a:endParaRPr lang="cs-CZ" altLang="cs-CZ" sz="2000" dirty="0"/>
          </a:p>
          <a:p>
            <a:r>
              <a:rPr lang="cs-CZ" altLang="cs-CZ" sz="2000" b="1" dirty="0"/>
              <a:t>Území s archeologickými nálezy (UAN)</a:t>
            </a:r>
            <a:r>
              <a:rPr lang="cs-CZ" altLang="cs-CZ" sz="2000" dirty="0"/>
              <a:t>  –  základní jednotka. </a:t>
            </a:r>
          </a:p>
          <a:p>
            <a:pPr marL="0" indent="0" eaLnBrk="1" hangingPunct="1">
              <a:buNone/>
            </a:pPr>
            <a:endParaRPr lang="cs-CZ" altLang="cs-CZ" sz="2000" dirty="0"/>
          </a:p>
          <a:p>
            <a:pPr eaLnBrk="1" hangingPunct="1"/>
            <a:r>
              <a:rPr lang="cs-CZ" altLang="cs-CZ" sz="2000" b="1" dirty="0"/>
              <a:t>SAS rozlišuje 4 kategorie UAN:</a:t>
            </a:r>
          </a:p>
          <a:p>
            <a:pPr eaLnBrk="1" hangingPunct="1">
              <a:buFontTx/>
              <a:buNone/>
            </a:pPr>
            <a:endParaRPr lang="cs-CZ" altLang="cs-CZ" sz="2000" dirty="0"/>
          </a:p>
          <a:p>
            <a:pPr eaLnBrk="1" hangingPunct="1"/>
            <a:r>
              <a:rPr lang="cs-CZ" altLang="cs-CZ" sz="2000" b="1" dirty="0"/>
              <a:t>UAN  I </a:t>
            </a:r>
            <a:r>
              <a:rPr lang="cs-CZ" altLang="cs-CZ" sz="2000" dirty="0"/>
              <a:t>–  území s pozitivně prokázaným nebo bezpečně zjištěným výskytem archeologických nálezů;</a:t>
            </a:r>
          </a:p>
          <a:p>
            <a:pPr eaLnBrk="1" hangingPunct="1"/>
            <a:r>
              <a:rPr lang="cs-CZ" altLang="cs-CZ" sz="2000" b="1" dirty="0"/>
              <a:t>UAN II</a:t>
            </a:r>
            <a:r>
              <a:rPr lang="cs-CZ" altLang="cs-CZ" sz="2000" dirty="0"/>
              <a:t> –  území, kde sice nebyly archeologické nálezy doloženy, ale je zde vysoká pravděpodobnost</a:t>
            </a:r>
          </a:p>
          <a:p>
            <a:pPr marL="0" indent="0" eaLnBrk="1" hangingPunct="1">
              <a:buNone/>
            </a:pPr>
            <a:r>
              <a:rPr lang="cs-CZ" altLang="cs-CZ" sz="2000" dirty="0"/>
              <a:t>                      jejich výskytu (svědectví písemných pramenů);</a:t>
            </a:r>
          </a:p>
          <a:p>
            <a:pPr eaLnBrk="1" hangingPunct="1"/>
            <a:r>
              <a:rPr lang="cs-CZ" altLang="cs-CZ" sz="2000" b="1" dirty="0"/>
              <a:t>UAN III</a:t>
            </a:r>
            <a:r>
              <a:rPr lang="cs-CZ" altLang="cs-CZ" sz="2000" dirty="0"/>
              <a:t> –  území bez prokázaných nálezů s 50ti % pravděpodobností výskytu archeologických nálezů;</a:t>
            </a:r>
          </a:p>
          <a:p>
            <a:pPr eaLnBrk="1" hangingPunct="1"/>
            <a:r>
              <a:rPr lang="cs-CZ" altLang="cs-CZ" sz="2000" b="1" dirty="0"/>
              <a:t>UAN IV </a:t>
            </a:r>
            <a:r>
              <a:rPr lang="cs-CZ" altLang="cs-CZ" sz="2000" dirty="0"/>
              <a:t>– území, kde není reálná naděje na výskyt archeologických nálezů (za území bez archeologických</a:t>
            </a:r>
          </a:p>
          <a:p>
            <a:pPr marL="0" indent="0" eaLnBrk="1" hangingPunct="1">
              <a:buNone/>
            </a:pPr>
            <a:r>
              <a:rPr lang="cs-CZ" altLang="cs-CZ" sz="2000" dirty="0"/>
              <a:t>                      nálezů jsou považovány pouze taková území, na nichž byly prokazatelně odtěženy veškeré</a:t>
            </a:r>
          </a:p>
          <a:p>
            <a:pPr marL="0" indent="0" eaLnBrk="1" hangingPunct="1">
              <a:buNone/>
            </a:pPr>
            <a:r>
              <a:rPr lang="cs-CZ" altLang="cs-CZ" sz="2000" dirty="0"/>
              <a:t>                      povrchové vrstvy čtvrtohorního stáří až na podloží (lomy, doly, </a:t>
            </a:r>
            <a:r>
              <a:rPr lang="cs-CZ" altLang="cs-CZ" sz="2000" dirty="0" err="1"/>
              <a:t>cihleny</a:t>
            </a:r>
            <a:r>
              <a:rPr lang="cs-CZ" altLang="cs-CZ" sz="2000" dirty="0"/>
              <a:t> aj.)</a:t>
            </a:r>
          </a:p>
          <a:p>
            <a:pPr eaLnBrk="1" hangingPunct="1">
              <a:buFontTx/>
              <a:buNone/>
            </a:pPr>
            <a:endParaRPr lang="cs-CZ" altLang="cs-CZ" sz="2000" dirty="0"/>
          </a:p>
          <a:p>
            <a:pPr eaLnBrk="1" hangingPunct="1">
              <a:buFontTx/>
              <a:buNone/>
            </a:pPr>
            <a:endParaRPr lang="cs-CZ" altLang="cs-CZ" sz="2000" dirty="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6">
            <a:extLst>
              <a:ext uri="{FF2B5EF4-FFF2-40B4-BE49-F238E27FC236}">
                <a16:creationId xmlns:a16="http://schemas.microsoft.com/office/drawing/2014/main" id="{15C2E850-7349-2AD1-8ECE-6D221D63C05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1"/>
            <a:ext cx="4800600" cy="69183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5603" name="Picture 7">
            <a:extLst>
              <a:ext uri="{FF2B5EF4-FFF2-40B4-BE49-F238E27FC236}">
                <a16:creationId xmlns:a16="http://schemas.microsoft.com/office/drawing/2014/main" id="{32AFF3D8-BA72-EB48-873E-9DF763C87E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9601" y="260351"/>
            <a:ext cx="3140075" cy="626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6">
            <a:extLst>
              <a:ext uri="{FF2B5EF4-FFF2-40B4-BE49-F238E27FC236}">
                <a16:creationId xmlns:a16="http://schemas.microsoft.com/office/drawing/2014/main" id="{2E8F6F88-752C-A553-AB57-E82BD1F1442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28801" y="1"/>
            <a:ext cx="8501063" cy="68675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4">
            <a:extLst>
              <a:ext uri="{FF2B5EF4-FFF2-40B4-BE49-F238E27FC236}">
                <a16:creationId xmlns:a16="http://schemas.microsoft.com/office/drawing/2014/main" id="{91A684DB-2427-56EC-EDF2-2106435D139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92313" y="0"/>
            <a:ext cx="8229600" cy="1143000"/>
          </a:xfrm>
        </p:spPr>
        <p:txBody>
          <a:bodyPr/>
          <a:lstStyle/>
          <a:p>
            <a:r>
              <a:rPr lang="cs-CZ" altLang="cs-CZ" sz="3200" b="1" dirty="0">
                <a:solidFill>
                  <a:srgbClr val="FF0000"/>
                </a:solidFill>
              </a:rPr>
              <a:t>              Archeologická databáze Čech (ADČ)</a:t>
            </a:r>
            <a:r>
              <a:rPr lang="cs-CZ" altLang="cs-CZ" sz="3200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9219" name="Rectangle 5">
            <a:extLst>
              <a:ext uri="{FF2B5EF4-FFF2-40B4-BE49-F238E27FC236}">
                <a16:creationId xmlns:a16="http://schemas.microsoft.com/office/drawing/2014/main" id="{C6975D28-9DD3-7623-F871-78B1163AE78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97584" y="1295400"/>
            <a:ext cx="11104775" cy="54102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altLang="cs-CZ" sz="1800" b="1" dirty="0"/>
              <a:t>Datový soubor evidence archeologických akcí vedený Oddělením prostorové archeologie ARÚP.</a:t>
            </a:r>
          </a:p>
          <a:p>
            <a:pPr>
              <a:defRPr/>
            </a:pPr>
            <a:r>
              <a:rPr lang="cs-CZ" altLang="cs-CZ" sz="1800" b="1" dirty="0"/>
              <a:t>Základní jednotkou ke archeologická akce.</a:t>
            </a:r>
          </a:p>
          <a:p>
            <a:pPr marL="0" indent="0">
              <a:buNone/>
              <a:defRPr/>
            </a:pPr>
            <a:endParaRPr lang="cs-CZ" altLang="cs-CZ" sz="1800" b="1" dirty="0"/>
          </a:p>
          <a:p>
            <a:pPr>
              <a:buFontTx/>
              <a:buNone/>
              <a:defRPr/>
            </a:pPr>
            <a:r>
              <a:rPr lang="cs-CZ" altLang="cs-CZ" sz="1800" b="1" dirty="0"/>
              <a:t>     Informační zdroje:</a:t>
            </a:r>
          </a:p>
          <a:p>
            <a:pPr>
              <a:buFontTx/>
              <a:buNone/>
              <a:defRPr/>
            </a:pPr>
            <a:r>
              <a:rPr lang="cs-CZ" altLang="cs-CZ" sz="1800" b="1" dirty="0"/>
              <a:t>     </a:t>
            </a:r>
            <a:r>
              <a:rPr lang="cs-CZ" altLang="cs-CZ" sz="1800" dirty="0"/>
              <a:t>–  Zprávy o archeologické akci (ZAA) od vedoucích výzkumů </a:t>
            </a:r>
          </a:p>
          <a:p>
            <a:pPr>
              <a:buFontTx/>
              <a:buNone/>
              <a:defRPr/>
            </a:pPr>
            <a:r>
              <a:rPr lang="cs-CZ" altLang="cs-CZ" sz="1800" dirty="0"/>
              <a:t>     –  Záznamy o výzkumech evidované roku 1984 v </a:t>
            </a:r>
            <a:r>
              <a:rPr lang="cs-CZ" altLang="cs-CZ" sz="1800" b="1" dirty="0"/>
              <a:t>PIAN</a:t>
            </a:r>
            <a:r>
              <a:rPr lang="cs-CZ" altLang="cs-CZ" sz="1800" dirty="0"/>
              <a:t> (Prostorová Identifikace Archeologických Nálezů)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–  Informace o výzkumech před rokem 1984 z publikovaných soupisů nálezových zpráv (1919–1952),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periodika Výzkumy v Čechách (1963–1987) a excerpt nálezových zpráv ze zbylých let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–  Kartotéka archeologických nalezišť (vznikla v 80. letech v ARÚP pro IS památkové péče </a:t>
            </a:r>
            <a:r>
              <a:rPr lang="cs-CZ" altLang="cs-CZ" sz="1800" dirty="0" err="1"/>
              <a:t>MonumIS</a:t>
            </a:r>
            <a:r>
              <a:rPr lang="cs-CZ" altLang="cs-CZ" sz="1800" dirty="0"/>
              <a:t>); kartotéka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Východočeského kraje; databáze terénních akcí mostecké expozitury pražského AÚ (1953–1992).</a:t>
            </a:r>
          </a:p>
          <a:p>
            <a:pPr marL="0" indent="0">
              <a:buNone/>
              <a:defRPr/>
            </a:pPr>
            <a:endParaRPr lang="cs-CZ" altLang="cs-CZ" sz="1800" dirty="0"/>
          </a:p>
          <a:p>
            <a:pPr>
              <a:defRPr/>
            </a:pPr>
            <a:r>
              <a:rPr lang="cs-CZ" altLang="cs-CZ" sz="1800" b="1" dirty="0"/>
              <a:t>Archeologická mapa ČR  </a:t>
            </a:r>
            <a:r>
              <a:rPr lang="cs-CZ" altLang="cs-CZ" sz="1800" dirty="0"/>
              <a:t>–   elektronická databáze terénních výzkumů a nálezů, vedená oběma AÚ,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                                která umožňuje evidenci a vyhledávání údajů a jejich propojení s aplikacemi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                                Geografického informačního systému (GIS) 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4">
            <a:extLst>
              <a:ext uri="{FF2B5EF4-FFF2-40B4-BE49-F238E27FC236}">
                <a16:creationId xmlns:a16="http://schemas.microsoft.com/office/drawing/2014/main" id="{ADD12535-219C-8D6B-444D-76D1FC092D0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76200"/>
            <a:ext cx="8229600" cy="1143000"/>
          </a:xfrm>
        </p:spPr>
        <p:txBody>
          <a:bodyPr/>
          <a:lstStyle/>
          <a:p>
            <a:r>
              <a:rPr lang="cs-CZ" altLang="cs-CZ" sz="3200" b="1" dirty="0">
                <a:solidFill>
                  <a:srgbClr val="FF0000"/>
                </a:solidFill>
              </a:rPr>
              <a:t>                Archeologická mapa (AMČR)</a:t>
            </a:r>
          </a:p>
        </p:txBody>
      </p:sp>
      <p:sp>
        <p:nvSpPr>
          <p:cNvPr id="15363" name="Rectangle 5">
            <a:extLst>
              <a:ext uri="{FF2B5EF4-FFF2-40B4-BE49-F238E27FC236}">
                <a16:creationId xmlns:a16="http://schemas.microsoft.com/office/drawing/2014/main" id="{3913FBBD-1FD9-996C-19CE-4838F2762CD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59875" y="1219200"/>
            <a:ext cx="10812545" cy="6172200"/>
          </a:xfrm>
        </p:spPr>
        <p:txBody>
          <a:bodyPr/>
          <a:lstStyle/>
          <a:p>
            <a:pPr marL="609600" indent="-609600">
              <a:buNone/>
              <a:defRPr/>
            </a:pPr>
            <a:r>
              <a:rPr lang="cs-CZ" altLang="cs-CZ" sz="1800" dirty="0"/>
              <a:t> </a:t>
            </a:r>
          </a:p>
          <a:p>
            <a:pPr marL="609600" indent="-609600">
              <a:buNone/>
              <a:defRPr/>
            </a:pPr>
            <a:r>
              <a:rPr lang="cs-CZ" sz="1800" dirty="0"/>
              <a:t>Je systémová aplikace určená pro sběr, správu a prezentaci informací o archeologických výzkumech na území ČR. </a:t>
            </a:r>
          </a:p>
          <a:p>
            <a:pPr marL="609600" indent="-609600">
              <a:buNone/>
              <a:defRPr/>
            </a:pPr>
            <a:endParaRPr lang="cs-CZ" sz="1800" dirty="0"/>
          </a:p>
          <a:p>
            <a:pPr marL="609600" indent="-609600">
              <a:buNone/>
              <a:defRPr/>
            </a:pPr>
            <a:r>
              <a:rPr lang="cs-CZ" sz="1800" dirty="0"/>
              <a:t>Shromažďuje a uchovává údaje o subjektech souvisejících:</a:t>
            </a:r>
          </a:p>
          <a:p>
            <a:pPr marL="609600" indent="-609600">
              <a:buNone/>
              <a:defRPr/>
            </a:pPr>
            <a:r>
              <a:rPr lang="cs-CZ" sz="1800" dirty="0"/>
              <a:t> a)   s povinností stavebníka strpět archeologický výzkum </a:t>
            </a:r>
          </a:p>
          <a:p>
            <a:pPr marL="609600" indent="-609600">
              <a:buNone/>
              <a:defRPr/>
            </a:pPr>
            <a:r>
              <a:rPr lang="cs-CZ" sz="1800" dirty="0"/>
              <a:t> b)   s povinností nálezce nebo osoby odpovědné za provádění prací, při nichž došlo k archeologickému nálezu  </a:t>
            </a:r>
          </a:p>
          <a:p>
            <a:pPr marL="609600" indent="-609600">
              <a:buNone/>
              <a:defRPr/>
            </a:pPr>
            <a:endParaRPr lang="cs-CZ" altLang="cs-CZ" sz="1800" dirty="0"/>
          </a:p>
          <a:p>
            <a:pPr marL="609600" indent="-609600">
              <a:buNone/>
              <a:defRPr/>
            </a:pPr>
            <a:r>
              <a:rPr lang="cs-CZ" altLang="cs-CZ" sz="1800" dirty="0"/>
              <a:t> </a:t>
            </a:r>
            <a:r>
              <a:rPr lang="cs-CZ" altLang="cs-CZ" sz="1800" b="1" dirty="0"/>
              <a:t>ARÚ Praha </a:t>
            </a:r>
            <a:r>
              <a:rPr lang="cs-CZ" altLang="cs-CZ" sz="1800" dirty="0"/>
              <a:t>– eviduje nálezy z území Čech</a:t>
            </a:r>
          </a:p>
          <a:p>
            <a:pPr marL="609600" indent="-609600">
              <a:buNone/>
              <a:defRPr/>
            </a:pPr>
            <a:r>
              <a:rPr lang="cs-CZ" sz="1800" dirty="0"/>
              <a:t>                     – informace k výzkumům provedeným po roce 2000 </a:t>
            </a:r>
          </a:p>
          <a:p>
            <a:pPr marL="609600" indent="-609600">
              <a:buNone/>
              <a:defRPr/>
            </a:pPr>
            <a:r>
              <a:rPr lang="cs-CZ" sz="1800" dirty="0"/>
              <a:t>                     – retrospektivní data budou doplněna během let 2018/2019</a:t>
            </a:r>
          </a:p>
          <a:p>
            <a:pPr marL="609600" indent="-609600">
              <a:buNone/>
              <a:defRPr/>
            </a:pPr>
            <a:endParaRPr lang="cs-CZ" altLang="cs-CZ" sz="1800" dirty="0"/>
          </a:p>
          <a:p>
            <a:pPr marL="609600" indent="-609600">
              <a:buNone/>
              <a:defRPr/>
            </a:pPr>
            <a:r>
              <a:rPr lang="cs-CZ" altLang="cs-CZ" sz="1800" dirty="0"/>
              <a:t> </a:t>
            </a:r>
            <a:r>
              <a:rPr lang="cs-CZ" altLang="cs-CZ" sz="1800" b="1" dirty="0"/>
              <a:t>ARÚ Brno </a:t>
            </a:r>
            <a:r>
              <a:rPr lang="cs-CZ" altLang="cs-CZ" sz="1800" dirty="0"/>
              <a:t>– eviduje nálezy z území Moravy a českého Slezska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– informace k výzkumům provedeným po roce 2009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– retrospektivní data budou doplňována postupně </a:t>
            </a:r>
            <a:endParaRPr lang="cs-CZ" altLang="cs-CZ" sz="1800" dirty="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Obrázek 1">
            <a:extLst>
              <a:ext uri="{FF2B5EF4-FFF2-40B4-BE49-F238E27FC236}">
                <a16:creationId xmlns:a16="http://schemas.microsoft.com/office/drawing/2014/main" id="{4E454BCF-FC06-7F26-1D87-C1C0379428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569" y="130763"/>
            <a:ext cx="11127839" cy="625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Obrázek 1">
            <a:extLst>
              <a:ext uri="{FF2B5EF4-FFF2-40B4-BE49-F238E27FC236}">
                <a16:creationId xmlns:a16="http://schemas.microsoft.com/office/drawing/2014/main" id="{4D2B6282-7234-4DD2-055B-4652D035C9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879" y="205158"/>
            <a:ext cx="10728018" cy="6031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4">
            <a:extLst>
              <a:ext uri="{FF2B5EF4-FFF2-40B4-BE49-F238E27FC236}">
                <a16:creationId xmlns:a16="http://schemas.microsoft.com/office/drawing/2014/main" id="{BFA26D9A-4E74-1DA2-0F5E-BA19DB939E6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786" y="18255"/>
            <a:ext cx="10515600" cy="1325563"/>
          </a:xfrm>
        </p:spPr>
        <p:txBody>
          <a:bodyPr/>
          <a:lstStyle/>
          <a:p>
            <a:pPr eaLnBrk="1" hangingPunct="1"/>
            <a:r>
              <a:rPr lang="cs-CZ" altLang="cs-CZ" sz="3200" b="1" dirty="0"/>
              <a:t>                                          </a:t>
            </a:r>
            <a:r>
              <a:rPr lang="cs-CZ" altLang="cs-CZ" sz="3200" b="1" dirty="0">
                <a:solidFill>
                  <a:srgbClr val="FF0000"/>
                </a:solidFill>
              </a:rPr>
              <a:t>Památkový fond</a:t>
            </a:r>
          </a:p>
        </p:txBody>
      </p:sp>
      <p:sp>
        <p:nvSpPr>
          <p:cNvPr id="29699" name="Rectangle 5">
            <a:extLst>
              <a:ext uri="{FF2B5EF4-FFF2-40B4-BE49-F238E27FC236}">
                <a16:creationId xmlns:a16="http://schemas.microsoft.com/office/drawing/2014/main" id="{DAF24228-EB2F-8E16-AE3C-6E7FACDD254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38200" y="1687398"/>
            <a:ext cx="10515600" cy="4489565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cs-CZ" altLang="cs-CZ" sz="2000" dirty="0"/>
              <a:t>Součástí památkového Integrovaného systému IISPP je webová aplikace </a:t>
            </a:r>
            <a:r>
              <a:rPr lang="cs-CZ" altLang="cs-CZ" sz="2000" dirty="0" err="1"/>
              <a:t>MonumNET</a:t>
            </a:r>
            <a:r>
              <a:rPr lang="cs-CZ" altLang="cs-CZ" sz="2000" dirty="0"/>
              <a:t> a </a:t>
            </a:r>
            <a:r>
              <a:rPr lang="cs-CZ" altLang="cs-CZ" sz="2000" dirty="0" err="1"/>
              <a:t>MonumIS</a:t>
            </a:r>
            <a:r>
              <a:rPr lang="cs-CZ" altLang="cs-CZ" sz="2000" dirty="0"/>
              <a:t> s veřejně přístupnou i nepřístupnou částí, v níž jsou databáze:</a:t>
            </a:r>
          </a:p>
          <a:p>
            <a:pPr eaLnBrk="1" hangingPunct="1"/>
            <a:endParaRPr lang="cs-CZ" altLang="cs-CZ" sz="2000" dirty="0"/>
          </a:p>
          <a:p>
            <a:pPr eaLnBrk="1" hangingPunct="1"/>
            <a:r>
              <a:rPr lang="cs-CZ" altLang="cs-CZ" sz="2000" dirty="0"/>
              <a:t>seznamů movitých i nemovitých kulturních památek</a:t>
            </a:r>
          </a:p>
          <a:p>
            <a:pPr eaLnBrk="1" hangingPunct="1"/>
            <a:r>
              <a:rPr lang="cs-CZ" altLang="cs-CZ" sz="2000" dirty="0"/>
              <a:t>národních kulturních památek</a:t>
            </a:r>
          </a:p>
          <a:p>
            <a:pPr eaLnBrk="1" hangingPunct="1"/>
            <a:r>
              <a:rPr lang="cs-CZ" altLang="cs-CZ" sz="2000" dirty="0"/>
              <a:t>památek světového dědictví</a:t>
            </a:r>
          </a:p>
          <a:p>
            <a:pPr eaLnBrk="1" hangingPunct="1"/>
            <a:r>
              <a:rPr lang="cs-CZ" altLang="cs-CZ" sz="2000" dirty="0"/>
              <a:t>památkově chráněných území a ochranných pásem</a:t>
            </a:r>
          </a:p>
          <a:p>
            <a:pPr eaLnBrk="1" hangingPunct="1"/>
            <a:endParaRPr lang="cs-CZ" altLang="cs-CZ" sz="2000" dirty="0"/>
          </a:p>
          <a:p>
            <a:pPr eaLnBrk="1" hangingPunct="1"/>
            <a:r>
              <a:rPr lang="cs-CZ" altLang="cs-CZ" sz="2000" dirty="0"/>
              <a:t> Obrazové i textové údaje o památkách jsou přístupné v digitalizované podobě a lze je prostřednictvím jednoduchých tabulek přehledně vyhledávat. </a:t>
            </a:r>
          </a:p>
          <a:p>
            <a:pPr eaLnBrk="1" hangingPunct="1"/>
            <a:endParaRPr lang="cs-CZ" altLang="cs-CZ" sz="2000" dirty="0"/>
          </a:p>
          <a:p>
            <a:pPr eaLnBrk="1" hangingPunct="1"/>
            <a:r>
              <a:rPr lang="cs-CZ" altLang="cs-CZ" sz="2000" dirty="0"/>
              <a:t>Dostupné na stránkách Národního památkového ústavu.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Výsledek obrázku pro &amp;Ccaron;eský &amp;ccaron;asopis historický">
            <a:extLst>
              <a:ext uri="{FF2B5EF4-FFF2-40B4-BE49-F238E27FC236}">
                <a16:creationId xmlns:a16="http://schemas.microsoft.com/office/drawing/2014/main" id="{812E2CCB-EA94-9A42-7C78-B95A356943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83" r="14418"/>
          <a:stretch>
            <a:fillRect/>
          </a:stretch>
        </p:blipFill>
        <p:spPr bwMode="auto">
          <a:xfrm>
            <a:off x="681519" y="809340"/>
            <a:ext cx="3268894" cy="4623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1" name="Picture 3" descr="Výsledek obrázku pro &amp;Ccaron;eský &amp;ccaron;asopis historický">
            <a:extLst>
              <a:ext uri="{FF2B5EF4-FFF2-40B4-BE49-F238E27FC236}">
                <a16:creationId xmlns:a16="http://schemas.microsoft.com/office/drawing/2014/main" id="{3062B221-0D57-DE8D-DA6B-C060AFAE90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83" r="14418"/>
          <a:stretch>
            <a:fillRect/>
          </a:stretch>
        </p:blipFill>
        <p:spPr bwMode="auto">
          <a:xfrm>
            <a:off x="8239531" y="809341"/>
            <a:ext cx="3183623" cy="450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2" name="Picture 4" descr="Výsledek obrázku pro &amp;Ccaron;eský &amp;ccaron;asopis historický">
            <a:extLst>
              <a:ext uri="{FF2B5EF4-FFF2-40B4-BE49-F238E27FC236}">
                <a16:creationId xmlns:a16="http://schemas.microsoft.com/office/drawing/2014/main" id="{2BB993A4-8207-49A8-9443-5D5E014574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51" r="14651"/>
          <a:stretch>
            <a:fillRect/>
          </a:stretch>
        </p:blipFill>
        <p:spPr bwMode="auto">
          <a:xfrm>
            <a:off x="4461553" y="554804"/>
            <a:ext cx="3181566" cy="4500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C6549B20-E31D-EA7D-F02C-6155E5AD2435}"/>
              </a:ext>
            </a:extLst>
          </p:cNvPr>
          <p:cNvSpPr txBox="1"/>
          <p:nvPr/>
        </p:nvSpPr>
        <p:spPr>
          <a:xfrm>
            <a:off x="2056543" y="6045751"/>
            <a:ext cx="840254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b="1" dirty="0"/>
              <a:t>Literatura:      </a:t>
            </a:r>
            <a:r>
              <a:rPr lang="cs-CZ" sz="2000" b="1" dirty="0" err="1"/>
              <a:t>Semotanová</a:t>
            </a:r>
            <a:r>
              <a:rPr lang="cs-CZ" sz="2000" b="1" dirty="0"/>
              <a:t>, E., 1998: Historická geografie českých zemí. Praha.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8B1880CB-4E4D-E542-6A10-997F911746B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eaLnBrk="1" hangingPunct="1"/>
            <a:r>
              <a:rPr lang="cs-CZ" altLang="cs-CZ" sz="3200" b="1" dirty="0"/>
              <a:t>                               </a:t>
            </a:r>
            <a:r>
              <a:rPr lang="cs-CZ" altLang="cs-CZ" sz="3200" b="1" dirty="0">
                <a:solidFill>
                  <a:srgbClr val="FF0000"/>
                </a:solidFill>
              </a:rPr>
              <a:t>Centrální evidence sbírek</a:t>
            </a:r>
          </a:p>
        </p:txBody>
      </p:sp>
      <p:sp>
        <p:nvSpPr>
          <p:cNvPr id="11267" name="Rectangle 3">
            <a:extLst>
              <a:ext uri="{FF2B5EF4-FFF2-40B4-BE49-F238E27FC236}">
                <a16:creationId xmlns:a16="http://schemas.microsoft.com/office/drawing/2014/main" id="{21F2C824-87C0-670D-8B8F-9D564CF4B6C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140643" y="1196975"/>
            <a:ext cx="10586301" cy="5805488"/>
          </a:xfrm>
        </p:spPr>
        <p:txBody>
          <a:bodyPr/>
          <a:lstStyle/>
          <a:p>
            <a:pPr marL="609600" indent="-609600">
              <a:buNone/>
            </a:pPr>
            <a:r>
              <a:rPr lang="cs-CZ" altLang="cs-CZ" sz="2400" b="1" dirty="0"/>
              <a:t>Obsahuje:</a:t>
            </a:r>
            <a:endParaRPr lang="cs-CZ" altLang="cs-CZ" sz="2400" dirty="0"/>
          </a:p>
          <a:p>
            <a:pPr marL="609600" indent="-609600">
              <a:buFontTx/>
              <a:buAutoNum type="alphaLcParenR"/>
            </a:pPr>
            <a:r>
              <a:rPr lang="cs-CZ" altLang="cs-CZ" sz="1800" b="1" dirty="0"/>
              <a:t>Název sbírky</a:t>
            </a:r>
            <a:r>
              <a:rPr lang="cs-CZ" altLang="cs-CZ" sz="1800" dirty="0"/>
              <a:t>  </a:t>
            </a:r>
            <a:r>
              <a:rPr lang="cs-CZ" altLang="cs-CZ" sz="1800" b="1" dirty="0"/>
              <a:t>–   </a:t>
            </a:r>
            <a:r>
              <a:rPr lang="cs-CZ" altLang="cs-CZ" sz="1800" dirty="0"/>
              <a:t>vychází z</a:t>
            </a:r>
            <a:r>
              <a:rPr lang="cs-CZ" altLang="cs-CZ" sz="1800" b="1" dirty="0"/>
              <a:t> </a:t>
            </a:r>
            <a:r>
              <a:rPr lang="cs-CZ" altLang="cs-CZ" sz="1800" dirty="0"/>
              <a:t>názvu instituce, který je uveden ve zřizovací</a:t>
            </a:r>
          </a:p>
          <a:p>
            <a:pPr marL="609600" indent="-609600">
              <a:buNone/>
            </a:pPr>
            <a:r>
              <a:rPr lang="cs-CZ" altLang="cs-CZ" sz="1800" dirty="0"/>
              <a:t>                                       listině (např. Sbírka Slezského zemského muzea, číslo</a:t>
            </a:r>
          </a:p>
          <a:p>
            <a:pPr marL="609600" indent="-609600">
              <a:buNone/>
            </a:pPr>
            <a:r>
              <a:rPr lang="cs-CZ" altLang="cs-CZ" sz="1800" dirty="0"/>
              <a:t>                                       sbírky je uvedeno v osvědčení o zápisu sbírky v CES)</a:t>
            </a:r>
          </a:p>
          <a:p>
            <a:pPr marL="609600" indent="-609600">
              <a:buFontTx/>
              <a:buAutoNum type="alphaLcParenR" startAt="2"/>
            </a:pPr>
            <a:r>
              <a:rPr lang="cs-CZ" altLang="cs-CZ" sz="1800" b="1" dirty="0"/>
              <a:t>Údaje o vlastníkovi</a:t>
            </a:r>
            <a:r>
              <a:rPr lang="cs-CZ" altLang="cs-CZ" sz="1800" dirty="0"/>
              <a:t> nebo správci –  u státní sbírky je  vlastníkem stát tj.  ČR, u </a:t>
            </a:r>
          </a:p>
          <a:p>
            <a:pPr marL="609600" indent="-609600">
              <a:buNone/>
            </a:pPr>
            <a:r>
              <a:rPr lang="cs-CZ" altLang="cs-CZ" sz="1800" dirty="0"/>
              <a:t>                                                                     krajské kraj, u  obecní obec</a:t>
            </a:r>
          </a:p>
          <a:p>
            <a:pPr marL="609600" indent="-609600">
              <a:buFontTx/>
              <a:buAutoNum type="alphaLcParenR" startAt="3"/>
            </a:pPr>
            <a:r>
              <a:rPr lang="cs-CZ" altLang="cs-CZ" sz="1800" b="1" dirty="0"/>
              <a:t>Časové období</a:t>
            </a:r>
            <a:r>
              <a:rPr lang="cs-CZ" altLang="cs-CZ" sz="1800" dirty="0"/>
              <a:t>, stručná historie (nejstarší doklady, kurátoři, konzervátoři, expozice, významné výstavy)</a:t>
            </a:r>
          </a:p>
          <a:p>
            <a:pPr marL="609600" indent="-609600">
              <a:buFontTx/>
              <a:buAutoNum type="alphaLcParenR" startAt="4"/>
            </a:pPr>
            <a:r>
              <a:rPr lang="cs-CZ" altLang="cs-CZ" sz="1800" b="1" dirty="0"/>
              <a:t>Soupis „podsbírek</a:t>
            </a:r>
            <a:r>
              <a:rPr lang="cs-CZ" altLang="cs-CZ" sz="1800" dirty="0"/>
              <a:t>“, které tvoří sbírku (archeologická podsbírka má č. 9)</a:t>
            </a:r>
          </a:p>
          <a:p>
            <a:pPr marL="609600" indent="-609600">
              <a:buNone/>
            </a:pPr>
            <a:r>
              <a:rPr lang="cs-CZ" altLang="cs-CZ" sz="1800" b="1" dirty="0"/>
              <a:t>e)</a:t>
            </a:r>
            <a:r>
              <a:rPr lang="cs-CZ" altLang="cs-CZ" sz="1800" dirty="0"/>
              <a:t>       </a:t>
            </a:r>
            <a:r>
              <a:rPr lang="cs-CZ" altLang="cs-CZ" sz="1800" b="1" dirty="0"/>
              <a:t>Charakteristiku sbírky a jednotlivých podsbírek: </a:t>
            </a:r>
          </a:p>
          <a:p>
            <a:pPr marL="609600" indent="-609600">
              <a:buNone/>
            </a:pPr>
            <a:r>
              <a:rPr lang="cs-CZ" altLang="cs-CZ" sz="1800" dirty="0"/>
              <a:t>            –  území, z něhož  sbírka pochází (Čechy, Morava, Moravskoslezský kraj)</a:t>
            </a:r>
          </a:p>
          <a:p>
            <a:pPr marL="609600" indent="-609600">
              <a:buNone/>
            </a:pPr>
            <a:r>
              <a:rPr lang="cs-CZ" altLang="cs-CZ" sz="1800" dirty="0"/>
              <a:t>            –  časové vymezení a stručná historie (nejstarší doklady, kurátoři, aj.);</a:t>
            </a:r>
          </a:p>
          <a:p>
            <a:pPr marL="609600" indent="-609600">
              <a:buNone/>
            </a:pPr>
            <a:r>
              <a:rPr lang="cs-CZ" altLang="cs-CZ" sz="1800" dirty="0"/>
              <a:t>            –   druhy předmětů a materiálů zastoupených ve sbírce (keramika, aj.);</a:t>
            </a:r>
          </a:p>
          <a:p>
            <a:pPr marL="609600" indent="-609600">
              <a:buNone/>
            </a:pPr>
            <a:r>
              <a:rPr lang="cs-CZ" altLang="cs-CZ" sz="1800" dirty="0"/>
              <a:t>            –   seznam jednotlivých sbírkových předmětů (výčet všech evidenčních čísel); 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AACEDA86-241A-719A-B3BB-A27418FE30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532"/>
          <a:stretch/>
        </p:blipFill>
        <p:spPr>
          <a:xfrm>
            <a:off x="0" y="463369"/>
            <a:ext cx="11464757" cy="5447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49284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6">
            <a:extLst>
              <a:ext uri="{FF2B5EF4-FFF2-40B4-BE49-F238E27FC236}">
                <a16:creationId xmlns:a16="http://schemas.microsoft.com/office/drawing/2014/main" id="{20B1CD53-1F10-7AEA-46BF-B92A0836903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438"/>
          <a:stretch>
            <a:fillRect/>
          </a:stretch>
        </p:blipFill>
        <p:spPr>
          <a:xfrm>
            <a:off x="1779171" y="0"/>
            <a:ext cx="8633657" cy="6906207"/>
          </a:xfrm>
          <a:noFill/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>
            <a:extLst>
              <a:ext uri="{FF2B5EF4-FFF2-40B4-BE49-F238E27FC236}">
                <a16:creationId xmlns:a16="http://schemas.microsoft.com/office/drawing/2014/main" id="{D44F3E09-8DDC-A9FD-8655-9D17F1E8549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92313" y="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3200" b="1" dirty="0"/>
              <a:t>                           </a:t>
            </a:r>
            <a:r>
              <a:rPr lang="cs-CZ" altLang="cs-CZ" sz="3200" b="1" dirty="0">
                <a:solidFill>
                  <a:srgbClr val="FF0000"/>
                </a:solidFill>
              </a:rPr>
              <a:t>Využití databází</a:t>
            </a:r>
            <a:r>
              <a:rPr lang="cs-CZ" altLang="cs-CZ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35843" name="Rectangle 3">
            <a:extLst>
              <a:ext uri="{FF2B5EF4-FFF2-40B4-BE49-F238E27FC236}">
                <a16:creationId xmlns:a16="http://schemas.microsoft.com/office/drawing/2014/main" id="{6C057F9F-6BC6-20F9-4715-7DB11483AFE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074655" y="1451728"/>
            <a:ext cx="10520314" cy="5406272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1800" b="1" dirty="0"/>
              <a:t>Výstavní</a:t>
            </a:r>
            <a:r>
              <a:rPr lang="cs-CZ" altLang="cs-CZ" sz="1800" dirty="0"/>
              <a:t>:  při vyhledávání nálezů z určitých sídelních struktur, různých časových období nebo z </a:t>
            </a:r>
            <a:r>
              <a:rPr lang="cs-CZ" altLang="cs-CZ" sz="1800" dirty="0" err="1"/>
              <a:t>konkrétníh</a:t>
            </a:r>
            <a:endParaRPr lang="cs-CZ" altLang="cs-CZ" sz="1800" dirty="0"/>
          </a:p>
          <a:p>
            <a:pPr marL="0" indent="0" eaLnBrk="1" hangingPunct="1">
              <a:buNone/>
            </a:pPr>
            <a:r>
              <a:rPr lang="cs-CZ" altLang="cs-CZ" sz="1800" dirty="0"/>
              <a:t>                       archeologických lokalit (sbírkové programy)</a:t>
            </a:r>
          </a:p>
          <a:p>
            <a:pPr eaLnBrk="1" hangingPunct="1">
              <a:buFontTx/>
              <a:buNone/>
            </a:pPr>
            <a:endParaRPr lang="cs-CZ" altLang="cs-CZ" sz="1800" dirty="0"/>
          </a:p>
          <a:p>
            <a:pPr eaLnBrk="1" hangingPunct="1"/>
            <a:r>
              <a:rPr lang="cs-CZ" altLang="cs-CZ" sz="1800" b="1" dirty="0"/>
              <a:t>Studijní</a:t>
            </a:r>
            <a:r>
              <a:rPr lang="cs-CZ" altLang="cs-CZ" sz="1800" dirty="0"/>
              <a:t>: informace poskytuje průvodní dokumentace v podobě nálezových zpráv, hlášení a dalších</a:t>
            </a:r>
          </a:p>
          <a:p>
            <a:pPr marL="0" indent="0" eaLnBrk="1" hangingPunct="1">
              <a:buNone/>
            </a:pPr>
            <a:r>
              <a:rPr lang="cs-CZ" altLang="cs-CZ" sz="1800" dirty="0"/>
              <a:t>                    archivovaných textových a obrazových dokumentů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(Databáze archeologických periodik, zveřejňovaných na 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internetových stránkách archeologických a památkových ústavů nebo ve formě DWD 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(Přehledy výzkumů, Památky archeologické)</a:t>
            </a:r>
          </a:p>
          <a:p>
            <a:pPr eaLnBrk="1" hangingPunct="1">
              <a:buFontTx/>
              <a:buNone/>
            </a:pPr>
            <a:endParaRPr lang="cs-CZ" altLang="cs-CZ" sz="1800" dirty="0"/>
          </a:p>
          <a:p>
            <a:pPr eaLnBrk="1" hangingPunct="1"/>
            <a:r>
              <a:rPr lang="cs-CZ" altLang="cs-CZ" sz="1800" b="1" dirty="0"/>
              <a:t>Odborné</a:t>
            </a:r>
            <a:r>
              <a:rPr lang="cs-CZ" altLang="cs-CZ" sz="1800" dirty="0"/>
              <a:t>:  v rámci terénní exkavace (např. databáze </a:t>
            </a:r>
            <a:r>
              <a:rPr lang="cs-CZ" altLang="cs-CZ" sz="1800" dirty="0" err="1"/>
              <a:t>Stratum</a:t>
            </a:r>
            <a:r>
              <a:rPr lang="cs-CZ" altLang="cs-CZ" sz="1800" dirty="0"/>
              <a:t>)</a:t>
            </a:r>
          </a:p>
          <a:p>
            <a:pPr eaLnBrk="1" hangingPunct="1"/>
            <a:endParaRPr lang="cs-CZ" altLang="cs-CZ" sz="1800" dirty="0"/>
          </a:p>
          <a:p>
            <a:pPr eaLnBrk="1" hangingPunct="1"/>
            <a:r>
              <a:rPr lang="cs-CZ" altLang="cs-CZ" sz="1800" b="1" dirty="0"/>
              <a:t>Vědecké</a:t>
            </a:r>
            <a:r>
              <a:rPr lang="cs-CZ" altLang="cs-CZ" sz="1800" dirty="0"/>
              <a:t>:  geografické informační systémy se využívají ke zkoumání prostorových vazeb mezi </a:t>
            </a:r>
          </a:p>
          <a:p>
            <a:pPr marL="0" indent="0" eaLnBrk="1" hangingPunct="1">
              <a:buNone/>
            </a:pPr>
            <a:r>
              <a:rPr lang="cs-CZ" altLang="cs-CZ" sz="1800" dirty="0"/>
              <a:t>                      nálezy, lokalitami a okolím</a:t>
            </a:r>
          </a:p>
          <a:p>
            <a:pPr eaLnBrk="1" hangingPunct="1"/>
            <a:endParaRPr lang="cs-CZ" altLang="cs-CZ" sz="1800" dirty="0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Obrázek 1">
            <a:extLst>
              <a:ext uri="{FF2B5EF4-FFF2-40B4-BE49-F238E27FC236}">
                <a16:creationId xmlns:a16="http://schemas.microsoft.com/office/drawing/2014/main" id="{92686D2D-EFEF-CE66-663B-A201A21F36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6" t="-203" r="26756" b="-1186"/>
          <a:stretch>
            <a:fillRect/>
          </a:stretch>
        </p:blipFill>
        <p:spPr bwMode="auto">
          <a:xfrm>
            <a:off x="2057401" y="0"/>
            <a:ext cx="55927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TextovéPole 1">
            <a:extLst>
              <a:ext uri="{FF2B5EF4-FFF2-40B4-BE49-F238E27FC236}">
                <a16:creationId xmlns:a16="http://schemas.microsoft.com/office/drawing/2014/main" id="{A9E6EF34-1A96-9258-9211-A1E2BD5457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4801" y="990600"/>
            <a:ext cx="2581275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/>
              <a:t>Petr Sokol, Jiří Havlice, Alena Knechtová, Jan Kypta, Filip Laval, Zdeněk Neustupný, Radmila Stránská, Renata Tišerová, Martin Tomášek, Petr Vitula: 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 b="1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/>
              <a:t>Metodika terénní prostorové identifikace, dokumentace a popisu nemovitých archeologických památek. Praha 2017.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C330D22-AE01-4A1F-9982-15841FCAC4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9871" y="934948"/>
            <a:ext cx="11822130" cy="5923051"/>
          </a:xfrm>
        </p:spPr>
        <p:txBody>
          <a:bodyPr>
            <a:normAutofit/>
          </a:bodyPr>
          <a:lstStyle/>
          <a:p>
            <a:r>
              <a:rPr lang="cs-CZ" sz="1800" b="1" dirty="0"/>
              <a:t>Pracoviště geografická  </a:t>
            </a:r>
            <a:r>
              <a:rPr lang="cs-CZ" sz="1800" dirty="0"/>
              <a:t>–  </a:t>
            </a:r>
            <a:r>
              <a:rPr lang="cs-CZ" sz="1800" b="1" dirty="0"/>
              <a:t>1. </a:t>
            </a:r>
            <a:r>
              <a:rPr lang="cs-CZ" sz="1800" b="1" dirty="0">
                <a:effectLst/>
              </a:rPr>
              <a:t>Katedra sociální geografie a regionálního rozvoje na PF UK v Praze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    </a:t>
            </a:r>
            <a:r>
              <a:rPr lang="cs-CZ" sz="1800" dirty="0">
                <a:effectLst/>
              </a:rPr>
              <a:t>2004:  Sekce pro historickou geografii a </a:t>
            </a:r>
            <a:r>
              <a:rPr lang="cs-CZ" sz="1800" dirty="0" err="1">
                <a:effectLst/>
              </a:rPr>
              <a:t>enviromnentální</a:t>
            </a:r>
            <a:r>
              <a:rPr lang="cs-CZ" sz="1800" dirty="0">
                <a:effectLst/>
              </a:rPr>
              <a:t> dějiny při České geografické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               </a:t>
            </a:r>
            <a:r>
              <a:rPr lang="cs-CZ" sz="1800" dirty="0">
                <a:effectLst/>
              </a:rPr>
              <a:t> společnosti (ČGS )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           </a:t>
            </a:r>
            <a:r>
              <a:rPr lang="cs-CZ" sz="1800" dirty="0">
                <a:effectLst/>
              </a:rPr>
              <a:t>     předseda:  Leoš </a:t>
            </a:r>
            <a:r>
              <a:rPr lang="cs-CZ" sz="1800" dirty="0" err="1">
                <a:effectLst/>
              </a:rPr>
              <a:t>Jeleček</a:t>
            </a:r>
            <a:endParaRPr lang="cs-CZ" sz="1800" dirty="0">
              <a:effectLst/>
            </a:endParaRPr>
          </a:p>
          <a:p>
            <a:pPr marL="0" indent="0">
              <a:buNone/>
            </a:pPr>
            <a:r>
              <a:rPr lang="cs-CZ" sz="1800" dirty="0"/>
              <a:t>                                                                   </a:t>
            </a:r>
            <a:r>
              <a:rPr lang="cs-CZ" sz="1800" dirty="0">
                <a:effectLst/>
              </a:rPr>
              <a:t>Ivan Bičík, Pavel Chromý </a:t>
            </a:r>
          </a:p>
          <a:p>
            <a:pPr marL="0" indent="0">
              <a:buNone/>
            </a:pPr>
            <a:r>
              <a:rPr lang="cs-CZ" sz="1800" dirty="0">
                <a:effectLst/>
              </a:rPr>
              <a:t>                                                                    historicko-geografický výzkum vývoje vztahu člověka a přírodního/životního prostředí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                 </a:t>
            </a:r>
            <a:r>
              <a:rPr lang="cs-CZ" sz="1800" dirty="0">
                <a:effectLst/>
              </a:rPr>
              <a:t>historické (</a:t>
            </a:r>
            <a:r>
              <a:rPr lang="cs-CZ" sz="1800" dirty="0" err="1">
                <a:effectLst/>
              </a:rPr>
              <a:t>land</a:t>
            </a:r>
            <a:r>
              <a:rPr lang="cs-CZ" sz="1800" dirty="0">
                <a:effectLst/>
              </a:rPr>
              <a:t>-use) a environmentální dějiny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                </a:t>
            </a:r>
            <a:r>
              <a:rPr lang="cs-CZ" sz="1800" dirty="0">
                <a:effectLst/>
              </a:rPr>
              <a:t>otázky kulturně-geografické </a:t>
            </a:r>
          </a:p>
          <a:p>
            <a:pPr marL="0" indent="0">
              <a:buNone/>
            </a:pPr>
            <a:endParaRPr lang="cs-CZ" sz="1800" dirty="0">
              <a:effectLst/>
            </a:endParaRPr>
          </a:p>
          <a:p>
            <a:pPr marL="0" indent="0">
              <a:buNone/>
            </a:pPr>
            <a:r>
              <a:rPr lang="cs-CZ" sz="1800" dirty="0"/>
              <a:t>                                             </a:t>
            </a:r>
            <a:r>
              <a:rPr lang="cs-CZ" sz="1800" dirty="0">
                <a:effectLst/>
              </a:rPr>
              <a:t>–  </a:t>
            </a:r>
            <a:r>
              <a:rPr lang="cs-CZ" sz="1800" b="1" dirty="0">
                <a:effectLst/>
              </a:rPr>
              <a:t>2. Geografický ústav Přírodovědecké fakulty Masarykovy univerzity v Brně </a:t>
            </a:r>
          </a:p>
          <a:p>
            <a:pPr marL="0" indent="0">
              <a:buNone/>
            </a:pPr>
            <a:r>
              <a:rPr lang="cs-CZ" sz="1800" b="1" dirty="0"/>
              <a:t>                                                       </a:t>
            </a:r>
            <a:r>
              <a:rPr lang="cs-CZ" sz="1800" dirty="0">
                <a:effectLst/>
              </a:rPr>
              <a:t>historická klimatologie:   Rudolf Brázdil a Jan Munzar</a:t>
            </a:r>
            <a:endParaRPr lang="cs-CZ" sz="1800" b="1" dirty="0">
              <a:effectLst/>
            </a:endParaRPr>
          </a:p>
          <a:p>
            <a:pPr marL="0" indent="0">
              <a:buNone/>
            </a:pPr>
            <a:endParaRPr lang="cs-CZ" sz="1800" b="1" dirty="0">
              <a:effectLst/>
            </a:endParaRPr>
          </a:p>
          <a:p>
            <a:pPr marL="0" indent="0">
              <a:buNone/>
            </a:pPr>
            <a:r>
              <a:rPr lang="cs-CZ" sz="1800" dirty="0"/>
              <a:t>                                             </a:t>
            </a:r>
            <a:r>
              <a:rPr lang="cs-CZ" sz="1800" dirty="0">
                <a:effectLst/>
              </a:rPr>
              <a:t>–  </a:t>
            </a:r>
            <a:r>
              <a:rPr lang="cs-CZ" sz="1800" b="1" dirty="0">
                <a:effectLst/>
              </a:rPr>
              <a:t>3. pobočka Ústavu </a:t>
            </a:r>
            <a:r>
              <a:rPr lang="cs-CZ" sz="1800" b="1" dirty="0" err="1">
                <a:effectLst/>
              </a:rPr>
              <a:t>Geoniky</a:t>
            </a:r>
            <a:r>
              <a:rPr lang="cs-CZ" sz="1800" b="1" dirty="0">
                <a:effectLst/>
              </a:rPr>
              <a:t> AV ČR v Ostravě</a:t>
            </a:r>
          </a:p>
          <a:p>
            <a:pPr marL="0" indent="0">
              <a:buNone/>
            </a:pPr>
            <a:r>
              <a:rPr lang="cs-CZ" sz="1200" dirty="0">
                <a:effectLst/>
              </a:rPr>
              <a:t>                                                                               </a:t>
            </a:r>
            <a:r>
              <a:rPr lang="cs-CZ" sz="1800" dirty="0">
                <a:effectLst/>
              </a:rPr>
              <a:t>rozvíjení metodiky a aplikace GIS při zpracování starých map, jako metody analýzy 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   </a:t>
            </a:r>
            <a:r>
              <a:rPr lang="cs-CZ" sz="1800" dirty="0">
                <a:effectLst/>
              </a:rPr>
              <a:t>vývoje kulturní krajiny Česka od 17. století do současnosti</a:t>
            </a:r>
            <a:endParaRPr lang="cs-CZ" sz="1800" dirty="0"/>
          </a:p>
          <a:p>
            <a:pPr marL="0" indent="0">
              <a:buNone/>
            </a:pPr>
            <a:endParaRPr lang="cs-CZ" sz="18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8917792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6FC14E0-DA17-4914-6AE0-D8E6066B0C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967" y="801384"/>
            <a:ext cx="11681716" cy="6056616"/>
          </a:xfrm>
        </p:spPr>
        <p:txBody>
          <a:bodyPr>
            <a:normAutofit/>
          </a:bodyPr>
          <a:lstStyle/>
          <a:p>
            <a:r>
              <a:rPr lang="cs-CZ" sz="1800" b="1" dirty="0"/>
              <a:t>Pracoviště univerzitní  </a:t>
            </a:r>
            <a:r>
              <a:rPr lang="cs-CZ" sz="1800" dirty="0"/>
              <a:t>–  1. </a:t>
            </a:r>
            <a:r>
              <a:rPr lang="cs-CZ" sz="1800" dirty="0">
                <a:effectLst/>
              </a:rPr>
              <a:t>Katedra geografie Západočeské univerzity v Plzni – Marie Novotná </a:t>
            </a:r>
          </a:p>
          <a:p>
            <a:pPr marL="0" indent="0">
              <a:buNone/>
            </a:pPr>
            <a:r>
              <a:rPr lang="cs-CZ" sz="1800" dirty="0">
                <a:effectLst/>
              </a:rPr>
              <a:t>                                             –  2. Laboratoř geoinformatiky University J. E. Purkyně v Ústí n. Labem  – Vladimír Brůna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</a:t>
            </a:r>
            <a:r>
              <a:rPr lang="cs-CZ" sz="1800" dirty="0">
                <a:effectLst/>
              </a:rPr>
              <a:t> –  3. Historický ústav Jihočeské university v Českých Budějovicích – Jiří Dvořák</a:t>
            </a:r>
            <a:endParaRPr lang="cs-CZ" sz="1800" dirty="0"/>
          </a:p>
          <a:p>
            <a:endParaRPr lang="cs-CZ" sz="1800" dirty="0">
              <a:effectLst/>
            </a:endParaRPr>
          </a:p>
          <a:p>
            <a:r>
              <a:rPr lang="cs-CZ" sz="1800" b="1" dirty="0">
                <a:effectLst/>
              </a:rPr>
              <a:t>Teoreticko-metodologické koncepce:  </a:t>
            </a:r>
            <a:endParaRPr lang="cs-CZ" sz="1800" dirty="0">
              <a:effectLst/>
            </a:endParaRPr>
          </a:p>
          <a:p>
            <a:r>
              <a:rPr lang="cs-CZ" sz="1800" dirty="0"/>
              <a:t>1.  Po</a:t>
            </a:r>
            <a:r>
              <a:rPr lang="cs-CZ" sz="1800" dirty="0">
                <a:effectLst/>
              </a:rPr>
              <a:t>zitivistická  –  navazuje na tradici oboru:  je více popisná </a:t>
            </a:r>
          </a:p>
          <a:p>
            <a:pPr marL="0" indent="0">
              <a:buNone/>
            </a:pPr>
            <a:r>
              <a:rPr lang="cs-CZ" sz="1800" dirty="0">
                <a:effectLst/>
              </a:rPr>
              <a:t>                                  –  uplatňuje se při analýze starých map a identifikaci reliktů zásahů člověka v krajině </a:t>
            </a:r>
          </a:p>
          <a:p>
            <a:pPr marL="0" indent="0">
              <a:buNone/>
            </a:pPr>
            <a:r>
              <a:rPr lang="cs-CZ" sz="1800" dirty="0"/>
              <a:t>                                  </a:t>
            </a:r>
            <a:r>
              <a:rPr lang="cs-CZ" sz="1800" dirty="0">
                <a:effectLst/>
              </a:rPr>
              <a:t>–   využívá moderních technologií a geografických informačních systémů (GIS)</a:t>
            </a:r>
          </a:p>
          <a:p>
            <a:pPr marL="0" indent="0">
              <a:buNone/>
            </a:pPr>
            <a:r>
              <a:rPr lang="cs-CZ" sz="1800" dirty="0"/>
              <a:t>                                 </a:t>
            </a:r>
            <a:r>
              <a:rPr lang="cs-CZ" sz="1800" dirty="0">
                <a:effectLst/>
              </a:rPr>
              <a:t> –  uplatňuje se například v historické klimatologii a historické kartografii. </a:t>
            </a:r>
          </a:p>
          <a:p>
            <a:r>
              <a:rPr lang="cs-CZ" sz="1800" dirty="0">
                <a:effectLst/>
              </a:rPr>
              <a:t> 2.  Post-pozitivistická  –  zaměřena na determinaci vývoje působení společnosti a prostředí </a:t>
            </a:r>
          </a:p>
          <a:p>
            <a:pPr marL="0" indent="0">
              <a:buNone/>
            </a:pPr>
            <a:r>
              <a:rPr lang="cs-CZ" sz="1800" dirty="0">
                <a:effectLst/>
              </a:rPr>
              <a:t>                                            –  klade důraz na vysvětlení interakcí, obecných zákonitostí a trendů  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</a:t>
            </a:r>
            <a:r>
              <a:rPr lang="cs-CZ" sz="1800" dirty="0">
                <a:effectLst/>
              </a:rPr>
              <a:t>–   využívá predikci dalšího vývoje:  zaměřena na výzkum vývoje krajiny </a:t>
            </a:r>
          </a:p>
          <a:p>
            <a:r>
              <a:rPr lang="cs-CZ" sz="1800" dirty="0">
                <a:effectLst/>
              </a:rPr>
              <a:t> 3.  Postmoderní  –   metodami i předmětem výzkumu se překrývá s kulturní geografií </a:t>
            </a:r>
          </a:p>
          <a:p>
            <a:pPr marL="0" indent="0">
              <a:buNone/>
            </a:pPr>
            <a:r>
              <a:rPr lang="cs-CZ" sz="1800" dirty="0"/>
              <a:t>                                   </a:t>
            </a:r>
            <a:r>
              <a:rPr lang="cs-CZ" sz="1800" dirty="0">
                <a:effectLst/>
              </a:rPr>
              <a:t>–   klade důraz na kvalitativní metody a má zájem o jevy unikátní a jedinečné </a:t>
            </a:r>
          </a:p>
          <a:p>
            <a:pPr marL="0" indent="0">
              <a:buNone/>
            </a:pPr>
            <a:r>
              <a:rPr lang="cs-CZ" sz="1800" dirty="0">
                <a:effectLst/>
              </a:rPr>
              <a:t>                                   –   využívá geografické postupy kritického realismu </a:t>
            </a:r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29284757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>
            <a:extLst>
              <a:ext uri="{FF2B5EF4-FFF2-40B4-BE49-F238E27FC236}">
                <a16:creationId xmlns:a16="http://schemas.microsoft.com/office/drawing/2014/main" id="{0FAD80B6-F4A9-0EA9-56CF-1749897F60B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60563" y="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3200" b="1" dirty="0">
                <a:solidFill>
                  <a:srgbClr val="FF0000"/>
                </a:solidFill>
              </a:rPr>
              <a:t>                             Středověké klima</a:t>
            </a:r>
          </a:p>
        </p:txBody>
      </p:sp>
      <p:sp>
        <p:nvSpPr>
          <p:cNvPr id="70659" name="Rectangle 5">
            <a:extLst>
              <a:ext uri="{FF2B5EF4-FFF2-40B4-BE49-F238E27FC236}">
                <a16:creationId xmlns:a16="http://schemas.microsoft.com/office/drawing/2014/main" id="{F3DE5294-6E75-9F44-0D24-1AEC279DAA2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253447" y="1295400"/>
            <a:ext cx="10325528" cy="5334000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defRPr/>
            </a:pPr>
            <a:r>
              <a:rPr lang="cs-CZ" altLang="cs-CZ" sz="1800" b="1" dirty="0"/>
              <a:t>9. až 13. stol</a:t>
            </a:r>
            <a:r>
              <a:rPr lang="cs-CZ" altLang="cs-CZ" sz="1800" dirty="0"/>
              <a:t>.:  </a:t>
            </a:r>
            <a:r>
              <a:rPr lang="cs-CZ" altLang="cs-CZ" sz="1800" b="1" dirty="0">
                <a:solidFill>
                  <a:srgbClr val="FF0000"/>
                </a:solidFill>
              </a:rPr>
              <a:t>Středověké klimatické optimum </a:t>
            </a:r>
            <a:r>
              <a:rPr lang="cs-CZ" altLang="cs-CZ" sz="1800" b="1" dirty="0"/>
              <a:t>(Medieval </a:t>
            </a:r>
            <a:r>
              <a:rPr lang="cs-CZ" altLang="cs-CZ" sz="1800" b="1" dirty="0" err="1"/>
              <a:t>Warm</a:t>
            </a:r>
            <a:r>
              <a:rPr lang="cs-CZ" altLang="cs-CZ" sz="1800" b="1" dirty="0"/>
              <a:t> Period, Medieval </a:t>
            </a:r>
            <a:r>
              <a:rPr lang="cs-CZ" altLang="cs-CZ" sz="1800" b="1" dirty="0" err="1"/>
              <a:t>Warm</a:t>
            </a:r>
            <a:r>
              <a:rPr lang="cs-CZ" altLang="cs-CZ" sz="1800" b="1" dirty="0"/>
              <a:t> Epoch) </a:t>
            </a:r>
          </a:p>
          <a:p>
            <a:pPr marL="0" indent="0">
              <a:buNone/>
              <a:defRPr/>
            </a:pPr>
            <a:r>
              <a:rPr lang="cs-CZ" altLang="cs-CZ" sz="1800" b="1" dirty="0"/>
              <a:t>      </a:t>
            </a:r>
            <a:r>
              <a:rPr lang="cs-CZ" altLang="cs-CZ" sz="1800" dirty="0"/>
              <a:t>–   léta teplá a suchá, mírné zimy (11. a 12. stol. vrchol)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–   snížení vlhkosti, zastavilo se šíření bažin a hustých lesů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–   přibylo prostupnějších listnatých lesů:  pastva dobytka, prasat, ovcí, koz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–   odlesňování:  rozšiřování polí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–   rozšíření subtropické fauny a flóry do severních šířek:   Grónsko:   9. stol. „zelený ostrov“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                                                                                       Kolín n. R:  granátová jablka, fíky a víno</a:t>
            </a:r>
          </a:p>
          <a:p>
            <a:pPr eaLnBrk="1" hangingPunct="1">
              <a:defRPr/>
            </a:pPr>
            <a:endParaRPr lang="cs-CZ" altLang="cs-CZ" sz="1800" dirty="0"/>
          </a:p>
          <a:p>
            <a:pPr eaLnBrk="1" hangingPunct="1">
              <a:defRPr/>
            </a:pPr>
            <a:r>
              <a:rPr lang="cs-CZ" altLang="cs-CZ" sz="1800" b="1" dirty="0"/>
              <a:t>Konec 13. a poč. 14. stol.:</a:t>
            </a:r>
            <a:r>
              <a:rPr lang="cs-CZ" altLang="cs-CZ" sz="1800" dirty="0"/>
              <a:t>   pomalé snižování teploty </a:t>
            </a:r>
          </a:p>
          <a:p>
            <a:pPr eaLnBrk="1" hangingPunct="1">
              <a:defRPr/>
            </a:pPr>
            <a:endParaRPr lang="cs-CZ" altLang="cs-CZ" sz="1800" b="1" dirty="0"/>
          </a:p>
          <a:p>
            <a:pPr eaLnBrk="1" hangingPunct="1">
              <a:defRPr/>
            </a:pPr>
            <a:r>
              <a:rPr lang="cs-CZ" altLang="cs-CZ" sz="1800" b="1" dirty="0"/>
              <a:t>2. pol. 14. stol.:  </a:t>
            </a:r>
            <a:r>
              <a:rPr lang="cs-CZ" altLang="cs-CZ" sz="1800" b="1" dirty="0">
                <a:solidFill>
                  <a:srgbClr val="FF0000"/>
                </a:solidFill>
              </a:rPr>
              <a:t>Malá doba ledová</a:t>
            </a:r>
            <a:r>
              <a:rPr lang="cs-CZ" altLang="cs-CZ" sz="1800" b="1" dirty="0"/>
              <a:t> (</a:t>
            </a:r>
            <a:r>
              <a:rPr lang="cs-CZ" altLang="cs-CZ" sz="1800" b="1" dirty="0" err="1"/>
              <a:t>Little</a:t>
            </a:r>
            <a:r>
              <a:rPr lang="cs-CZ" altLang="cs-CZ" sz="1800" b="1" dirty="0"/>
              <a:t> </a:t>
            </a:r>
            <a:r>
              <a:rPr lang="cs-CZ" altLang="cs-CZ" sz="1800" b="1" dirty="0" err="1"/>
              <a:t>Ice</a:t>
            </a:r>
            <a:r>
              <a:rPr lang="cs-CZ" altLang="cs-CZ" sz="1800" b="1" dirty="0"/>
              <a:t> Age)</a:t>
            </a:r>
            <a:r>
              <a:rPr lang="cs-CZ" altLang="cs-CZ" sz="1800" dirty="0"/>
              <a:t> </a:t>
            </a:r>
          </a:p>
          <a:p>
            <a:pPr marL="0" indent="0">
              <a:buNone/>
              <a:defRPr/>
            </a:pPr>
            <a:r>
              <a:rPr lang="cs-CZ" altLang="cs-CZ" sz="1800" dirty="0">
                <a:solidFill>
                  <a:srgbClr val="FF0000"/>
                </a:solidFill>
              </a:rPr>
              <a:t>      </a:t>
            </a:r>
            <a:r>
              <a:rPr lang="cs-CZ" altLang="cs-CZ" sz="1800" dirty="0"/>
              <a:t>– nárůst ledovců, zamrzání alpských jezer </a:t>
            </a:r>
          </a:p>
          <a:p>
            <a:pPr marL="0" indent="0">
              <a:buNone/>
              <a:defRPr/>
            </a:pPr>
            <a:endParaRPr lang="cs-CZ" altLang="cs-CZ" sz="1800" dirty="0"/>
          </a:p>
          <a:p>
            <a:pPr marL="0" indent="0">
              <a:buNone/>
              <a:defRPr/>
            </a:pPr>
            <a:r>
              <a:rPr lang="cs-CZ" altLang="cs-CZ" sz="1800" dirty="0"/>
              <a:t>      – </a:t>
            </a:r>
            <a:r>
              <a:rPr lang="cs-CZ" altLang="cs-CZ" sz="1800" b="1" dirty="0"/>
              <a:t>příčina ochlazování:  </a:t>
            </a:r>
            <a:r>
              <a:rPr lang="cs-CZ" altLang="cs-CZ" sz="1800" dirty="0"/>
              <a:t>snížení sluneční aktivity, intenzivnější sopečná činnost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1800" dirty="0"/>
              <a:t>      – rozdíl teplot klimatického optima a doby ledové:  průměrně 1,7⁰ C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1800" dirty="0"/>
              <a:t>                                       </a:t>
            </a:r>
            <a:endParaRPr lang="cs-CZ" altLang="cs-CZ" sz="1800" b="1" dirty="0"/>
          </a:p>
          <a:p>
            <a:pPr eaLnBrk="1" hangingPunct="1">
              <a:defRPr/>
            </a:pPr>
            <a:endParaRPr lang="cs-CZ" altLang="cs-CZ" sz="1800" b="1" dirty="0"/>
          </a:p>
          <a:p>
            <a:pPr eaLnBrk="1" hangingPunct="1">
              <a:defRPr/>
            </a:pPr>
            <a:endParaRPr lang="cs-CZ" altLang="cs-CZ" sz="18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1604</TotalTime>
  <Words>5859</Words>
  <Application>Microsoft Office PowerPoint</Application>
  <PresentationFormat>Širokoúhlá obrazovka</PresentationFormat>
  <Paragraphs>695</Paragraphs>
  <Slides>64</Slides>
  <Notes>2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64</vt:i4>
      </vt:variant>
    </vt:vector>
  </HeadingPairs>
  <TitlesOfParts>
    <vt:vector size="70" baseType="lpstr">
      <vt:lpstr>Arial</vt:lpstr>
      <vt:lpstr>Calibri</vt:lpstr>
      <vt:lpstr>Calibri Light</vt:lpstr>
      <vt:lpstr>MinionPro-Regular</vt:lpstr>
      <vt:lpstr>Times New Roman</vt:lpstr>
      <vt:lpstr>Motiv Office</vt:lpstr>
      <vt:lpstr>Metodologie archeologie středověku a novověku   </vt:lpstr>
      <vt:lpstr>                           Historická geografie</vt:lpstr>
      <vt:lpstr>                         Historická geografie</vt:lpstr>
      <vt:lpstr>                          Historická geografie</vt:lpstr>
      <vt:lpstr>                             </vt:lpstr>
      <vt:lpstr>Prezentace aplikace PowerPoint</vt:lpstr>
      <vt:lpstr>Prezentace aplikace PowerPoint</vt:lpstr>
      <vt:lpstr>Prezentace aplikace PowerPoint</vt:lpstr>
      <vt:lpstr>                             Středověké klima</vt:lpstr>
      <vt:lpstr>                         Krajinná archeologie</vt:lpstr>
      <vt:lpstr>                               Topografie</vt:lpstr>
      <vt:lpstr>Prezentace aplikace PowerPoint</vt:lpstr>
      <vt:lpstr>Prezentace aplikace PowerPoint</vt:lpstr>
      <vt:lpstr>Území českého Slezska</vt:lpstr>
      <vt:lpstr>Prezentace aplikace PowerPoint</vt:lpstr>
      <vt:lpstr>                            Územní vývoj</vt:lpstr>
      <vt:lpstr>Prezentace aplikace PowerPoint</vt:lpstr>
      <vt:lpstr>Prezentace aplikace PowerPoint</vt:lpstr>
      <vt:lpstr>Prezentace aplikace PowerPoint</vt:lpstr>
      <vt:lpstr>                                    Krajinná archeologie                                           (Landscape archeology)</vt:lpstr>
      <vt:lpstr>   Metodologické přístupy studia krajinné archeologie</vt:lpstr>
      <vt:lpstr>Prezentace aplikace PowerPoint</vt:lpstr>
      <vt:lpstr>                       Krajinná archeologie                          (Landscape archeology)</vt:lpstr>
      <vt:lpstr>                                      Sídelní archeologie                                                (Settlement archeology)</vt:lpstr>
      <vt:lpstr>                      Prostorová archeologie                                                       (Spatial archeology)</vt:lpstr>
      <vt:lpstr>                                     Prostorová archeologie                                             (Spatial archeology)</vt:lpstr>
      <vt:lpstr>                Historie zkoumání po první sv. válce</vt:lpstr>
      <vt:lpstr>          Historie zkoumání před druhou sv. válkou</vt:lpstr>
      <vt:lpstr>                          Historie zkoumání po 2. sv. válce</vt:lpstr>
      <vt:lpstr>                       Historie zkoumání                         Prostorová archeologie v ČR</vt:lpstr>
      <vt:lpstr>Prezentace aplikace PowerPoint</vt:lpstr>
      <vt:lpstr>Prezentace aplikace PowerPoint</vt:lpstr>
      <vt:lpstr>                      Rekonstrukce osídlení</vt:lpstr>
      <vt:lpstr>                          Ikonografické (obrazové) prameny</vt:lpstr>
      <vt:lpstr>                         Jazykové prameny </vt:lpstr>
      <vt:lpstr>                                     Jazykové prameny   </vt:lpstr>
      <vt:lpstr>                                    Mapy</vt:lpstr>
      <vt:lpstr>Využití nedestruktivních metod při dokumentaci archeologických památek </vt:lpstr>
      <vt:lpstr>Prezentace aplikace PowerPoint</vt:lpstr>
      <vt:lpstr>Prezentace aplikace PowerPoint</vt:lpstr>
      <vt:lpstr>             Geografický informační systém</vt:lpstr>
      <vt:lpstr>                                  Funkce GIS</vt:lpstr>
      <vt:lpstr>       Prostorová data a způsob jejich získávání </vt:lpstr>
      <vt:lpstr>                        Prostorová a popisná data</vt:lpstr>
      <vt:lpstr>                     Informační sytém ZABAGED</vt:lpstr>
      <vt:lpstr>                           Využití GIS</vt:lpstr>
      <vt:lpstr>                           Archeologická data</vt:lpstr>
      <vt:lpstr>                     Prostorová identifikace</vt:lpstr>
      <vt:lpstr>Prezentace aplikace PowerPoint</vt:lpstr>
      <vt:lpstr>Prezentace aplikace PowerPoint</vt:lpstr>
      <vt:lpstr>                 Státní archeologický seznam</vt:lpstr>
      <vt:lpstr>              Území s archeologickými nálezy</vt:lpstr>
      <vt:lpstr>Prezentace aplikace PowerPoint</vt:lpstr>
      <vt:lpstr>Prezentace aplikace PowerPoint</vt:lpstr>
      <vt:lpstr>              Archeologická databáze Čech (ADČ) </vt:lpstr>
      <vt:lpstr>                Archeologická mapa (AMČR)</vt:lpstr>
      <vt:lpstr>Prezentace aplikace PowerPoint</vt:lpstr>
      <vt:lpstr>Prezentace aplikace PowerPoint</vt:lpstr>
      <vt:lpstr>                                          Památkový fond</vt:lpstr>
      <vt:lpstr>                               Centrální evidence sbírek</vt:lpstr>
      <vt:lpstr>Prezentace aplikace PowerPoint</vt:lpstr>
      <vt:lpstr>Prezentace aplikace PowerPoint</vt:lpstr>
      <vt:lpstr>                           Využití databází 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Metodologie archeologie středověku a novověku   </dc:title>
  <dc:creator>Markéta Tymonová</dc:creator>
  <cp:lastModifiedBy>tym0001</cp:lastModifiedBy>
  <cp:revision>23</cp:revision>
  <dcterms:created xsi:type="dcterms:W3CDTF">2022-10-04T13:45:40Z</dcterms:created>
  <dcterms:modified xsi:type="dcterms:W3CDTF">2024-10-14T06:01:03Z</dcterms:modified>
</cp:coreProperties>
</file>