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6" r:id="rId3"/>
    <p:sldId id="342" r:id="rId4"/>
    <p:sldId id="350" r:id="rId5"/>
    <p:sldId id="332" r:id="rId6"/>
    <p:sldId id="289" r:id="rId7"/>
    <p:sldId id="294" r:id="rId8"/>
    <p:sldId id="335" r:id="rId9"/>
    <p:sldId id="292" r:id="rId10"/>
    <p:sldId id="276" r:id="rId11"/>
    <p:sldId id="270" r:id="rId12"/>
    <p:sldId id="333" r:id="rId13"/>
    <p:sldId id="343" r:id="rId14"/>
    <p:sldId id="345" r:id="rId15"/>
    <p:sldId id="348" r:id="rId16"/>
    <p:sldId id="347" r:id="rId17"/>
    <p:sldId id="278" r:id="rId18"/>
    <p:sldId id="443" r:id="rId19"/>
    <p:sldId id="340" r:id="rId20"/>
    <p:sldId id="341" r:id="rId21"/>
    <p:sldId id="306" r:id="rId22"/>
    <p:sldId id="346" r:id="rId23"/>
    <p:sldId id="277" r:id="rId24"/>
    <p:sldId id="338" r:id="rId25"/>
    <p:sldId id="337" r:id="rId26"/>
    <p:sldId id="363" r:id="rId27"/>
    <p:sldId id="364" r:id="rId28"/>
    <p:sldId id="365" r:id="rId29"/>
    <p:sldId id="331" r:id="rId30"/>
    <p:sldId id="450" r:id="rId31"/>
    <p:sldId id="449" r:id="rId32"/>
    <p:sldId id="366" r:id="rId33"/>
    <p:sldId id="367" r:id="rId34"/>
    <p:sldId id="444" r:id="rId35"/>
    <p:sldId id="446" r:id="rId36"/>
    <p:sldId id="447" r:id="rId37"/>
    <p:sldId id="448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A12B1-2165-4293-8179-1B003256AA9F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3919B-9B21-4B3A-9A88-34BFFA33F3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14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ADF440B4-8D7D-4944-9321-12D01EF523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780EA275-B629-4F60-BAA5-8E5143AE29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DF96B9BE-94A5-4F85-B47F-BA3A77547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23DE66-F97B-49CF-84D1-8C32B469C8B2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2694E-B56F-4132-8CCE-0ACD06C22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31D0F3-0D1D-49D5-907E-9A0A71D82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A3B9FC-C7FC-4AB2-82E7-CB99908A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48B4AC-CA2E-4598-81F8-554BD89D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D318CB-C6B2-493E-BF49-9F607B77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50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F1F49-6FF5-46BD-91A9-D90487B4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AAA848-ACBD-455A-9618-9F67E7001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9C63E2-A169-4BEF-9A31-5F284B1A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311D72-56B5-44A1-AB85-92B8447D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D1BDF4-0649-4B9B-BBBC-73DD5B96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75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EAABAF2-2D43-4B78-8A28-374F47E5E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EA3B36-EA3F-42C9-B496-1676BC8E8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602228-356C-45ED-B6E4-2310ACED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C99063-655D-4DDF-A299-527C74A0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180B61-F768-4B9D-9524-6249E6B1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7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8FF61-EE9E-420C-9B48-2ED2ECB6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DDC529-3A85-4ED2-B3F1-21794551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890395-C762-476A-BA72-9A713D9C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008D7A-E209-46DF-9265-0183B152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1689CE-13C0-4B69-A6CC-C25EF819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31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0891D-6B96-4E56-AE54-5ED6AEB1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D43188-AC23-49D7-A184-23C3B7BF7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E60E5D-21EB-4BCF-86CC-74E004E0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17BBBB-4115-4B81-A188-9D46AFAA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8F1D35-7637-4ECD-ABE0-0148AB08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74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A2A0F-664F-4312-9709-4A87B1A0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993A5-E3B9-4374-ACFA-61C3C97C0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514C58-8937-46F8-B7B0-BB88CC1DF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A98840-0BA2-4963-B4A7-D9691DD0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3D3C0A-C4D4-4B29-81AF-AD45744D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C2E19B-7146-4A4E-9B8B-B069A319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12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D73A9-5810-4640-9B96-2C63EDBD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B1A254-C578-40DA-9F0B-478452DBE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36447E-CFC1-43E2-B197-1BC1AE403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652C55-D625-449D-9D15-DB1911B55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61F67B-D193-4BF1-843F-70296307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8862A0-F788-4CAF-B988-444CC3D6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E8933C-8C60-4FAD-A390-10779220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1B70F5-89B8-437A-AEDD-31136863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21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C2AF4-216C-4BD4-A326-55DACD4A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FE73ED-D985-46B1-BD7C-5D636150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92BBC5-2828-4DEF-B50D-EF760751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A1567E-89DD-4B9E-B726-183737BB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07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8A2143-F1EA-4EE6-8452-D950F97E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876DFB-89E1-4688-9280-A9AAA2FC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37163D-4010-4913-9BDB-9DCF6BD6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1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BEE07-EF72-416B-BA85-B4DB1B7D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8DB0F-2D0E-4DCC-AAEF-CCB25347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B12A76-C440-4B21-BE8B-1A967E000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0A540C-6084-4463-9D08-554D5A12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72FEB2-5014-46D1-8D5C-E0444299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D98CAC-449B-4DFC-A46A-E6BEDF4E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43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58FF8-96C6-46E8-A159-4E4B5FF7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CD6099-042F-461E-8038-944A9AFF7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0BEEB8-8D36-47AF-A8B4-1F8BA315C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D5BE3C-D0B3-4165-8B1B-B2E09E53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37BAAB-E13C-41AF-A4DB-8D7CF1B5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48D8BD-385E-4055-AB89-4148AC40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27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3FF901-FFC1-4FB3-B64C-FE8EA2FB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E20CBA-DCC4-4129-89FA-FFECDA7DF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3C7F83-371C-402A-8039-2527BAB2A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D817-660B-4C85-A607-E68AF2F623F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A54EAA-6CB2-4DF6-8335-94ADF959F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903B3A-D11D-4A8C-BD24-16C5D187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50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microsoft.com/office/2007/relationships/hdphoto" Target="../media/hdphoto3.wdp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8A31D-C3E0-4C32-AEB7-E11A18570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Archeologie středověkých a novověkých panských sídel a fortifikací</a:t>
            </a:r>
            <a:b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A9D6D3-CF07-42A5-8D38-82CF13164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Panská sídla a fortifikace – metodologie, terminologie, vznik, funkce, základní vývoj. Prameny a literatura.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0155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CFC3C6-7D17-4AE7-87DE-EE2105F8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10" y="1160980"/>
            <a:ext cx="10828962" cy="58665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Vývoj </a:t>
            </a:r>
            <a:r>
              <a:rPr lang="cs-CZ" sz="1800" dirty="0"/>
              <a:t> –  od raných </a:t>
            </a:r>
            <a:r>
              <a:rPr lang="cs-CZ" sz="1800" b="1" dirty="0"/>
              <a:t>zeměpanských a šlechtických dvorů</a:t>
            </a:r>
            <a:r>
              <a:rPr lang="cs-CZ" sz="1800" dirty="0"/>
              <a:t> ke stabilizovaným vrcholně středověkým sídlům </a:t>
            </a:r>
          </a:p>
          <a:p>
            <a:pPr marL="0" indent="0" eaLnBrk="1" hangingPunct="1">
              <a:buNone/>
              <a:defRPr/>
            </a:pPr>
            <a:r>
              <a:rPr lang="cs-CZ" sz="1800" b="1" dirty="0"/>
              <a:t>                     hradům</a:t>
            </a:r>
            <a:r>
              <a:rPr lang="cs-CZ" sz="1800" dirty="0"/>
              <a:t> (</a:t>
            </a:r>
            <a:r>
              <a:rPr lang="cs-CZ" sz="1800" dirty="0" err="1"/>
              <a:t>castra</a:t>
            </a:r>
            <a:r>
              <a:rPr lang="cs-CZ" sz="1800" dirty="0"/>
              <a:t>) postupoval v několika směrech: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a)  mizí vazba na kostel (emancipace církve)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b)  vznikají objekty ze dřeva a hlíny ve strategicky příhodných polohách, které jsou označovány jako:</a:t>
            </a:r>
          </a:p>
          <a:p>
            <a:pPr marL="0" indent="0">
              <a:buNone/>
              <a:defRPr/>
            </a:pPr>
            <a:r>
              <a:rPr lang="cs-CZ" sz="1800" dirty="0"/>
              <a:t>            </a:t>
            </a:r>
            <a:r>
              <a:rPr lang="cs-CZ" sz="1800" b="1" dirty="0"/>
              <a:t>hrady přechodného typu </a:t>
            </a:r>
            <a:r>
              <a:rPr lang="cs-CZ" sz="1800" dirty="0"/>
              <a:t>– královské i šlechtické</a:t>
            </a:r>
          </a:p>
          <a:p>
            <a:pPr marL="0" indent="0">
              <a:buNone/>
              <a:defRPr/>
            </a:pPr>
            <a:r>
              <a:rPr lang="cs-CZ" sz="1800" dirty="0"/>
              <a:t>            </a:t>
            </a:r>
            <a:r>
              <a:rPr lang="cs-CZ" sz="1800" b="1" dirty="0"/>
              <a:t>falce</a:t>
            </a:r>
            <a:r>
              <a:rPr lang="cs-CZ" sz="1800" dirty="0"/>
              <a:t>  –  ve Švýcarsku, Německu:  přechodné formy mezi </a:t>
            </a:r>
            <a:r>
              <a:rPr lang="cs-CZ" sz="1800" dirty="0" err="1"/>
              <a:t>curtis</a:t>
            </a:r>
            <a:r>
              <a:rPr lang="cs-CZ" sz="1800" dirty="0"/>
              <a:t> a </a:t>
            </a:r>
            <a:r>
              <a:rPr lang="cs-CZ" sz="1800" dirty="0" err="1"/>
              <a:t>castrum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c)  stabilizovaná šlechtická sídla:  </a:t>
            </a:r>
            <a:r>
              <a:rPr lang="cs-CZ" sz="1800" b="1" dirty="0"/>
              <a:t>kamenné hrady </a:t>
            </a:r>
          </a:p>
          <a:p>
            <a:pPr marL="0" indent="0">
              <a:buNone/>
              <a:defRPr/>
            </a:pPr>
            <a:r>
              <a:rPr lang="cs-CZ" sz="1800" dirty="0"/>
              <a:t>            Francie  –  kolem r. 1100</a:t>
            </a:r>
          </a:p>
          <a:p>
            <a:pPr marL="0" indent="0">
              <a:buNone/>
              <a:defRPr/>
            </a:pPr>
            <a:r>
              <a:rPr lang="cs-CZ" sz="1800" dirty="0"/>
              <a:t>            Německo  –  kolem pol. 11. stol. s rozvojem ve 12. stol.</a:t>
            </a:r>
          </a:p>
          <a:p>
            <a:pPr marL="0" indent="0">
              <a:buNone/>
              <a:defRPr/>
            </a:pPr>
            <a:r>
              <a:rPr lang="cs-CZ" sz="1800" dirty="0"/>
              <a:t>            Čechy  –  </a:t>
            </a:r>
            <a:r>
              <a:rPr lang="cs-CZ" sz="1800" dirty="0" err="1"/>
              <a:t>počátel</a:t>
            </a:r>
            <a:r>
              <a:rPr lang="cs-CZ" sz="1800" dirty="0"/>
              <a:t> 2. třetiny 13. stol.:   hrad a vzápětí později tvrz</a:t>
            </a:r>
          </a:p>
          <a:p>
            <a:pPr marL="0" indent="0">
              <a:buNone/>
              <a:defRPr/>
            </a:pPr>
            <a:r>
              <a:rPr lang="cs-CZ" sz="1800" dirty="0"/>
              <a:t>            Sídla typu </a:t>
            </a:r>
            <a:r>
              <a:rPr lang="cs-CZ" sz="1800" u="sng" dirty="0" err="1"/>
              <a:t>motte</a:t>
            </a:r>
            <a:r>
              <a:rPr lang="cs-CZ" sz="1800" dirty="0"/>
              <a:t>:  Francie – 10./11. stol.  Německo – 12. stol.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5C23E5D6-BCEA-47AF-8943-69E55D07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791" y="133564"/>
            <a:ext cx="8229600" cy="1143000"/>
          </a:xfrm>
        </p:spPr>
        <p:txBody>
          <a:bodyPr anchor="t">
            <a:normAutofit fontScale="90000"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cs-CZ" altLang="cs-CZ" sz="1800" b="1" dirty="0"/>
              <a:t>                           </a:t>
            </a:r>
            <a:br>
              <a:rPr lang="cs-CZ" altLang="cs-CZ" sz="1800" b="1" dirty="0"/>
            </a:br>
            <a:r>
              <a:rPr lang="cs-CZ" altLang="cs-CZ" sz="3200" b="1" dirty="0"/>
              <a:t>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Panská sídla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1800" dirty="0"/>
              <a:t>                                           </a:t>
            </a:r>
            <a:br>
              <a:rPr lang="cs-CZ" altLang="cs-CZ" sz="1800" dirty="0"/>
            </a:br>
            <a:endParaRPr lang="cs-CZ" altLang="cs-CZ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AD5D2E-E234-4479-A2EE-28D68AF2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26" y="815082"/>
            <a:ext cx="10870058" cy="60429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…“Čím ale vlastně byly </a:t>
            </a:r>
            <a:r>
              <a:rPr lang="cs-CZ" sz="2000" b="1" dirty="0">
                <a:solidFill>
                  <a:srgbClr val="FF0000"/>
                </a:solidFill>
              </a:rPr>
              <a:t>hrady</a:t>
            </a:r>
            <a:r>
              <a:rPr lang="cs-CZ" sz="2000" dirty="0"/>
              <a:t> v přemyslovské monarchii? Hrady byly nepochybně důležitými správními body, neměly však jakýsi univerzální charakter, který by v sobě sjednocoval správu veškerého obyvatelstva, církevní správu a nad vším by stál kastelán, jakožto úřednický zástupce panovníka, který by s aparátem dalších podřízených úředníků, výběrčích a biřiců různorodé vrstvy obyvatelstva neustále disciplinoval, ba dokonce vykořisťoval. I středověká společnost totiž stála na něčem, co by bylo možné označit jako společenskou smlouvu. Role hradů byla proto mnohem diverzifikovanější“...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…“</a:t>
            </a:r>
            <a:r>
              <a:rPr lang="cs-CZ" sz="2000" b="1" dirty="0">
                <a:solidFill>
                  <a:srgbClr val="FF0000"/>
                </a:solidFill>
              </a:rPr>
              <a:t>Hrad</a:t>
            </a:r>
            <a:r>
              <a:rPr lang="cs-CZ" sz="2000" dirty="0">
                <a:solidFill>
                  <a:srgbClr val="FF0000"/>
                </a:solidFill>
              </a:rPr>
              <a:t>y</a:t>
            </a:r>
            <a:r>
              <a:rPr lang="cs-CZ" sz="2000" dirty="0"/>
              <a:t> tedy sloužily jako opěrné body panovnické moci především v rovině politické a zároveň byl jejich prostřednictvím realizován vztah elitní vrstvy a knížete, když se totiž příslušníci této vrstvy stávali kastelány, tj. obdrželi beneficium, kníže si je zavazoval a oni mu poté samozřejmě vyjadřoval svoji věrnost. To je vlastně onen věrnostní poměr, poměr, který by bylo možné označit za feudální. Nicméně na moci se podíleli oba partneři, kníže i elita, více jako spoluhráči, někdy jako protihráči“…       </a:t>
            </a:r>
            <a:r>
              <a:rPr lang="cs-CZ" sz="1800" dirty="0"/>
              <a:t>   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</a:t>
            </a:r>
            <a:r>
              <a:rPr lang="cs-CZ" sz="2000" b="1" dirty="0">
                <a:solidFill>
                  <a:srgbClr val="FF0000"/>
                </a:solidFill>
              </a:rPr>
              <a:t>Libor Jan</a:t>
            </a:r>
          </a:p>
          <a:p>
            <a:pPr>
              <a:defRPr/>
            </a:pPr>
            <a:endParaRPr lang="cs-CZ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5812B-FFAC-4E43-9C8B-B9C85A14E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2" y="164387"/>
            <a:ext cx="11493358" cy="66936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600" dirty="0"/>
              <a:t>               </a:t>
            </a:r>
          </a:p>
          <a:p>
            <a:pPr>
              <a:defRPr/>
            </a:pPr>
            <a:r>
              <a:rPr lang="cs-CZ" sz="1600" b="1" dirty="0"/>
              <a:t>konec 12/13. stol</a:t>
            </a:r>
            <a:r>
              <a:rPr lang="cs-CZ" sz="1600" dirty="0"/>
              <a:t>.  –   přestavba hlavních hradských center na kamenné hrady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–   za Konráda II. Oty nebo za markraběte Vladislava Jindřicha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                                     –  </a:t>
            </a:r>
            <a:r>
              <a:rPr lang="cs-CZ" sz="1600" b="1" dirty="0"/>
              <a:t>Morava:</a:t>
            </a:r>
            <a:r>
              <a:rPr lang="cs-CZ" sz="1600" dirty="0"/>
              <a:t>   Znojmo  (nejstarší přemyslovský hrad)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Bítov  (1185 hradiště, 30. léta 13. stol. hrad)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Veveří  (1213 dvorec), </a:t>
            </a:r>
            <a:r>
              <a:rPr lang="cs-CZ" sz="1600" dirty="0" err="1"/>
              <a:t>Děvičky</a:t>
            </a:r>
            <a:r>
              <a:rPr lang="cs-CZ" sz="1600" dirty="0"/>
              <a:t> (</a:t>
            </a:r>
            <a:r>
              <a:rPr lang="cs-CZ" sz="1600" dirty="0" err="1"/>
              <a:t>Maidburg</a:t>
            </a:r>
            <a:r>
              <a:rPr lang="cs-CZ" sz="1600" dirty="0"/>
              <a:t>):  „na zeleném </a:t>
            </a:r>
            <a:r>
              <a:rPr lang="cs-CZ" sz="1600" dirty="0" err="1"/>
              <a:t>drhu</a:t>
            </a:r>
            <a:r>
              <a:rPr lang="cs-CZ" sz="1600" dirty="0"/>
              <a:t>“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Brumov,  Buchlov, Lukov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–  využívání fortifikačních prvků z Podunají:  hranolové donjony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–  šlechtické:  1238:   </a:t>
            </a:r>
            <a:r>
              <a:rPr lang="cs-CZ" sz="1800" dirty="0" err="1"/>
              <a:t>Bílkov</a:t>
            </a:r>
            <a:r>
              <a:rPr lang="cs-CZ" sz="1800" dirty="0"/>
              <a:t> u Dačic (</a:t>
            </a:r>
            <a:r>
              <a:rPr lang="cs-CZ" sz="1800" dirty="0" err="1"/>
              <a:t>Ranožírovci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</a:t>
            </a:r>
            <a:endParaRPr lang="cs-CZ" sz="1600" dirty="0"/>
          </a:p>
          <a:p>
            <a:pPr>
              <a:defRPr/>
            </a:pPr>
            <a:r>
              <a:rPr lang="cs-CZ" sz="1600" b="1" dirty="0"/>
              <a:t>20./30 l. 13. stol.  </a:t>
            </a:r>
            <a:r>
              <a:rPr lang="cs-CZ" sz="1600" dirty="0"/>
              <a:t>–  Přemysl O. I.:   cíleně zakládá hrady jako opory panovnické moci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</a:t>
            </a:r>
            <a:r>
              <a:rPr lang="cs-CZ" sz="1600" b="1" dirty="0"/>
              <a:t>Čechy:</a:t>
            </a:r>
            <a:r>
              <a:rPr lang="cs-CZ" sz="1600" dirty="0"/>
              <a:t>   Křivoklát, Loket, </a:t>
            </a:r>
            <a:r>
              <a:rPr lang="cs-CZ" sz="1800" dirty="0"/>
              <a:t>Landštejn, Zvíkov, Jindřichův Hradec, Strakonice, Blatná, </a:t>
            </a:r>
            <a:r>
              <a:rPr lang="cs-CZ" sz="1800" dirty="0" err="1"/>
              <a:t>Angerbach</a:t>
            </a:r>
            <a:r>
              <a:rPr lang="cs-CZ" sz="1800" dirty="0"/>
              <a:t>,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</a:t>
            </a:r>
            <a:r>
              <a:rPr lang="cs-CZ" sz="1800" dirty="0" err="1"/>
              <a:t>Hlavačov</a:t>
            </a:r>
            <a:r>
              <a:rPr lang="cs-CZ" sz="1800" dirty="0"/>
              <a:t> </a:t>
            </a:r>
            <a:r>
              <a:rPr lang="cs-CZ" sz="1800" dirty="0" err="1"/>
              <a:t>Týřov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600" dirty="0"/>
              <a:t> </a:t>
            </a:r>
          </a:p>
          <a:p>
            <a:pPr>
              <a:defRPr/>
            </a:pPr>
            <a:r>
              <a:rPr lang="cs-CZ" sz="1600" b="1" dirty="0"/>
              <a:t>2. pol. 13. stol</a:t>
            </a:r>
            <a:r>
              <a:rPr lang="cs-CZ" sz="1600" dirty="0"/>
              <a:t>.  –  střední Č:   lovecký hvozd na řece Berounce (hrady, dvorce)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–   jižní Č:   povodí Lužnice, Otavy šlechtický rod </a:t>
            </a:r>
            <a:r>
              <a:rPr lang="cs-CZ" sz="1600" dirty="0" err="1"/>
              <a:t>Vítkovců</a:t>
            </a:r>
            <a:endParaRPr lang="cs-CZ" sz="1600" dirty="0"/>
          </a:p>
          <a:p>
            <a:pPr marL="0" indent="0">
              <a:buNone/>
              <a:defRPr/>
            </a:pPr>
            <a:r>
              <a:rPr lang="cs-CZ" sz="1600" b="1" dirty="0"/>
              <a:t>                                </a:t>
            </a:r>
            <a:r>
              <a:rPr lang="cs-CZ" sz="1600" dirty="0"/>
              <a:t>–   hrady standardní součástí územní a politické struktury, stejně jako města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–   nižší šlechta si staví tvrze  (rytíři, vladykové)</a:t>
            </a:r>
          </a:p>
          <a:p>
            <a:pPr marL="0" indent="0">
              <a:buNone/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CCF820-0952-4444-A29A-9FA8FEE7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595899"/>
            <a:ext cx="11526981" cy="668847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900" b="1" dirty="0"/>
              <a:t>Zámek  </a:t>
            </a:r>
            <a:r>
              <a:rPr lang="cs-CZ" sz="1900" dirty="0"/>
              <a:t>–  </a:t>
            </a:r>
            <a:r>
              <a:rPr lang="cs-CZ" sz="1900" b="0" i="0" u="none" strike="noStrike" baseline="0" dirty="0"/>
              <a:t>renesanční nebo barokní panské sídlo (zahrady, parky, míčovny, jízdárny; letohrádky – letní sídla šlechty)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–   z </a:t>
            </a:r>
            <a:r>
              <a:rPr lang="cs-CZ" sz="1900" dirty="0" err="1"/>
              <a:t>franc</a:t>
            </a:r>
            <a:r>
              <a:rPr lang="cs-CZ" sz="1900" dirty="0"/>
              <a:t>. </a:t>
            </a:r>
            <a:r>
              <a:rPr lang="cs-CZ" sz="1900" dirty="0" err="1"/>
              <a:t>renaissance</a:t>
            </a:r>
            <a:r>
              <a:rPr lang="cs-CZ" sz="1900" dirty="0"/>
              <a:t>, </a:t>
            </a:r>
            <a:r>
              <a:rPr lang="cs-CZ" sz="1900" dirty="0" err="1"/>
              <a:t>ital</a:t>
            </a:r>
            <a:r>
              <a:rPr lang="cs-CZ" sz="1900" dirty="0"/>
              <a:t>. Rinascimento = znovuzrození antických forem (Toskánsko, Florencie; Benátky)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slov.:    </a:t>
            </a:r>
            <a:r>
              <a:rPr lang="cs-CZ" sz="1900" dirty="0" err="1"/>
              <a:t>kaštiel</a:t>
            </a:r>
            <a:r>
              <a:rPr lang="cs-CZ" sz="1900" dirty="0"/>
              <a:t> (z </a:t>
            </a:r>
            <a:r>
              <a:rPr lang="cs-CZ" sz="1900" dirty="0" err="1"/>
              <a:t>maď</a:t>
            </a:r>
            <a:r>
              <a:rPr lang="cs-CZ" sz="1900" dirty="0"/>
              <a:t>. </a:t>
            </a:r>
            <a:r>
              <a:rPr lang="cs-CZ" sz="1900" dirty="0" err="1"/>
              <a:t>Kastély</a:t>
            </a:r>
            <a:r>
              <a:rPr lang="cs-CZ" sz="1900" dirty="0"/>
              <a:t>, z lat. </a:t>
            </a:r>
            <a:r>
              <a:rPr lang="cs-CZ" sz="1900" dirty="0" err="1"/>
              <a:t>castellum</a:t>
            </a:r>
            <a:r>
              <a:rPr lang="cs-CZ" sz="1900" dirty="0"/>
              <a:t>);   něm.:  </a:t>
            </a:r>
            <a:r>
              <a:rPr lang="cs-CZ" sz="1900" dirty="0" err="1"/>
              <a:t>das</a:t>
            </a:r>
            <a:r>
              <a:rPr lang="cs-CZ" sz="1900" dirty="0"/>
              <a:t> </a:t>
            </a:r>
            <a:r>
              <a:rPr lang="cs-CZ" sz="1900" dirty="0" err="1"/>
              <a:t>Schloss</a:t>
            </a:r>
            <a:r>
              <a:rPr lang="cs-CZ" sz="1900" dirty="0"/>
              <a:t>,  angl.: 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castle</a:t>
            </a:r>
            <a:r>
              <a:rPr lang="cs-CZ" sz="1900" dirty="0"/>
              <a:t>,  </a:t>
            </a:r>
            <a:r>
              <a:rPr lang="cs-CZ" sz="1900" dirty="0" err="1"/>
              <a:t>franc</a:t>
            </a:r>
            <a:r>
              <a:rPr lang="cs-CZ" sz="1900" dirty="0"/>
              <a:t>.:  </a:t>
            </a:r>
            <a:r>
              <a:rPr lang="cs-CZ" sz="1900" dirty="0" err="1"/>
              <a:t>château</a:t>
            </a:r>
            <a:endParaRPr lang="cs-CZ" sz="1900" b="1" dirty="0"/>
          </a:p>
          <a:p>
            <a:pPr marL="0" indent="0">
              <a:buNone/>
              <a:defRPr/>
            </a:pPr>
            <a:r>
              <a:rPr lang="cs-CZ" sz="1900" dirty="0"/>
              <a:t>                  </a:t>
            </a:r>
            <a:r>
              <a:rPr lang="cs-CZ" sz="1900" b="0" i="0" u="none" strike="noStrike" baseline="0" dirty="0"/>
              <a:t>–  </a:t>
            </a:r>
            <a:r>
              <a:rPr lang="cs-CZ" sz="1900" dirty="0"/>
              <a:t>od 16. stol. opevněná sídla ztrácí obrannou funkci:  důraz na obytnou a reprezentační  (u nás od Jagellonců)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algn="l"/>
            <a:r>
              <a:rPr lang="cs-CZ" sz="1900" b="1" i="0" u="none" strike="noStrike" baseline="0" dirty="0"/>
              <a:t>Pevnosti  </a:t>
            </a:r>
            <a:r>
              <a:rPr lang="cs-CZ" sz="1900" b="0" i="0" u="none" strike="noStrike" baseline="0" dirty="0"/>
              <a:t>–  budovány v 17. a 18. století k obraně strategicky významného místa:   mohutné bastiony</a:t>
            </a:r>
          </a:p>
          <a:p>
            <a:pPr marL="0" indent="0" algn="l">
              <a:buNone/>
            </a:pPr>
            <a:r>
              <a:rPr lang="cs-CZ" sz="1900" b="0" i="0" u="none" strike="noStrike" baseline="0" dirty="0"/>
              <a:t>                      –  sloužily k úkrytu a ubytování vojenské posádky, uskladnění výzbroje a vybavení </a:t>
            </a:r>
          </a:p>
          <a:p>
            <a:pPr marL="0" indent="0" algn="l">
              <a:buNone/>
            </a:pPr>
            <a:r>
              <a:rPr lang="cs-CZ" sz="1900" b="0" i="0" u="none" strike="noStrike" baseline="0" dirty="0"/>
              <a:t>                      –  hrad Špilberk, Josefov, Terezín</a:t>
            </a:r>
            <a:endParaRPr lang="cs-CZ" sz="1900" dirty="0"/>
          </a:p>
          <a:p>
            <a:pPr marL="0" indent="0">
              <a:buNone/>
              <a:defRPr/>
            </a:pPr>
            <a:endParaRPr lang="cs-CZ" sz="1900" b="1" dirty="0"/>
          </a:p>
          <a:p>
            <a:pPr>
              <a:defRPr/>
            </a:pPr>
            <a:r>
              <a:rPr lang="cs-CZ" sz="1900" b="1" dirty="0"/>
              <a:t>Hrádek</a:t>
            </a:r>
            <a:r>
              <a:rPr lang="cs-CZ" sz="1900" dirty="0"/>
              <a:t>  –  opevněné sídlo bez vazby na sídelní nebo hospodářský areál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–  většinou jednodílný opevněný objekt stojící mimo ves (na návrší či ostrožně)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–  mor. archeologie:  starší vývojová fáze tvrze z 2.p.13. a poč. 14. stol.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>
              <a:defRPr/>
            </a:pPr>
            <a:r>
              <a:rPr lang="cs-CZ" sz="1900" dirty="0"/>
              <a:t> </a:t>
            </a:r>
            <a:r>
              <a:rPr lang="cs-CZ" sz="1900" b="1" dirty="0"/>
              <a:t>Tvrz </a:t>
            </a:r>
            <a:r>
              <a:rPr lang="cs-CZ" sz="1900" dirty="0"/>
              <a:t> –  lat. </a:t>
            </a:r>
            <a:r>
              <a:rPr lang="cs-CZ" sz="1900" dirty="0" err="1"/>
              <a:t>munitio</a:t>
            </a:r>
            <a:r>
              <a:rPr lang="cs-CZ" sz="1900" dirty="0"/>
              <a:t>, </a:t>
            </a:r>
            <a:r>
              <a:rPr lang="cs-CZ" sz="1900" dirty="0" err="1"/>
              <a:t>propugnaculum</a:t>
            </a:r>
            <a:r>
              <a:rPr lang="cs-CZ" sz="1900" dirty="0"/>
              <a:t>, </a:t>
            </a:r>
            <a:r>
              <a:rPr lang="cs-CZ" sz="1900" dirty="0" err="1"/>
              <a:t>fortalitium</a:t>
            </a:r>
            <a:r>
              <a:rPr lang="cs-CZ" sz="1900" dirty="0"/>
              <a:t>, </a:t>
            </a:r>
            <a:r>
              <a:rPr lang="cs-CZ" sz="1900" dirty="0" err="1"/>
              <a:t>fossatum</a:t>
            </a:r>
            <a:r>
              <a:rPr lang="cs-CZ" sz="1900" dirty="0"/>
              <a:t> (návrší)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–  něm.:  </a:t>
            </a:r>
            <a:r>
              <a:rPr lang="cs-CZ" sz="1900" dirty="0" err="1"/>
              <a:t>die</a:t>
            </a:r>
            <a:r>
              <a:rPr lang="cs-CZ" sz="1900" dirty="0"/>
              <a:t> </a:t>
            </a:r>
            <a:r>
              <a:rPr lang="cs-CZ" sz="1900" dirty="0" err="1"/>
              <a:t>Veste</a:t>
            </a:r>
            <a:r>
              <a:rPr lang="cs-CZ" sz="1900" dirty="0"/>
              <a:t>,  </a:t>
            </a:r>
            <a:r>
              <a:rPr lang="cs-CZ" sz="1900" dirty="0" err="1"/>
              <a:t>maď</a:t>
            </a:r>
            <a:r>
              <a:rPr lang="cs-CZ" sz="1900" dirty="0"/>
              <a:t>.: kurie (z lat. curia – dvůr)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–  nižší typ středověkého feudálního sídla příslušníka nižší šlechty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–  jednoduše opevněné sídlo s vazbou na obytný areál (je ve vsi)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–  tvoří je j</a:t>
            </a:r>
            <a:r>
              <a:rPr lang="pt-BR" sz="1900" b="0" i="0" u="none" strike="noStrike" baseline="0" dirty="0"/>
              <a:t>obytn</a:t>
            </a:r>
            <a:r>
              <a:rPr lang="cs-CZ" sz="1900" b="0" i="0" u="none" strike="noStrike" baseline="0" dirty="0"/>
              <a:t>á</a:t>
            </a:r>
            <a:r>
              <a:rPr lang="pt-BR" sz="1900" b="0" i="0" u="none" strike="noStrike" baseline="0" dirty="0"/>
              <a:t>, hospodářsk</a:t>
            </a:r>
            <a:r>
              <a:rPr lang="cs-CZ" sz="1900" b="0" i="0" u="none" strike="noStrike" baseline="0" dirty="0"/>
              <a:t>á</a:t>
            </a:r>
            <a:r>
              <a:rPr lang="pt-BR" sz="1900" b="0" i="0" u="none" strike="noStrike" baseline="0" dirty="0"/>
              <a:t> a obrann</a:t>
            </a:r>
            <a:r>
              <a:rPr lang="cs-CZ" sz="1900" b="0" i="0" u="none" strike="noStrike" baseline="0" dirty="0"/>
              <a:t>á</a:t>
            </a:r>
            <a:r>
              <a:rPr lang="pt-BR" sz="1900" b="0" i="0" u="none" strike="noStrike" baseline="0" dirty="0"/>
              <a:t> část</a:t>
            </a:r>
            <a:r>
              <a:rPr lang="cs-CZ" sz="1900" b="0" i="0" u="none" strike="noStrike" baseline="0" dirty="0"/>
              <a:t> (podle konfigurace terénu)</a:t>
            </a:r>
            <a:r>
              <a:rPr lang="cs-CZ" sz="1900" dirty="0"/>
              <a:t>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7574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B8DE4-8F72-4E8C-9CFD-395A3575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Metodologie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8F5A4-B83E-43AB-A542-46C705C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249680"/>
            <a:ext cx="11866880" cy="560832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Komplexní studium panských sídel  </a:t>
            </a:r>
            <a:r>
              <a:rPr lang="cs-CZ" sz="1800" dirty="0"/>
              <a:t>–  využívá metodiku humanitních, přírodovědných a technických oborů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Prameny:</a:t>
            </a:r>
            <a:r>
              <a:rPr lang="cs-CZ" sz="1800" dirty="0"/>
              <a:t>    a)  archivní  (písemné, kartografické (lingvistické/topografické), ikonografické)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b)  stavebně-historické  (SURPMO, NPÚ)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c)  archeologické  –  nedestruktivní:  terénní prospekce  (vymezení polygonu)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povrchové sběry (detektory kovů)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letecké a družicové snímkování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–  destruktivní:   exkavace (sondážní a plošný odkryv)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d) analytické  –  přírodovědné:   geofyzikální,  geochemické, paleobotanické, zoologické aj.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cs-CZ" sz="1800" dirty="0"/>
              <a:t>                                                    –  technické:   </a:t>
            </a:r>
            <a:r>
              <a:rPr lang="cs-CZ" altLang="cs-CZ" sz="1800" dirty="0"/>
              <a:t>GIS  (fixování polohy v mapě)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cs-CZ" sz="1800" dirty="0"/>
              <a:t>                                                                              3D dokumentace stavebních reliktů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rekonstrukce  (modely, plány, hmotové </a:t>
            </a:r>
            <a:r>
              <a:rPr lang="cs-CZ" sz="1800" dirty="0" err="1"/>
              <a:t>axionometrie</a:t>
            </a:r>
            <a:r>
              <a:rPr lang="cs-CZ" sz="1800" dirty="0"/>
              <a:t>, vizualizace)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predikční modelování (dohlednost aj.)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–  statistické:  např. zastoupení lovné zvěře a domácích zvířat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d)  experimentální (ověřování technologických a postupů: kovy, keramika, sklo, aj.)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</a:t>
            </a:r>
            <a:r>
              <a:rPr lang="cs-CZ" sz="2100" dirty="0"/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5235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62A59-653C-4E84-AE36-D52897E6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89185"/>
          </a:xfrm>
        </p:spPr>
        <p:txBody>
          <a:bodyPr/>
          <a:lstStyle/>
          <a:p>
            <a:r>
              <a:rPr lang="cs-CZ" sz="4400" b="1" dirty="0">
                <a:solidFill>
                  <a:srgbClr val="FF0000"/>
                </a:solidFill>
              </a:rPr>
              <a:t>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Chronologie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43EEEC-CD7B-4055-9B24-3573DD9F8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188720"/>
            <a:ext cx="11633200" cy="587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Datování  –  </a:t>
            </a:r>
            <a:r>
              <a:rPr lang="cs-CZ" sz="1800" dirty="0"/>
              <a:t>písemné prameny</a:t>
            </a:r>
          </a:p>
          <a:p>
            <a:pPr marL="0" indent="0">
              <a:buNone/>
            </a:pPr>
            <a:r>
              <a:rPr lang="cs-CZ" sz="1800" dirty="0"/>
              <a:t>                  –  stáří zdiv:  </a:t>
            </a:r>
            <a:r>
              <a:rPr lang="cs-CZ" sz="1800" dirty="0" err="1"/>
              <a:t>dendro</a:t>
            </a:r>
            <a:r>
              <a:rPr lang="cs-CZ" sz="1800" dirty="0"/>
              <a:t> z dřevěných konstrukcí, C12:  ze spálených konstrukcí  </a:t>
            </a:r>
          </a:p>
          <a:p>
            <a:pPr marL="0" indent="0">
              <a:buNone/>
            </a:pPr>
            <a:r>
              <a:rPr lang="cs-CZ" sz="1800" dirty="0"/>
              <a:t>                  –  stratigrafie (nenarušené odpadové areály, výplň příkopu) </a:t>
            </a:r>
          </a:p>
          <a:p>
            <a:pPr marL="0" indent="0">
              <a:buNone/>
            </a:pPr>
            <a:r>
              <a:rPr lang="cs-CZ" sz="1800" dirty="0"/>
              <a:t>                  –  absolutně datovaný materiál (mince, kachle, cennosti) </a:t>
            </a:r>
          </a:p>
          <a:p>
            <a:pPr marL="0" indent="0">
              <a:buNone/>
            </a:pPr>
            <a:endParaRPr lang="cs-CZ" sz="1800" b="1" dirty="0"/>
          </a:p>
          <a:p>
            <a:r>
              <a:rPr lang="cs-CZ" sz="1800" b="1" dirty="0"/>
              <a:t>Doba výstavby  –  u hradů 3 fáze:  </a:t>
            </a:r>
            <a:r>
              <a:rPr lang="cs-CZ" sz="1800" dirty="0"/>
              <a:t>ověřeno prvně na Křivoklátě, </a:t>
            </a:r>
            <a:r>
              <a:rPr lang="cs-CZ" sz="1800" dirty="0" err="1"/>
              <a:t>Týřově</a:t>
            </a:r>
            <a:r>
              <a:rPr lang="cs-CZ" sz="1800" dirty="0"/>
              <a:t> a </a:t>
            </a:r>
            <a:r>
              <a:rPr lang="cs-CZ" sz="1800" dirty="0" err="1"/>
              <a:t>Vizmburku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a)  příkop, obvodové opevnění, věž, jednoduchá stavba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b)  obytný a hospodářský provoz (palác, stáje, kovárna)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c)  reprezentační prostory (hlavní sál, kaple)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      –  </a:t>
            </a:r>
            <a:r>
              <a:rPr lang="cs-CZ" sz="1800" b="1" dirty="0"/>
              <a:t>hrady přechodného typu:</a:t>
            </a:r>
            <a:r>
              <a:rPr lang="cs-CZ" sz="1800" dirty="0"/>
              <a:t>  valové opevnění s vloženými stavbami  (Morava: kolonizační provizória)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</a:t>
            </a:r>
            <a:r>
              <a:rPr lang="cs-CZ" sz="1800" dirty="0" err="1"/>
              <a:t>Angerbach</a:t>
            </a:r>
            <a:r>
              <a:rPr lang="cs-CZ" sz="1800" dirty="0"/>
              <a:t>, </a:t>
            </a:r>
            <a:r>
              <a:rPr lang="cs-CZ" sz="1800" dirty="0" err="1"/>
              <a:t>Hlavačov</a:t>
            </a:r>
            <a:r>
              <a:rPr lang="cs-CZ" sz="1800" dirty="0"/>
              <a:t>, Tachov, Týnec n. Sázavou, </a:t>
            </a:r>
            <a:r>
              <a:rPr lang="cs-CZ" sz="1800" dirty="0" err="1"/>
              <a:t>Lugisland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                                    </a:t>
            </a:r>
            <a:r>
              <a:rPr lang="cs-CZ" sz="1800" b="1" dirty="0"/>
              <a:t>hrady s obvodovou zástavbou</a:t>
            </a:r>
            <a:r>
              <a:rPr lang="cs-CZ" sz="1800" dirty="0"/>
              <a:t>:  vícedílné, Křivoklát</a:t>
            </a:r>
          </a:p>
          <a:p>
            <a:pPr marL="0" indent="0">
              <a:buNone/>
            </a:pPr>
            <a:r>
              <a:rPr lang="cs-CZ" sz="1800" dirty="0"/>
              <a:t>                               –   </a:t>
            </a:r>
            <a:r>
              <a:rPr lang="cs-CZ" sz="1800" b="1" dirty="0"/>
              <a:t>nejstarší královské hrady:   </a:t>
            </a:r>
            <a:r>
              <a:rPr lang="cs-CZ" sz="1800" dirty="0"/>
              <a:t>budovány jako opory královské moci za Václava I. ve  30. letech 13. stol. </a:t>
            </a:r>
          </a:p>
        </p:txBody>
      </p:sp>
    </p:spTree>
    <p:extLst>
      <p:ext uri="{BB962C8B-B14F-4D97-AF65-F5344CB8AC3E}">
        <p14:creationId xmlns:p14="http://schemas.microsoft.com/office/powerpoint/2010/main" val="420515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FDC3B-4F08-49BC-AEBA-215462BC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335280"/>
            <a:ext cx="11186160" cy="6522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Přestavby 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–  zmínky v písemných pramenech, hospodářských účtech aj. </a:t>
            </a:r>
          </a:p>
          <a:p>
            <a:pPr marL="0" indent="0">
              <a:buNone/>
            </a:pPr>
            <a:r>
              <a:rPr lang="cs-CZ" sz="1800" dirty="0"/>
              <a:t>                        –  v renezanci a baroku:  většinou v souvislosti se změnou majitele</a:t>
            </a:r>
          </a:p>
          <a:p>
            <a:pPr marL="0" indent="0">
              <a:buNone/>
            </a:pPr>
            <a:r>
              <a:rPr lang="cs-CZ" sz="1800" dirty="0"/>
              <a:t>                        –  modernizace architektury a vnitřního vybavení:  slohové změny, deponie </a:t>
            </a:r>
            <a:r>
              <a:rPr lang="cs-CZ" sz="1800" dirty="0" err="1"/>
              <a:t>odpmenadové</a:t>
            </a:r>
            <a:r>
              <a:rPr lang="cs-CZ" sz="1800" dirty="0"/>
              <a:t> sutě  </a:t>
            </a:r>
          </a:p>
          <a:p>
            <a:pPr marL="0" indent="0">
              <a:buNone/>
            </a:pPr>
            <a:r>
              <a:rPr lang="cs-CZ" sz="1800" dirty="0"/>
              <a:t>                        –  nové vnitřní vybavení:  kachlová kamna, kování z truhlic, sklo, keramika - kamenina) 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Zánikový horizont:   </a:t>
            </a:r>
            <a:r>
              <a:rPr lang="cs-CZ" sz="1800" dirty="0"/>
              <a:t>a)  přirozená destrukce (</a:t>
            </a:r>
            <a:r>
              <a:rPr lang="cs-CZ" sz="1800" dirty="0" err="1"/>
              <a:t>Vizmburk</a:t>
            </a:r>
            <a:r>
              <a:rPr lang="cs-CZ" sz="1800" dirty="0"/>
              <a:t> zasypán po stropy 1. patra, Stará Dubá po štíty střech)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b)  násilná destrukce (požárové vrstvy, kumulace militarií) 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Půdorysná dispozice   </a:t>
            </a:r>
            <a:r>
              <a:rPr lang="cs-CZ" sz="1800" dirty="0"/>
              <a:t>–   typologie vypracována na základě archeologických výzkumů (mapové a plánové podklady)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–  vychází z půdorysu opevnění a zástavby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–  Komunikační systém:  jednodílné a vícedílné objekty se vstupem bránou do nádvoří 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/>
              <a:t>Fortifikace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 –  příkop, val, obvodová hradba (cimbuří, střílny), parkánové zdi, bastiony, věž, brána, obléhací útvary</a:t>
            </a:r>
          </a:p>
          <a:p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Hospodářské zázemí   </a:t>
            </a:r>
            <a:r>
              <a:rPr lang="cs-CZ" sz="1800" dirty="0"/>
              <a:t>–   předhradí:  kovárna, stáje, studna, cisterna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–  podhradí:  mlýn (</a:t>
            </a:r>
            <a:r>
              <a:rPr lang="cs-CZ" sz="1800" dirty="0" err="1"/>
              <a:t>Týřov</a:t>
            </a:r>
            <a:r>
              <a:rPr lang="cs-CZ" sz="1800" dirty="0"/>
              <a:t>, </a:t>
            </a:r>
            <a:r>
              <a:rPr lang="cs-CZ" sz="1800" dirty="0" err="1"/>
              <a:t>Krašov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/>
              <a:t>Hmotné nález</a:t>
            </a:r>
            <a:r>
              <a:rPr lang="cs-CZ" sz="1800" dirty="0"/>
              <a:t>y  –  související s typem objektu (hrady – militaria, hospodářské objekty - ) </a:t>
            </a:r>
          </a:p>
          <a:p>
            <a:pPr marL="0" indent="0">
              <a:buNone/>
            </a:pPr>
            <a:r>
              <a:rPr lang="cs-CZ" sz="1800" dirty="0"/>
              <a:t>                                  –  militaria:  výzbroj jezdce a výstroj koně, palné zbraně </a:t>
            </a:r>
          </a:p>
          <a:p>
            <a:pPr marL="0" indent="0">
              <a:buNone/>
            </a:pPr>
            <a:r>
              <a:rPr lang="cs-CZ" sz="1800" dirty="0"/>
              <a:t>                                  –  paleobotanický a osteologický materiál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6966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>
            <a:extLst>
              <a:ext uri="{FF2B5EF4-FFF2-40B4-BE49-F238E27FC236}">
                <a16:creationId xmlns:a16="http://schemas.microsoft.com/office/drawing/2014/main" id="{7909F148-1612-4F81-BBEB-4AB10B56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76200"/>
            <a:ext cx="6172200" cy="85725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Dějiny bádání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8E142F-E6C2-4B6E-AB44-FB558E0D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25" y="933450"/>
            <a:ext cx="11883776" cy="5924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FF0000"/>
                </a:solidFill>
              </a:rPr>
              <a:t>19. stol. – romantické období:</a:t>
            </a:r>
          </a:p>
          <a:p>
            <a:pPr>
              <a:defRPr/>
            </a:pPr>
            <a:endParaRPr lang="cs-CZ" sz="1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600" b="1" dirty="0">
                <a:solidFill>
                  <a:srgbClr val="FF0000"/>
                </a:solidFill>
              </a:rPr>
              <a:t>Karel Hynek Mácha   </a:t>
            </a:r>
            <a:r>
              <a:rPr lang="cs-CZ" sz="1600" dirty="0"/>
              <a:t>(1810-1836)  </a:t>
            </a:r>
            <a:r>
              <a:rPr lang="cs-CZ" sz="1600" b="1" dirty="0"/>
              <a:t> </a:t>
            </a:r>
            <a:r>
              <a:rPr lang="cs-CZ" sz="1600" dirty="0"/>
              <a:t>–  romantický básník (zemřel na choleru)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–  navštěvoval hrady (Bezděz 3x, 3 </a:t>
            </a:r>
            <a:r>
              <a:rPr lang="cs-CZ" sz="1600" dirty="0" err="1"/>
              <a:t>skicy</a:t>
            </a:r>
            <a:r>
              <a:rPr lang="cs-CZ" sz="1600" dirty="0"/>
              <a:t>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–  Hrady spatřené (115 kreseb)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>
                <a:solidFill>
                  <a:srgbClr val="FF0000"/>
                </a:solidFill>
              </a:rPr>
              <a:t>František Alexander </a:t>
            </a:r>
            <a:r>
              <a:rPr lang="cs-CZ" sz="1600" b="1" dirty="0" err="1">
                <a:solidFill>
                  <a:srgbClr val="FF0000"/>
                </a:solidFill>
              </a:rPr>
              <a:t>Heber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/>
              <a:t> </a:t>
            </a:r>
            <a:r>
              <a:rPr lang="cs-CZ" sz="1600" dirty="0"/>
              <a:t> (1815-1849)  –  pražský kupec, první badatel, zmapoval téměř 600 hradů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–  populární vlastivědná encyklopedie pro laickou veřejnost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–  1443-9:  </a:t>
            </a:r>
            <a:r>
              <a:rPr lang="cs-CZ" sz="1600" dirty="0" err="1"/>
              <a:t>Böhmens</a:t>
            </a:r>
            <a:r>
              <a:rPr lang="cs-CZ" sz="1600" dirty="0"/>
              <a:t> </a:t>
            </a:r>
            <a:r>
              <a:rPr lang="cs-CZ" sz="1600" dirty="0" err="1"/>
              <a:t>Burgen</a:t>
            </a:r>
            <a:r>
              <a:rPr lang="cs-CZ" sz="1600" dirty="0"/>
              <a:t>, </a:t>
            </a:r>
            <a:r>
              <a:rPr lang="cs-CZ" sz="1600" dirty="0" err="1"/>
              <a:t>Vesten</a:t>
            </a:r>
            <a:r>
              <a:rPr lang="cs-CZ" sz="1600" dirty="0"/>
              <a:t> </a:t>
            </a:r>
            <a:r>
              <a:rPr lang="cs-CZ" sz="1600" dirty="0" err="1"/>
              <a:t>und</a:t>
            </a:r>
            <a:r>
              <a:rPr lang="cs-CZ" sz="1600" dirty="0"/>
              <a:t> </a:t>
            </a:r>
            <a:r>
              <a:rPr lang="cs-CZ" sz="1600" dirty="0" err="1"/>
              <a:t>Bergschlösser</a:t>
            </a:r>
            <a:r>
              <a:rPr lang="cs-CZ" sz="1600" dirty="0"/>
              <a:t> (7 sv.)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                 popisy hradů a tvrzí + vyobrazení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–  </a:t>
            </a:r>
            <a:r>
              <a:rPr lang="de-DE" sz="1600" dirty="0"/>
              <a:t>1844–1849</a:t>
            </a:r>
            <a:r>
              <a:rPr lang="cs-CZ" sz="1600" dirty="0"/>
              <a:t>: </a:t>
            </a:r>
            <a:r>
              <a:rPr lang="de-DE" sz="1600" dirty="0"/>
              <a:t> Mährens Burgen und ihre Sagen</a:t>
            </a:r>
            <a:endParaRPr lang="cs-CZ" sz="1600" dirty="0"/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>
                <a:solidFill>
                  <a:srgbClr val="FF0000"/>
                </a:solidFill>
              </a:rPr>
              <a:t>August Sedláček 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(1843-1926)  –   profesor v Táboře a Písku; </a:t>
            </a:r>
            <a:r>
              <a:rPr lang="da-DK" sz="1600" dirty="0"/>
              <a:t>historik, genealog, sfragistik a heraldik</a:t>
            </a:r>
            <a:r>
              <a:rPr lang="cs-CZ" sz="1600" dirty="0"/>
              <a:t>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–   zmapoval téměř 3 tis. hradů  (kromě Chebska)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–   1881-1926:  Hrady, zámky a tvrze království českého  (15 sv.)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–    1927—1937: Hrady, zámky a tvrze království českého I—XV. Praha (2. vydání)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         přehled dějin českých hradů:  historie a politické dějiny</a:t>
            </a:r>
          </a:p>
          <a:p>
            <a:pPr marL="0" indent="0">
              <a:buNone/>
              <a:defRPr/>
            </a:pPr>
            <a:endParaRPr lang="cs-CZ" sz="1350" dirty="0"/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b="1" dirty="0"/>
          </a:p>
          <a:p>
            <a:pPr marL="0" indent="0" eaLnBrk="1" hangingPunct="1">
              <a:buNone/>
              <a:defRPr/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E522F2-E3F7-4670-BB54-6C9255F6A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9" y="383528"/>
            <a:ext cx="2014332" cy="235274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5349351-1042-47D9-A18E-77E497A3D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12" b="2472"/>
          <a:stretch/>
        </p:blipFill>
        <p:spPr>
          <a:xfrm>
            <a:off x="8424809" y="390697"/>
            <a:ext cx="1421966" cy="234557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0C36D32-33D9-4649-93A1-EA6F13E4D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2570" y="2907563"/>
            <a:ext cx="1519430" cy="151943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869D32D-B50F-4E8E-AD1A-67B9B2D85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9" y="5021338"/>
            <a:ext cx="2175294" cy="15076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39326247-3722-B7B7-584B-040F27333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Pražský hrad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CE2004-FDF3-DE6A-9DBE-54E91473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143000"/>
            <a:ext cx="11610975" cy="571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000" b="1" dirty="0"/>
              <a:t>19/20. stol.</a:t>
            </a:r>
            <a:r>
              <a:rPr lang="cs-CZ" sz="2000" dirty="0"/>
              <a:t>  –  dostavba katedrály sv. Víta</a:t>
            </a:r>
            <a:endParaRPr lang="cs-CZ" sz="2000" b="1" dirty="0"/>
          </a:p>
          <a:p>
            <a:pPr>
              <a:defRPr/>
            </a:pPr>
            <a:r>
              <a:rPr lang="cs-CZ" sz="2000" b="1" dirty="0"/>
              <a:t>1925</a:t>
            </a:r>
            <a:r>
              <a:rPr lang="cs-CZ" sz="2000" dirty="0"/>
              <a:t>  –  </a:t>
            </a:r>
            <a:r>
              <a:rPr lang="cs-CZ" sz="2000" b="1" dirty="0">
                <a:solidFill>
                  <a:srgbClr val="FF0000"/>
                </a:solidFill>
              </a:rPr>
              <a:t>Hrad:</a:t>
            </a:r>
            <a:r>
              <a:rPr lang="cs-CZ" sz="2000" dirty="0"/>
              <a:t>  moderní výzkum spjat s úpravami areálu pro sídlo TGM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</a:t>
            </a:r>
            <a:r>
              <a:rPr lang="cs-CZ" sz="2000" b="1" dirty="0"/>
              <a:t>Karel Guth, asistent Jaroslav </a:t>
            </a:r>
            <a:r>
              <a:rPr lang="cs-CZ" sz="2000" b="1" dirty="0" err="1"/>
              <a:t>Pasternak</a:t>
            </a:r>
            <a:r>
              <a:rPr lang="cs-CZ" sz="2000" b="1" dirty="0"/>
              <a:t>  </a:t>
            </a:r>
            <a:r>
              <a:rPr lang="cs-CZ" sz="2000" dirty="0"/>
              <a:t>–  výzkum 3. nádvoří:  prvý nejrozsáhlejší výzkum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(již. okraj rezidence)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</a:t>
            </a:r>
            <a:r>
              <a:rPr lang="cs-CZ" sz="2000" b="1" dirty="0"/>
              <a:t>Ivan </a:t>
            </a:r>
            <a:r>
              <a:rPr lang="cs-CZ" sz="2000" b="1" dirty="0" err="1"/>
              <a:t>Borkovský</a:t>
            </a:r>
            <a:r>
              <a:rPr lang="cs-CZ" sz="2000" b="1" dirty="0"/>
              <a:t> </a:t>
            </a:r>
            <a:r>
              <a:rPr lang="cs-CZ" sz="2000" dirty="0"/>
              <a:t> –  1943:  vedoucí výzkumu Pražského hradu P. Marie, sv. Jiří, Starý palác)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–  mezioborová kooperace (využití nejmodernějších postupů a zkušeností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</a:t>
            </a:r>
            <a:r>
              <a:rPr lang="cs-CZ" sz="2000" b="1" dirty="0"/>
              <a:t>Zdeněk Smetánka  </a:t>
            </a:r>
            <a:r>
              <a:rPr lang="cs-CZ" sz="2000" dirty="0"/>
              <a:t>–  70. a 80. léta:  </a:t>
            </a:r>
            <a:r>
              <a:rPr lang="cs-CZ" sz="2000" dirty="0" err="1"/>
              <a:t>Lumbeho</a:t>
            </a:r>
            <a:r>
              <a:rPr lang="cs-CZ" sz="2000" dirty="0"/>
              <a:t> zahrada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</a:t>
            </a:r>
            <a:r>
              <a:rPr lang="cs-CZ" sz="2000" b="1" dirty="0"/>
              <a:t>Jan Frolík, Ivana Boháčová  </a:t>
            </a:r>
            <a:r>
              <a:rPr lang="cs-CZ" sz="2000" dirty="0"/>
              <a:t>–  od 90. let revizní průzkumy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Vyšehrad  </a:t>
            </a:r>
            <a:r>
              <a:rPr lang="cs-CZ" sz="2000" dirty="0"/>
              <a:t>–  </a:t>
            </a:r>
            <a:r>
              <a:rPr lang="cs-CZ" sz="2000" b="1" dirty="0"/>
              <a:t>Bořivoj Nechvátal  </a:t>
            </a:r>
            <a:r>
              <a:rPr lang="cs-CZ" sz="2000" dirty="0"/>
              <a:t>–  Kapitulní chrám sv. Petra a Pavla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Pražská keramika: 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b="1" dirty="0"/>
              <a:t>I. Pavlů </a:t>
            </a:r>
            <a:r>
              <a:rPr lang="cs-CZ" sz="2000" dirty="0"/>
              <a:t>(1971), </a:t>
            </a:r>
            <a:r>
              <a:rPr lang="cs-CZ" sz="2000" b="1" dirty="0"/>
              <a:t>L. Hrdlička </a:t>
            </a:r>
            <a:r>
              <a:rPr lang="cs-CZ" sz="2000" dirty="0"/>
              <a:t>(1993, 1997)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</a:t>
            </a:r>
            <a:r>
              <a:rPr lang="cs-CZ" sz="2000" b="1" dirty="0"/>
              <a:t>J. Čiháková </a:t>
            </a:r>
            <a:r>
              <a:rPr lang="cs-CZ" sz="2000" dirty="0"/>
              <a:t>(1984, 1994,  2001),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</a:t>
            </a:r>
            <a:r>
              <a:rPr lang="cs-CZ" sz="2000" b="1" dirty="0"/>
              <a:t>I. Boháčová </a:t>
            </a:r>
            <a:r>
              <a:rPr lang="cs-CZ" sz="2000" dirty="0"/>
              <a:t>(1993, 1996, 2001, 2008), </a:t>
            </a:r>
            <a:r>
              <a:rPr lang="cs-CZ" sz="2000" b="1" dirty="0"/>
              <a:t>J. Frolík</a:t>
            </a:r>
          </a:p>
          <a:p>
            <a:pPr marL="0" indent="0">
              <a:buNone/>
              <a:defRPr/>
            </a:pPr>
            <a:r>
              <a:rPr lang="cs-CZ" sz="2000" dirty="0"/>
              <a:t>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8E142F-E6C2-4B6E-AB44-FB558E0D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933450"/>
            <a:ext cx="11709115" cy="59245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Místo hradu v kontextu dějin umění:  </a:t>
            </a:r>
            <a:r>
              <a:rPr lang="cs-CZ" sz="1800" b="1" dirty="0"/>
              <a:t>architektonická podoba hradu</a:t>
            </a:r>
          </a:p>
          <a:p>
            <a:pPr eaLnBrk="1" hangingPunct="1"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Dobroslava Menclová </a:t>
            </a:r>
            <a:r>
              <a:rPr lang="cs-CZ" sz="1800" dirty="0"/>
              <a:t>(1904-1978)  –  historička umění, předčasně zemřela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          –  1972: </a:t>
            </a:r>
            <a:r>
              <a:rPr lang="cs-CZ" sz="1800" b="1" dirty="0"/>
              <a:t>České hrady</a:t>
            </a:r>
            <a:r>
              <a:rPr lang="cs-CZ" sz="1800" dirty="0"/>
              <a:t>  (2 sv.)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              vývoj základních typů v Evropě:  pol. 10. – 13. stol. </a:t>
            </a: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Václav Mencl </a:t>
            </a:r>
            <a:r>
              <a:rPr lang="cs-CZ" sz="1800" dirty="0"/>
              <a:t>(1905-1978)  –  historik umění a architektury:  1928-39  působil na Slovensku, po válce v památkové péči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–   </a:t>
            </a:r>
            <a:r>
              <a:rPr lang="cs-CZ" sz="1800" b="1" dirty="0"/>
              <a:t>Dějiny evropské architektury  I-IV </a:t>
            </a:r>
            <a:r>
              <a:rPr lang="cs-CZ" sz="1800" dirty="0"/>
              <a:t>(původně v rukopise; vydal NPÚ 2019-2022)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I.:  Mezopotámie až Persie;  II.: antický svět, Byzanc, raný </a:t>
            </a:r>
            <a:r>
              <a:rPr lang="cs-CZ" sz="1800" dirty="0" err="1"/>
              <a:t>středovělk</a:t>
            </a:r>
            <a:r>
              <a:rPr lang="cs-CZ" sz="1800" dirty="0"/>
              <a:t>;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III.: středověk od K. Velikého do pozdní gotiku (15. stol.);  IV.:  renezance a baroko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–   typologie evropské architektury v evropském kontextu  </a:t>
            </a: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Kolektivní díla:</a:t>
            </a:r>
            <a:r>
              <a:rPr lang="cs-CZ" sz="1800" b="1" dirty="0"/>
              <a:t>  1981-1989:  Hrady, zámky a tvrze v Čechách, na Moravě a ve Slezsku.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</a:t>
            </a:r>
            <a:r>
              <a:rPr lang="pl-PL" sz="1800" b="1" dirty="0"/>
              <a:t>1986:</a:t>
            </a:r>
            <a:r>
              <a:rPr lang="cs-CZ" sz="1800" b="1" dirty="0"/>
              <a:t> </a:t>
            </a:r>
            <a:r>
              <a:rPr lang="pl-PL" sz="1800" b="1" dirty="0"/>
              <a:t>Hrady a zámky v Čechách.</a:t>
            </a:r>
          </a:p>
          <a:p>
            <a:pPr marL="0" indent="0">
              <a:buNone/>
              <a:defRPr/>
            </a:pPr>
            <a:r>
              <a:rPr lang="pl-PL" sz="1800" dirty="0"/>
              <a:t>                                 </a:t>
            </a:r>
            <a:r>
              <a:rPr lang="pl-PL" sz="1800" b="1" dirty="0"/>
              <a:t>1987: </a:t>
            </a:r>
            <a:r>
              <a:rPr lang="pl-PL" sz="1800" dirty="0"/>
              <a:t> </a:t>
            </a:r>
            <a:r>
              <a:rPr lang="pl-PL" sz="1800" b="1" dirty="0"/>
              <a:t>Hrady a zámky na Moravě.</a:t>
            </a:r>
            <a:endParaRPr lang="cs-CZ" sz="1800" dirty="0"/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AD867B-9F92-4156-8D36-1B8BECE0A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45" y="78708"/>
            <a:ext cx="3495576" cy="21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4A66F240-FF77-4DDE-A297-71D187E1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840" y="-762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Směry bádání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41DCC1-F1A9-4B5F-A9A4-4BC9495D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148080"/>
            <a:ext cx="11907519" cy="5709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sz="1900" b="1" dirty="0">
                <a:solidFill>
                  <a:srgbClr val="FF0000"/>
                </a:solidFill>
              </a:rPr>
              <a:t>Panská sídla  </a:t>
            </a:r>
            <a:r>
              <a:rPr lang="cs-CZ" sz="1900" dirty="0"/>
              <a:t>–  objekty různého typu představující složité komplexy formované řadou vlivů a funkcí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–  hrad/zámek, hrádek, tvrz, dvorec, dvůr (hospodářský) 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marL="0" indent="0">
              <a:buNone/>
              <a:defRPr/>
            </a:pPr>
            <a:r>
              <a:rPr lang="cs-CZ" sz="1900" b="1" dirty="0"/>
              <a:t>                             Historické pojetí </a:t>
            </a:r>
            <a:r>
              <a:rPr lang="cs-CZ" sz="1900" dirty="0"/>
              <a:t> –  studium zaměřeno na historii sídla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–  dějiny osídlení, genealogie, heraldika, hospodářský a sociální význam, dějiny umění a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každodennost (hmotná kultura)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–  A. Sedláček, V. Pinkava, L. </a:t>
            </a:r>
            <a:r>
              <a:rPr lang="cs-CZ" sz="1900" dirty="0" err="1"/>
              <a:t>Hosák</a:t>
            </a:r>
            <a:r>
              <a:rPr lang="cs-CZ" sz="1900" dirty="0"/>
              <a:t>, J. Pekař, J. V. Šimák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marL="0" indent="0">
              <a:buNone/>
              <a:defRPr/>
            </a:pPr>
            <a:r>
              <a:rPr lang="cs-CZ" sz="1900" b="1" dirty="0"/>
              <a:t>                              Technické pojetí  </a:t>
            </a:r>
            <a:r>
              <a:rPr lang="cs-CZ" sz="1900" dirty="0"/>
              <a:t>–  význam sídla z hlediska </a:t>
            </a:r>
            <a:r>
              <a:rPr lang="cs-CZ" sz="1900" dirty="0" err="1"/>
              <a:t>kasteologie</a:t>
            </a:r>
            <a:r>
              <a:rPr lang="cs-CZ" sz="1900" dirty="0"/>
              <a:t>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–   stavebně-historický vývoj, typologie staveb, funkce, rekonstrukce původní podoby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–   James D. </a:t>
            </a:r>
            <a:r>
              <a:rPr lang="cs-CZ" sz="1900" dirty="0" err="1"/>
              <a:t>Mackezie</a:t>
            </a:r>
            <a:r>
              <a:rPr lang="cs-CZ" sz="1900" dirty="0"/>
              <a:t>, </a:t>
            </a:r>
            <a:r>
              <a:rPr lang="cs-CZ" sz="1900" dirty="0" err="1"/>
              <a:t>Eugène</a:t>
            </a:r>
            <a:r>
              <a:rPr lang="cs-CZ" sz="1900" dirty="0"/>
              <a:t> Emmanuel </a:t>
            </a:r>
            <a:r>
              <a:rPr lang="cs-CZ" sz="1900" dirty="0" err="1"/>
              <a:t>Viollet</a:t>
            </a:r>
            <a:r>
              <a:rPr lang="cs-CZ" sz="1900" dirty="0"/>
              <a:t> </a:t>
            </a:r>
            <a:r>
              <a:rPr lang="cs-CZ" sz="1900" dirty="0" err="1"/>
              <a:t>le</a:t>
            </a:r>
            <a:r>
              <a:rPr lang="cs-CZ" sz="1900" dirty="0"/>
              <a:t> Duc, Carl </a:t>
            </a:r>
            <a:r>
              <a:rPr lang="cs-CZ" sz="1900" dirty="0" err="1"/>
              <a:t>Schuchhardt</a:t>
            </a:r>
            <a:r>
              <a:rPr lang="cs-CZ" sz="1900" dirty="0"/>
              <a:t>,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Otto </a:t>
            </a:r>
            <a:r>
              <a:rPr lang="cs-CZ" sz="1900" dirty="0" err="1"/>
              <a:t>Pipper</a:t>
            </a:r>
            <a:r>
              <a:rPr lang="cs-CZ" sz="1900" dirty="0"/>
              <a:t>, Heribert </a:t>
            </a:r>
            <a:r>
              <a:rPr lang="cs-CZ" sz="1900" dirty="0" err="1"/>
              <a:t>Weinelt</a:t>
            </a:r>
            <a:endParaRPr lang="cs-CZ" sz="1900" dirty="0"/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</a:t>
            </a:r>
            <a:endParaRPr lang="cs-CZ" sz="19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900" b="1" dirty="0">
                <a:solidFill>
                  <a:srgbClr val="FF0000"/>
                </a:solidFill>
              </a:rPr>
              <a:t>Okruhy otázek  </a:t>
            </a:r>
            <a:r>
              <a:rPr lang="cs-CZ" sz="1900" dirty="0"/>
              <a:t>–  historické (vznik, zánik), archeologické (vývoj), geografické (umístění v krajině, topografie), 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vojensko-historické (fortifikační systém), provozně-ekonomické (provozy, předhradí, komunikační schéma)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umělecko-historické (slohová architektura), reprezentační a ideové (kaple, velký sál)</a:t>
            </a:r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8E142F-E6C2-4B6E-AB44-FB558E0D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1" y="791110"/>
            <a:ext cx="11826240" cy="606689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1800" b="1" dirty="0"/>
              <a:t>Tomáš Durdík </a:t>
            </a:r>
            <a:r>
              <a:rPr lang="cs-CZ" sz="1800" dirty="0"/>
              <a:t>(† 2014)  –  výzkumy hradů v povodí Berounky a severním Podbrdsku (přemyslovský lovecký hvozd)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z 21 hradů:  Křivoklát, </a:t>
            </a:r>
            <a:r>
              <a:rPr lang="cs-CZ" sz="1800" dirty="0" err="1"/>
              <a:t>Týřov</a:t>
            </a:r>
            <a:r>
              <a:rPr lang="cs-CZ" sz="1800" dirty="0"/>
              <a:t>, </a:t>
            </a:r>
            <a:r>
              <a:rPr lang="cs-CZ" sz="1800" dirty="0" err="1"/>
              <a:t>Angerbach</a:t>
            </a:r>
            <a:r>
              <a:rPr lang="cs-CZ" sz="1800" dirty="0"/>
              <a:t>, </a:t>
            </a:r>
            <a:r>
              <a:rPr lang="cs-CZ" sz="1800" dirty="0" err="1"/>
              <a:t>Hlaváčov</a:t>
            </a:r>
            <a:r>
              <a:rPr lang="cs-CZ" sz="1800" dirty="0"/>
              <a:t>, Tetín, </a:t>
            </a:r>
            <a:r>
              <a:rPr lang="cs-CZ" sz="1800" dirty="0" err="1"/>
              <a:t>Krašov</a:t>
            </a:r>
            <a:r>
              <a:rPr lang="cs-CZ" sz="1800" dirty="0"/>
              <a:t>, </a:t>
            </a:r>
            <a:r>
              <a:rPr lang="cs-CZ" sz="1800" dirty="0" err="1"/>
              <a:t>Řebřík</a:t>
            </a:r>
            <a:r>
              <a:rPr lang="cs-CZ" sz="1800" dirty="0"/>
              <a:t>, Žebrák, Točník, Džbán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–  hrady kastelového typu s </a:t>
            </a:r>
            <a:r>
              <a:rPr lang="cs-CZ" sz="1800" dirty="0" err="1"/>
              <a:t>flankovacími</a:t>
            </a:r>
            <a:r>
              <a:rPr lang="cs-CZ" sz="1800" dirty="0"/>
              <a:t> věžicemi:   </a:t>
            </a:r>
            <a:r>
              <a:rPr lang="cs-CZ" sz="1800" dirty="0" err="1"/>
              <a:t>Týřov</a:t>
            </a:r>
            <a:r>
              <a:rPr lang="cs-CZ" sz="1800" dirty="0"/>
              <a:t>  (před 1249)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–  nejstarší šlechtické hrady (pol. 13. stol.):  </a:t>
            </a:r>
            <a:r>
              <a:rPr lang="cs-CZ" sz="1800" dirty="0" err="1"/>
              <a:t>Krašov</a:t>
            </a:r>
            <a:endParaRPr lang="cs-CZ" sz="1800" dirty="0"/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–  1978: Nástin vývoje českých hradů 12.—13. století. AH 3, 41—52.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–  1999: Ilustrovaná encyklopedie českých hradů.</a:t>
            </a:r>
          </a:p>
          <a:p>
            <a:pPr marL="0" indent="0">
              <a:buNone/>
              <a:defRPr/>
            </a:pPr>
            <a:r>
              <a:rPr lang="cs-CZ" sz="1800" b="1" dirty="0"/>
              <a:t>       s Pavlem </a:t>
            </a:r>
            <a:r>
              <a:rPr lang="cs-CZ" sz="1800" b="1" dirty="0" err="1"/>
              <a:t>Bolinou</a:t>
            </a:r>
            <a:r>
              <a:rPr lang="cs-CZ" sz="1800" b="1" dirty="0"/>
              <a:t>:            </a:t>
            </a:r>
            <a:r>
              <a:rPr lang="cs-CZ" sz="1800" dirty="0"/>
              <a:t>2001: Středověké hrady v Čechách a na Moravě.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70. – 80. léta:  povrchové průzkumy na Domažlicku, Rokycansku, </a:t>
            </a:r>
            <a:r>
              <a:rPr lang="cs-CZ" sz="1800" b="1" dirty="0" err="1"/>
              <a:t>Krušnohorsku</a:t>
            </a:r>
            <a:r>
              <a:rPr lang="cs-CZ" sz="1800" b="1" dirty="0"/>
              <a:t> a severních Čechách</a:t>
            </a:r>
          </a:p>
          <a:p>
            <a:pPr eaLnBrk="1" hangingPunct="1"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Antonín Hejna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výzkumy hradů: Dívčí Kámen (1962), Velešín u Krumlova (1974-1975), Strakonice (1975-1976),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        Chvojen, Týnec nad Sázavou (1969-1973), </a:t>
            </a:r>
            <a:r>
              <a:rPr lang="cs-CZ" sz="1800" dirty="0" err="1"/>
              <a:t>Vízmburk</a:t>
            </a:r>
            <a:r>
              <a:rPr lang="cs-CZ" sz="1800" dirty="0"/>
              <a:t>  (od 1972).</a:t>
            </a: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Petr </a:t>
            </a:r>
            <a:r>
              <a:rPr lang="cs-CZ" sz="1800" b="1" dirty="0" err="1"/>
              <a:t>Chotěbor</a:t>
            </a:r>
            <a:r>
              <a:rPr lang="cs-CZ" sz="1800" b="1" dirty="0"/>
              <a:t>  –  </a:t>
            </a:r>
            <a:r>
              <a:rPr lang="cs-CZ" sz="1800" dirty="0"/>
              <a:t>pracovník v oboru památkové péče Pražského hradu, stavebně historické průzkumy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–  1980: Povrchový průzkum hradu </a:t>
            </a:r>
            <a:r>
              <a:rPr lang="cs-CZ" sz="1800" dirty="0" err="1"/>
              <a:t>Valečova</a:t>
            </a:r>
            <a:r>
              <a:rPr lang="cs-CZ" sz="1800" dirty="0"/>
              <a:t>. AH 5, 255—258</a:t>
            </a:r>
            <a:r>
              <a:rPr lang="cs-CZ" sz="1800" b="1" dirty="0"/>
              <a:t>.</a:t>
            </a: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František Gabriel  </a:t>
            </a:r>
            <a:r>
              <a:rPr lang="cs-CZ" sz="1800" dirty="0"/>
              <a:t>–  výzkum skalních hradů v severních Čechách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–  1977: Výzkum středověkých panských sídel v severních Čechách. BZO 1974 </a:t>
            </a:r>
            <a:r>
              <a:rPr lang="cs-CZ" sz="1800" dirty="0" err="1"/>
              <a:t>supplementum</a:t>
            </a:r>
            <a:r>
              <a:rPr lang="cs-CZ" sz="1800" dirty="0"/>
              <a:t>, 33–42.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766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 descr="Žula">
            <a:extLst>
              <a:ext uri="{FF2B5EF4-FFF2-40B4-BE49-F238E27FC236}">
                <a16:creationId xmlns:a16="http://schemas.microsoft.com/office/drawing/2014/main" id="{FB75A2A5-B3FC-4100-921C-4B87F2C3B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548"/>
            <a:ext cx="7150813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FF00"/>
                </a:solidFill>
              </a:rPr>
              <a:t>  </a:t>
            </a:r>
            <a:r>
              <a:rPr lang="cs-CZ" altLang="cs-CZ" sz="3200" b="1" dirty="0">
                <a:solidFill>
                  <a:srgbClr val="FF0000"/>
                </a:solidFill>
              </a:rPr>
              <a:t>Hrad </a:t>
            </a:r>
            <a:r>
              <a:rPr lang="cs-CZ" altLang="cs-CZ" sz="3200" b="1" dirty="0" err="1">
                <a:solidFill>
                  <a:srgbClr val="FF0000"/>
                </a:solidFill>
              </a:rPr>
              <a:t>Vízmburk</a:t>
            </a:r>
            <a:r>
              <a:rPr lang="cs-CZ" altLang="cs-CZ" sz="3200" b="1" dirty="0">
                <a:solidFill>
                  <a:srgbClr val="FF0000"/>
                </a:solidFill>
              </a:rPr>
              <a:t> – „východočeské Pompeje“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723EAC6E-3908-4B21-B4AE-5E88EE2D49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463" y="1247723"/>
            <a:ext cx="6585734" cy="580548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První zmínka </a:t>
            </a:r>
            <a:r>
              <a:rPr lang="cs-CZ" altLang="cs-CZ" sz="1800" dirty="0">
                <a:solidFill>
                  <a:schemeClr val="tx2"/>
                </a:solidFill>
              </a:rPr>
              <a:t>– v Dalimilově kronice k roku 1279 v souvislosti s Tasem z </a:t>
            </a:r>
            <a:r>
              <a:rPr lang="cs-CZ" altLang="cs-CZ" sz="1800" dirty="0" err="1">
                <a:solidFill>
                  <a:schemeClr val="tx2"/>
                </a:solidFill>
              </a:rPr>
              <a:t>Vízmburka</a:t>
            </a:r>
            <a:r>
              <a:rPr lang="cs-CZ" altLang="cs-CZ" sz="1800" dirty="0">
                <a:solidFill>
                  <a:schemeClr val="tx2"/>
                </a:solidFill>
              </a:rPr>
              <a:t> z rodu pánů erbu zlatého třmene, kteří se podíleli na kolonizaci sv. Čech. V jejich držení byl do r. 1309, kdy jej koupil Milota z </a:t>
            </a:r>
            <a:r>
              <a:rPr lang="cs-CZ" altLang="cs-CZ" sz="1800" dirty="0" err="1">
                <a:solidFill>
                  <a:schemeClr val="tx2"/>
                </a:solidFill>
              </a:rPr>
              <a:t>Ponětluk</a:t>
            </a:r>
            <a:r>
              <a:rPr lang="cs-CZ" altLang="cs-CZ" sz="1800" dirty="0">
                <a:solidFill>
                  <a:schemeClr val="tx2"/>
                </a:solidFill>
              </a:rPr>
              <a:t>. O dvacet let později jej získali páni z Dubé, kteří jej drželi do jeho zničení r. 1447 (posádka ohrožovala města ve Slezsku). </a:t>
            </a:r>
          </a:p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Archeologický výzkum </a:t>
            </a:r>
            <a:r>
              <a:rPr lang="cs-CZ" altLang="cs-CZ" sz="1800" dirty="0">
                <a:solidFill>
                  <a:schemeClr val="tx2"/>
                </a:solidFill>
              </a:rPr>
              <a:t>– zahájen roku 1972 pod vedením PhDr. Antonína Hejny CSc. (</a:t>
            </a:r>
            <a:r>
              <a:rPr lang="cs-CZ" altLang="cs-CZ" sz="1800" dirty="0">
                <a:solidFill>
                  <a:schemeClr val="tx2"/>
                </a:solidFill>
                <a:cs typeface="Arial" panose="020B0604020202020204" pitchFamily="34" charset="0"/>
              </a:rPr>
              <a:t>† 1986) </a:t>
            </a:r>
            <a:r>
              <a:rPr lang="cs-CZ" altLang="cs-CZ" sz="1800" dirty="0">
                <a:solidFill>
                  <a:schemeClr val="tx2"/>
                </a:solidFill>
              </a:rPr>
              <a:t>z ARÚP, který na základě objevu klenebního žebra ze 13. stol. odkryl  během 13ti sezón kamenné zdi do v. 8 m a získal množství nálezů. </a:t>
            </a:r>
          </a:p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1984</a:t>
            </a:r>
            <a:r>
              <a:rPr lang="cs-CZ" altLang="cs-CZ" sz="1800" dirty="0">
                <a:solidFill>
                  <a:schemeClr val="tx2"/>
                </a:solidFill>
              </a:rPr>
              <a:t> – objekt převeden do správy Krajského střediska státní památkové péče a ochrany přírody v Pardubicích (provizorně zastřešen a oplocen). </a:t>
            </a:r>
          </a:p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1985</a:t>
            </a:r>
            <a:r>
              <a:rPr lang="cs-CZ" altLang="cs-CZ" sz="1800" dirty="0">
                <a:solidFill>
                  <a:schemeClr val="tx2"/>
                </a:solidFill>
              </a:rPr>
              <a:t> – odkryv kvůli zdravotnímu stavu dr. Hejny zastaven a v následujících letech započala stavební rekonstrukce (obtíže kvůli materiálu: měkký pískovec s jílovým tmelem) a nedostatku financí. </a:t>
            </a:r>
          </a:p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Obnova </a:t>
            </a:r>
            <a:r>
              <a:rPr lang="cs-CZ" altLang="cs-CZ" sz="1800" dirty="0">
                <a:solidFill>
                  <a:schemeClr val="tx2"/>
                </a:solidFill>
              </a:rPr>
              <a:t>–  správě hradu pomáhá  Sdružení pro </a:t>
            </a:r>
            <a:r>
              <a:rPr lang="cs-CZ" altLang="cs-CZ" sz="1800" dirty="0" err="1">
                <a:solidFill>
                  <a:schemeClr val="tx2"/>
                </a:solidFill>
              </a:rPr>
              <a:t>Vízmburk</a:t>
            </a:r>
            <a:r>
              <a:rPr lang="cs-CZ" altLang="cs-CZ" sz="1800" dirty="0">
                <a:solidFill>
                  <a:schemeClr val="tx2"/>
                </a:solidFill>
              </a:rPr>
              <a:t> (2002), které v letech 2006-2008 zajistilo některé stavební práce a od roku 2009 zde pořádá </a:t>
            </a:r>
            <a:r>
              <a:rPr lang="cs-CZ" altLang="cs-CZ" sz="1800" dirty="0" err="1">
                <a:solidFill>
                  <a:schemeClr val="tx2"/>
                </a:solidFill>
              </a:rPr>
              <a:t>Vizmburské</a:t>
            </a:r>
            <a:r>
              <a:rPr lang="cs-CZ" altLang="cs-CZ" sz="1800" dirty="0">
                <a:solidFill>
                  <a:schemeClr val="tx2"/>
                </a:solidFill>
              </a:rPr>
              <a:t> slavnosti. 2021 trvale otevřeni. </a:t>
            </a:r>
          </a:p>
          <a:p>
            <a:pPr eaLnBrk="1" hangingPunct="1"/>
            <a:endParaRPr lang="cs-CZ" altLang="cs-CZ" sz="1800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cs-CZ" altLang="cs-CZ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D3B373-4CFA-46A1-BA00-606FBD8F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6"/>
          <a:stretch>
            <a:fillRect/>
          </a:stretch>
        </p:blipFill>
        <p:spPr>
          <a:xfrm>
            <a:off x="7560549" y="133564"/>
            <a:ext cx="4499988" cy="32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43DA478-587D-4B19-8389-3C67F4550D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0"/>
          <a:stretch/>
        </p:blipFill>
        <p:spPr>
          <a:xfrm>
            <a:off x="6852302" y="3637160"/>
            <a:ext cx="5208235" cy="29485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8E142F-E6C2-4B6E-AB44-FB558E0D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1" y="523982"/>
            <a:ext cx="11826240" cy="633401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90. léta</a:t>
            </a:r>
            <a:r>
              <a:rPr lang="cs-CZ" sz="1800" dirty="0"/>
              <a:t> –  </a:t>
            </a:r>
            <a:r>
              <a:rPr lang="cs-CZ" sz="1800" b="1" dirty="0">
                <a:solidFill>
                  <a:srgbClr val="FF0000"/>
                </a:solidFill>
              </a:rPr>
              <a:t>J. Klápště  </a:t>
            </a:r>
            <a:r>
              <a:rPr lang="cs-CZ" sz="1800" dirty="0"/>
              <a:t>–   výzkum Bedřichova Světce (rezidenční dvorec, tvrz)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 Paměť krajiny středověkého Mostecka (1994)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 Proměna českých zemí ve středověku. Praha 2005.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Josef Unger </a:t>
            </a:r>
            <a:r>
              <a:rPr lang="cs-CZ" sz="1800" dirty="0"/>
              <a:t> –  1985: Hrady na Pavlovských vrších (archeologické nálezy).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1994: </a:t>
            </a:r>
            <a:r>
              <a:rPr lang="cs-CZ" sz="1800" dirty="0" err="1"/>
              <a:t>Koválov</a:t>
            </a:r>
            <a:r>
              <a:rPr lang="cs-CZ" sz="1800" dirty="0"/>
              <a:t>, šlechtické sídlo z 13. století na jižní Moravě. 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Miroslav Plaček </a:t>
            </a:r>
            <a:r>
              <a:rPr lang="cs-CZ" sz="1800" dirty="0"/>
              <a:t>–  2001: I lustrovaná encyklopedie moravských hradů, hrádků a tvrzí.</a:t>
            </a:r>
          </a:p>
          <a:p>
            <a:pPr eaLnBrk="1" hangingPunct="1"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Jiří Kohoutek </a:t>
            </a:r>
            <a:r>
              <a:rPr lang="cs-CZ" sz="1800" dirty="0"/>
              <a:t>(† 2007)  –  1995:  Hrady jihovýchodní Moravy. </a:t>
            </a:r>
          </a:p>
          <a:p>
            <a:pPr eaLnBrk="1" hangingPunct="1"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František Musil</a:t>
            </a:r>
            <a:r>
              <a:rPr lang="cs-CZ" sz="1800" dirty="0"/>
              <a:t>  –  2006:  Ú</a:t>
            </a:r>
            <a:r>
              <a:rPr lang="pl-PL" sz="1800" dirty="0"/>
              <a:t>vod do kastelologie I-II.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Kouřil, P. – Prix, D. – </a:t>
            </a:r>
            <a:r>
              <a:rPr lang="cs-CZ" sz="1800" b="1" dirty="0" err="1"/>
              <a:t>Wihoda</a:t>
            </a:r>
            <a:r>
              <a:rPr lang="cs-CZ" sz="1800" b="1" dirty="0"/>
              <a:t>, M.  </a:t>
            </a:r>
            <a:r>
              <a:rPr lang="cs-CZ" sz="1800" dirty="0"/>
              <a:t>–  2000: Hrady českého Slezska. </a:t>
            </a:r>
          </a:p>
        </p:txBody>
      </p:sp>
    </p:spTree>
    <p:extLst>
      <p:ext uri="{BB962C8B-B14F-4D97-AF65-F5344CB8AC3E}">
        <p14:creationId xmlns:p14="http://schemas.microsoft.com/office/powerpoint/2010/main" val="2876838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06EE08F3-7702-4555-B1FD-33CDA3E6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52400"/>
            <a:ext cx="6733854" cy="85725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Kasteologie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4FC4F4-1C8E-4140-8111-7160DC8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19" y="1356189"/>
            <a:ext cx="11281025" cy="550181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Dříve</a:t>
            </a:r>
            <a:r>
              <a:rPr lang="cs-CZ" sz="1800" dirty="0"/>
              <a:t>  –  historická disciplína zabývající se studiem feudálních sídel.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Dnes  </a:t>
            </a:r>
            <a:r>
              <a:rPr lang="cs-CZ" sz="1800" dirty="0"/>
              <a:t>–  interdisciplinární přístup využívající metodiky řady oborů: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archeologie, historie, dějin umění, architektury aj.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Hrad</a:t>
            </a:r>
            <a:r>
              <a:rPr lang="cs-CZ" sz="1800" dirty="0"/>
              <a:t>  –  nepojímá jako izolovanou z kontextu vytrženou jednotku, ale jako fenomén vzniklý historickým vývojem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–   jde o strukturu se zvláštním postavením v sídelní, ekonomické a sociální struktuře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Česká </a:t>
            </a:r>
            <a:r>
              <a:rPr lang="cs-CZ" sz="1800" b="1" dirty="0" err="1"/>
              <a:t>kasteologická</a:t>
            </a:r>
            <a:r>
              <a:rPr lang="cs-CZ" sz="1800" b="1" dirty="0"/>
              <a:t> škola</a:t>
            </a:r>
            <a:r>
              <a:rPr lang="cs-CZ" sz="1800" dirty="0"/>
              <a:t> – po metodické stránce sleduje komplexní studium panských sídel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Durdík, T.: Česká </a:t>
            </a:r>
            <a:r>
              <a:rPr lang="cs-CZ" sz="1800" dirty="0" err="1"/>
              <a:t>kasteollologie</a:t>
            </a:r>
            <a:r>
              <a:rPr lang="cs-CZ" sz="1800" dirty="0"/>
              <a:t> v evropských souvislostech, AR 50, 1998, 784-789</a:t>
            </a:r>
            <a:r>
              <a:rPr lang="cs-CZ" sz="1350" dirty="0"/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5B1E46A4-4E95-4076-A0F5-E2937353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Kasteologické</a:t>
            </a:r>
            <a:r>
              <a:rPr lang="cs-CZ" altLang="cs-CZ" sz="3200" b="1" dirty="0">
                <a:solidFill>
                  <a:srgbClr val="FF0000"/>
                </a:solidFill>
              </a:rPr>
              <a:t> konference a periodika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F9DC6E-B934-466E-8EA6-7096DE05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1664412"/>
            <a:ext cx="11887200" cy="5041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Konference </a:t>
            </a:r>
            <a:r>
              <a:rPr lang="cs-CZ" sz="1800" dirty="0"/>
              <a:t> –  </a:t>
            </a:r>
            <a:r>
              <a:rPr lang="cs-CZ" sz="1800" b="1" dirty="0"/>
              <a:t>1962:</a:t>
            </a:r>
            <a:r>
              <a:rPr lang="cs-CZ" sz="1800" dirty="0"/>
              <a:t>  ve </a:t>
            </a:r>
            <a:r>
              <a:rPr lang="cs-CZ" sz="1800" dirty="0" err="1"/>
              <a:t>franc</a:t>
            </a:r>
            <a:r>
              <a:rPr lang="cs-CZ" sz="1800" dirty="0"/>
              <a:t>.  Les </a:t>
            </a:r>
            <a:r>
              <a:rPr lang="cs-CZ" sz="1800" dirty="0" err="1"/>
              <a:t>Andelys</a:t>
            </a:r>
            <a:r>
              <a:rPr lang="cs-CZ" sz="1800" dirty="0"/>
              <a:t>  (u hradu </a:t>
            </a:r>
            <a:r>
              <a:rPr lang="cs-CZ" sz="1800" dirty="0" err="1"/>
              <a:t>Gaillard</a:t>
            </a:r>
            <a:r>
              <a:rPr lang="cs-CZ" sz="1800" dirty="0"/>
              <a:t>);  sborník:  </a:t>
            </a:r>
            <a:r>
              <a:rPr lang="cs-CZ" sz="1800" dirty="0" err="1"/>
              <a:t>Château</a:t>
            </a:r>
            <a:r>
              <a:rPr lang="cs-CZ" sz="1800" dirty="0"/>
              <a:t> </a:t>
            </a:r>
            <a:r>
              <a:rPr lang="cs-CZ" sz="1800" dirty="0" err="1"/>
              <a:t>Gaillard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</a:t>
            </a:r>
            <a:r>
              <a:rPr lang="cs-CZ" sz="1800" b="1" dirty="0"/>
              <a:t>1989:</a:t>
            </a:r>
            <a:r>
              <a:rPr lang="cs-CZ" sz="1800" dirty="0"/>
              <a:t>  v </a:t>
            </a:r>
            <a:r>
              <a:rPr lang="cs-CZ" sz="1800" dirty="0" err="1"/>
              <a:t>maď</a:t>
            </a:r>
            <a:r>
              <a:rPr lang="cs-CZ" sz="1800" dirty="0"/>
              <a:t>. </a:t>
            </a:r>
            <a:r>
              <a:rPr lang="cs-CZ" sz="1800" dirty="0" err="1"/>
              <a:t>Gyöngyös</a:t>
            </a:r>
            <a:r>
              <a:rPr lang="cs-CZ" sz="1800" dirty="0"/>
              <a:t> (u hradu Bene);  sborník:  </a:t>
            </a:r>
            <a:r>
              <a:rPr lang="cs-CZ" sz="1800" dirty="0" err="1"/>
              <a:t>Castrum</a:t>
            </a:r>
            <a:r>
              <a:rPr lang="cs-CZ" sz="1800" dirty="0"/>
              <a:t> Bene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</a:t>
            </a:r>
            <a:r>
              <a:rPr lang="cs-CZ" sz="1800" b="1" dirty="0"/>
              <a:t>1991:</a:t>
            </a:r>
            <a:r>
              <a:rPr lang="cs-CZ" sz="1800" dirty="0"/>
              <a:t>  ve finském Turku;  sborník:  </a:t>
            </a:r>
            <a:r>
              <a:rPr lang="cs-CZ" sz="1800" dirty="0" err="1"/>
              <a:t>Castella</a:t>
            </a:r>
            <a:r>
              <a:rPr lang="cs-CZ" sz="1800" dirty="0"/>
              <a:t> Maris </a:t>
            </a:r>
            <a:r>
              <a:rPr lang="cs-CZ" sz="1800" dirty="0" err="1"/>
              <a:t>Baltici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Mezinárodní časopisy:</a:t>
            </a:r>
            <a:r>
              <a:rPr lang="cs-CZ" sz="1800" dirty="0"/>
              <a:t>   </a:t>
            </a:r>
            <a:r>
              <a:rPr lang="cs-CZ" sz="1800" dirty="0" err="1"/>
              <a:t>Burgwart</a:t>
            </a:r>
            <a:r>
              <a:rPr lang="cs-CZ" sz="1800" dirty="0"/>
              <a:t> (1889), </a:t>
            </a:r>
            <a:r>
              <a:rPr lang="cs-CZ" sz="1800" dirty="0" err="1"/>
              <a:t>Burgen</a:t>
            </a:r>
            <a:r>
              <a:rPr lang="cs-CZ" sz="1800" dirty="0"/>
              <a:t> </a:t>
            </a:r>
            <a:r>
              <a:rPr lang="cs-CZ" sz="1800" dirty="0" err="1"/>
              <a:t>und</a:t>
            </a:r>
            <a:r>
              <a:rPr lang="cs-CZ" sz="1800" dirty="0"/>
              <a:t> </a:t>
            </a:r>
            <a:r>
              <a:rPr lang="cs-CZ" sz="1800" dirty="0" err="1"/>
              <a:t>Schlösser</a:t>
            </a:r>
            <a:r>
              <a:rPr lang="cs-CZ" sz="1800" dirty="0"/>
              <a:t> (1969)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</a:t>
            </a:r>
            <a:r>
              <a:rPr lang="cs-CZ" sz="1800" dirty="0" err="1"/>
              <a:t>Nachrichten</a:t>
            </a:r>
            <a:r>
              <a:rPr lang="cs-CZ" sz="1800" dirty="0"/>
              <a:t> des </a:t>
            </a:r>
            <a:r>
              <a:rPr lang="cs-CZ" sz="1800" dirty="0" err="1"/>
              <a:t>Schweizerischen</a:t>
            </a:r>
            <a:r>
              <a:rPr lang="cs-CZ" sz="1800" dirty="0"/>
              <a:t> </a:t>
            </a:r>
            <a:r>
              <a:rPr lang="cs-CZ" sz="1800" dirty="0" err="1"/>
              <a:t>Burgenvereins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</a:t>
            </a:r>
            <a:r>
              <a:rPr lang="cs-CZ" sz="1800" dirty="0" err="1"/>
              <a:t>Mitteilungen</a:t>
            </a:r>
            <a:r>
              <a:rPr lang="cs-CZ" sz="1800" dirty="0"/>
              <a:t> des </a:t>
            </a:r>
            <a:r>
              <a:rPr lang="cs-CZ" sz="1800" dirty="0" err="1"/>
              <a:t>Komission</a:t>
            </a:r>
            <a:r>
              <a:rPr lang="cs-CZ" sz="1800" dirty="0"/>
              <a:t> </a:t>
            </a:r>
            <a:r>
              <a:rPr lang="cs-CZ" sz="1800" dirty="0" err="1"/>
              <a:t>für</a:t>
            </a:r>
            <a:r>
              <a:rPr lang="cs-CZ" sz="1800" dirty="0"/>
              <a:t> </a:t>
            </a:r>
            <a:r>
              <a:rPr lang="cs-CZ" sz="1800" dirty="0" err="1"/>
              <a:t>Burgenforschung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</a:t>
            </a:r>
            <a:r>
              <a:rPr lang="cs-CZ" sz="1800" dirty="0" err="1"/>
              <a:t>Internationales</a:t>
            </a:r>
            <a:r>
              <a:rPr lang="cs-CZ" sz="1800" dirty="0"/>
              <a:t> </a:t>
            </a:r>
            <a:r>
              <a:rPr lang="cs-CZ" sz="1800" dirty="0" err="1"/>
              <a:t>Burgeninstitut</a:t>
            </a:r>
            <a:r>
              <a:rPr lang="cs-CZ" sz="1800" dirty="0"/>
              <a:t> </a:t>
            </a:r>
            <a:r>
              <a:rPr lang="cs-CZ" sz="1800" dirty="0" err="1"/>
              <a:t>Bultein</a:t>
            </a: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Domácí periodika:  1989</a:t>
            </a:r>
            <a:r>
              <a:rPr lang="cs-CZ" sz="1800" dirty="0"/>
              <a:t>  –  sborník </a:t>
            </a:r>
            <a:r>
              <a:rPr lang="cs-CZ" sz="1800" dirty="0" err="1"/>
              <a:t>Castellologica</a:t>
            </a:r>
            <a:r>
              <a:rPr lang="cs-CZ" sz="1800" dirty="0"/>
              <a:t> </a:t>
            </a:r>
            <a:r>
              <a:rPr lang="cs-CZ" sz="1800" dirty="0" err="1"/>
              <a:t>bohemica</a:t>
            </a:r>
            <a:r>
              <a:rPr lang="cs-CZ" sz="1800" dirty="0"/>
              <a:t> (ARUP)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</a:t>
            </a:r>
            <a:r>
              <a:rPr lang="cs-CZ" sz="1800" b="1" dirty="0"/>
              <a:t>1976</a:t>
            </a:r>
            <a:r>
              <a:rPr lang="cs-CZ" sz="1800" dirty="0"/>
              <a:t>  –  sborník </a:t>
            </a:r>
            <a:r>
              <a:rPr lang="cs-CZ" sz="1800" dirty="0" err="1"/>
              <a:t>Archaeologia</a:t>
            </a:r>
            <a:r>
              <a:rPr lang="cs-CZ" sz="1800" dirty="0"/>
              <a:t> </a:t>
            </a:r>
            <a:r>
              <a:rPr lang="cs-CZ" sz="1800" dirty="0" err="1"/>
              <a:t>historica</a:t>
            </a:r>
            <a:r>
              <a:rPr lang="cs-CZ" sz="1800" dirty="0"/>
              <a:t>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(příspěvky z každoročních mezinárodních konferencí archeologie středověku)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4D864272-95F9-477A-8EAF-FDBB8FF0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6019800" cy="1143000"/>
          </a:xfrm>
        </p:spPr>
        <p:txBody>
          <a:bodyPr>
            <a:normAutofit fontScale="90000"/>
          </a:bodyPr>
          <a:lstStyle/>
          <a:p>
            <a:br>
              <a:rPr lang="cs-CZ" altLang="cs-CZ" sz="3200" b="1" dirty="0">
                <a:solidFill>
                  <a:srgbClr val="C00000"/>
                </a:solidFill>
              </a:rPr>
            </a:br>
            <a:r>
              <a:rPr lang="cs-CZ" altLang="cs-CZ" sz="3200" b="1" dirty="0">
                <a:solidFill>
                  <a:srgbClr val="C00000"/>
                </a:solidFill>
              </a:rPr>
              <a:t>Klub Augusta Sedláčka 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4E008E-32A1-41FE-A607-386734030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05" y="1417638"/>
            <a:ext cx="10356618" cy="4876800"/>
          </a:xfrm>
        </p:spPr>
        <p:txBody>
          <a:bodyPr/>
          <a:lstStyle/>
          <a:p>
            <a:pPr>
              <a:defRPr/>
            </a:pPr>
            <a:r>
              <a:rPr lang="cs-CZ" sz="1800" b="1" dirty="0"/>
              <a:t>1984</a:t>
            </a:r>
            <a:r>
              <a:rPr lang="cs-CZ" sz="1800" dirty="0"/>
              <a:t>  –  Ustavující schůze v Technickém kabinetu ZK ROH Škoda (Měšťanská beseda)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po přednášce PhDr. T. Durdíka “Současný stav a potřeby výzkumu hradů v Čechách”.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Činnost</a:t>
            </a:r>
            <a:r>
              <a:rPr lang="cs-CZ" sz="1800" dirty="0"/>
              <a:t> –  ediční, přednášková, exkurze, účast na výzkumech, údržba sídel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1984 až 1990:  Informační listy Klubu Augusta Sedláčka a Ročenka</a:t>
            </a:r>
          </a:p>
          <a:p>
            <a:pPr>
              <a:defRPr/>
            </a:pPr>
            <a:r>
              <a:rPr lang="cs-CZ" sz="1800" dirty="0"/>
              <a:t>1990:  klubový zpravodaj Hláska</a:t>
            </a:r>
          </a:p>
          <a:p>
            <a:pPr>
              <a:defRPr/>
            </a:pPr>
            <a:r>
              <a:rPr lang="cs-CZ" sz="1800" dirty="0"/>
              <a:t>1995:  edice Zapomenuté hrady, tvrze a místa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Pobočky:</a:t>
            </a:r>
            <a:r>
              <a:rPr lang="cs-CZ" sz="1800" dirty="0"/>
              <a:t>  Plzeň, Praha, Brno, Zlín, Hradec Králové, Humpolec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  <p:pic>
        <p:nvPicPr>
          <p:cNvPr id="7172" name="Obrázek 3">
            <a:extLst>
              <a:ext uri="{FF2B5EF4-FFF2-40B4-BE49-F238E27FC236}">
                <a16:creationId xmlns:a16="http://schemas.microsoft.com/office/drawing/2014/main" id="{85D20F77-8E4B-4E2B-9DEE-7BA666A44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36" y="274638"/>
            <a:ext cx="2314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30F295C-6271-4B0C-AB65-7ABDA36F3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17" y="3429000"/>
            <a:ext cx="2335586" cy="32282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7CBD9A0-1768-4C8A-AADC-9C24D5340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25" y="3427495"/>
            <a:ext cx="2075301" cy="32282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Výsledek obrázku pro petr sommer za&amp;ccaron;átky k&amp;rcaron;es&amp;tcaron;anství v &amp;ccaron;echách">
            <a:extLst>
              <a:ext uri="{FF2B5EF4-FFF2-40B4-BE49-F238E27FC236}">
                <a16:creationId xmlns:a16="http://schemas.microsoft.com/office/drawing/2014/main" id="{1103D711-7AFF-4A11-8128-82C32A84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581400"/>
            <a:ext cx="191293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 descr="Výsledek obrázku pro petr sommer za&amp;ccaron;átky k&amp;rcaron;es&amp;tcaron;anství v &amp;ccaron;echách">
            <a:extLst>
              <a:ext uri="{FF2B5EF4-FFF2-40B4-BE49-F238E27FC236}">
                <a16:creationId xmlns:a16="http://schemas.microsoft.com/office/drawing/2014/main" id="{6D85CC60-8E83-41D1-B640-EB387B4F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20066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 descr="Výsledek obrázku pro petr sommer za&amp;ccaron;átky k&amp;rcaron;es&amp;tcaron;anství v &amp;ccaron;echách">
            <a:extLst>
              <a:ext uri="{FF2B5EF4-FFF2-40B4-BE49-F238E27FC236}">
                <a16:creationId xmlns:a16="http://schemas.microsoft.com/office/drawing/2014/main" id="{83E66BE9-AEEF-4DF1-84B1-F4FB0E84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81000"/>
            <a:ext cx="21193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Výsledek obrázku pro ji&amp;rcaron;í sláma P&amp;rcaron;emyslovci">
            <a:extLst>
              <a:ext uri="{FF2B5EF4-FFF2-40B4-BE49-F238E27FC236}">
                <a16:creationId xmlns:a16="http://schemas.microsoft.com/office/drawing/2014/main" id="{1EBD7CDA-CEB6-4578-AED0-E51C0B34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1" y="3505200"/>
            <a:ext cx="1997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Výsledek obrázku pro Jan Klápšt&amp;ecaron;">
            <a:extLst>
              <a:ext uri="{FF2B5EF4-FFF2-40B4-BE49-F238E27FC236}">
                <a16:creationId xmlns:a16="http://schemas.microsoft.com/office/drawing/2014/main" id="{6A8A05A0-D3A6-433A-9D8D-19BB5A85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81400"/>
            <a:ext cx="1878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8" descr="Výsledek obrázku pro ji&amp;rcaron;í sláma P&amp;rcaron;emyslovci">
            <a:extLst>
              <a:ext uri="{FF2B5EF4-FFF2-40B4-BE49-F238E27FC236}">
                <a16:creationId xmlns:a16="http://schemas.microsoft.com/office/drawing/2014/main" id="{0E2FD653-266B-4048-B68E-27CA95B6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2051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0" descr="Výsledek obrázku pro &amp;ccaron;asopis slezského muzea">
            <a:extLst>
              <a:ext uri="{FF2B5EF4-FFF2-40B4-BE49-F238E27FC236}">
                <a16:creationId xmlns:a16="http://schemas.microsoft.com/office/drawing/2014/main" id="{AAA527D5-089E-4909-9243-4B09DF95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3581400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Výsledek obrázku pro ji&amp;rcaron;í sláma P&amp;rcaron;emyslovci">
            <a:extLst>
              <a:ext uri="{FF2B5EF4-FFF2-40B4-BE49-F238E27FC236}">
                <a16:creationId xmlns:a16="http://schemas.microsoft.com/office/drawing/2014/main" id="{6530F4B3-E0DC-4FDD-A4C8-B066F726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882" y="211527"/>
            <a:ext cx="2291137" cy="32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Výsledek obrázku pro ji&amp;rcaron;í sláma P&amp;rcaron;emyslovci">
            <a:extLst>
              <a:ext uri="{FF2B5EF4-FFF2-40B4-BE49-F238E27FC236}">
                <a16:creationId xmlns:a16="http://schemas.microsoft.com/office/drawing/2014/main" id="{DAE3958E-CC29-4118-8BF3-138BC4FA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25" y="211527"/>
            <a:ext cx="2389598" cy="323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>
            <a:extLst>
              <a:ext uri="{FF2B5EF4-FFF2-40B4-BE49-F238E27FC236}">
                <a16:creationId xmlns:a16="http://schemas.microsoft.com/office/drawing/2014/main" id="{CA06F925-BDDA-47B8-9D6D-3C7C659E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89" y="244475"/>
            <a:ext cx="251142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8" descr="Výsledek obrázku pro D&amp;ecaron;jiny Velké Moravy">
            <a:extLst>
              <a:ext uri="{FF2B5EF4-FFF2-40B4-BE49-F238E27FC236}">
                <a16:creationId xmlns:a16="http://schemas.microsoft.com/office/drawing/2014/main" id="{722DDD80-5AAE-47E7-84C0-515B8CF5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80" y="3617981"/>
            <a:ext cx="5325411" cy="299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9" descr="Výsledek obrázku pro pokra&amp;ccaron;ovatelé kosmovi">
            <a:extLst>
              <a:ext uri="{FF2B5EF4-FFF2-40B4-BE49-F238E27FC236}">
                <a16:creationId xmlns:a16="http://schemas.microsoft.com/office/drawing/2014/main" id="{CF00449B-3671-400C-85FC-40D19207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3" t="2000" r="4373" b="2000"/>
          <a:stretch>
            <a:fillRect/>
          </a:stretch>
        </p:blipFill>
        <p:spPr bwMode="auto">
          <a:xfrm>
            <a:off x="1070830" y="228600"/>
            <a:ext cx="214044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Výsledek obrázku pro petr sommer za&amp;ccaron;átky k&amp;rcaron;es&amp;tcaron;anství v &amp;ccaron;echách">
            <a:extLst>
              <a:ext uri="{FF2B5EF4-FFF2-40B4-BE49-F238E27FC236}">
                <a16:creationId xmlns:a16="http://schemas.microsoft.com/office/drawing/2014/main" id="{2DA28B8E-708A-4886-A270-D92A94A7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81000"/>
            <a:ext cx="2181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5">
            <a:extLst>
              <a:ext uri="{FF2B5EF4-FFF2-40B4-BE49-F238E27FC236}">
                <a16:creationId xmlns:a16="http://schemas.microsoft.com/office/drawing/2014/main" id="{732D029D-8741-47FB-9A98-11563C37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81000"/>
            <a:ext cx="20685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7" descr="Výsledek obrázku pro Zden&amp;ecaron;k Smetánka">
            <a:extLst>
              <a:ext uri="{FF2B5EF4-FFF2-40B4-BE49-F238E27FC236}">
                <a16:creationId xmlns:a16="http://schemas.microsoft.com/office/drawing/2014/main" id="{13853D9D-9D30-4B71-BF80-3AE301F63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04800"/>
            <a:ext cx="22082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8" descr="book">
            <a:extLst>
              <a:ext uri="{FF2B5EF4-FFF2-40B4-BE49-F238E27FC236}">
                <a16:creationId xmlns:a16="http://schemas.microsoft.com/office/drawing/2014/main" id="{A82223A5-64BF-4AD5-A042-5460A8C8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15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AutoShape 13" descr="Výsledek obrázku pro D&amp;ecaron;jiny Velké Moravy">
            <a:extLst>
              <a:ext uri="{FF2B5EF4-FFF2-40B4-BE49-F238E27FC236}">
                <a16:creationId xmlns:a16="http://schemas.microsoft.com/office/drawing/2014/main" id="{D969D725-CDBE-492B-B620-42620BD10E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1625" y="2409825"/>
            <a:ext cx="1428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6568" name="AutoShape 15" descr="Výsledek obrázku pro D&amp;ecaron;jiny Velké Moravy">
            <a:extLst>
              <a:ext uri="{FF2B5EF4-FFF2-40B4-BE49-F238E27FC236}">
                <a16:creationId xmlns:a16="http://schemas.microsoft.com/office/drawing/2014/main" id="{20C1B2D9-36EE-43F8-A5FA-7A701AC7D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1625" y="2409825"/>
            <a:ext cx="1428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9" name="Picture 9" descr="Výsledek obrázku pro Vít Dohnal P&amp;rcaron;emyslovský palác Olomouc">
            <a:extLst>
              <a:ext uri="{FF2B5EF4-FFF2-40B4-BE49-F238E27FC236}">
                <a16:creationId xmlns:a16="http://schemas.microsoft.com/office/drawing/2014/main" id="{5FF47A8B-E643-443D-8289-81790BCA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4" y="3581400"/>
            <a:ext cx="215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Výsledek obrázku pro Hrady &amp;ccaron;eského Slezska">
            <a:extLst>
              <a:ext uri="{FF2B5EF4-FFF2-40B4-BE49-F238E27FC236}">
                <a16:creationId xmlns:a16="http://schemas.microsoft.com/office/drawing/2014/main" id="{58EC00DA-9CB0-4D10-8C19-B45DB5AAA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84" y="419100"/>
            <a:ext cx="25043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5" descr="Výsledek obrázku pro Hrady &amp;ccaron;eského Slezska">
            <a:extLst>
              <a:ext uri="{FF2B5EF4-FFF2-40B4-BE49-F238E27FC236}">
                <a16:creationId xmlns:a16="http://schemas.microsoft.com/office/drawing/2014/main" id="{3EAA3168-EFD6-4E8B-A316-2006A53C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81" y="419100"/>
            <a:ext cx="26400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 descr="Výsledek obrázku pro Hrady &amp;ccaron;eského Slezska">
            <a:extLst>
              <a:ext uri="{FF2B5EF4-FFF2-40B4-BE49-F238E27FC236}">
                <a16:creationId xmlns:a16="http://schemas.microsoft.com/office/drawing/2014/main" id="{E6AB0E7A-7AA0-4BC5-8957-BE99CA990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"/>
            <a:ext cx="2550701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7" descr="Výsledek obrázku pro Hrady &amp;ccaron;eského Slezska">
            <a:extLst>
              <a:ext uri="{FF2B5EF4-FFF2-40B4-BE49-F238E27FC236}">
                <a16:creationId xmlns:a16="http://schemas.microsoft.com/office/drawing/2014/main" id="{23A4DC42-C046-43BC-AE54-FF351921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810000"/>
            <a:ext cx="22129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0" descr="Výsledek obrázku pro Vladimír Goš   Loštice">
            <a:extLst>
              <a:ext uri="{FF2B5EF4-FFF2-40B4-BE49-F238E27FC236}">
                <a16:creationId xmlns:a16="http://schemas.microsoft.com/office/drawing/2014/main" id="{E2BD11A6-C75F-4F95-9B96-F94FA4CFC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4256"/>
          <a:stretch>
            <a:fillRect/>
          </a:stretch>
        </p:blipFill>
        <p:spPr bwMode="auto">
          <a:xfrm>
            <a:off x="5062933" y="3705225"/>
            <a:ext cx="2359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1" descr="Výsledek obrázku pro Vladimír Nekuda    st&amp;rcaron;edov&amp;ecaron;k">
            <a:extLst>
              <a:ext uri="{FF2B5EF4-FFF2-40B4-BE49-F238E27FC236}">
                <a16:creationId xmlns:a16="http://schemas.microsoft.com/office/drawing/2014/main" id="{1D9B3D1C-6B3D-49C8-A9A2-E26ACF69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1" y="3790950"/>
            <a:ext cx="19256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56E1124F-51A9-4047-ABCA-173D65A1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Terminologie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CCF820-0952-4444-A29A-9FA8FEE7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047964"/>
            <a:ext cx="11907520" cy="5810036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sz="1900" b="1" dirty="0"/>
              <a:t>Hrad</a:t>
            </a:r>
            <a:r>
              <a:rPr lang="cs-CZ" sz="1900" dirty="0"/>
              <a:t>  –  lat.:  </a:t>
            </a:r>
            <a:r>
              <a:rPr lang="cs-CZ" sz="1900" dirty="0" err="1"/>
              <a:t>castrum</a:t>
            </a:r>
            <a:r>
              <a:rPr lang="cs-CZ" sz="1900" dirty="0"/>
              <a:t>, </a:t>
            </a:r>
            <a:r>
              <a:rPr lang="cs-CZ" sz="1900" dirty="0" err="1"/>
              <a:t>arx</a:t>
            </a:r>
            <a:r>
              <a:rPr lang="cs-CZ" sz="1900" dirty="0"/>
              <a:t>, menší </a:t>
            </a:r>
            <a:r>
              <a:rPr lang="cs-CZ" sz="1900" dirty="0" err="1"/>
              <a:t>castellum</a:t>
            </a:r>
            <a:r>
              <a:rPr lang="cs-CZ" sz="1900" dirty="0"/>
              <a:t>; něm.:  </a:t>
            </a:r>
            <a:r>
              <a:rPr lang="cs-CZ" sz="1900" dirty="0" err="1"/>
              <a:t>die</a:t>
            </a:r>
            <a:r>
              <a:rPr lang="cs-CZ" sz="1900" dirty="0"/>
              <a:t> </a:t>
            </a:r>
            <a:r>
              <a:rPr lang="cs-CZ" sz="1900" dirty="0" err="1"/>
              <a:t>Burg</a:t>
            </a:r>
            <a:r>
              <a:rPr lang="cs-CZ" sz="1900" dirty="0"/>
              <a:t>, </a:t>
            </a:r>
            <a:r>
              <a:rPr lang="cs-CZ" sz="1900" dirty="0" err="1"/>
              <a:t>franc</a:t>
            </a:r>
            <a:r>
              <a:rPr lang="cs-CZ" sz="1900" dirty="0"/>
              <a:t>.: </a:t>
            </a:r>
            <a:r>
              <a:rPr lang="cs-CZ" sz="1900" dirty="0" err="1"/>
              <a:t>Château</a:t>
            </a:r>
            <a:r>
              <a:rPr lang="cs-CZ" sz="1900" dirty="0"/>
              <a:t> </a:t>
            </a:r>
          </a:p>
          <a:p>
            <a:pPr marL="0" indent="0" algn="l">
              <a:buNone/>
            </a:pPr>
            <a:r>
              <a:rPr lang="cs-CZ" sz="1900" dirty="0"/>
              <a:t>               –  </a:t>
            </a:r>
            <a:r>
              <a:rPr lang="cs-CZ" sz="1900" b="0" i="0" u="none" strike="noStrike" baseline="0" dirty="0"/>
              <a:t>opevněné královské, církevní nebo panské sídlo s obrannou a správní funkcí, budované zpravidla je budován na vyvýšených </a:t>
            </a:r>
          </a:p>
          <a:p>
            <a:pPr marL="0" indent="0" algn="l">
              <a:buNone/>
            </a:pPr>
            <a:r>
              <a:rPr lang="cs-CZ" sz="1900" dirty="0"/>
              <a:t>                   </a:t>
            </a:r>
            <a:r>
              <a:rPr lang="cs-CZ" sz="1900" b="0" i="0" u="none" strike="noStrike" baseline="0" dirty="0"/>
              <a:t>a strategicky položených místech v krajině</a:t>
            </a:r>
            <a:endParaRPr lang="cs-CZ" sz="1900" dirty="0"/>
          </a:p>
          <a:p>
            <a:pPr marL="0" indent="0">
              <a:buNone/>
              <a:defRPr/>
            </a:pPr>
            <a:r>
              <a:rPr lang="cs-CZ" sz="1900" dirty="0"/>
              <a:t>               –   vznik  je podmíněn určitým stupněm vývoje feudální společnosti:  v </a:t>
            </a:r>
            <a:r>
              <a:rPr lang="cs-CZ" sz="1900" dirty="0" err="1"/>
              <a:t>záp</a:t>
            </a:r>
            <a:r>
              <a:rPr lang="cs-CZ" sz="1900" dirty="0"/>
              <a:t>. Evropě navazoval  na římské tradice</a:t>
            </a:r>
          </a:p>
          <a:p>
            <a:pPr>
              <a:defRPr/>
            </a:pPr>
            <a:endParaRPr lang="cs-CZ" sz="1900" b="1" dirty="0"/>
          </a:p>
          <a:p>
            <a:pPr>
              <a:defRPr/>
            </a:pPr>
            <a:r>
              <a:rPr lang="cs-CZ" sz="1900" b="1" dirty="0"/>
              <a:t>Francie:   </a:t>
            </a:r>
            <a:r>
              <a:rPr lang="cs-CZ" sz="1900" b="1" dirty="0" err="1"/>
              <a:t>burgus</a:t>
            </a:r>
            <a:r>
              <a:rPr lang="cs-CZ" sz="1900" dirty="0"/>
              <a:t>  –  strážní věž římského limitu, z níž se vyvinuly 2 nejstarší hradní typy:   sídlo vládce  (</a:t>
            </a:r>
            <a:r>
              <a:rPr lang="cs-CZ" sz="1900" dirty="0" err="1"/>
              <a:t>dominatio</a:t>
            </a:r>
            <a:r>
              <a:rPr lang="cs-CZ" sz="1900" dirty="0"/>
              <a:t>) 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marL="0" indent="0">
              <a:buNone/>
              <a:defRPr/>
            </a:pPr>
            <a:r>
              <a:rPr lang="cs-CZ" sz="1900" b="1" dirty="0"/>
              <a:t>                                       </a:t>
            </a:r>
            <a:r>
              <a:rPr lang="cs-CZ" sz="1900" b="1" dirty="0" err="1"/>
              <a:t>Turmburg</a:t>
            </a:r>
            <a:r>
              <a:rPr lang="cs-CZ" sz="1900" dirty="0"/>
              <a:t> (věžový hrad):  hranolová obytná věž opevněná valy a příkopy,   od 9. stol.</a:t>
            </a:r>
          </a:p>
          <a:p>
            <a:pPr marL="0" indent="0">
              <a:buNone/>
              <a:defRPr/>
            </a:pPr>
            <a:r>
              <a:rPr lang="cs-CZ" sz="1900" b="1" dirty="0"/>
              <a:t>                                       </a:t>
            </a:r>
            <a:r>
              <a:rPr lang="cs-CZ" sz="1900" b="1" dirty="0" err="1"/>
              <a:t>Turmhügelburg</a:t>
            </a:r>
            <a:r>
              <a:rPr lang="cs-CZ" sz="1900" b="1" dirty="0"/>
              <a:t> </a:t>
            </a:r>
            <a:r>
              <a:rPr lang="cs-CZ" sz="1900" dirty="0"/>
              <a:t>(věžový hrad na pahorku) nebo také  </a:t>
            </a:r>
            <a:r>
              <a:rPr lang="cs-CZ" sz="1900" dirty="0" err="1"/>
              <a:t>motte</a:t>
            </a:r>
            <a:r>
              <a:rPr lang="cs-CZ" sz="1900" dirty="0"/>
              <a:t>:   od 10. – 11. stol. zděné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marL="0" indent="0">
              <a:buNone/>
              <a:defRPr/>
            </a:pPr>
            <a:r>
              <a:rPr lang="cs-CZ" sz="1900" b="1" dirty="0"/>
              <a:t>                                       donjon </a:t>
            </a:r>
            <a:r>
              <a:rPr lang="cs-CZ" sz="1900" dirty="0"/>
              <a:t>(obytná věž)   –   z Francie (</a:t>
            </a:r>
            <a:r>
              <a:rPr lang="cs-CZ" sz="1900" dirty="0" err="1"/>
              <a:t>Langais</a:t>
            </a:r>
            <a:r>
              <a:rPr lang="cs-CZ" sz="1900" dirty="0"/>
              <a:t>) přenesli Normané do Anglie (Tower), Skandinávie, Sicílie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              –   od 13. stol.:  válcová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</a:t>
            </a:r>
            <a:r>
              <a:rPr lang="cs-CZ" sz="1900" b="1" dirty="0" err="1"/>
              <a:t>bergfrit</a:t>
            </a:r>
            <a:r>
              <a:rPr lang="cs-CZ" sz="1900" b="1" dirty="0"/>
              <a:t> </a:t>
            </a:r>
            <a:r>
              <a:rPr lang="cs-CZ" sz="1900" dirty="0"/>
              <a:t>(obranná věž)</a:t>
            </a:r>
            <a:r>
              <a:rPr lang="cs-CZ" sz="1900" b="1" dirty="0"/>
              <a:t>  </a:t>
            </a:r>
            <a:r>
              <a:rPr lang="cs-CZ" sz="1900" dirty="0"/>
              <a:t>–   </a:t>
            </a:r>
            <a:r>
              <a:rPr lang="cs-CZ" sz="1900" dirty="0" err="1"/>
              <a:t>Berg</a:t>
            </a:r>
            <a:r>
              <a:rPr lang="cs-CZ" sz="1900" dirty="0"/>
              <a:t>/kopec, der </a:t>
            </a:r>
            <a:r>
              <a:rPr lang="cs-CZ" sz="1900" dirty="0" err="1"/>
              <a:t>Frieden</a:t>
            </a:r>
            <a:r>
              <a:rPr lang="cs-CZ" sz="1900" dirty="0"/>
              <a:t>/mír 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             –   11. stol.:  na východ od Rýna do Hesenska a Saska: 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                                    útočištná funkce, chránila vstup do hradu 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marL="0" indent="0">
              <a:buNone/>
            </a:pPr>
            <a:r>
              <a:rPr lang="cs-CZ" sz="1900" dirty="0"/>
              <a:t>                                        </a:t>
            </a:r>
            <a:r>
              <a:rPr lang="cs-CZ" sz="1900" b="1" dirty="0"/>
              <a:t>Kastel </a:t>
            </a:r>
            <a:r>
              <a:rPr lang="cs-CZ" sz="1900" dirty="0"/>
              <a:t> –  </a:t>
            </a:r>
            <a:r>
              <a:rPr lang="pl-PL" sz="1900" dirty="0"/>
              <a:t>12/13. stol:  </a:t>
            </a:r>
            <a:r>
              <a:rPr lang="cs-CZ" sz="1900" dirty="0"/>
              <a:t>nový typ hradu navazující na římské vojenské tábory s donjonem + </a:t>
            </a:r>
            <a:r>
              <a:rPr lang="cs-CZ" sz="1900" dirty="0" err="1"/>
              <a:t>flankovacími</a:t>
            </a:r>
            <a:r>
              <a:rPr lang="cs-CZ" sz="1900" dirty="0"/>
              <a:t> věžemi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–   </a:t>
            </a:r>
            <a:r>
              <a:rPr lang="pl-PL" sz="1900" dirty="0"/>
              <a:t>rozmach za vlády krále Filipa II. Augusta</a:t>
            </a:r>
            <a:endParaRPr lang="cs-CZ" sz="1900" dirty="0"/>
          </a:p>
          <a:p>
            <a:pPr marL="0" indent="0">
              <a:buNone/>
            </a:pPr>
            <a:endParaRPr lang="cs-CZ" sz="19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73E7F46-9797-447F-BF70-5ABE2A3FD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0" y="768794"/>
            <a:ext cx="3500450" cy="48306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B4565A-F780-49E3-8B01-41664304C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44" y="2535923"/>
            <a:ext cx="2316726" cy="32897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8381EDA-E754-41D1-A5C7-60726E06C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37" y="1251679"/>
            <a:ext cx="2480972" cy="349365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F01991F-0526-41BB-A4E0-64F9543CF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05" y="1333329"/>
            <a:ext cx="2417649" cy="34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6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C87A30B-7B7B-44E3-A52C-400CE9CBF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29" y="699655"/>
            <a:ext cx="3560531" cy="554018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AB2F82F-A4BA-48D9-B069-93DD06E23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99" y="698643"/>
            <a:ext cx="397565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1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Výsledek obrázku pro Pavel Michna   archeolog">
            <a:extLst>
              <a:ext uri="{FF2B5EF4-FFF2-40B4-BE49-F238E27FC236}">
                <a16:creationId xmlns:a16="http://schemas.microsoft.com/office/drawing/2014/main" id="{A1B6F651-82B1-4D4E-89E4-FD5CCC73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2152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5" descr="Výsledek obrázku pro Pavel Michna   archeolog">
            <a:extLst>
              <a:ext uri="{FF2B5EF4-FFF2-40B4-BE49-F238E27FC236}">
                <a16:creationId xmlns:a16="http://schemas.microsoft.com/office/drawing/2014/main" id="{EAA032D0-46B6-4FB9-B7FC-3928971E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3102" b="2632"/>
          <a:stretch>
            <a:fillRect/>
          </a:stretch>
        </p:blipFill>
        <p:spPr bwMode="auto">
          <a:xfrm>
            <a:off x="2168526" y="381000"/>
            <a:ext cx="21685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8">
            <a:extLst>
              <a:ext uri="{FF2B5EF4-FFF2-40B4-BE49-F238E27FC236}">
                <a16:creationId xmlns:a16="http://schemas.microsoft.com/office/drawing/2014/main" id="{D7547004-8B74-466F-85EA-52814319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81000"/>
            <a:ext cx="22510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9" descr="Hrad Rokštejn">
            <a:extLst>
              <a:ext uri="{FF2B5EF4-FFF2-40B4-BE49-F238E27FC236}">
                <a16:creationId xmlns:a16="http://schemas.microsoft.com/office/drawing/2014/main" id="{8AF0D2CE-ED16-47D5-BEA2-972D1D5E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19827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0" descr="Výsledek obrázku pro Pavel Michna    archeolog">
            <a:extLst>
              <a:ext uri="{FF2B5EF4-FFF2-40B4-BE49-F238E27FC236}">
                <a16:creationId xmlns:a16="http://schemas.microsoft.com/office/drawing/2014/main" id="{7E5DFB7E-2BDA-477A-AB62-F002ADD5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733800"/>
            <a:ext cx="1992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3" descr="Výsledek obrázku pro Antonín Hejna">
            <a:extLst>
              <a:ext uri="{FF2B5EF4-FFF2-40B4-BE49-F238E27FC236}">
                <a16:creationId xmlns:a16="http://schemas.microsoft.com/office/drawing/2014/main" id="{B5BC40DC-203E-471F-B549-01AC5CD1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505200"/>
            <a:ext cx="20875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Výsledek obrázku pro Vít Dohnal P&amp;rcaron;emyslovský palác Olomouc">
            <a:extLst>
              <a:ext uri="{FF2B5EF4-FFF2-40B4-BE49-F238E27FC236}">
                <a16:creationId xmlns:a16="http://schemas.microsoft.com/office/drawing/2014/main" id="{7301EDD5-1BA0-48BB-831D-BE2207AAA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34" y="939142"/>
            <a:ext cx="2678918" cy="389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6" descr="Výsledek obrázku pro Pavel Michna   archeolog">
            <a:extLst>
              <a:ext uri="{FF2B5EF4-FFF2-40B4-BE49-F238E27FC236}">
                <a16:creationId xmlns:a16="http://schemas.microsoft.com/office/drawing/2014/main" id="{FA6FB7C0-8B13-4561-AA72-B1F6FB65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55" y="939143"/>
            <a:ext cx="2756120" cy="39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7" descr="Výsledek obrázku pro Vít Dohnal    Olomouc">
            <a:extLst>
              <a:ext uri="{FF2B5EF4-FFF2-40B4-BE49-F238E27FC236}">
                <a16:creationId xmlns:a16="http://schemas.microsoft.com/office/drawing/2014/main" id="{0CEAC161-0521-4FD8-A652-FF759A33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52" y="939142"/>
            <a:ext cx="2756120" cy="389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DFCFD67-8343-4BC6-B0F1-BE977346B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" y="707392"/>
            <a:ext cx="5367877" cy="54432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9E18F93-B40F-427E-BD2A-E628AED3F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00" y="707392"/>
            <a:ext cx="4200046" cy="54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49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6B95295-32DA-4633-94E6-C23C6FED0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t="4335" r="3244" b="4597"/>
          <a:stretch/>
        </p:blipFill>
        <p:spPr>
          <a:xfrm>
            <a:off x="375106" y="693442"/>
            <a:ext cx="3537124" cy="51012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9247E90-6E96-4F0D-8E9A-11F8393F7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89" y="693441"/>
            <a:ext cx="3395972" cy="510124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ED40753-8B6D-4793-8F64-3B65DE68B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20" y="693441"/>
            <a:ext cx="3629504" cy="50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45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F7B476-28AA-4B7A-9DB6-70D0A8694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42" y="767743"/>
            <a:ext cx="4001412" cy="53225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DE88CB-C540-4341-985A-C58E43763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7743"/>
            <a:ext cx="3859658" cy="53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3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174548-0FF3-43B0-B5D1-C1FCEE3C1FCD}"/>
              </a:ext>
            </a:extLst>
          </p:cNvPr>
          <p:cNvSpPr txBox="1"/>
          <p:nvPr/>
        </p:nvSpPr>
        <p:spPr>
          <a:xfrm>
            <a:off x="66782" y="5132518"/>
            <a:ext cx="1227761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Josef MACEK, Jagellonský věk v českých zemích (1471 –1526). 1, Hospodářská základna a královská moc. Praha 1992.</a:t>
            </a:r>
          </a:p>
          <a:p>
            <a:r>
              <a:rPr lang="cs-CZ" sz="2000" dirty="0"/>
              <a:t>Josef MACEK, Jagellonský věk v českých zemích (1471-1526). 2. Šlechta. Praha 1994.</a:t>
            </a:r>
          </a:p>
          <a:p>
            <a:r>
              <a:rPr lang="cs-CZ" sz="2000" dirty="0"/>
              <a:t>Josef MACEK, Jagellonský věk v českých zemích 3, Praha 1998.</a:t>
            </a:r>
          </a:p>
          <a:p>
            <a:r>
              <a:rPr lang="cs-CZ" sz="2000" dirty="0"/>
              <a:t>Josef Macek, Jagellonský věk v českých zemích (1471-1526). 4. Venkovský lid a národnostní otázka. Praha 1999.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1547F0-E6AC-4F44-AC6B-5A382D6FD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901503"/>
            <a:ext cx="2812249" cy="38610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08DDE84-61EB-40F9-85A1-DA184276A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"/>
          <a:stretch/>
        </p:blipFill>
        <p:spPr>
          <a:xfrm>
            <a:off x="6360948" y="957651"/>
            <a:ext cx="2596634" cy="3785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59F41C2F-2D8D-492A-A253-627A5D713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Hospodářská základna a královská 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89A31EE-492B-4DAD-BFA5-D2DD585D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Hospodářská základna a královská 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F95B7A3-F909-40C0-8D16-C1D24065A9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3" t="1905" r="-725" b="2486"/>
          <a:stretch/>
        </p:blipFill>
        <p:spPr>
          <a:xfrm>
            <a:off x="9216235" y="992370"/>
            <a:ext cx="2614027" cy="37511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301FE6F-CF23-4424-A440-C2E8077FD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66" y="901503"/>
            <a:ext cx="2596634" cy="38482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767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10FB0-C5D6-4CA7-B4F9-50148923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833120"/>
            <a:ext cx="11744960" cy="5943600"/>
          </a:xfrm>
        </p:spPr>
        <p:txBody>
          <a:bodyPr>
            <a:normAutofit/>
          </a:bodyPr>
          <a:lstStyle/>
          <a:p>
            <a:r>
              <a:rPr lang="cs-CZ" sz="1800" b="1" dirty="0"/>
              <a:t>Německo:</a:t>
            </a:r>
            <a:r>
              <a:rPr lang="cs-CZ" sz="1800" dirty="0"/>
              <a:t>    </a:t>
            </a:r>
            <a:r>
              <a:rPr lang="cs-CZ" sz="1800" b="1" dirty="0"/>
              <a:t>Falc  </a:t>
            </a:r>
            <a:r>
              <a:rPr lang="cs-CZ" sz="1800" dirty="0"/>
              <a:t> –   typ hradu navazující na antické tradice:   sálová stavba (aula) s patrovou kaplí </a:t>
            </a:r>
          </a:p>
          <a:p>
            <a:pPr marL="0" indent="0">
              <a:buNone/>
            </a:pPr>
            <a:r>
              <a:rPr lang="cs-CZ" sz="1800" dirty="0"/>
              <a:t>                                    –   pol. 12. stol.:   rozmach za  </a:t>
            </a:r>
            <a:r>
              <a:rPr lang="cs-CZ" sz="1800" dirty="0" err="1"/>
              <a:t>štaufské</a:t>
            </a:r>
            <a:r>
              <a:rPr lang="cs-CZ" sz="1800" dirty="0"/>
              <a:t> dynastie </a:t>
            </a:r>
          </a:p>
          <a:p>
            <a:pPr marL="0" indent="0">
              <a:buNone/>
            </a:pPr>
            <a:r>
              <a:rPr lang="cs-CZ" sz="1800" dirty="0"/>
              <a:t>                                    –   rozšíření v jižní Itálii a Sicílii za Fridricha Barbarossy  (věžice, bosované zdivo, arabský kastel)</a:t>
            </a:r>
          </a:p>
          <a:p>
            <a:pPr marL="0" indent="0">
              <a:buNone/>
            </a:pPr>
            <a:r>
              <a:rPr lang="cs-CZ" sz="1800" dirty="0"/>
              <a:t>                                    –   z Itálie pronikly císařské falce do střední Evropy </a:t>
            </a:r>
          </a:p>
          <a:p>
            <a:pPr marL="0" indent="0">
              <a:buNone/>
            </a:pPr>
            <a:r>
              <a:rPr lang="cs-CZ" sz="1800" dirty="0"/>
              <a:t>                                    –  u nás:  Cheb  (12. stol.; nejstarší stavba hradního typu)</a:t>
            </a:r>
          </a:p>
          <a:p>
            <a:pPr marL="0" indent="0">
              <a:buNone/>
            </a:pPr>
            <a:r>
              <a:rPr lang="cs-CZ" sz="1800" dirty="0"/>
              <a:t>                                  </a:t>
            </a:r>
            <a:endParaRPr lang="cs-CZ" sz="1800" b="1" dirty="0"/>
          </a:p>
          <a:p>
            <a:r>
              <a:rPr lang="cs-CZ" sz="1800" b="1" dirty="0"/>
              <a:t>Čechy a Morava: </a:t>
            </a:r>
            <a:r>
              <a:rPr lang="cs-CZ" sz="1800" dirty="0"/>
              <a:t>  </a:t>
            </a:r>
            <a:r>
              <a:rPr lang="cs-CZ" sz="1800" b="1" dirty="0"/>
              <a:t>Hradiska  </a:t>
            </a:r>
            <a:r>
              <a:rPr lang="cs-CZ" sz="1800" dirty="0"/>
              <a:t>–  rozpad hradské soustavy kolem přelomu 12/13. stol.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–  přestavba starších objektů nebo budování nových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–   </a:t>
            </a:r>
            <a:r>
              <a:rPr lang="cs-CZ" sz="1800" b="1" dirty="0"/>
              <a:t>funkce:</a:t>
            </a:r>
            <a:r>
              <a:rPr lang="cs-CZ" sz="1800" dirty="0"/>
              <a:t>  primárně obranná (vojenská), druhotně sídelní, reprezentační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sídlo příslušníků vyšších vrstev:  panovník (zeměpán), šlechta, církev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zeměpanské hrady:   </a:t>
            </a:r>
            <a:r>
              <a:rPr lang="cs-CZ" sz="1800" kern="100" dirty="0">
                <a:effectLst/>
                <a:ea typeface="Calibri" panose="020F0502020204030204" pitchFamily="34" charset="0"/>
              </a:rPr>
              <a:t>výsadní postavení panovníka</a:t>
            </a:r>
          </a:p>
          <a:p>
            <a:pPr marL="0" indent="0">
              <a:buNone/>
              <a:defRPr/>
            </a:pPr>
            <a:r>
              <a:rPr lang="cs-CZ" sz="1800" kern="100" dirty="0">
                <a:ea typeface="Calibri" panose="020F0502020204030204" pitchFamily="34" charset="0"/>
              </a:rPr>
              <a:t>                                                                                                             </a:t>
            </a:r>
            <a:r>
              <a:rPr lang="cs-CZ" sz="1800" kern="100" dirty="0">
                <a:effectLst/>
                <a:ea typeface="Calibri" panose="020F0502020204030204" pitchFamily="34" charset="0"/>
              </a:rPr>
              <a:t>   mohutnost a umístění v krajině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                       </a:t>
            </a:r>
            <a:r>
              <a:rPr lang="cs-CZ" sz="1800" kern="100" dirty="0">
                <a:effectLst/>
                <a:ea typeface="Calibri" panose="020F0502020204030204" pitchFamily="34" charset="0"/>
              </a:rPr>
              <a:t>Dalibor Prix:  „</a:t>
            </a:r>
            <a:r>
              <a:rPr lang="cs-CZ" sz="1800" dirty="0">
                <a:effectLst/>
                <a:ea typeface="Calibri" panose="020F0502020204030204" pitchFamily="34" charset="0"/>
              </a:rPr>
              <a:t>symbolický nástroj prezentace vladařské moci“ 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4128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A7824C8A-5FFB-4FA3-8F26-BE5B1010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762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Raněstředověký</a:t>
            </a:r>
            <a:r>
              <a:rPr lang="cs-CZ" altLang="cs-CZ" sz="3200" b="1" dirty="0">
                <a:solidFill>
                  <a:srgbClr val="FF0000"/>
                </a:solidFill>
              </a:rPr>
              <a:t> hrad  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3560AC-6328-454C-94AD-60D27E12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6" y="1387012"/>
            <a:ext cx="11852954" cy="5470988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cs-CZ" sz="3300" b="1" dirty="0"/>
              <a:t>Hradiště (grad</a:t>
            </a:r>
            <a:r>
              <a:rPr lang="az-Cyrl-AZ" sz="3300" b="1" dirty="0"/>
              <a:t>ъ</a:t>
            </a:r>
            <a:r>
              <a:rPr lang="cs-CZ" sz="3300" b="1" dirty="0"/>
              <a:t>) </a:t>
            </a:r>
            <a:r>
              <a:rPr lang="cs-CZ" sz="3300" dirty="0"/>
              <a:t> – </a:t>
            </a:r>
            <a:r>
              <a:rPr lang="az-Cyrl-AZ" sz="3300" dirty="0"/>
              <a:t> </a:t>
            </a:r>
            <a:r>
              <a:rPr lang="cs-CZ" sz="3300" dirty="0"/>
              <a:t>základ správy země, sídlo elity, symbol „veřejné moci“  ((koncovka -</a:t>
            </a:r>
            <a:r>
              <a:rPr lang="cs-CZ" sz="3300" dirty="0" err="1"/>
              <a:t>iště</a:t>
            </a:r>
            <a:r>
              <a:rPr lang="cs-CZ" sz="3300" dirty="0"/>
              <a:t> = místo zaniklého hradu)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–  odborný termín pro sídliště opevněné valem a příkopem:  vyvíjí se od 8. století  (Víno u Slezských Rudoltic)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–  na Moravě preferováno spíše označení hradisko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–  předchůdce klasického kamenného hradu ze 13. stol.: 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a)   </a:t>
            </a:r>
            <a:r>
              <a:rPr lang="cs-CZ" sz="3300" b="1" dirty="0"/>
              <a:t>výšinná:  </a:t>
            </a:r>
            <a:r>
              <a:rPr lang="cs-CZ" sz="3300" dirty="0"/>
              <a:t>ostrožné, návršní, na terénních blocích </a:t>
            </a:r>
            <a:r>
              <a:rPr lang="cs-CZ" sz="3300" b="1" dirty="0"/>
              <a:t>  </a:t>
            </a:r>
            <a:endParaRPr lang="cs-CZ" sz="3300" dirty="0"/>
          </a:p>
          <a:p>
            <a:pPr marL="0" indent="0">
              <a:buNone/>
              <a:defRPr/>
            </a:pPr>
            <a:r>
              <a:rPr lang="cs-CZ" sz="3300" b="1" dirty="0"/>
              <a:t>                                        </a:t>
            </a:r>
            <a:r>
              <a:rPr lang="cs-CZ" sz="3300" dirty="0"/>
              <a:t>b)   </a:t>
            </a:r>
            <a:r>
              <a:rPr lang="cs-CZ" sz="3300" b="1" dirty="0"/>
              <a:t>nížinná:  </a:t>
            </a:r>
            <a:r>
              <a:rPr lang="cs-CZ" sz="3300" dirty="0"/>
              <a:t>nejčastěji blatné</a:t>
            </a:r>
          </a:p>
          <a:p>
            <a:pPr>
              <a:defRPr/>
            </a:pPr>
            <a:endParaRPr lang="cs-CZ" sz="3300" b="1" dirty="0"/>
          </a:p>
          <a:p>
            <a:pPr>
              <a:defRPr/>
            </a:pPr>
            <a:r>
              <a:rPr lang="cs-CZ" sz="3300" b="1" dirty="0"/>
              <a:t>Český grad (</a:t>
            </a:r>
            <a:r>
              <a:rPr lang="cs-CZ" sz="3300" b="1" dirty="0" err="1"/>
              <a:t>hradec</a:t>
            </a:r>
            <a:r>
              <a:rPr lang="cs-CZ" sz="3300" b="1" dirty="0"/>
              <a:t>)  </a:t>
            </a:r>
            <a:r>
              <a:rPr lang="cs-CZ" sz="3300" dirty="0"/>
              <a:t>–  opevněné  centrum, které se vyvíjí do tří struktur:    1.  město (věže městské)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                                                                                            2.  hrad (věže hradní)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                                                                                            3.  kostel (věže kostelní) </a:t>
            </a:r>
          </a:p>
          <a:p>
            <a:pPr marL="0" indent="0">
              <a:buNone/>
              <a:defRPr/>
            </a:pPr>
            <a:endParaRPr lang="cs-CZ" sz="3300" dirty="0"/>
          </a:p>
          <a:p>
            <a:pPr>
              <a:defRPr/>
            </a:pPr>
            <a:r>
              <a:rPr lang="cs-CZ" sz="3300" b="1" dirty="0"/>
              <a:t>Čechy a Morava  </a:t>
            </a:r>
            <a:r>
              <a:rPr lang="cs-CZ" sz="3300" dirty="0"/>
              <a:t>–  přechodná kontaktní zóna za bývalým římským limitem  (ale v dosahu evropských inovačních proudů)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–  nedoloženo kopírování opevněných císařských hradů z 10.–13. stol.:  </a:t>
            </a:r>
            <a:r>
              <a:rPr lang="cs-CZ" sz="3300" dirty="0" err="1"/>
              <a:t>palatium</a:t>
            </a:r>
            <a:r>
              <a:rPr lang="cs-CZ" sz="3300" dirty="0"/>
              <a:t> (palác) = </a:t>
            </a:r>
            <a:r>
              <a:rPr lang="cs-CZ" sz="3300" dirty="0" err="1"/>
              <a:t>pfalz</a:t>
            </a:r>
            <a:r>
              <a:rPr lang="cs-CZ" sz="3300" dirty="0"/>
              <a:t> (falc): 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–   falc Karla Velikého v Cáchách (</a:t>
            </a:r>
            <a:r>
              <a:rPr lang="cs-CZ" sz="3300" dirty="0" err="1"/>
              <a:t>Aachen</a:t>
            </a:r>
            <a:r>
              <a:rPr lang="cs-CZ" sz="3300" dirty="0"/>
              <a:t>)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–   u nás v Chebu (výzkum Pavel Šebesta)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       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7C7F2CAC-FEA7-45D2-80E6-27194E2E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54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sz="3200" b="1" dirty="0"/>
              <a:t>   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Teorie elit   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D3B362-2E8F-4AAD-B0C6-09B697D7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060" y="1160980"/>
            <a:ext cx="11102939" cy="56279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Elita</a:t>
            </a:r>
            <a:r>
              <a:rPr lang="cs-CZ" sz="1800" dirty="0"/>
              <a:t> – sociologický termín       3 typy elit:    1.  duchovní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2.  šlechticko-bojovnické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3.  ekonomické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 </a:t>
            </a:r>
            <a:r>
              <a:rPr lang="cs-CZ" sz="1800" b="1" dirty="0"/>
              <a:t>Vznik šlechty  </a:t>
            </a:r>
            <a:r>
              <a:rPr lang="cs-CZ" sz="1800" dirty="0"/>
              <a:t>–  konstituování pevné struktury pozemkových vlastníků během 11. a 12. stol.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2 zdroje moci elity:      a)  služba panovníkovi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b)  vlastnictví půdy a lidí na ní </a:t>
            </a:r>
            <a:r>
              <a:rPr lang="cs-CZ" sz="1800" dirty="0" err="1"/>
              <a:t>osedlých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Archeologie se snaží sledovat stopy přítomnosti elity v prostředí:</a:t>
            </a:r>
          </a:p>
          <a:p>
            <a:pPr marL="0" indent="0">
              <a:buNone/>
              <a:defRPr/>
            </a:pPr>
            <a:r>
              <a:rPr lang="cs-CZ" sz="1800" dirty="0"/>
              <a:t>     a)  nižším (venkovském) </a:t>
            </a:r>
          </a:p>
          <a:p>
            <a:pPr marL="0" indent="0">
              <a:buNone/>
              <a:defRPr/>
            </a:pPr>
            <a:r>
              <a:rPr lang="cs-CZ" sz="1800" dirty="0"/>
              <a:t>     b)  vyšším (dvorském)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B4551F43-E292-4F76-889E-2A18560E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0721"/>
            <a:ext cx="8229600" cy="1143000"/>
          </a:xfrm>
        </p:spPr>
        <p:txBody>
          <a:bodyPr/>
          <a:lstStyle/>
          <a:p>
            <a:r>
              <a:rPr lang="cs-CZ" altLang="cs-CZ" sz="3200" b="1" dirty="0"/>
              <a:t>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Pozemkové vlastnictví (privátní)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3F70F9-2B7B-45BE-BB69-E5FC649AC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5" y="1376737"/>
            <a:ext cx="11394040" cy="53528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Statuta Konráda Oty  </a:t>
            </a:r>
            <a:r>
              <a:rPr lang="cs-CZ" sz="1800" dirty="0"/>
              <a:t>–  </a:t>
            </a:r>
            <a:r>
              <a:rPr lang="cs-CZ" sz="1800" b="1" dirty="0"/>
              <a:t>1189:</a:t>
            </a:r>
            <a:r>
              <a:rPr lang="cs-CZ" sz="1800" dirty="0"/>
              <a:t>  zákoník vyhlášený v Sadské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–  1. bod hovoří o nenapadnutelné držbě pozemkového majetku vyšší i nižší nobility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–  všechna </a:t>
            </a:r>
            <a:r>
              <a:rPr lang="cs-CZ" sz="1800" dirty="0" err="1"/>
              <a:t>hereditates</a:t>
            </a:r>
            <a:r>
              <a:rPr lang="cs-CZ" sz="1800" dirty="0"/>
              <a:t> („dědiny“ – pozemkové majetky),  které urození muži drželi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spravedlivě a v pokoji za Konráda Oty, mají držet i nadále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</a:t>
            </a:r>
            <a:r>
              <a:rPr lang="cs-CZ" sz="1800" b="1" dirty="0"/>
              <a:t>1222:</a:t>
            </a:r>
            <a:r>
              <a:rPr lang="cs-CZ" sz="1800" dirty="0"/>
              <a:t>  nejstarší verze statut v listině vydané pro  šlechtu na Znojemsku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 </a:t>
            </a:r>
            <a:r>
              <a:rPr lang="cs-CZ" sz="1800" b="1" dirty="0"/>
              <a:t>1229:  </a:t>
            </a:r>
            <a:r>
              <a:rPr lang="cs-CZ" sz="1800" dirty="0"/>
              <a:t>listina pro Brněnsko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 </a:t>
            </a:r>
            <a:r>
              <a:rPr lang="cs-CZ" sz="1800" b="1" dirty="0"/>
              <a:t>1237:</a:t>
            </a:r>
            <a:r>
              <a:rPr lang="cs-CZ" sz="1800" dirty="0"/>
              <a:t>  listina pro Břeclavsko                             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1248/9 </a:t>
            </a:r>
            <a:r>
              <a:rPr lang="cs-CZ" sz="1800" dirty="0"/>
              <a:t> –  vyvrcholil rozpor mezi starou </a:t>
            </a:r>
            <a:r>
              <a:rPr lang="cs-CZ" sz="1800" dirty="0" err="1"/>
              <a:t>beneficiární</a:t>
            </a:r>
            <a:r>
              <a:rPr lang="cs-CZ" sz="1800" dirty="0"/>
              <a:t> a novou pozemkovou šlechtou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(povstání kralevice Přemysla II.)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šlechta vystupuje jako právně zajištěná vlastnická skupina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Za Václava I.</a:t>
            </a:r>
            <a:r>
              <a:rPr lang="cs-CZ" sz="1800" dirty="0"/>
              <a:t>  –   hradská soustava přestala ve své klasické podobě existovat</a:t>
            </a:r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487BDA-CD64-4289-9634-8393C82F6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7" y="1143000"/>
            <a:ext cx="11229654" cy="579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600" b="1" dirty="0"/>
              <a:t>12/13. stol</a:t>
            </a:r>
            <a:r>
              <a:rPr lang="cs-CZ" sz="1600" dirty="0"/>
              <a:t>.  –  budována nová síť mocenských opor panovníka:   zakladatel:  Václav I. (1205 – 1253)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                                       rozšiřovatel:  Přemysl Otakar II. (1233 – 1278)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                                       dovršitel:  Václav III.  (</a:t>
            </a:r>
            <a:r>
              <a:rPr lang="fi-FI" sz="1600" dirty="0"/>
              <a:t>1289 – 1306</a:t>
            </a:r>
            <a:r>
              <a:rPr lang="cs-CZ" sz="1600" dirty="0"/>
              <a:t>)</a:t>
            </a:r>
            <a:r>
              <a:rPr lang="fi-FI" sz="1600" dirty="0"/>
              <a:t> </a:t>
            </a:r>
            <a:endParaRPr lang="cs-CZ" sz="1600" dirty="0"/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Zeměpanské</a:t>
            </a:r>
            <a:r>
              <a:rPr lang="cs-CZ" sz="1600" dirty="0"/>
              <a:t>  –  více obytných ploch a palácových křídel:  vládce doprovázel dvůr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–   trvale zde sídlil purkrabí a zpočátku také soudce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–   hrady „přechodného typu“:  domácí fortifikační techniky x kamenná stavba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Šlechtické </a:t>
            </a:r>
            <a:r>
              <a:rPr lang="cs-CZ" sz="1600" dirty="0"/>
              <a:t> –  30. až 40. l. 13. stol.: výstavba  hradů na vlastních majetcích</a:t>
            </a:r>
          </a:p>
          <a:p>
            <a:pPr marL="0" indent="0">
              <a:buNone/>
              <a:defRPr/>
            </a:pPr>
            <a:r>
              <a:rPr lang="cs-CZ" sz="1600" b="1" dirty="0"/>
              <a:t>                              </a:t>
            </a:r>
            <a:r>
              <a:rPr lang="cs-CZ" sz="1600" dirty="0"/>
              <a:t> a)  vlastnické kostely  (od 12. stol. na předhradích)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b)  šlechtická sídla (dvorce mimo správní hrady)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Církevní </a:t>
            </a:r>
            <a:r>
              <a:rPr lang="cs-CZ" sz="1600" dirty="0"/>
              <a:t> –   církevní instituce:  biskupské, arcibiskupské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–   řádové fundace:  kláštery (</a:t>
            </a:r>
            <a:r>
              <a:rPr lang="cs-CZ" sz="1600" dirty="0" err="1"/>
              <a:t>benediktíni</a:t>
            </a:r>
            <a:r>
              <a:rPr lang="cs-CZ" sz="1600" dirty="0"/>
              <a:t>, aj.)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  <p:sp>
        <p:nvSpPr>
          <p:cNvPr id="11267" name="Nadpis 1">
            <a:extLst>
              <a:ext uri="{FF2B5EF4-FFF2-40B4-BE49-F238E27FC236}">
                <a16:creationId xmlns:a16="http://schemas.microsoft.com/office/drawing/2014/main" id="{ED2C9542-E9DF-4F4D-8B6A-F105C7B6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5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Hrady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FECF92AA-32E9-4BBB-8F37-E41C4B9B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0336"/>
            <a:ext cx="8229600" cy="1143000"/>
          </a:xfrm>
        </p:spPr>
        <p:txBody>
          <a:bodyPr/>
          <a:lstStyle/>
          <a:p>
            <a:r>
              <a:rPr lang="cs-CZ" altLang="cs-CZ" sz="3200" b="1" dirty="0"/>
              <a:t>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Knížecí dvůr Přemyslovců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971C01-E136-4B1F-8B82-103F07DC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3" y="1448657"/>
            <a:ext cx="11322121" cy="540934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dirty="0"/>
              <a:t>Společenství lidí žijících trvale v blízkosti knížete:       </a:t>
            </a:r>
          </a:p>
          <a:p>
            <a:pPr marL="0" indent="0">
              <a:buNone/>
              <a:defRPr/>
            </a:pPr>
            <a:r>
              <a:rPr lang="cs-CZ" sz="1800" dirty="0"/>
              <a:t>     a)  jádro dvora (curia):  členové vládního rodu</a:t>
            </a:r>
          </a:p>
          <a:p>
            <a:pPr marL="0" indent="0">
              <a:buNone/>
              <a:defRPr/>
            </a:pPr>
            <a:r>
              <a:rPr lang="cs-CZ" sz="1800" dirty="0"/>
              <a:t>     b)  okruh provinčních hodnostářů</a:t>
            </a:r>
          </a:p>
          <a:p>
            <a:pPr marL="0" indent="0">
              <a:buNone/>
              <a:defRPr/>
            </a:pPr>
            <a:r>
              <a:rPr lang="cs-CZ" sz="1800" dirty="0"/>
              <a:t>     c)  rozšířený dvůr –  </a:t>
            </a:r>
            <a:r>
              <a:rPr lang="cs-CZ" sz="1800" dirty="0" err="1"/>
              <a:t>colloquium</a:t>
            </a:r>
            <a:r>
              <a:rPr lang="cs-CZ" sz="1800" dirty="0"/>
              <a:t>, curia </a:t>
            </a:r>
            <a:r>
              <a:rPr lang="cs-CZ" sz="1800" dirty="0" err="1"/>
              <a:t>generalis</a:t>
            </a:r>
            <a:r>
              <a:rPr lang="cs-CZ" sz="1800" dirty="0"/>
              <a:t> (sněm či soudní shromáždění)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11. stol:  v čele dvora stál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palati</a:t>
            </a:r>
            <a:r>
              <a:rPr lang="cs-CZ" sz="1800" dirty="0" err="1"/>
              <a:t>nus</a:t>
            </a:r>
            <a:r>
              <a:rPr lang="cs-CZ" sz="1800" dirty="0"/>
              <a:t>: panovníkův zástupce a vojenský velitel,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později komorník a velitel vojska (pražský kastelán)</a:t>
            </a:r>
          </a:p>
          <a:p>
            <a:pPr>
              <a:defRPr/>
            </a:pPr>
            <a:r>
              <a:rPr lang="cs-CZ" sz="1800" b="1" dirty="0" err="1"/>
              <a:t>Castellaneus</a:t>
            </a:r>
            <a:r>
              <a:rPr lang="cs-CZ" sz="1800" dirty="0"/>
              <a:t>  –  správce hradu ručil za udržování obecného míru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velel vojsku celého obvodu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organizoval vybírání daní (spolu s vilikem)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ukládal zemské roboty, řídil hradské soudnictví </a:t>
            </a:r>
          </a:p>
          <a:p>
            <a:pPr marL="0" indent="0">
              <a:buFontTx/>
              <a:buNone/>
              <a:defRPr/>
            </a:pPr>
            <a:r>
              <a:rPr lang="cs-CZ" sz="1800" dirty="0"/>
              <a:t>                             – zástupci a pomocníci kastelánů:  od pol. 12. stol.  hradní lovčí, </a:t>
            </a:r>
            <a:r>
              <a:rPr lang="cs-CZ" sz="1800" dirty="0" err="1"/>
              <a:t>vilikové</a:t>
            </a:r>
            <a:r>
              <a:rPr lang="cs-CZ" sz="1800" dirty="0"/>
              <a:t> (</a:t>
            </a:r>
            <a:r>
              <a:rPr lang="cs-CZ" sz="1800" dirty="0" err="1"/>
              <a:t>přijmy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Dvorské hodnosti  </a:t>
            </a:r>
            <a:r>
              <a:rPr lang="cs-CZ" sz="1800" dirty="0"/>
              <a:t>–  1 řádu:  maršálek, který se vyvinul z podkoního, dále lovčí a mistr kuchyně, mečník,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jídlonoš čili stolník a sklepmistr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 2. řádu: komorník, mincmistr, kancléř, hradská bába (</a:t>
            </a:r>
            <a:r>
              <a:rPr lang="cs-CZ" sz="1800" dirty="0" err="1"/>
              <a:t>avia</a:t>
            </a:r>
            <a:r>
              <a:rPr lang="cs-CZ" sz="1800" dirty="0"/>
              <a:t>):  </a:t>
            </a:r>
            <a:r>
              <a:rPr lang="cs-CZ" sz="1800" dirty="0" err="1"/>
              <a:t>tkalc</a:t>
            </a:r>
            <a:r>
              <a:rPr lang="cs-CZ" sz="1800" dirty="0"/>
              <a:t>. dílny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4085</Words>
  <Application>Microsoft Office PowerPoint</Application>
  <PresentationFormat>Širokoúhlá obrazovka</PresentationFormat>
  <Paragraphs>378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Motiv Office</vt:lpstr>
      <vt:lpstr>Archeologie středověkých a novověkých panských sídel a fortifikací </vt:lpstr>
      <vt:lpstr>                                Směry bádání</vt:lpstr>
      <vt:lpstr>                                Terminologie</vt:lpstr>
      <vt:lpstr>Prezentace aplikace PowerPoint</vt:lpstr>
      <vt:lpstr>                         Raněstředověký hrad  </vt:lpstr>
      <vt:lpstr>                                         Teorie elit     </vt:lpstr>
      <vt:lpstr>                Pozemkové vlastnictví (privátní)</vt:lpstr>
      <vt:lpstr>                                      Hrady</vt:lpstr>
      <vt:lpstr>                      Knížecí dvůr Přemyslovců</vt:lpstr>
      <vt:lpstr>                                                               Panská sídla                                              </vt:lpstr>
      <vt:lpstr>Prezentace aplikace PowerPoint</vt:lpstr>
      <vt:lpstr>Prezentace aplikace PowerPoint</vt:lpstr>
      <vt:lpstr>Prezentace aplikace PowerPoint</vt:lpstr>
      <vt:lpstr>                              Metodologie</vt:lpstr>
      <vt:lpstr>                                 Chronologie</vt:lpstr>
      <vt:lpstr>Prezentace aplikace PowerPoint</vt:lpstr>
      <vt:lpstr>                    Dějiny bádání</vt:lpstr>
      <vt:lpstr>                                Pražský hrad</vt:lpstr>
      <vt:lpstr>Prezentace aplikace PowerPoint</vt:lpstr>
      <vt:lpstr>Prezentace aplikace PowerPoint</vt:lpstr>
      <vt:lpstr>  Hrad Vízmburk – „východočeské Pompeje“</vt:lpstr>
      <vt:lpstr>Prezentace aplikace PowerPoint</vt:lpstr>
      <vt:lpstr>                          Kasteologie</vt:lpstr>
      <vt:lpstr>            Kasteologické konference a periodika</vt:lpstr>
      <vt:lpstr> Klub Augusta Sedláčka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Archeologie středověkých a novověkých panských sídel a fortifikací </dc:title>
  <dc:creator>Markéta Tymonová</dc:creator>
  <cp:lastModifiedBy>tym0001</cp:lastModifiedBy>
  <cp:revision>115</cp:revision>
  <dcterms:created xsi:type="dcterms:W3CDTF">2023-08-24T13:04:15Z</dcterms:created>
  <dcterms:modified xsi:type="dcterms:W3CDTF">2024-10-01T23:30:24Z</dcterms:modified>
</cp:coreProperties>
</file>