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40" r:id="rId3"/>
    <p:sldId id="348" r:id="rId4"/>
    <p:sldId id="341" r:id="rId5"/>
    <p:sldId id="349" r:id="rId6"/>
    <p:sldId id="351" r:id="rId7"/>
    <p:sldId id="350" r:id="rId8"/>
    <p:sldId id="308" r:id="rId9"/>
    <p:sldId id="309" r:id="rId10"/>
    <p:sldId id="313" r:id="rId11"/>
    <p:sldId id="311" r:id="rId12"/>
    <p:sldId id="310" r:id="rId13"/>
    <p:sldId id="312" r:id="rId14"/>
    <p:sldId id="314" r:id="rId15"/>
    <p:sldId id="315" r:id="rId16"/>
    <p:sldId id="316" r:id="rId17"/>
    <p:sldId id="352" r:id="rId18"/>
    <p:sldId id="317" r:id="rId19"/>
    <p:sldId id="318" r:id="rId20"/>
    <p:sldId id="368" r:id="rId21"/>
    <p:sldId id="353" r:id="rId22"/>
    <p:sldId id="319" r:id="rId23"/>
    <p:sldId id="320" r:id="rId24"/>
    <p:sldId id="347" r:id="rId25"/>
    <p:sldId id="321" r:id="rId26"/>
    <p:sldId id="322" r:id="rId27"/>
    <p:sldId id="345" r:id="rId28"/>
    <p:sldId id="280" r:id="rId29"/>
    <p:sldId id="354" r:id="rId30"/>
    <p:sldId id="355" r:id="rId31"/>
    <p:sldId id="356" r:id="rId32"/>
    <p:sldId id="359" r:id="rId33"/>
    <p:sldId id="293" r:id="rId34"/>
    <p:sldId id="286" r:id="rId35"/>
    <p:sldId id="285" r:id="rId36"/>
    <p:sldId id="362" r:id="rId37"/>
    <p:sldId id="324" r:id="rId38"/>
    <p:sldId id="284" r:id="rId39"/>
    <p:sldId id="363" r:id="rId40"/>
    <p:sldId id="305" r:id="rId41"/>
    <p:sldId id="307" r:id="rId42"/>
    <p:sldId id="323" r:id="rId43"/>
    <p:sldId id="364" r:id="rId44"/>
    <p:sldId id="306" r:id="rId45"/>
    <p:sldId id="365" r:id="rId46"/>
    <p:sldId id="294" r:id="rId47"/>
    <p:sldId id="283" r:id="rId48"/>
    <p:sldId id="325" r:id="rId49"/>
    <p:sldId id="291" r:id="rId50"/>
    <p:sldId id="292" r:id="rId51"/>
    <p:sldId id="287" r:id="rId52"/>
    <p:sldId id="288" r:id="rId53"/>
    <p:sldId id="290" r:id="rId54"/>
    <p:sldId id="270" r:id="rId55"/>
    <p:sldId id="366" r:id="rId56"/>
    <p:sldId id="367" r:id="rId57"/>
    <p:sldId id="281" r:id="rId58"/>
    <p:sldId id="282" r:id="rId59"/>
    <p:sldId id="296" r:id="rId60"/>
    <p:sldId id="295" r:id="rId61"/>
    <p:sldId id="297" r:id="rId62"/>
    <p:sldId id="300" r:id="rId63"/>
    <p:sldId id="302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6D60E-8494-4130-BB7C-E249F51B97CB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FB92D-6989-49FD-AF04-7CC4801D79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91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97FAA088-828D-403D-BC02-84BCB4ADE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6B160626-EE76-4FB4-B07F-E550FCA4F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99A1E435-5B48-425D-A81E-587440CAD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387962-FD33-46D3-8DC6-04A71513048A}" type="slidenum">
              <a:rPr lang="cs-CZ" altLang="cs-CZ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2694E-B56F-4132-8CCE-0ACD06C2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1D0F3-0D1D-49D5-907E-9A0A71D8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A3B9FC-C7FC-4AB2-82E7-CB99908A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8B4AC-CA2E-4598-81F8-554BD89D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318CB-C6B2-493E-BF49-9F607B7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F1F49-6FF5-46BD-91A9-D90487B4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AA848-ACBD-455A-9618-9F67E7001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C63E2-A169-4BEF-9A31-5F284B1A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11D72-56B5-44A1-AB85-92B8447D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1BDF4-0649-4B9B-BBBC-73DD5B96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5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ABAF2-2D43-4B78-8A28-374F47E5E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EA3B36-EA3F-42C9-B496-1676BC8E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02228-356C-45ED-B6E4-2310ACED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99063-655D-4DDF-A299-527C74A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180B61-F768-4B9D-9524-6249E6B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7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8FF61-EE9E-420C-9B48-2ED2ECB6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DC529-3A85-4ED2-B3F1-2179455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90395-C762-476A-BA72-9A713D9C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08D7A-E209-46DF-9265-0183B15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1689CE-13C0-4B69-A6CC-C25EF81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891D-6B96-4E56-AE54-5ED6AEB1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43188-AC23-49D7-A184-23C3B7BF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60E5D-21EB-4BCF-86CC-74E004E0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17BBBB-4115-4B81-A188-9D46AFAA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F1D35-7637-4ECD-ABE0-0148AB0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A2A0F-664F-4312-9709-4A87B1A0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993A5-E3B9-4374-ACFA-61C3C97C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14C58-8937-46F8-B7B0-BB88CC1D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A98840-0BA2-4963-B4A7-D9691DD0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3D3C0A-C4D4-4B29-81AF-AD45744D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C2E19B-7146-4A4E-9B8B-B069A319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1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D73A9-5810-4640-9B96-2C63EDB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B1A254-C578-40DA-9F0B-478452D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6447E-CFC1-43E2-B197-1BC1AE40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652C55-D625-449D-9D15-DB1911B5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1F67B-D193-4BF1-843F-70296307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8862A0-F788-4CAF-B988-444CC3D6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E8933C-8C60-4FAD-A390-1077922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1B70F5-89B8-437A-AEDD-31136863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C2AF4-216C-4BD4-A326-55DACD4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FE73ED-D985-46B1-BD7C-5D636150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92BBC5-2828-4DEF-B50D-EF760751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1567E-89DD-4B9E-B726-183737B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A2143-F1EA-4EE6-8452-D950F97E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76DFB-89E1-4688-9280-A9AAA2FC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37163D-4010-4913-9BDB-9DCF6BD6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BEE07-EF72-416B-BA85-B4DB1B7D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B0F-2D0E-4DCC-AAEF-CCB25347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12A76-C440-4B21-BE8B-1A967E000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540C-6084-4463-9D08-554D5A12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2FEB2-5014-46D1-8D5C-E044429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98CAC-449B-4DFC-A46A-E6BEDF4E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8FF8-96C6-46E8-A159-4E4B5FF7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CD6099-042F-461E-8038-944A9AFF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EEB8-8D36-47AF-A8B4-1F8BA31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5BE3C-D0B3-4165-8B1B-B2E09E53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7BAAB-E13C-41AF-A4DB-8D7CF1B5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8D8BD-385E-4055-AB89-4148AC40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2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3FF901-FFC1-4FB3-B64C-FE8EA2F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0CBA-DCC4-4129-89FA-FFECDA7D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C7F83-371C-402A-8039-2527BAB2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D817-660B-4C85-A607-E68AF2F623FE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A54EAA-6CB2-4DF6-8335-94ADF959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03B3A-D11D-4A8C-BD24-16C5D18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8A31D-C3E0-4C32-AEB7-E11A1857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Archeologie středověkých a novověkých panských sídel a fortifikací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9D6D3-CF07-42A5-8D38-82CF13164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Středověké hrady, půdorysná dispozice a stavební typy. Architektura hradu.</a:t>
            </a:r>
            <a:b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15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FDD5629B-F700-434F-B252-F0499F37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825" y="232752"/>
            <a:ext cx="342900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dirty="0"/>
            </a:br>
            <a:r>
              <a:rPr lang="cs-CZ" altLang="cs-CZ" sz="3600" b="1" dirty="0">
                <a:solidFill>
                  <a:srgbClr val="FF0000"/>
                </a:solidFill>
              </a:rPr>
              <a:t>Přechodný typ</a:t>
            </a:r>
            <a:br>
              <a:rPr lang="cs-CZ" altLang="cs-CZ" sz="3600" b="1" dirty="0"/>
            </a:br>
            <a:endParaRPr lang="cs-CZ" altLang="cs-CZ" sz="3600" b="1" dirty="0"/>
          </a:p>
        </p:txBody>
      </p:sp>
      <p:pic>
        <p:nvPicPr>
          <p:cNvPr id="24579" name="Zástupný symbol pro obsah 5">
            <a:extLst>
              <a:ext uri="{FF2B5EF4-FFF2-40B4-BE49-F238E27FC236}">
                <a16:creationId xmlns:a16="http://schemas.microsoft.com/office/drawing/2014/main" id="{6AAB807B-DB0A-4B19-895E-F8AE1A085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7" t="114102" r="-32076" b="-76512"/>
          <a:stretch>
            <a:fillRect/>
          </a:stretch>
        </p:blipFill>
        <p:spPr>
          <a:xfrm>
            <a:off x="8096250" y="3543301"/>
            <a:ext cx="1085850" cy="1063625"/>
          </a:xfrm>
        </p:spPr>
      </p:pic>
      <p:pic>
        <p:nvPicPr>
          <p:cNvPr id="24580" name="Zástupný symbol pro obsah 6">
            <a:extLst>
              <a:ext uri="{FF2B5EF4-FFF2-40B4-BE49-F238E27FC236}">
                <a16:creationId xmlns:a16="http://schemas.microsoft.com/office/drawing/2014/main" id="{2E709224-D83A-4828-A32A-56F5727B3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1" t="33559" r="19350" b="39594"/>
          <a:stretch>
            <a:fillRect/>
          </a:stretch>
        </p:blipFill>
        <p:spPr bwMode="auto">
          <a:xfrm>
            <a:off x="4790748" y="3337000"/>
            <a:ext cx="3429000" cy="32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70D3DFC6-5197-48CB-8A3F-3229F7F44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527" y="1278143"/>
            <a:ext cx="8063918" cy="54501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Vyčlenil</a:t>
            </a:r>
            <a:r>
              <a:rPr lang="cs-CZ" sz="1600" dirty="0"/>
              <a:t>  –  T. Durdík (pouze v Čechách)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1. pol. 13. stol.</a:t>
            </a:r>
            <a:r>
              <a:rPr lang="cs-CZ" sz="1600" dirty="0"/>
              <a:t> –  objekty mezi raně středověkými hradišti a vrcholně středověkými hrady</a:t>
            </a:r>
          </a:p>
          <a:p>
            <a:pPr eaLnBrk="1" hangingPunct="1">
              <a:defRPr/>
            </a:pPr>
            <a:r>
              <a:rPr lang="cs-CZ" sz="1500" b="1" dirty="0"/>
              <a:t>Fortifikace</a:t>
            </a:r>
            <a:r>
              <a:rPr lang="cs-CZ" sz="1500" dirty="0"/>
              <a:t>  –  s valovým opevněním 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–  do valové hradby jsou na rozdíl 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od hradišť vkládány obytné stavby </a:t>
            </a:r>
          </a:p>
          <a:p>
            <a:pPr marL="0" indent="0">
              <a:buNone/>
              <a:defRPr/>
            </a:pPr>
            <a:endParaRPr lang="cs-CZ" sz="1350" dirty="0"/>
          </a:p>
          <a:p>
            <a:pPr eaLnBrk="1" hangingPunct="1">
              <a:defRPr/>
            </a:pPr>
            <a:r>
              <a:rPr lang="cs-CZ" sz="1600" b="1" dirty="0"/>
              <a:t>Čechy:  </a:t>
            </a:r>
            <a:r>
              <a:rPr lang="cs-CZ" sz="1600" dirty="0" err="1"/>
              <a:t>Hlavačov</a:t>
            </a:r>
            <a:r>
              <a:rPr lang="cs-CZ" sz="1600" dirty="0"/>
              <a:t> u Rakovníka (nejjednodušší)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</a:t>
            </a:r>
            <a:r>
              <a:rPr lang="cs-CZ" sz="1600" dirty="0" err="1"/>
              <a:t>Angerbach</a:t>
            </a:r>
            <a:r>
              <a:rPr lang="cs-CZ" sz="1600" dirty="0"/>
              <a:t> u Kožlan (</a:t>
            </a:r>
            <a:r>
              <a:rPr lang="cs-CZ" sz="1600" dirty="0" err="1"/>
              <a:t>bezvěžový</a:t>
            </a:r>
            <a:r>
              <a:rPr lang="cs-CZ" sz="1600" dirty="0"/>
              <a:t>)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</a:t>
            </a:r>
            <a:r>
              <a:rPr lang="cs-CZ" sz="1600" dirty="0"/>
              <a:t>Týnec nad Sázavou. (nejsložitější)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</a:t>
            </a:r>
            <a:r>
              <a:rPr lang="cs-CZ" sz="1600" dirty="0"/>
              <a:t>Tachov</a:t>
            </a:r>
            <a:r>
              <a:rPr lang="cs-CZ" sz="1600" b="1" dirty="0"/>
              <a:t> </a:t>
            </a:r>
            <a:r>
              <a:rPr lang="cs-CZ" sz="1600" dirty="0"/>
              <a:t>(na místě hradiska)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Morava:</a:t>
            </a:r>
            <a:r>
              <a:rPr lang="cs-CZ" sz="1600" dirty="0"/>
              <a:t>  </a:t>
            </a:r>
            <a:r>
              <a:rPr lang="pl-PL" sz="1600" dirty="0"/>
              <a:t>Loučka na Vsetínsku (bez dochované zástavby)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Osiky na </a:t>
            </a:r>
            <a:r>
              <a:rPr lang="cs-CZ" sz="1600" dirty="0"/>
              <a:t>Brněnsku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b="1" dirty="0"/>
              <a:t>                    </a:t>
            </a:r>
            <a:endParaRPr lang="cs-CZ" sz="1600" dirty="0"/>
          </a:p>
        </p:txBody>
      </p:sp>
      <p:pic>
        <p:nvPicPr>
          <p:cNvPr id="24582" name="Obrázek 1">
            <a:extLst>
              <a:ext uri="{FF2B5EF4-FFF2-40B4-BE49-F238E27FC236}">
                <a16:creationId xmlns:a16="http://schemas.microsoft.com/office/drawing/2014/main" id="{10BBCBDE-40D4-47AB-B4D9-C4E12ED8E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31111" r="36665" b="31111"/>
          <a:stretch>
            <a:fillRect/>
          </a:stretch>
        </p:blipFill>
        <p:spPr bwMode="auto">
          <a:xfrm>
            <a:off x="8219748" y="232752"/>
            <a:ext cx="3677725" cy="521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511438-09B3-4648-8345-2E9C95B5CF65}"/>
              </a:ext>
            </a:extLst>
          </p:cNvPr>
          <p:cNvSpPr txBox="1"/>
          <p:nvPr/>
        </p:nvSpPr>
        <p:spPr>
          <a:xfrm>
            <a:off x="5820090" y="6102724"/>
            <a:ext cx="217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/>
              <a:t> </a:t>
            </a:r>
            <a:r>
              <a:rPr lang="cs-CZ" sz="1800" b="1" dirty="0" err="1"/>
              <a:t>Angerbach</a:t>
            </a:r>
            <a:r>
              <a:rPr lang="cs-CZ" sz="1800" b="1" dirty="0"/>
              <a:t> u Kožlan </a:t>
            </a:r>
            <a:endParaRPr lang="cs-CZ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00DA1655-4DA0-4471-A775-D7C52E4D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2" y="272855"/>
            <a:ext cx="2800350" cy="85725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Přimda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6FB445-83A5-4101-B901-F8788FB67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950" y="1610903"/>
            <a:ext cx="5994865" cy="46724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/>
              <a:t>1121</a:t>
            </a:r>
            <a:r>
              <a:rPr lang="cs-CZ" sz="1600" dirty="0"/>
              <a:t> –  podle Kosmy postavili  „nějací Němci“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na české straně pohraničního lesa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–   pravděpodobně </a:t>
            </a:r>
            <a:r>
              <a:rPr lang="cs-CZ" sz="1600" dirty="0" err="1"/>
              <a:t>Děpold</a:t>
            </a:r>
            <a:r>
              <a:rPr lang="cs-CZ" sz="1600" dirty="0"/>
              <a:t> II. z </a:t>
            </a:r>
            <a:r>
              <a:rPr lang="cs-CZ" sz="1600" dirty="0" err="1"/>
              <a:t>Vohburgu</a:t>
            </a:r>
            <a:r>
              <a:rPr lang="cs-CZ" sz="1600" dirty="0"/>
              <a:t>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–   nejstarší kamenný hrad u nás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Hlavní stavba  </a:t>
            </a:r>
            <a:r>
              <a:rPr lang="cs-CZ" sz="1600" dirty="0"/>
              <a:t>–   čtverhranná obytná věž s malým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obdélníkovým přístavkem, volně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stojící uprostřed ohrazení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První patro  </a:t>
            </a:r>
            <a:r>
              <a:rPr lang="cs-CZ" sz="1600" dirty="0"/>
              <a:t>–  obytná místnost s krbem.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–  u průchodu do přístavku začínalo schodiště,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které vedlo v síle zdi do 2. patra. 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V přístavku  </a:t>
            </a:r>
            <a:r>
              <a:rPr lang="cs-CZ" sz="1600" dirty="0"/>
              <a:t>–  románský </a:t>
            </a:r>
            <a:r>
              <a:rPr lang="cs-CZ" sz="1600" dirty="0" err="1"/>
              <a:t>prevet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(nejstarší záchod v Čechách)</a:t>
            </a:r>
          </a:p>
          <a:p>
            <a:pPr>
              <a:defRPr/>
            </a:pPr>
            <a:endParaRPr lang="cs-CZ" sz="1600" dirty="0"/>
          </a:p>
        </p:txBody>
      </p:sp>
      <p:sp>
        <p:nvSpPr>
          <p:cNvPr id="27653" name="AutoShape 4" descr="Výsledek obrázku pro P&amp;rcaron;imda  dispozice">
            <a:extLst>
              <a:ext uri="{FF2B5EF4-FFF2-40B4-BE49-F238E27FC236}">
                <a16:creationId xmlns:a16="http://schemas.microsoft.com/office/drawing/2014/main" id="{F62AEBD2-A66C-488E-A6A0-82BCDD0BE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24151" y="-979488"/>
            <a:ext cx="37433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350"/>
          </a:p>
        </p:txBody>
      </p:sp>
      <p:pic>
        <p:nvPicPr>
          <p:cNvPr id="27654" name="Picture 6" descr="Výsledek obrázku pro P&amp;rcaron;imda  dispozice">
            <a:extLst>
              <a:ext uri="{FF2B5EF4-FFF2-40B4-BE49-F238E27FC236}">
                <a16:creationId xmlns:a16="http://schemas.microsoft.com/office/drawing/2014/main" id="{373CC6CF-610E-40CB-B5F3-4A29BBF9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/>
          <a:stretch>
            <a:fillRect/>
          </a:stretch>
        </p:blipFill>
        <p:spPr bwMode="auto">
          <a:xfrm>
            <a:off x="7263829" y="0"/>
            <a:ext cx="3911030" cy="3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>
            <a:extLst>
              <a:ext uri="{FF2B5EF4-FFF2-40B4-BE49-F238E27FC236}">
                <a16:creationId xmlns:a16="http://schemas.microsoft.com/office/drawing/2014/main" id="{4F120C2F-2B1F-418D-A2D7-825FC61A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/>
          <a:stretch>
            <a:fillRect/>
          </a:stretch>
        </p:blipFill>
        <p:spPr bwMode="auto">
          <a:xfrm>
            <a:off x="7085548" y="3429000"/>
            <a:ext cx="4808502" cy="32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C3E99C51-9F20-4891-9395-CD386A2F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02" y="381000"/>
            <a:ext cx="4156075" cy="8572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Donjonový</a:t>
            </a:r>
            <a:r>
              <a:rPr lang="cs-CZ" altLang="cs-CZ" sz="3200" b="1" dirty="0">
                <a:solidFill>
                  <a:srgbClr val="FF0000"/>
                </a:solidFill>
              </a:rPr>
              <a:t> typ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605ACD-BD07-4661-A149-AEC5D493D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951" y="2106202"/>
            <a:ext cx="6678202" cy="43707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Obytná věž  </a:t>
            </a:r>
            <a:r>
              <a:rPr lang="cs-CZ" sz="1800" dirty="0"/>
              <a:t>–  volně stojící či do hradby vevázaná, obtočená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hradbou, do níž může být zakomponován další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objekt (branská věž)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Ostatní zástavba   </a:t>
            </a:r>
            <a:r>
              <a:rPr lang="cs-CZ" sz="1800" dirty="0"/>
              <a:t>–   pomocný charakter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–   výjimečně může hrad tvořit pouze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donjon bez ohrazení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–  typická dispozice se  podobá nejčastěji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užívanému typu vesnických tvrzí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Lokality </a:t>
            </a:r>
            <a:r>
              <a:rPr lang="cs-CZ" sz="1800" dirty="0"/>
              <a:t> –  Rabí, </a:t>
            </a:r>
            <a:r>
              <a:rPr lang="cs-CZ" sz="1800" dirty="0" err="1"/>
              <a:t>Čejchanov</a:t>
            </a:r>
            <a:r>
              <a:rPr lang="cs-CZ" sz="1800" dirty="0"/>
              <a:t>, Kraví Hora, Spišský Hrad</a:t>
            </a:r>
          </a:p>
          <a:p>
            <a:pPr eaLnBrk="1" hangingPunct="1">
              <a:defRPr/>
            </a:pPr>
            <a:endParaRPr lang="cs-CZ" sz="16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24C7DEF-4009-489F-8146-1789267346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28" y="0"/>
            <a:ext cx="4830372" cy="3255635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1A7B4B4-3E72-4FD9-BB9E-AF6D1FC69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64" y="-4923"/>
            <a:ext cx="2505761" cy="17947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51F1FA-F456-4DE5-A4F7-C8E91DECB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45" y="3260423"/>
            <a:ext cx="3824017" cy="34985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C5116D3F-9402-4EEC-B82B-D79B3884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6" y="380358"/>
            <a:ext cx="3686175" cy="8572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Bergfritový</a:t>
            </a:r>
            <a:r>
              <a:rPr lang="cs-CZ" altLang="cs-CZ" sz="3200" b="1" dirty="0">
                <a:solidFill>
                  <a:srgbClr val="FF0000"/>
                </a:solidFill>
              </a:rPr>
              <a:t> typ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769CE2-4FEB-406A-BEF2-AD9C84A84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757" y="1407561"/>
            <a:ext cx="7736442" cy="54504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Dispozice</a:t>
            </a:r>
            <a:r>
              <a:rPr lang="cs-CZ" sz="1800" dirty="0"/>
              <a:t>  –  základní typ šlechtických hradů 13. a 14. stol.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–  kombinace 3 prvků:  věž, hradba a palác 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 –  rozvinutá dispozice:  </a:t>
            </a:r>
            <a:r>
              <a:rPr lang="cs-CZ" sz="1800" dirty="0"/>
              <a:t>větší kvůli obraně či komfortu</a:t>
            </a:r>
          </a:p>
          <a:p>
            <a:pPr marL="0" indent="0" eaLnBrk="1" hangingPunct="1">
              <a:buNone/>
              <a:defRPr/>
            </a:pPr>
            <a:r>
              <a:rPr lang="cs-CZ" sz="1200" b="1" dirty="0"/>
              <a:t>                                                                                                   </a:t>
            </a:r>
            <a:r>
              <a:rPr lang="cs-CZ" sz="1800" dirty="0" err="1"/>
              <a:t>Cimburk</a:t>
            </a:r>
            <a:r>
              <a:rPr lang="cs-CZ" sz="1800" dirty="0"/>
              <a:t> u Koryčan, Bezděz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Útočištná věž  </a:t>
            </a:r>
            <a:r>
              <a:rPr lang="cs-CZ" sz="1800" dirty="0"/>
              <a:t>–  </a:t>
            </a:r>
            <a:r>
              <a:rPr lang="cs-CZ" sz="1800" dirty="0" err="1"/>
              <a:t>bergfrit</a:t>
            </a:r>
            <a:r>
              <a:rPr lang="cs-CZ" sz="1800" dirty="0"/>
              <a:t> v čele (v exponovaném místě)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–  v hradbě nebo volně na nádvoří (poslední útočiště)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–  přístupná z prvního patra.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Palác</a:t>
            </a:r>
            <a:r>
              <a:rPr lang="cs-CZ" sz="1800" dirty="0"/>
              <a:t>  –  na nejchráněnějším místě (konec ostrožny) </a:t>
            </a:r>
          </a:p>
          <a:p>
            <a:pPr eaLnBrk="1" hangingPunct="1">
              <a:defRPr/>
            </a:pPr>
            <a:r>
              <a:rPr lang="cs-CZ" sz="1800" b="1" dirty="0"/>
              <a:t> </a:t>
            </a:r>
          </a:p>
          <a:p>
            <a:pPr eaLnBrk="1" hangingPunct="1">
              <a:defRPr/>
            </a:pPr>
            <a:r>
              <a:rPr lang="cs-CZ" sz="1800" b="1" dirty="0"/>
              <a:t>Lokality</a:t>
            </a:r>
            <a:r>
              <a:rPr lang="cs-CZ" sz="1800" dirty="0"/>
              <a:t>  –  Č:  </a:t>
            </a:r>
            <a:r>
              <a:rPr lang="cs-CZ" sz="1800" dirty="0" err="1"/>
              <a:t>Volfštejn</a:t>
            </a:r>
            <a:r>
              <a:rPr lang="cs-CZ" sz="1800" dirty="0"/>
              <a:t>, </a:t>
            </a:r>
            <a:r>
              <a:rPr lang="cs-CZ" sz="1800" dirty="0" err="1"/>
              <a:t>Krašov</a:t>
            </a:r>
            <a:r>
              <a:rPr lang="cs-CZ" sz="1800" dirty="0"/>
              <a:t>, Dobronice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–  M:  </a:t>
            </a:r>
            <a:r>
              <a:rPr lang="cs-CZ" sz="1800" dirty="0" err="1"/>
              <a:t>Šterberk</a:t>
            </a:r>
            <a:r>
              <a:rPr lang="cs-CZ" sz="1800" dirty="0"/>
              <a:t>, </a:t>
            </a:r>
            <a:r>
              <a:rPr lang="cs-CZ" sz="1800" dirty="0" err="1"/>
              <a:t>Sovinc</a:t>
            </a:r>
            <a:r>
              <a:rPr lang="cs-CZ" sz="1800" dirty="0"/>
              <a:t>, </a:t>
            </a:r>
            <a:r>
              <a:rPr lang="cs-CZ" sz="1800" dirty="0" err="1"/>
              <a:t>Cimburk</a:t>
            </a:r>
            <a:r>
              <a:rPr lang="cs-CZ" sz="18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–  S:  </a:t>
            </a:r>
            <a:r>
              <a:rPr lang="cs-CZ" sz="1800" dirty="0" err="1"/>
              <a:t>Frýdberk</a:t>
            </a:r>
            <a:r>
              <a:rPr lang="cs-CZ" sz="1800" dirty="0"/>
              <a:t> (Žulová)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08FE3A-62BF-4976-A8A6-52A0C42AB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50" y="380358"/>
            <a:ext cx="5303550" cy="62157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8AB7189F-5579-45E0-9B21-98714F92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88"/>
            <a:ext cx="41910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dirty="0"/>
            </a:br>
            <a:r>
              <a:rPr lang="cs-CZ" altLang="cs-CZ" dirty="0"/>
              <a:t>  </a:t>
            </a:r>
            <a:r>
              <a:rPr lang="cs-CZ" altLang="cs-CZ" sz="3600" b="1" dirty="0">
                <a:solidFill>
                  <a:srgbClr val="FF0000"/>
                </a:solidFill>
              </a:rPr>
              <a:t>Obvodová zástavba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(</a:t>
            </a:r>
            <a:r>
              <a:rPr lang="cs-CZ" altLang="cs-CZ" sz="2200" b="1" dirty="0" err="1">
                <a:solidFill>
                  <a:srgbClr val="FF0000"/>
                </a:solidFill>
              </a:rPr>
              <a:t>Rundhausburg</a:t>
            </a:r>
            <a:r>
              <a:rPr lang="cs-CZ" altLang="cs-CZ" sz="2200" b="1" dirty="0">
                <a:solidFill>
                  <a:srgbClr val="FF0000"/>
                </a:solidFill>
              </a:rPr>
              <a:t>)</a:t>
            </a:r>
            <a:br>
              <a:rPr lang="cs-CZ" altLang="cs-CZ" sz="2200" b="1" dirty="0"/>
            </a:br>
            <a:endParaRPr lang="cs-CZ" altLang="cs-CZ" sz="2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AA32CA-965E-4974-986F-8BFA1CFF4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530" y="1500188"/>
            <a:ext cx="7456470" cy="541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600" b="1" dirty="0"/>
              <a:t>Dispozice</a:t>
            </a:r>
            <a:r>
              <a:rPr lang="cs-CZ" sz="1600" dirty="0"/>
              <a:t>  –   základní typ královských hradů 13. stol., z něhož se později vyvinul</a:t>
            </a:r>
          </a:p>
          <a:p>
            <a:pPr marL="0" indent="0" eaLnBrk="1" hangingPunct="1">
              <a:buNone/>
              <a:defRPr/>
            </a:pPr>
            <a:r>
              <a:rPr lang="cs-CZ" sz="1600" dirty="0"/>
              <a:t>                              středoevropský kastel </a:t>
            </a:r>
          </a:p>
          <a:p>
            <a:pPr marL="0" indent="0" eaLnBrk="1" hangingPunct="1">
              <a:buNone/>
              <a:defRPr/>
            </a:pPr>
            <a:r>
              <a:rPr lang="cs-CZ" sz="1600" dirty="0"/>
              <a:t>                        –   většinou vícedílný s větším počtem budov podél vnitřního opevnění </a:t>
            </a:r>
          </a:p>
          <a:p>
            <a:pPr marL="0" indent="0" eaLnBrk="1" hangingPunct="1">
              <a:buNone/>
              <a:defRPr/>
            </a:pPr>
            <a:r>
              <a:rPr lang="cs-CZ" sz="1600" dirty="0"/>
              <a:t>                        –  od pol. 13. stol.:   čtverhranné donjony, pasivní obrana (věž, ochoz)</a:t>
            </a:r>
          </a:p>
          <a:p>
            <a:pPr marL="0" indent="0" eaLnBrk="1" hangingPunct="1">
              <a:buNone/>
              <a:defRPr/>
            </a:pPr>
            <a:endParaRPr lang="cs-CZ" sz="1600" dirty="0"/>
          </a:p>
          <a:p>
            <a:pPr marL="0" indent="0" eaLnBrk="1" hangingPunct="1">
              <a:buNone/>
              <a:defRPr/>
            </a:pPr>
            <a:r>
              <a:rPr lang="cs-CZ" sz="1600" dirty="0"/>
              <a:t>                        –   D. Menclová:   hrad sasko-hesenského typu s okrouhlou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obytnou věží (hranolová: vliv Podunají)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Tzv. </a:t>
            </a:r>
            <a:r>
              <a:rPr lang="cs-CZ" sz="1600" b="1" dirty="0" err="1"/>
              <a:t>dvorcový</a:t>
            </a:r>
            <a:r>
              <a:rPr lang="cs-CZ" sz="1600" b="1" dirty="0"/>
              <a:t> typ  </a:t>
            </a:r>
            <a:r>
              <a:rPr lang="cs-CZ" sz="1600" dirty="0"/>
              <a:t>–  pouze palác na téměř nezastavěné ploše (</a:t>
            </a:r>
            <a:r>
              <a:rPr lang="cs-CZ" sz="1600" dirty="0" err="1"/>
              <a:t>Víckov</a:t>
            </a:r>
            <a:r>
              <a:rPr lang="cs-CZ" sz="1600" dirty="0"/>
              <a:t>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Královské </a:t>
            </a:r>
            <a:r>
              <a:rPr lang="cs-CZ" sz="1600" dirty="0"/>
              <a:t> –  </a:t>
            </a:r>
            <a:r>
              <a:rPr lang="cs-CZ" sz="1600" b="1" dirty="0"/>
              <a:t>Č:</a:t>
            </a:r>
            <a:r>
              <a:rPr lang="cs-CZ" sz="1600" dirty="0"/>
              <a:t>  Jindřichův Hradec, Křivoklát a Zvíkov, Bezděz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</a:t>
            </a:r>
            <a:r>
              <a:rPr lang="cs-CZ" sz="1600" b="1" dirty="0"/>
              <a:t>M:</a:t>
            </a:r>
            <a:r>
              <a:rPr lang="cs-CZ" sz="1600" dirty="0"/>
              <a:t>  Vranov n. Dyjí, Hradec nad Moravicí</a:t>
            </a:r>
          </a:p>
          <a:p>
            <a:pPr eaLnBrk="1" hangingPunct="1">
              <a:defRPr/>
            </a:pPr>
            <a:r>
              <a:rPr lang="cs-CZ" sz="1600" b="1" dirty="0"/>
              <a:t>Šlechtické</a:t>
            </a:r>
            <a:r>
              <a:rPr lang="cs-CZ" sz="1600" dirty="0"/>
              <a:t>  –  </a:t>
            </a:r>
            <a:r>
              <a:rPr lang="cs-CZ" sz="1600" dirty="0" err="1"/>
              <a:t>Vítkovci</a:t>
            </a:r>
            <a:r>
              <a:rPr lang="cs-CZ" sz="1600" dirty="0"/>
              <a:t>:  </a:t>
            </a:r>
            <a:r>
              <a:rPr lang="cs-CZ" sz="1600" dirty="0" err="1"/>
              <a:t>Příběnice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Páni z Dubé:  Stará Dubá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F24A24-4E9E-4D6C-BE8E-2D06574C4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3" r="46446"/>
          <a:stretch/>
        </p:blipFill>
        <p:spPr>
          <a:xfrm>
            <a:off x="8430349" y="90453"/>
            <a:ext cx="3262411" cy="344000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3CB394-4BAE-46BD-B423-FCDC27F8C59F}"/>
              </a:ext>
            </a:extLst>
          </p:cNvPr>
          <p:cNvSpPr txBox="1"/>
          <p:nvPr/>
        </p:nvSpPr>
        <p:spPr>
          <a:xfrm>
            <a:off x="8430349" y="350322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Křivoklát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9EBA855-C1F0-444A-BA8B-94CC10BCF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19" y="3530458"/>
            <a:ext cx="2238375" cy="31432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89F8B6-28CB-43E8-BC60-B3AAB3A339C0}"/>
              </a:ext>
            </a:extLst>
          </p:cNvPr>
          <p:cNvSpPr txBox="1"/>
          <p:nvPr/>
        </p:nvSpPr>
        <p:spPr>
          <a:xfrm>
            <a:off x="8430349" y="6138346"/>
            <a:ext cx="117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Lelekovice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120AD997-E335-4911-A3BD-89C10FD7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598" y="576202"/>
            <a:ext cx="405765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sz="2400" b="1" dirty="0"/>
            </a:br>
            <a:r>
              <a:rPr lang="cs-CZ" altLang="cs-CZ" sz="3600" b="1" dirty="0">
                <a:solidFill>
                  <a:srgbClr val="FF0000"/>
                </a:solidFill>
              </a:rPr>
              <a:t>Francouzský kastel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b="1" dirty="0">
              <a:solidFill>
                <a:srgbClr val="FF0000"/>
              </a:solidFill>
            </a:endParaRPr>
          </a:p>
        </p:txBody>
      </p:sp>
      <p:pic>
        <p:nvPicPr>
          <p:cNvPr id="30723" name="Zástupný symbol pro obsah 4">
            <a:extLst>
              <a:ext uri="{FF2B5EF4-FFF2-40B4-BE49-F238E27FC236}">
                <a16:creationId xmlns:a16="http://schemas.microsoft.com/office/drawing/2014/main" id="{1CE345E3-7383-4728-BBE6-1DDF401375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4" t="30878" r="18944" b="42274"/>
          <a:stretch>
            <a:fillRect/>
          </a:stretch>
        </p:blipFill>
        <p:spPr>
          <a:xfrm>
            <a:off x="92468" y="-80142"/>
            <a:ext cx="1734620" cy="2095888"/>
          </a:xfrm>
        </p:spPr>
      </p:pic>
      <p:sp>
        <p:nvSpPr>
          <p:cNvPr id="30724" name="Zástupný symbol pro obsah 6">
            <a:extLst>
              <a:ext uri="{FF2B5EF4-FFF2-40B4-BE49-F238E27FC236}">
                <a16:creationId xmlns:a16="http://schemas.microsoft.com/office/drawing/2014/main" id="{F8622D52-843D-46B8-B447-B856906FE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580" y="2015746"/>
            <a:ext cx="6914507" cy="53911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Dispozice</a:t>
            </a:r>
            <a:r>
              <a:rPr lang="cs-CZ" altLang="cs-CZ" sz="1600" dirty="0"/>
              <a:t>  –  pravidelný půdorys s okrouhlými věžemi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     (aktivní systém obrany)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–   vnitřní obvodová zástavba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–  vznik ve Francii za krále Filipa Augusta II., kol. r. 1200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–  D. </a:t>
            </a:r>
            <a:r>
              <a:rPr lang="cs-CZ" altLang="cs-CZ" sz="1600" dirty="0" err="1"/>
              <a:t>Manclová</a:t>
            </a:r>
            <a:r>
              <a:rPr lang="cs-CZ" altLang="cs-CZ" sz="1600" dirty="0"/>
              <a:t>:   do literatury zavedla jako kastel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–  T. Durdík:  typ hradu převzatý z Francie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 err="1"/>
              <a:t>Flankovací</a:t>
            </a:r>
            <a:r>
              <a:rPr lang="cs-CZ" altLang="cs-CZ" sz="1600" b="1" dirty="0"/>
              <a:t> věže</a:t>
            </a:r>
            <a:r>
              <a:rPr lang="cs-CZ" altLang="cs-CZ" sz="1600" dirty="0"/>
              <a:t>  –  vystupují z hradby:  ostřelování paty hradby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           –  každá byla samostatný pevnostní článek. 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Lokality</a:t>
            </a:r>
            <a:r>
              <a:rPr lang="cs-CZ" altLang="cs-CZ" sz="1600" dirty="0"/>
              <a:t>  –  </a:t>
            </a:r>
            <a:r>
              <a:rPr lang="cs-CZ" altLang="cs-CZ" sz="1600" b="1" dirty="0"/>
              <a:t>Č:</a:t>
            </a:r>
            <a:r>
              <a:rPr lang="cs-CZ" altLang="cs-CZ" sz="1600" dirty="0"/>
              <a:t>  čistý typ pouze </a:t>
            </a:r>
            <a:r>
              <a:rPr lang="cs-CZ" altLang="cs-CZ" sz="1600" dirty="0" err="1"/>
              <a:t>Týřov</a:t>
            </a:r>
            <a:r>
              <a:rPr lang="cs-CZ" altLang="cs-CZ" sz="1600" dirty="0"/>
              <a:t>-dolní hrad, Konopiště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–  M:  Úsov (nepochopení </a:t>
            </a:r>
            <a:r>
              <a:rPr lang="cs-CZ" altLang="cs-CZ" sz="1600" dirty="0" err="1"/>
              <a:t>flankovací</a:t>
            </a:r>
            <a:r>
              <a:rPr lang="cs-CZ" altLang="cs-CZ" sz="1600" dirty="0"/>
              <a:t> funkce)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86DB6AC-6289-4B3F-93AB-EC5447A31332}"/>
              </a:ext>
            </a:extLst>
          </p:cNvPr>
          <p:cNvSpPr txBox="1"/>
          <p:nvPr/>
        </p:nvSpPr>
        <p:spPr>
          <a:xfrm>
            <a:off x="9193656" y="6399430"/>
            <a:ext cx="71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Úsov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BD4427-075B-4F4E-8E36-BA31AB564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9" t="53483" r="11142" b="5555"/>
          <a:stretch/>
        </p:blipFill>
        <p:spPr>
          <a:xfrm>
            <a:off x="6407360" y="2544956"/>
            <a:ext cx="5641875" cy="38856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248FE3-7286-494F-840C-2865FFF14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7" y="105942"/>
            <a:ext cx="4199622" cy="23170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CEF0F48B-7A1B-4020-BA7E-38194087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919" y="159250"/>
            <a:ext cx="4867275" cy="7778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Středoevropský kastel</a:t>
            </a:r>
          </a:p>
        </p:txBody>
      </p:sp>
      <p:pic>
        <p:nvPicPr>
          <p:cNvPr id="31747" name="Zástupný symbol pro obsah 6">
            <a:extLst>
              <a:ext uri="{FF2B5EF4-FFF2-40B4-BE49-F238E27FC236}">
                <a16:creationId xmlns:a16="http://schemas.microsoft.com/office/drawing/2014/main" id="{7EECE1A0-15D0-4791-AC43-C13958AEB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0" t="30878" r="19539" b="42274"/>
          <a:stretch>
            <a:fillRect/>
          </a:stretch>
        </p:blipFill>
        <p:spPr>
          <a:xfrm>
            <a:off x="8221895" y="680183"/>
            <a:ext cx="3810000" cy="4395787"/>
          </a:xfrm>
        </p:spPr>
      </p:pic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BB88F2B1-AB6B-429C-9FE0-827E1DCA6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126" y="937126"/>
            <a:ext cx="8763857" cy="592087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z="1800" b="1" dirty="0"/>
              <a:t>Založení </a:t>
            </a:r>
            <a:r>
              <a:rPr lang="cs-CZ" sz="1800" dirty="0"/>
              <a:t> –  královské hrady Přemysla Otakara II. zakládané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ve městech s pravoúhlým parcelním systémem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(na "zeleném drnu„) 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Dispozice</a:t>
            </a:r>
            <a:r>
              <a:rPr lang="cs-CZ" sz="1800" dirty="0"/>
              <a:t>  –  pravidelný čtyřúhelný půdorys s nárožními věžemi,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zataženými do hradby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–  věže bez </a:t>
            </a:r>
            <a:r>
              <a:rPr lang="cs-CZ" sz="1800" dirty="0" err="1"/>
              <a:t>flankovací</a:t>
            </a:r>
            <a:r>
              <a:rPr lang="cs-CZ" sz="1800" dirty="0"/>
              <a:t> funkce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(ne jako u francouzského kastelu)</a:t>
            </a:r>
            <a:endParaRPr lang="cs-CZ" sz="1800" i="1" dirty="0"/>
          </a:p>
          <a:p>
            <a:pPr eaLnBrk="1" hangingPunct="1">
              <a:defRPr/>
            </a:pPr>
            <a:endParaRPr lang="cs-CZ" sz="1800" i="1" dirty="0"/>
          </a:p>
          <a:p>
            <a:pPr eaLnBrk="1" hangingPunct="1">
              <a:defRPr/>
            </a:pPr>
            <a:r>
              <a:rPr lang="cs-CZ" sz="1800" b="1" dirty="0"/>
              <a:t>Otázka původu  –  J. Kuthan:  </a:t>
            </a:r>
            <a:r>
              <a:rPr lang="cs-CZ" sz="1800" dirty="0"/>
              <a:t>import z oblasti sicilského království , kde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  za Fridricha II. vznikl</a:t>
            </a:r>
            <a:r>
              <a:rPr lang="pt-BR" sz="1800" dirty="0"/>
              <a:t> typ</a:t>
            </a:r>
            <a:r>
              <a:rPr lang="cs-CZ" sz="1800" dirty="0"/>
              <a:t> pravidelného kastelu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  s arkádovým nádvořím  (1233 Bari a Trani, 1239 Augusta)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  do Čech měli zprostředkovat Babenberkové (nedoloženo)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–  </a:t>
            </a:r>
            <a:r>
              <a:rPr lang="cs-CZ" sz="1800" b="1" dirty="0"/>
              <a:t>Imre </a:t>
            </a:r>
            <a:r>
              <a:rPr lang="cs-CZ" sz="1800" b="1" dirty="0" err="1"/>
              <a:t>Holl</a:t>
            </a:r>
            <a:r>
              <a:rPr lang="cs-CZ" sz="1800" b="1" dirty="0"/>
              <a:t>:  </a:t>
            </a:r>
            <a:r>
              <a:rPr lang="cs-CZ" sz="1800" dirty="0"/>
              <a:t>z Byzance  (byzantsko-orientální typ, </a:t>
            </a:r>
            <a:r>
              <a:rPr lang="cs-CZ" sz="1800" dirty="0" err="1"/>
              <a:t>Köszeg</a:t>
            </a:r>
            <a:r>
              <a:rPr lang="cs-CZ" sz="1800" dirty="0"/>
              <a:t>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–  </a:t>
            </a:r>
            <a:r>
              <a:rPr lang="cs-CZ" sz="1800" b="1" dirty="0"/>
              <a:t>Tomáš Durdík:</a:t>
            </a:r>
            <a:r>
              <a:rPr lang="cs-CZ" sz="1800" dirty="0"/>
              <a:t>  odmítl import, kastely v Čechách i Rakousku jsou městské</a:t>
            </a:r>
          </a:p>
          <a:p>
            <a:pPr marL="0" indent="0" eaLnBrk="1" hangingPunct="1">
              <a:buNone/>
              <a:defRPr/>
            </a:pPr>
            <a:endParaRPr lang="pt-BR" sz="1800" dirty="0"/>
          </a:p>
          <a:p>
            <a:pPr eaLnBrk="1" hangingPunct="1"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Lokality</a:t>
            </a:r>
            <a:r>
              <a:rPr lang="cs-CZ" sz="1800" dirty="0"/>
              <a:t>  –  Chodský hrad v Domažlicích,</a:t>
            </a:r>
            <a:r>
              <a:rPr lang="pt-BR" sz="1800" dirty="0"/>
              <a:t> </a:t>
            </a:r>
            <a:r>
              <a:rPr lang="cs-CZ" sz="1800" dirty="0"/>
              <a:t>Kadaň, Písek, Chrudim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D91DD3-9135-46DC-A863-B13E4B889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4" t="14981" r="7007" b="11521"/>
          <a:stretch/>
        </p:blipFill>
        <p:spPr>
          <a:xfrm>
            <a:off x="4677645" y="375115"/>
            <a:ext cx="5186236" cy="622100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A1BBF0-6828-4B71-895E-E49CFBE775BA}"/>
              </a:ext>
            </a:extLst>
          </p:cNvPr>
          <p:cNvSpPr txBox="1"/>
          <p:nvPr/>
        </p:nvSpPr>
        <p:spPr>
          <a:xfrm>
            <a:off x="9544692" y="236159"/>
            <a:ext cx="24931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600" b="1" i="0" u="none" strike="noStrike" baseline="0" dirty="0">
                <a:latin typeface="Arial" panose="020B0604020202020204" pitchFamily="34" charset="0"/>
              </a:rPr>
              <a:t>Středoevropské kastely</a:t>
            </a:r>
          </a:p>
          <a:p>
            <a:pPr algn="just"/>
            <a:r>
              <a:rPr lang="cs-CZ" sz="1600" b="1" i="0" u="none" strike="noStrike" baseline="0" dirty="0">
                <a:latin typeface="Arial" panose="020B0604020202020204" pitchFamily="34" charset="0"/>
              </a:rPr>
              <a:t>v Čechách a Rakousku: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1 — Chrudim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2 — Hofburg ve Vídni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3 — </a:t>
            </a:r>
            <a:r>
              <a:rPr lang="cs-CZ" sz="1400" b="1" i="0" u="none" strike="noStrike" baseline="0" dirty="0" err="1">
                <a:latin typeface="Arial" panose="020B0604020202020204" pitchFamily="34" charset="0"/>
              </a:rPr>
              <a:t>Wiener</a:t>
            </a:r>
            <a:r>
              <a:rPr lang="cs-CZ" sz="1400" b="1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1400" b="1" i="0" u="none" strike="noStrike" baseline="0" dirty="0" err="1">
                <a:latin typeface="Arial" panose="020B0604020202020204" pitchFamily="34" charset="0"/>
              </a:rPr>
              <a:t>Neustadt</a:t>
            </a:r>
            <a:endParaRPr lang="cs-CZ" sz="1400" b="1" dirty="0">
              <a:latin typeface="Arial" panose="020B0604020202020204" pitchFamily="34" charset="0"/>
            </a:endParaRP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4 — Kadaň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5 — Písek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6 — Domažlice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7 — Horšovský Týn</a:t>
            </a:r>
          </a:p>
          <a:p>
            <a:pPr algn="just"/>
            <a:r>
              <a:rPr lang="cs-CZ" sz="1400" b="1" i="0" u="none" strike="noStrike" baseline="0" dirty="0">
                <a:latin typeface="Arial" panose="020B0604020202020204" pitchFamily="34" charset="0"/>
              </a:rPr>
              <a:t>Podle T. </a:t>
            </a:r>
            <a:r>
              <a:rPr lang="cs-CZ" sz="1400" b="1" i="0" u="none" strike="noStrike" baseline="0" dirty="0" err="1">
                <a:latin typeface="Arial" panose="020B0604020202020204" pitchFamily="34" charset="0"/>
              </a:rPr>
              <a:t>Durdika</a:t>
            </a:r>
            <a:r>
              <a:rPr lang="cs-CZ" sz="1400" b="1" i="0" u="none" strike="noStrike" baseline="0" dirty="0">
                <a:latin typeface="Arial" panose="020B0604020202020204" pitchFamily="34" charset="0"/>
              </a:rPr>
              <a:t>  </a:t>
            </a:r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7A56A7-BE82-4FBD-9CA9-00A22A34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2" t="41498" r="34043" b="5768"/>
          <a:stretch/>
        </p:blipFill>
        <p:spPr>
          <a:xfrm>
            <a:off x="2068604" y="0"/>
            <a:ext cx="2115463" cy="268178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CACB92-40B5-4003-880A-63E3B2770E56}"/>
              </a:ext>
            </a:extLst>
          </p:cNvPr>
          <p:cNvSpPr txBox="1"/>
          <p:nvPr/>
        </p:nvSpPr>
        <p:spPr>
          <a:xfrm>
            <a:off x="326861" y="602090"/>
            <a:ext cx="65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Trani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7372100-EE98-4483-95A1-B53F4B44A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3" r="36020" b="4746"/>
          <a:stretch/>
        </p:blipFill>
        <p:spPr>
          <a:xfrm>
            <a:off x="2243954" y="2821482"/>
            <a:ext cx="1764762" cy="377463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B61DBB-8527-42D0-923D-2462E29B11AA}"/>
              </a:ext>
            </a:extLst>
          </p:cNvPr>
          <p:cNvSpPr txBox="1"/>
          <p:nvPr/>
        </p:nvSpPr>
        <p:spPr>
          <a:xfrm>
            <a:off x="338314" y="2891515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Augusta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B960E46-38D1-4245-B943-4FDA8E144C9F}"/>
              </a:ext>
            </a:extLst>
          </p:cNvPr>
          <p:cNvSpPr txBox="1"/>
          <p:nvPr/>
        </p:nvSpPr>
        <p:spPr>
          <a:xfrm>
            <a:off x="469663" y="4996274"/>
            <a:ext cx="69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Prato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27245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4">
            <a:extLst>
              <a:ext uri="{FF2B5EF4-FFF2-40B4-BE49-F238E27FC236}">
                <a16:creationId xmlns:a16="http://schemas.microsoft.com/office/drawing/2014/main" id="{24ACF40D-2C27-43AF-8F25-EC627A21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097" y="644703"/>
            <a:ext cx="2743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</a:t>
            </a:r>
            <a:r>
              <a:rPr lang="cs-CZ" altLang="cs-CZ" sz="3200" b="1" dirty="0">
                <a:solidFill>
                  <a:srgbClr val="FF0000"/>
                </a:solidFill>
              </a:rPr>
              <a:t>Italský kastel</a:t>
            </a:r>
          </a:p>
        </p:txBody>
      </p:sp>
      <p:sp>
        <p:nvSpPr>
          <p:cNvPr id="31747" name="Zástupný symbol pro obsah 5">
            <a:extLst>
              <a:ext uri="{FF2B5EF4-FFF2-40B4-BE49-F238E27FC236}">
                <a16:creationId xmlns:a16="http://schemas.microsoft.com/office/drawing/2014/main" id="{393E49CB-EB96-4359-A08E-38F68BD39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159" y="2153678"/>
            <a:ext cx="4073525" cy="29940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dirty="0"/>
              <a:t>Stejná dispozice jako středoevropský kastel, ale věže jsou vysunuty a dovolují </a:t>
            </a:r>
            <a:r>
              <a:rPr lang="cs-CZ" altLang="cs-CZ" sz="1800" dirty="0" err="1"/>
              <a:t>flankovací</a:t>
            </a:r>
            <a:r>
              <a:rPr lang="cs-CZ" altLang="cs-CZ" sz="1800" dirty="0"/>
              <a:t> (boční) střelbu.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Dolní Kounice  –  jediný v Čechách</a:t>
            </a:r>
          </a:p>
          <a:p>
            <a:pPr eaLnBrk="1" hangingPunct="1">
              <a:defRPr/>
            </a:pPr>
            <a:endParaRPr lang="cs-CZ" altLang="cs-CZ" sz="135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AB7257-BFE2-429D-A65E-763295820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186" y="2791634"/>
            <a:ext cx="5926681" cy="385079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C0A8A84-B395-4990-A396-394C6E5A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16" y="277652"/>
            <a:ext cx="3679593" cy="24486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08C95F6-4E20-4EE9-AC63-463C7D1E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59" y="467996"/>
            <a:ext cx="6172200" cy="7477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sz="2400" b="1" dirty="0"/>
            </a:br>
            <a:r>
              <a:rPr lang="cs-CZ" altLang="cs-CZ" sz="3600" b="1" dirty="0" err="1">
                <a:solidFill>
                  <a:srgbClr val="FF0000"/>
                </a:solidFill>
              </a:rPr>
              <a:t>Bezvěžové</a:t>
            </a:r>
            <a:r>
              <a:rPr lang="cs-CZ" altLang="cs-CZ" sz="3600" b="1" dirty="0">
                <a:solidFill>
                  <a:srgbClr val="FF0000"/>
                </a:solidFill>
              </a:rPr>
              <a:t> hrady s plášťovou zdí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6C3A7D-6A44-457C-AACA-0C5A5088D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402" y="1746251"/>
            <a:ext cx="7695343" cy="474178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2000" b="1" dirty="0"/>
              <a:t>Vznik  </a:t>
            </a:r>
            <a:r>
              <a:rPr lang="cs-CZ" sz="2000" dirty="0"/>
              <a:t>–  na konci 13. stol.</a:t>
            </a:r>
          </a:p>
          <a:p>
            <a:pPr eaLnBrk="1" hangingPunct="1">
              <a:defRPr/>
            </a:pP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Dispozice</a:t>
            </a:r>
            <a:r>
              <a:rPr lang="cs-CZ" sz="2000" dirty="0"/>
              <a:t>  –  oválný nebo polygonální půdorys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–  jedno- nebo </a:t>
            </a:r>
            <a:r>
              <a:rPr lang="cs-CZ" sz="2000" dirty="0" err="1"/>
              <a:t>dvoupalácová</a:t>
            </a:r>
            <a:endParaRPr lang="cs-CZ" sz="2000" dirty="0"/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Hradní objekty  </a:t>
            </a:r>
            <a:r>
              <a:rPr lang="cs-CZ" sz="2000" dirty="0"/>
              <a:t>–  za obvodovou hradbou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 –  ochoz plášťové zdi umožňoval pohyb obránců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Lokality</a:t>
            </a:r>
            <a:r>
              <a:rPr lang="cs-CZ" sz="2000" dirty="0"/>
              <a:t>  –  Č:  </a:t>
            </a:r>
            <a:r>
              <a:rPr lang="cs-CZ" sz="2000" dirty="0" err="1"/>
              <a:t>Lanšperk</a:t>
            </a:r>
            <a:r>
              <a:rPr lang="cs-CZ" sz="2000" dirty="0"/>
              <a:t>, </a:t>
            </a:r>
            <a:r>
              <a:rPr lang="cs-CZ" sz="2000" dirty="0" err="1"/>
              <a:t>Košumberk</a:t>
            </a:r>
            <a:r>
              <a:rPr lang="cs-CZ" sz="2000" dirty="0"/>
              <a:t>, </a:t>
            </a:r>
            <a:r>
              <a:rPr lang="cs-CZ" sz="2000" dirty="0" err="1"/>
              <a:t>Kumburk</a:t>
            </a:r>
            <a:r>
              <a:rPr lang="cs-CZ" sz="2000" dirty="0"/>
              <a:t>, </a:t>
            </a:r>
            <a:r>
              <a:rPr lang="cs-CZ" sz="2000" dirty="0" err="1"/>
              <a:t>Purchart</a:t>
            </a:r>
            <a:r>
              <a:rPr lang="cs-CZ" sz="20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–  M:  </a:t>
            </a:r>
            <a:r>
              <a:rPr lang="cs-CZ" sz="2000" dirty="0" err="1"/>
              <a:t>Děvičky</a:t>
            </a:r>
            <a:r>
              <a:rPr lang="cs-CZ" sz="2000" dirty="0"/>
              <a:t> (</a:t>
            </a:r>
            <a:r>
              <a:rPr lang="cs-CZ" sz="2000" dirty="0" err="1"/>
              <a:t>Maidberk</a:t>
            </a:r>
            <a:r>
              <a:rPr lang="cs-CZ" sz="2000" dirty="0"/>
              <a:t> – </a:t>
            </a:r>
            <a:r>
              <a:rPr lang="cs-CZ" sz="2000" dirty="0" err="1"/>
              <a:t>Děvičky</a:t>
            </a:r>
            <a:r>
              <a:rPr lang="cs-CZ" sz="2000" dirty="0"/>
              <a:t>)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1222:  kastelán Štěpán z Medlova,  </a:t>
            </a:r>
            <a:r>
              <a:rPr lang="cs-CZ" sz="2000" dirty="0" err="1"/>
              <a:t>Víckov</a:t>
            </a:r>
            <a:endParaRPr lang="cs-CZ" sz="2000" dirty="0"/>
          </a:p>
          <a:p>
            <a:pPr eaLnBrk="1" hangingPunct="1">
              <a:defRPr/>
            </a:pPr>
            <a:endParaRPr lang="cs-CZ" sz="1800" dirty="0"/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33525F-6572-45FF-AEED-5DC8418B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60" y="3305726"/>
            <a:ext cx="3828283" cy="27934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A0E493-CDFB-441D-9D2A-2E0190B38C35}"/>
              </a:ext>
            </a:extLst>
          </p:cNvPr>
          <p:cNvSpPr txBox="1"/>
          <p:nvPr/>
        </p:nvSpPr>
        <p:spPr>
          <a:xfrm>
            <a:off x="9997554" y="6142336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Víckov</a:t>
            </a:r>
            <a:endParaRPr lang="cs-CZ" sz="20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918836A-B57C-4091-AD7C-43CD9F4C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12" y="369964"/>
            <a:ext cx="4364429" cy="283773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A45C2C8-6838-4D06-A4CE-4AC943713847}"/>
              </a:ext>
            </a:extLst>
          </p:cNvPr>
          <p:cNvSpPr txBox="1"/>
          <p:nvPr/>
        </p:nvSpPr>
        <p:spPr>
          <a:xfrm>
            <a:off x="9852914" y="3002014"/>
            <a:ext cx="117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Děvičky</a:t>
            </a:r>
            <a:r>
              <a:rPr lang="cs-CZ" sz="2000" b="1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09B6E924-D964-406F-9B56-CEB33CD0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76200"/>
            <a:ext cx="617220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b="1" dirty="0"/>
            </a:br>
            <a:r>
              <a:rPr lang="cs-CZ" altLang="cs-CZ" b="1" dirty="0"/>
              <a:t>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Typologie hradů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A679339-8BBB-4EF0-A2EC-C7B2D1FA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5" y="933450"/>
            <a:ext cx="11661169" cy="66103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cs-CZ" sz="1350" dirty="0"/>
          </a:p>
          <a:p>
            <a:pPr eaLnBrk="1" hangingPunct="1">
              <a:defRPr/>
            </a:pPr>
            <a:r>
              <a:rPr lang="cs-CZ" sz="1800" b="1" dirty="0"/>
              <a:t>Carl </a:t>
            </a:r>
            <a:r>
              <a:rPr lang="cs-CZ" sz="1800" b="1" dirty="0" err="1"/>
              <a:t>Schuchhard</a:t>
            </a:r>
            <a:r>
              <a:rPr lang="cs-CZ" sz="1800" b="1" dirty="0"/>
              <a:t>  </a:t>
            </a:r>
            <a:r>
              <a:rPr lang="cs-CZ" sz="1800" dirty="0"/>
              <a:t>–  30. léta:   hrady na území Franské říše rozdělil do  </a:t>
            </a:r>
            <a:r>
              <a:rPr lang="cs-CZ" sz="1800" b="1" dirty="0"/>
              <a:t>2 základní skupin</a:t>
            </a:r>
            <a:r>
              <a:rPr lang="cs-CZ" sz="1800" dirty="0"/>
              <a:t>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a)  západní:   franko-normanský:  obytná věž hranolová i okrouhlá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vlivy:  římská, franská a normanská architektonická tradice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b)  východní:  germánsko-saský:  z oválných saských útočištných hradišť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</a:t>
            </a:r>
            <a:r>
              <a:rPr lang="cs-CZ" sz="1800" dirty="0"/>
              <a:t>–   třídění na slezské hrady aplikoval:  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algn="l"/>
            <a:r>
              <a:rPr lang="cs-CZ" sz="1800" b="1" i="0" u="none" strike="noStrike" baseline="0" dirty="0"/>
              <a:t>Herbert Alois </a:t>
            </a:r>
            <a:r>
              <a:rPr lang="cs-CZ" sz="1800" b="1" i="0" u="none" strike="noStrike" baseline="0" dirty="0" err="1"/>
              <a:t>Weinelt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– převzal typologii postavenou na etnickém principu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</a:t>
            </a:r>
            <a:r>
              <a:rPr lang="cs-CZ" sz="1800" b="0" i="0" u="none" strike="noStrike" baseline="0" dirty="0"/>
              <a:t>–  1931:  koncept opevněných sídel:  a) fransko-normanský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</a:t>
            </a:r>
            <a:r>
              <a:rPr lang="cs-CZ" sz="1800" b="0" i="0" u="none" strike="noStrike" baseline="0" dirty="0"/>
              <a:t>b) typ sasko-germánský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</a:t>
            </a:r>
            <a:r>
              <a:rPr lang="cs-CZ" sz="1800" b="0" i="0" u="none" strike="noStrike" baseline="0" dirty="0"/>
              <a:t>–  1934:  první články o </a:t>
            </a:r>
            <a:r>
              <a:rPr lang="cs-CZ" sz="1800" b="0" i="0" u="none" strike="noStrike" baseline="0" dirty="0" err="1"/>
              <a:t>Cvilíně</a:t>
            </a:r>
            <a:r>
              <a:rPr lang="cs-CZ" sz="1800" b="0" i="0" u="none" strike="noStrike" baseline="0" dirty="0"/>
              <a:t> (</a:t>
            </a:r>
            <a:r>
              <a:rPr lang="cs-CZ" sz="1800" b="0" i="0" u="none" strike="noStrike" baseline="0" dirty="0" err="1"/>
              <a:t>Schellenburg</a:t>
            </a:r>
            <a:r>
              <a:rPr lang="cs-CZ" sz="1800" b="0" i="0" u="none" strike="noStrike" baseline="0" dirty="0"/>
              <a:t>) a opevněných sídlech v okolí Vrbna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</a:t>
            </a:r>
            <a:r>
              <a:rPr lang="cs-CZ" sz="1800" b="0" i="0" u="none" strike="noStrike" baseline="0" dirty="0"/>
              <a:t>–  1936:  </a:t>
            </a:r>
            <a:r>
              <a:rPr lang="cs-CZ" sz="1800" dirty="0"/>
              <a:t>tvrze</a:t>
            </a:r>
            <a:r>
              <a:rPr lang="cs-CZ" sz="1800" b="0" i="0" u="none" strike="noStrike" baseline="0" dirty="0"/>
              <a:t> v Jeseníku, Javorníku, Skorošicích a Adolfovicích přiřadil k fransko-normanskému typu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13. stol.:  stavebníci byli Němci, později je převzali Slované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–   filologická studia na KU, pak tamní asistent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–  </a:t>
            </a:r>
            <a:r>
              <a:rPr lang="cs-CZ" sz="1800" b="0" i="0" u="none" strike="noStrike" baseline="0" dirty="0"/>
              <a:t>1940:  jmenován docentem německé národní vědy a výzkumu na univerzitě v pruském </a:t>
            </a:r>
            <a:r>
              <a:rPr lang="cs-CZ" sz="1800" b="0" i="0" u="none" strike="noStrike" baseline="0" dirty="0" err="1"/>
              <a:t>Königsbergu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</a:t>
            </a:r>
            <a:r>
              <a:rPr lang="cs-CZ" sz="1800" b="0" i="0" u="none" strike="noStrike" baseline="0" dirty="0"/>
              <a:t>odvelen na západní frontu do Bretagne:  výzkum tamních hradů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</a:t>
            </a:r>
            <a:r>
              <a:rPr lang="cs-CZ" sz="1800" b="0" i="0" u="none" strike="noStrike" baseline="0" dirty="0"/>
              <a:t>–  1942:  získal místo v oddělení středověké archeologie AÚ v Praze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</a:t>
            </a:r>
            <a:r>
              <a:rPr lang="cs-CZ" sz="1800" b="0" i="0" u="none" strike="noStrike" baseline="0" dirty="0"/>
              <a:t>–  194:   padl u Hadače v charkovské oblasti na Ukrajině</a:t>
            </a:r>
            <a:endParaRPr lang="cs-CZ" sz="1800" dirty="0"/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</a:t>
            </a:r>
            <a:r>
              <a:rPr lang="cs-CZ" sz="1600" dirty="0"/>
              <a:t>                              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FADB7F-8CF2-41EB-A86C-3D8E37EA5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23" y="1"/>
            <a:ext cx="735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A90CA7-62BD-4E33-B1B8-D8D55B120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48"/>
          <a:stretch/>
        </p:blipFill>
        <p:spPr>
          <a:xfrm>
            <a:off x="123291" y="0"/>
            <a:ext cx="7161088" cy="695182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14F308-2773-4B15-B9B3-FFB0F08BB680}"/>
              </a:ext>
            </a:extLst>
          </p:cNvPr>
          <p:cNvSpPr txBox="1"/>
          <p:nvPr/>
        </p:nvSpPr>
        <p:spPr>
          <a:xfrm>
            <a:off x="7756989" y="827584"/>
            <a:ext cx="40171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 o š u m b e r k - nevelké vejčité jádro hradu (asi 420 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² </a:t>
            </a:r>
            <a:r>
              <a:rPr lang="cs-CZ" dirty="0"/>
              <a:t>vymezovala přes dva metry silná hradba. Trojici pravoúhle navazujících zdí ve středu se nepovažuje za věž, ale za části vnitřních zdí obvodové zástavby. Východní a západní zeď jsou snad ještě zbytky původních, proti sobě položených paláců, tenčí severní zeď pak výsledkem zahušťování zástavby,</a:t>
            </a:r>
          </a:p>
          <a:p>
            <a:r>
              <a:rPr lang="cs-CZ" dirty="0"/>
              <a:t>při němž byla zaklenuta i část původního nádvoří. Druhotné jsou i čtverhranné opěrné pilíře či věžice a bašta. Hrad vznikl nejpozději na počátku 14. století</a:t>
            </a:r>
          </a:p>
        </p:txBody>
      </p:sp>
    </p:spTree>
    <p:extLst>
      <p:ext uri="{BB962C8B-B14F-4D97-AF65-F5344CB8AC3E}">
        <p14:creationId xmlns:p14="http://schemas.microsoft.com/office/powerpoint/2010/main" val="2403019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A266F17C-D6F7-45B8-A204-70E6ED1E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67"/>
            <a:ext cx="6453883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sz="2400" b="1" dirty="0"/>
            </a:br>
            <a:r>
              <a:rPr lang="cs-CZ" altLang="cs-CZ" sz="2400" b="1" dirty="0"/>
              <a:t>  </a:t>
            </a:r>
            <a:r>
              <a:rPr lang="cs-CZ" altLang="cs-CZ" sz="3600" b="1" dirty="0" err="1">
                <a:solidFill>
                  <a:srgbClr val="FF0000"/>
                </a:solidFill>
              </a:rPr>
              <a:t>Bezvěžové</a:t>
            </a:r>
            <a:r>
              <a:rPr lang="cs-CZ" altLang="cs-CZ" sz="3600" b="1" dirty="0">
                <a:solidFill>
                  <a:srgbClr val="FF0000"/>
                </a:solidFill>
              </a:rPr>
              <a:t> hrady palácového typu 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b="1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C8D8ECC7-B0AA-44D0-992B-6D456E7F0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307" y="1561672"/>
            <a:ext cx="6240694" cy="49153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b="1" dirty="0"/>
              <a:t>Dispozice </a:t>
            </a:r>
            <a:r>
              <a:rPr lang="cs-CZ" sz="2000" dirty="0"/>
              <a:t> –  hlavní a zároveň jedinou obytnou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i obrannou stavbou byl obdélný palác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Jádro</a:t>
            </a:r>
            <a:r>
              <a:rPr lang="cs-CZ" sz="2000" dirty="0"/>
              <a:t>  –  obdélný palác, většinou rovnoběžný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s přístupovou komunikací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–   k paláci připojeno nádvoří se studnou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Palác</a:t>
            </a:r>
            <a:r>
              <a:rPr lang="cs-CZ" sz="2000" dirty="0"/>
              <a:t>  –  výrazně převyšuje hradby.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Lokality</a:t>
            </a:r>
            <a:r>
              <a:rPr lang="cs-CZ" sz="2000" dirty="0"/>
              <a:t>  –  Tetín, Nový </a:t>
            </a:r>
            <a:r>
              <a:rPr lang="cs-CZ" sz="2000" dirty="0" err="1"/>
              <a:t>Žeberk</a:t>
            </a:r>
            <a:r>
              <a:rPr lang="cs-CZ" sz="2000" dirty="0"/>
              <a:t> či Vlčtejn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C5B824-43AA-448E-AB8D-3D48ABE2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63" y="3215702"/>
            <a:ext cx="5616471" cy="30065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DCB1D86-03DC-4062-8ACA-8E455F24113D}"/>
              </a:ext>
            </a:extLst>
          </p:cNvPr>
          <p:cNvSpPr txBox="1"/>
          <p:nvPr/>
        </p:nvSpPr>
        <p:spPr>
          <a:xfrm>
            <a:off x="8434878" y="6441624"/>
            <a:ext cx="1586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Nový </a:t>
            </a:r>
            <a:r>
              <a:rPr lang="cs-CZ" sz="2000" b="1" dirty="0" err="1"/>
              <a:t>Žeberk</a:t>
            </a:r>
            <a:endParaRPr lang="cs-CZ" sz="2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F2DDBE-55B8-404D-9021-710C1F45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878031" y="1122882"/>
            <a:ext cx="3155818" cy="20145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3EEDC44-08BE-4F5A-ABA5-FF4DE4A90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4" t="198" r="2680" b="9913"/>
          <a:stretch/>
        </p:blipFill>
        <p:spPr>
          <a:xfrm>
            <a:off x="9129281" y="1091203"/>
            <a:ext cx="3062719" cy="20145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665E8098-417A-48C9-8A27-B2AB6C37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1951"/>
            <a:ext cx="53340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</a:t>
            </a:r>
            <a:r>
              <a:rPr lang="cs-CZ" altLang="cs-CZ" sz="2800" b="1" dirty="0" err="1">
                <a:solidFill>
                  <a:srgbClr val="FF0000"/>
                </a:solidFill>
              </a:rPr>
              <a:t>Dvoupalácové</a:t>
            </a:r>
            <a:r>
              <a:rPr lang="cs-CZ" altLang="cs-CZ" sz="2800" b="1" dirty="0">
                <a:solidFill>
                  <a:srgbClr val="FF0000"/>
                </a:solidFill>
              </a:rPr>
              <a:t> dispozice</a:t>
            </a:r>
          </a:p>
        </p:txBody>
      </p:sp>
      <p:pic>
        <p:nvPicPr>
          <p:cNvPr id="35843" name="Zástupný symbol pro obsah 4">
            <a:extLst>
              <a:ext uri="{FF2B5EF4-FFF2-40B4-BE49-F238E27FC236}">
                <a16:creationId xmlns:a16="http://schemas.microsoft.com/office/drawing/2014/main" id="{A4C2D2C5-E6E9-4236-870A-49DA39304D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0" t="31221" r="19383" b="43686"/>
          <a:stretch>
            <a:fillRect/>
          </a:stretch>
        </p:blipFill>
        <p:spPr>
          <a:xfrm>
            <a:off x="5290193" y="1816281"/>
            <a:ext cx="3276600" cy="4056063"/>
          </a:xfrm>
        </p:spPr>
      </p:pic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C9F88071-1CDF-4F87-BB57-66842626B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966" y="1623317"/>
            <a:ext cx="6883686" cy="515762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1800" b="1" dirty="0"/>
              <a:t>Dispozice</a:t>
            </a:r>
            <a:r>
              <a:rPr lang="cs-CZ" sz="1800" dirty="0"/>
              <a:t>  –  dva protilehlé paláce  propojené hradbou.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–  rozšířeny v době vlády Karla IV,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Paláce</a:t>
            </a:r>
            <a:r>
              <a:rPr lang="cs-CZ" sz="1800" dirty="0"/>
              <a:t>  –  spojené pavlačemi nebo ochozem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–   hlavní stavba z hlediska obrany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Věž </a:t>
            </a:r>
            <a:r>
              <a:rPr lang="cs-CZ" sz="1800" dirty="0"/>
              <a:t> –  vyskytuje-li, má funkci spíše komunikační či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zajišťuje vnější opevnění.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Vstupní brána  </a:t>
            </a:r>
            <a:r>
              <a:rPr lang="cs-CZ" sz="1800" dirty="0"/>
              <a:t>–  většinou v jedné ze spojovacích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hradeb.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Lokality</a:t>
            </a:r>
            <a:r>
              <a:rPr lang="cs-CZ" sz="1800" dirty="0"/>
              <a:t>  –  Radyně, </a:t>
            </a:r>
            <a:r>
              <a:rPr lang="cs-CZ" sz="1800" dirty="0" err="1"/>
              <a:t>Helfenburk</a:t>
            </a:r>
            <a:r>
              <a:rPr lang="cs-CZ" sz="1800" dirty="0"/>
              <a:t> u Bavorova, Dívčí Kámen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745054-30A4-439C-BF29-676500A509D9}"/>
              </a:ext>
            </a:extLst>
          </p:cNvPr>
          <p:cNvSpPr txBox="1"/>
          <p:nvPr/>
        </p:nvSpPr>
        <p:spPr>
          <a:xfrm>
            <a:off x="9205645" y="6297192"/>
            <a:ext cx="68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Kožlí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B1AC24-F8D2-44D7-A631-926596E48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11" y="158586"/>
            <a:ext cx="3422668" cy="23208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375932-5F5B-4AF7-83F6-FBF22AC8B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16" y="2479389"/>
            <a:ext cx="3667684" cy="33324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61EB9614-EBDF-42B5-BF8B-F1BBCC685E33}"/>
              </a:ext>
            </a:extLst>
          </p:cNvPr>
          <p:cNvSpPr txBox="1">
            <a:spLocks/>
          </p:cNvSpPr>
          <p:nvPr/>
        </p:nvSpPr>
        <p:spPr bwMode="auto">
          <a:xfrm>
            <a:off x="872715" y="532750"/>
            <a:ext cx="45894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Blokové dispozice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E25454-14CB-4637-B10F-69E3204E3C5F}"/>
              </a:ext>
            </a:extLst>
          </p:cNvPr>
          <p:cNvSpPr txBox="1">
            <a:spLocks/>
          </p:cNvSpPr>
          <p:nvPr/>
        </p:nvSpPr>
        <p:spPr>
          <a:xfrm>
            <a:off x="800796" y="1866900"/>
            <a:ext cx="5068192" cy="3124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b="1" dirty="0"/>
              <a:t>Počátky</a:t>
            </a:r>
            <a:r>
              <a:rPr lang="cs-CZ" sz="2000" dirty="0"/>
              <a:t>  –  první pol. 14. stol.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Dispozice</a:t>
            </a:r>
            <a:r>
              <a:rPr lang="cs-CZ" sz="2000" dirty="0"/>
              <a:t>  –  uzavřený celek kolem dvora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–   </a:t>
            </a:r>
            <a:r>
              <a:rPr lang="cs-CZ" sz="2000" dirty="0" err="1"/>
              <a:t>donjonová</a:t>
            </a:r>
            <a:r>
              <a:rPr lang="cs-CZ" sz="2000" dirty="0"/>
              <a:t> věž + palác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Čechy:   Lipnice, Okoř, Orlík u Humpolce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Morava:  Bítov (?)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Strážnice a Uherský Ostroh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(ochrana hranice)</a:t>
            </a:r>
          </a:p>
        </p:txBody>
      </p:sp>
      <p:pic>
        <p:nvPicPr>
          <p:cNvPr id="36868" name="Obrázek 3">
            <a:extLst>
              <a:ext uri="{FF2B5EF4-FFF2-40B4-BE49-F238E27FC236}">
                <a16:creationId xmlns:a16="http://schemas.microsoft.com/office/drawing/2014/main" id="{51352586-2CE1-44FE-A770-25D90DCA3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71281"/>
            <a:ext cx="5554539" cy="418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Obrázek 4">
            <a:extLst>
              <a:ext uri="{FF2B5EF4-FFF2-40B4-BE49-F238E27FC236}">
                <a16:creationId xmlns:a16="http://schemas.microsoft.com/office/drawing/2014/main" id="{E7CBAF08-9A91-49CA-BE45-85105D933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17055" r="2000" b="17192"/>
          <a:stretch>
            <a:fillRect/>
          </a:stretch>
        </p:blipFill>
        <p:spPr bwMode="auto">
          <a:xfrm>
            <a:off x="6801743" y="209694"/>
            <a:ext cx="41910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F78BCE31-474B-43FC-8116-ECBC797F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49" y="58739"/>
            <a:ext cx="3200400" cy="8572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Husitské hrady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FFE55E0B-7E14-4AAA-8266-34A30942C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031" y="915989"/>
            <a:ext cx="10205664" cy="5928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Příčiny výstavby:    1. pol. 15. stol.  </a:t>
            </a:r>
            <a:r>
              <a:rPr lang="cs-CZ" altLang="cs-CZ" sz="1600" dirty="0"/>
              <a:t>–  pasivní obrana (nevhodné místo)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 marL="0" indent="0">
              <a:buNone/>
              <a:defRPr/>
            </a:pPr>
            <a:r>
              <a:rPr lang="cs-CZ" altLang="cs-CZ" sz="1600" b="1" dirty="0"/>
              <a:t>      </a:t>
            </a:r>
            <a:r>
              <a:rPr lang="cs-CZ" altLang="cs-CZ" sz="1600" dirty="0"/>
              <a:t>–  vláda Karla IV. a Václava IV.:  důraz na obytnou funkci, komfort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potlačení fortifikační funkce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(Krakovec:  mezi hradem  a zámkem) 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–  husitské války:  důraz na obranyschopnost, nástup palných zbraní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600" dirty="0"/>
              <a:t>      –  budované husitskými hejtmany ze strategických důvodů nebo jako soukromá sídla</a:t>
            </a:r>
          </a:p>
          <a:p>
            <a:pPr marL="0" indent="0">
              <a:buNone/>
              <a:defRPr/>
            </a:pPr>
            <a:r>
              <a:rPr lang="cs-CZ" altLang="cs-CZ" sz="1400" dirty="0"/>
              <a:t>       –  </a:t>
            </a:r>
            <a:r>
              <a:rPr lang="cs-CZ" sz="1600" dirty="0"/>
              <a:t>přechod od klasických středověkých opevnění k novověkým sypaným fortifikacím („sruby“)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1. skupina:  </a:t>
            </a:r>
            <a:r>
              <a:rPr lang="cs-CZ" altLang="cs-CZ" sz="1600" dirty="0"/>
              <a:t>Kalich, Kunětická Hora obsahuje kromě hejtmanova sídla velkou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opevněnou plochu (zimoviště polního vojska)</a:t>
            </a:r>
          </a:p>
          <a:p>
            <a:pPr>
              <a:defRPr/>
            </a:pPr>
            <a:r>
              <a:rPr lang="cs-CZ" altLang="cs-CZ" sz="1600" b="1" dirty="0"/>
              <a:t>2. skupina:  </a:t>
            </a:r>
            <a:r>
              <a:rPr lang="cs-CZ" altLang="cs-CZ" sz="1600" dirty="0"/>
              <a:t>Oltářík, Starý </a:t>
            </a:r>
            <a:r>
              <a:rPr lang="cs-CZ" altLang="cs-CZ" sz="1600" dirty="0" err="1"/>
              <a:t>Berštejn</a:t>
            </a:r>
            <a:r>
              <a:rPr lang="cs-CZ" altLang="cs-CZ" sz="1600" dirty="0"/>
              <a:t>, Sion – sídla hejtmanů připomínala spíše velké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tvrze předhusitského období                                  </a:t>
            </a:r>
          </a:p>
          <a:p>
            <a:pPr eaLnBrk="1" hangingPunct="1">
              <a:defRPr/>
            </a:pPr>
            <a:r>
              <a:rPr lang="cs-CZ" altLang="cs-CZ" sz="1600" b="1" dirty="0"/>
              <a:t>Moderní prvky:  </a:t>
            </a:r>
            <a:r>
              <a:rPr lang="cs-CZ" altLang="cs-CZ" sz="1600" dirty="0"/>
              <a:t>pouze ojediněle (vysunutá dělostřelecká bašta na Kalichu,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sypaná obezděná bašta na Sionu)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10F0C1-C49B-4C5F-829A-B711FA73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56" y="4439906"/>
            <a:ext cx="2270883" cy="22708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C42FBC-8FAF-4E89-A731-CFDFC75C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613" y="2195240"/>
            <a:ext cx="3292171" cy="20446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3DC1D4-B29C-4DDF-905E-CEDF40943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6260" r="24837" b="22436"/>
          <a:stretch/>
        </p:blipFill>
        <p:spPr>
          <a:xfrm>
            <a:off x="8866598" y="237196"/>
            <a:ext cx="2599362" cy="18479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8D38872-364A-4F0A-8908-FEE35E986900}"/>
              </a:ext>
            </a:extLst>
          </p:cNvPr>
          <p:cNvSpPr txBox="1"/>
          <p:nvPr/>
        </p:nvSpPr>
        <p:spPr>
          <a:xfrm>
            <a:off x="8994771" y="4039796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Příběnice</a:t>
            </a:r>
            <a:endParaRPr lang="cs-CZ" sz="2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746C82A-BC0A-4CDE-83EF-EE19B4E5F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914" y="1254126"/>
            <a:ext cx="9082087" cy="560387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sz="6400" b="1" dirty="0"/>
              <a:t>Dispozice: </a:t>
            </a:r>
          </a:p>
          <a:p>
            <a:pPr>
              <a:defRPr/>
            </a:pPr>
            <a:endParaRPr lang="cs-CZ" sz="6400" b="1" dirty="0"/>
          </a:p>
          <a:p>
            <a:pPr marL="0" indent="0">
              <a:buNone/>
              <a:defRPr/>
            </a:pPr>
            <a:r>
              <a:rPr lang="cs-CZ" sz="6400" dirty="0"/>
              <a:t>      a)  situovány na skalním suku  </a:t>
            </a:r>
          </a:p>
          <a:p>
            <a:pPr marL="0" indent="0">
              <a:buNone/>
              <a:defRPr/>
            </a:pPr>
            <a:r>
              <a:rPr lang="cs-CZ" sz="6400" dirty="0"/>
              <a:t>      b)  vstup do paty suku skalní spárou</a:t>
            </a:r>
          </a:p>
          <a:p>
            <a:pPr marL="0" indent="0">
              <a:buNone/>
              <a:defRPr/>
            </a:pPr>
            <a:r>
              <a:rPr lang="cs-CZ" sz="6400" dirty="0"/>
              <a:t>      c)  vlastní hrad je na skalní plošině</a:t>
            </a:r>
          </a:p>
          <a:p>
            <a:pPr marL="0" indent="0">
              <a:buNone/>
              <a:defRPr/>
            </a:pPr>
            <a:r>
              <a:rPr lang="cs-CZ" sz="6400" dirty="0"/>
              <a:t>      d)  převýšení je hlavním obranným prvkem</a:t>
            </a:r>
          </a:p>
          <a:p>
            <a:pPr marL="0" indent="0">
              <a:buNone/>
              <a:defRPr/>
            </a:pPr>
            <a:endParaRPr lang="cs-CZ" sz="6400" dirty="0"/>
          </a:p>
          <a:p>
            <a:pPr marL="0" indent="0">
              <a:buNone/>
              <a:defRPr/>
            </a:pPr>
            <a:endParaRPr lang="cs-CZ" sz="6400" dirty="0"/>
          </a:p>
          <a:p>
            <a:pPr marL="0" indent="0">
              <a:buNone/>
              <a:defRPr/>
            </a:pPr>
            <a:endParaRPr lang="cs-CZ" sz="6400" dirty="0"/>
          </a:p>
          <a:p>
            <a:pPr>
              <a:defRPr/>
            </a:pPr>
            <a:r>
              <a:rPr lang="cs-CZ" sz="6400" b="1" dirty="0"/>
              <a:t>Obytná či hospodářská zástavba  </a:t>
            </a:r>
            <a:r>
              <a:rPr lang="cs-CZ" sz="6400" dirty="0"/>
              <a:t>–</a:t>
            </a:r>
            <a:r>
              <a:rPr lang="cs-CZ" sz="6400" b="1" dirty="0"/>
              <a:t>  </a:t>
            </a:r>
            <a:r>
              <a:rPr lang="cs-CZ" sz="6400" dirty="0"/>
              <a:t>základy dřevěných nebo zděných staveb zahloubeny</a:t>
            </a:r>
          </a:p>
          <a:p>
            <a:pPr marL="0" indent="0">
              <a:buNone/>
              <a:defRPr/>
            </a:pPr>
            <a:r>
              <a:rPr lang="cs-CZ" sz="6400" dirty="0"/>
              <a:t>                                                                    do skalního podloží  </a:t>
            </a:r>
          </a:p>
          <a:p>
            <a:pPr marL="0" indent="0">
              <a:buNone/>
              <a:defRPr/>
            </a:pPr>
            <a:endParaRPr lang="cs-CZ" sz="6400" dirty="0"/>
          </a:p>
          <a:p>
            <a:pPr>
              <a:defRPr/>
            </a:pPr>
            <a:r>
              <a:rPr lang="cs-CZ" sz="6400" b="1" dirty="0"/>
              <a:t>Relikty dřevěné zástavby  </a:t>
            </a:r>
            <a:r>
              <a:rPr lang="cs-CZ" sz="6400" dirty="0"/>
              <a:t>–  tzv. draže (drážky či žlábky) zahloubené části staveb </a:t>
            </a:r>
          </a:p>
          <a:p>
            <a:pPr marL="0" indent="0">
              <a:buNone/>
              <a:defRPr/>
            </a:pPr>
            <a:r>
              <a:rPr lang="cs-CZ" sz="6400" dirty="0"/>
              <a:t>                                                  –  kapsy pro ukotvení trámů</a:t>
            </a:r>
          </a:p>
          <a:p>
            <a:pPr>
              <a:defRPr/>
            </a:pPr>
            <a:endParaRPr lang="cs-CZ" sz="6400" dirty="0"/>
          </a:p>
          <a:p>
            <a:pPr>
              <a:defRPr/>
            </a:pPr>
            <a:endParaRPr lang="cs-CZ" sz="6400" dirty="0"/>
          </a:p>
          <a:p>
            <a:pPr>
              <a:defRPr/>
            </a:pPr>
            <a:r>
              <a:rPr lang="cs-CZ" sz="6400" b="1" dirty="0"/>
              <a:t>Čechy</a:t>
            </a:r>
            <a:r>
              <a:rPr lang="cs-CZ" sz="6400" dirty="0"/>
              <a:t>  –  hrady v Českém Švýcarsku, Valdštejn na Trutnovsku</a:t>
            </a:r>
          </a:p>
          <a:p>
            <a:pPr>
              <a:defRPr/>
            </a:pPr>
            <a:r>
              <a:rPr lang="cs-CZ" sz="6400" b="1" dirty="0"/>
              <a:t>Morava</a:t>
            </a:r>
            <a:r>
              <a:rPr lang="cs-CZ" sz="6400" dirty="0"/>
              <a:t>  –  Skály u Jimramova, Rabštejn u Rýmařova</a:t>
            </a:r>
          </a:p>
          <a:p>
            <a:pPr>
              <a:defRPr/>
            </a:pPr>
            <a:r>
              <a:rPr lang="cs-CZ" sz="6400" b="1" dirty="0"/>
              <a:t>Slezsko</a:t>
            </a:r>
            <a:r>
              <a:rPr lang="cs-CZ" sz="6400" dirty="0"/>
              <a:t>  –  </a:t>
            </a:r>
            <a:r>
              <a:rPr lang="cs-CZ" sz="6400" dirty="0" err="1"/>
              <a:t>Quinburg</a:t>
            </a:r>
            <a:r>
              <a:rPr lang="cs-CZ" sz="6400" dirty="0"/>
              <a:t> nebo Rabštejn na Jesenicku</a:t>
            </a:r>
          </a:p>
          <a:p>
            <a:pPr>
              <a:defRPr/>
            </a:pPr>
            <a:endParaRPr lang="cs-CZ" sz="6400" dirty="0"/>
          </a:p>
          <a:p>
            <a:pPr>
              <a:defRPr/>
            </a:pPr>
            <a:endParaRPr lang="cs-CZ" sz="6400" dirty="0"/>
          </a:p>
          <a:p>
            <a:pPr>
              <a:defRPr/>
            </a:pPr>
            <a:r>
              <a:rPr lang="cs-CZ" sz="6400" dirty="0"/>
              <a:t>Fišara, Z., 2016: Skalní hrady zemí Koruny české. Praha</a:t>
            </a:r>
          </a:p>
          <a:p>
            <a:pPr>
              <a:defRPr/>
            </a:pPr>
            <a:endParaRPr lang="cs-CZ" sz="4900" dirty="0"/>
          </a:p>
          <a:p>
            <a:pPr marL="0" indent="0">
              <a:buNone/>
              <a:defRPr/>
            </a:pPr>
            <a:endParaRPr lang="cs-CZ" sz="49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</a:t>
            </a:r>
            <a:endParaRPr lang="cs-CZ" sz="1350" dirty="0"/>
          </a:p>
        </p:txBody>
      </p:sp>
      <p:pic>
        <p:nvPicPr>
          <p:cNvPr id="38915" name="Picture 2" descr="Výsledek obrázku pro skalní hrady V. Gabriel">
            <a:extLst>
              <a:ext uri="{FF2B5EF4-FFF2-40B4-BE49-F238E27FC236}">
                <a16:creationId xmlns:a16="http://schemas.microsoft.com/office/drawing/2014/main" id="{66C1C2D0-57FB-4B1C-81D6-2FCCEA79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>
            <a:fillRect/>
          </a:stretch>
        </p:blipFill>
        <p:spPr bwMode="auto">
          <a:xfrm>
            <a:off x="5943601" y="1"/>
            <a:ext cx="47037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Nadpis 4">
            <a:extLst>
              <a:ext uri="{FF2B5EF4-FFF2-40B4-BE49-F238E27FC236}">
                <a16:creationId xmlns:a16="http://schemas.microsoft.com/office/drawing/2014/main" id="{8D94E99A-3E8F-4C4F-8D23-4BA4A2EF5FEC}"/>
              </a:ext>
            </a:extLst>
          </p:cNvPr>
          <p:cNvSpPr txBox="1">
            <a:spLocks/>
          </p:cNvSpPr>
          <p:nvPr/>
        </p:nvSpPr>
        <p:spPr bwMode="auto">
          <a:xfrm>
            <a:off x="1941513" y="381000"/>
            <a:ext cx="3605212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Skalní hrady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(Blokové dispozice) </a:t>
            </a:r>
            <a:br>
              <a:rPr lang="cs-CZ" altLang="cs-CZ" sz="2000">
                <a:solidFill>
                  <a:srgbClr val="FF0000"/>
                </a:solidFill>
              </a:rPr>
            </a:b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37893" name="TextovéPole 10">
            <a:extLst>
              <a:ext uri="{FF2B5EF4-FFF2-40B4-BE49-F238E27FC236}">
                <a16:creationId xmlns:a16="http://schemas.microsoft.com/office/drawing/2014/main" id="{90885319-D832-48FB-9A45-0A3492982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713039"/>
            <a:ext cx="839788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chemeClr val="bg1"/>
                </a:solidFill>
              </a:rPr>
              <a:t>SLOUP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86F1DF05-D3D2-4BDF-969D-88D4895D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725" y="221456"/>
            <a:ext cx="35052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Jeskynní hrady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11C72D-B7CE-46CD-A158-53BF33B6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10" y="1600200"/>
            <a:ext cx="9343490" cy="5257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/>
              <a:t>Dispozice: </a:t>
            </a:r>
          </a:p>
          <a:p>
            <a:pPr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600" dirty="0"/>
              <a:t>      –  využívají přírodní útvary </a:t>
            </a:r>
          </a:p>
          <a:p>
            <a:pPr marL="0" indent="0">
              <a:buNone/>
              <a:defRPr/>
            </a:pPr>
            <a:r>
              <a:rPr lang="cs-CZ" sz="1600" dirty="0"/>
              <a:t>      –  obytná i obranná část využívá jeskyně </a:t>
            </a:r>
          </a:p>
          <a:p>
            <a:pPr marL="0" indent="0">
              <a:buNone/>
              <a:defRPr/>
            </a:pPr>
            <a:r>
              <a:rPr lang="cs-CZ" sz="1600" dirty="0"/>
              <a:t>      –  zděná architektura tvoří doplněk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 err="1"/>
              <a:t>Rrozšíření</a:t>
            </a:r>
            <a:r>
              <a:rPr lang="cs-CZ" sz="1600" dirty="0"/>
              <a:t>  –  Apeninský a Pyrenejský pol.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Slovinsko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Čechy</a:t>
            </a:r>
            <a:r>
              <a:rPr lang="cs-CZ" sz="1600" dirty="0"/>
              <a:t>  –  </a:t>
            </a:r>
            <a:r>
              <a:rPr lang="cs-CZ" sz="1600" dirty="0" err="1"/>
              <a:t>Harasov</a:t>
            </a:r>
            <a:r>
              <a:rPr lang="cs-CZ" sz="1600" dirty="0"/>
              <a:t> a Starý Kokořín na Mělnicku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Morava</a:t>
            </a:r>
            <a:r>
              <a:rPr lang="cs-CZ" sz="1600" dirty="0"/>
              <a:t>  –  oblast Moravského krasu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Rytířská jeskyně v Suchém Žlebu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na Blanensku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Fišera, Z., 2005:  Jeskynní hrady střední Evropy. Praha.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39940" name="Obrázek 3">
            <a:extLst>
              <a:ext uri="{FF2B5EF4-FFF2-40B4-BE49-F238E27FC236}">
                <a16:creationId xmlns:a16="http://schemas.microsoft.com/office/drawing/2014/main" id="{3CD07FB2-19CB-4DDA-8B87-15223E25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4" y="-14288"/>
            <a:ext cx="424497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ovéPole 4">
            <a:extLst>
              <a:ext uri="{FF2B5EF4-FFF2-40B4-BE49-F238E27FC236}">
                <a16:creationId xmlns:a16="http://schemas.microsoft.com/office/drawing/2014/main" id="{FDCF7FC8-5315-4B67-A1A5-67BECAE3F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2743200"/>
            <a:ext cx="4235450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       Predjamský hrad ve Slovinsku</a:t>
            </a: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39942" name="Obrázek 5">
            <a:extLst>
              <a:ext uri="{FF2B5EF4-FFF2-40B4-BE49-F238E27FC236}">
                <a16:creationId xmlns:a16="http://schemas.microsoft.com/office/drawing/2014/main" id="{800E64CF-B83A-4B06-8D70-753666BEE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3127376"/>
            <a:ext cx="424656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ovéPole 7">
            <a:extLst>
              <a:ext uri="{FF2B5EF4-FFF2-40B4-BE49-F238E27FC236}">
                <a16:creationId xmlns:a16="http://schemas.microsoft.com/office/drawing/2014/main" id="{CC9DB4B5-BAB0-4130-A3F5-AC326FB11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4" y="5911850"/>
            <a:ext cx="4249737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Rytířská jeskyně v Moravském Krasu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6ECFA3C6-612F-485B-B46E-75E99C85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7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Francouzský kastel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E5E782-1AE6-4B53-BA41-CDAEFB926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83" y="1243172"/>
            <a:ext cx="11301573" cy="561482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Vznik  –</a:t>
            </a:r>
            <a:r>
              <a:rPr lang="cs-CZ" sz="1800" dirty="0"/>
              <a:t>  francouzské kapetovské království:  vláda Filipa II. Augusta (1180–1223), zvláště 4/4 12.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</a:t>
            </a:r>
            <a:r>
              <a:rPr lang="cs-CZ" sz="1800" b="1" dirty="0"/>
              <a:t>znaky:</a:t>
            </a:r>
            <a:r>
              <a:rPr lang="cs-CZ" sz="1800" dirty="0"/>
              <a:t>  donjon a </a:t>
            </a:r>
            <a:r>
              <a:rPr lang="cs-CZ" sz="1800" dirty="0" err="1"/>
              <a:t>flankovací</a:t>
            </a:r>
            <a:r>
              <a:rPr lang="cs-CZ" sz="1800" dirty="0"/>
              <a:t> věžice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Datování  –  </a:t>
            </a:r>
            <a:r>
              <a:rPr lang="cs-CZ" sz="1800" dirty="0"/>
              <a:t>od druhé poloviny 12. stol. (konec 12.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J. </a:t>
            </a:r>
            <a:r>
              <a:rPr lang="cs-CZ" sz="1800" dirty="0" err="1"/>
              <a:t>Mesqui</a:t>
            </a:r>
            <a:r>
              <a:rPr lang="cs-CZ" sz="1800" dirty="0"/>
              <a:t>:  konec 12. stol.  (1170–1200) 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Dispozice  </a:t>
            </a:r>
            <a:r>
              <a:rPr lang="cs-CZ" sz="1800" dirty="0"/>
              <a:t>–  nebyly stavěny podle šablony, přizpůsobovaly se terénu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–  čtverhranný půdorys s obvodovou zástavbou a nárožními </a:t>
            </a:r>
            <a:r>
              <a:rPr lang="cs-CZ" sz="1800" dirty="0" err="1"/>
              <a:t>flankovacími</a:t>
            </a:r>
            <a:r>
              <a:rPr lang="cs-CZ" sz="1800" dirty="0"/>
              <a:t> věžemi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–  brány ve středu kurtin chránila dvojice věží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–  okrouhlý donjon:  nejdříve na vnitřním nádvoří, později zakomponován do nárožní </a:t>
            </a:r>
            <a:r>
              <a:rPr lang="cs-CZ" sz="1800" dirty="0" err="1"/>
              <a:t>flankovací</a:t>
            </a:r>
            <a:r>
              <a:rPr lang="cs-CZ" sz="1800" dirty="0"/>
              <a:t> věže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Rozšíření  –  12. stol.:  </a:t>
            </a:r>
            <a:r>
              <a:rPr lang="cs-CZ" sz="1800" dirty="0" err="1"/>
              <a:t>stř</a:t>
            </a:r>
            <a:r>
              <a:rPr lang="cs-CZ" sz="1800" dirty="0"/>
              <a:t>. Francie, Alsasko, sicilské král. Fridricha  II.  (vliv antického a arabského opevňování)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–   </a:t>
            </a:r>
            <a:r>
              <a:rPr lang="cs-CZ" sz="1800" b="1" dirty="0"/>
              <a:t>2. pol. 13. stol.:   </a:t>
            </a:r>
            <a:r>
              <a:rPr lang="cs-CZ" sz="1800" dirty="0"/>
              <a:t>Anglie, Holandsko, Švýcarsko, Španělsko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</a:t>
            </a:r>
            <a:r>
              <a:rPr lang="cs-CZ" sz="1800" b="1" dirty="0" err="1"/>
              <a:t>stř</a:t>
            </a:r>
            <a:r>
              <a:rPr lang="cs-CZ" sz="1800" b="1" dirty="0"/>
              <a:t>. a </a:t>
            </a:r>
            <a:r>
              <a:rPr lang="cs-CZ" sz="1800" b="1" dirty="0" err="1"/>
              <a:t>vých</a:t>
            </a:r>
            <a:r>
              <a:rPr lang="cs-CZ" sz="1800" b="1" dirty="0"/>
              <a:t>. Evropa:  </a:t>
            </a:r>
            <a:r>
              <a:rPr lang="cs-CZ" sz="1800" dirty="0"/>
              <a:t>pouze u několika českých hradů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BA58C43F-6DC4-49B2-9110-E2C35A5D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1. Královské stavby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29987A-108F-4A80-92D5-4717C23B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00201"/>
            <a:ext cx="8991600" cy="452596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1</a:t>
            </a:r>
            <a:r>
              <a:rPr lang="cs-CZ" sz="2000" b="1" dirty="0"/>
              <a:t>. Čtvercové půdorysy: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dirty="0"/>
              <a:t>      </a:t>
            </a:r>
            <a:r>
              <a:rPr lang="cs-CZ" sz="2000" b="1" dirty="0"/>
              <a:t>Louvre</a:t>
            </a:r>
            <a:r>
              <a:rPr lang="cs-CZ" sz="2000" dirty="0"/>
              <a:t>  – kol. r. 1200: čtvercový půdorys s nárožními </a:t>
            </a:r>
            <a:r>
              <a:rPr lang="cs-CZ" sz="2000" dirty="0" err="1"/>
              <a:t>flankovacími</a:t>
            </a:r>
            <a:r>
              <a:rPr lang="cs-CZ" sz="2000" dirty="0"/>
              <a:t> věžemi</a:t>
            </a:r>
          </a:p>
          <a:p>
            <a:pPr marL="0" indent="0">
              <a:buNone/>
              <a:defRPr/>
            </a:pPr>
            <a:r>
              <a:rPr lang="cs-CZ" sz="2000" dirty="0"/>
              <a:t>      </a:t>
            </a:r>
            <a:r>
              <a:rPr lang="cs-CZ" sz="2000" b="1" dirty="0" err="1"/>
              <a:t>Caen</a:t>
            </a:r>
            <a:r>
              <a:rPr lang="cs-CZ" sz="2000" b="1" dirty="0"/>
              <a:t>  </a:t>
            </a:r>
            <a:r>
              <a:rPr lang="cs-CZ" sz="2000" dirty="0"/>
              <a:t>– v Normandii (jádro: starší donjon)</a:t>
            </a:r>
          </a:p>
          <a:p>
            <a:pPr marL="0" indent="0">
              <a:buNone/>
              <a:defRPr/>
            </a:pPr>
            <a:r>
              <a:rPr lang="cs-CZ" sz="2000" dirty="0"/>
              <a:t>      </a:t>
            </a:r>
            <a:r>
              <a:rPr lang="cs-CZ" sz="2000" b="1" dirty="0" err="1"/>
              <a:t>Dourdan</a:t>
            </a:r>
            <a:r>
              <a:rPr lang="cs-CZ" sz="2000" dirty="0"/>
              <a:t>  – před r. 1222 (okrouhlý donjon)</a:t>
            </a:r>
          </a:p>
          <a:p>
            <a:pPr marL="0" indent="0">
              <a:buNone/>
              <a:defRPr/>
            </a:pPr>
            <a:r>
              <a:rPr lang="cs-CZ" sz="2000" dirty="0"/>
              <a:t>      </a:t>
            </a:r>
            <a:r>
              <a:rPr lang="cs-CZ" sz="2000" b="1" dirty="0" err="1"/>
              <a:t>Monthéry</a:t>
            </a:r>
            <a:r>
              <a:rPr lang="cs-CZ" sz="2000" b="1" dirty="0"/>
              <a:t> </a:t>
            </a:r>
            <a:r>
              <a:rPr lang="cs-CZ" sz="2000" dirty="0"/>
              <a:t> – pentagonální půdorys</a:t>
            </a:r>
          </a:p>
          <a:p>
            <a:pPr marL="0" indent="0">
              <a:buNone/>
              <a:defRPr/>
            </a:pPr>
            <a:r>
              <a:rPr lang="cs-CZ" sz="2000" dirty="0"/>
              <a:t>      </a:t>
            </a:r>
            <a:r>
              <a:rPr lang="cs-CZ" sz="2000" b="1" dirty="0" err="1"/>
              <a:t>Yéevre-Chatel</a:t>
            </a:r>
            <a:r>
              <a:rPr lang="cs-CZ" sz="2000" dirty="0"/>
              <a:t>  – kosočtverečná dispozice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2. Okrouhlé půdorysy: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Rouen</a:t>
            </a:r>
            <a:r>
              <a:rPr lang="cs-CZ" sz="2000" dirty="0"/>
              <a:t> – kol. r. 1205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E9238-295D-419F-B1E8-25CC9D884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626724"/>
            <a:ext cx="11770760" cy="623127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2100" b="1" dirty="0"/>
              <a:t>Dobroslava Menclová  </a:t>
            </a:r>
            <a:r>
              <a:rPr lang="cs-CZ" sz="2100" dirty="0"/>
              <a:t>–  1972:  monografie o vývoji českých hradů  (stavebně historický a architektonický) </a:t>
            </a:r>
          </a:p>
          <a:p>
            <a:pPr marL="0" indent="0" eaLnBrk="1" hangingPunct="1">
              <a:buNone/>
              <a:defRPr/>
            </a:pPr>
            <a:r>
              <a:rPr lang="cs-CZ" sz="2100" dirty="0"/>
              <a:t>                                              –  částečně převzala </a:t>
            </a:r>
            <a:r>
              <a:rPr lang="cs-CZ" sz="2100" dirty="0" err="1"/>
              <a:t>Schuchhardovu</a:t>
            </a:r>
            <a:r>
              <a:rPr lang="cs-CZ" sz="2100" dirty="0"/>
              <a:t> typologii:  fransko-normanská obytná věž je u nás cizí </a:t>
            </a:r>
          </a:p>
          <a:p>
            <a:pPr eaLnBrk="1" hangingPunct="1">
              <a:defRPr/>
            </a:pPr>
            <a:endParaRPr lang="cs-CZ" sz="2100" dirty="0"/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</a:t>
            </a:r>
            <a:r>
              <a:rPr lang="cs-CZ" sz="2100" b="1" dirty="0"/>
              <a:t>1.   Klasifikace architektonická:</a:t>
            </a:r>
          </a:p>
          <a:p>
            <a:pPr marL="0" indent="0">
              <a:buNone/>
              <a:defRPr/>
            </a:pPr>
            <a:r>
              <a:rPr lang="cs-CZ" sz="2100" b="1" dirty="0"/>
              <a:t>                                                       </a:t>
            </a:r>
            <a:r>
              <a:rPr lang="cs-CZ" sz="2100" dirty="0"/>
              <a:t>a)  sasko-hesenský:  kombinace obou typů s okrouhlou věží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b)  podunajský:  hranolová věž s částečně obytnou funkcí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c)  s okrouhlou věží s břitem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d)  kastel s pravidelným půdoryse a okrouhlými věžemi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e)  s hranolovou obytnou věží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f)   hrad s tzv. dynamickou dispozicí (věž – palác)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g)  hrad s obalovou zdí a zaoblenými rohy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h)  poklasické hrady s čtvercovou věží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.</a:t>
            </a:r>
            <a:r>
              <a:rPr lang="cs-CZ" sz="2100" b="1" dirty="0"/>
              <a:t>2.   Klasifikace podle stavebníků: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–  hrady </a:t>
            </a:r>
            <a:r>
              <a:rPr lang="cs-CZ" sz="2100" dirty="0" err="1"/>
              <a:t>Vítkovců</a:t>
            </a:r>
            <a:r>
              <a:rPr lang="cs-CZ" sz="2100" dirty="0"/>
              <a:t>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–  hrady </a:t>
            </a:r>
            <a:r>
              <a:rPr lang="cs-CZ" sz="2100" dirty="0" err="1"/>
              <a:t>Přenyslovců</a:t>
            </a:r>
            <a:r>
              <a:rPr lang="cs-CZ" sz="2100" dirty="0"/>
              <a:t>:  Přemysla I., Václava I., Přemysla II.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–  hrady Karla IV.  a Václava IV. (</a:t>
            </a:r>
            <a:r>
              <a:rPr lang="cs-CZ" sz="2100" dirty="0" err="1"/>
              <a:t>dvoupalácové</a:t>
            </a:r>
            <a:r>
              <a:rPr lang="cs-CZ" sz="2100" dirty="0"/>
              <a:t> dispozice)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9963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6ABAD30D-4893-4F4A-BE86-64B1AE92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>
                <a:solidFill>
                  <a:srgbClr val="FF0000"/>
                </a:solidFill>
              </a:rPr>
              <a:t>2. Šlechtické stavby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71B838-E1F9-4FC0-8DA3-E99B4A4AE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295400"/>
            <a:ext cx="8991600" cy="4953000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Stavebníci z nebližšího panovníkova okolí</a:t>
            </a:r>
          </a:p>
          <a:p>
            <a:pPr>
              <a:defRPr/>
            </a:pPr>
            <a:r>
              <a:rPr lang="cs-CZ" sz="1800" b="1" dirty="0"/>
              <a:t>Hrady typu De </a:t>
            </a:r>
            <a:r>
              <a:rPr lang="cs-CZ" sz="1800" b="1" dirty="0" err="1"/>
              <a:t>Dreux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dirty="0" err="1"/>
              <a:t>Nesles</a:t>
            </a:r>
            <a:r>
              <a:rPr lang="cs-CZ" sz="1800" dirty="0"/>
              <a:t> en </a:t>
            </a:r>
            <a:r>
              <a:rPr lang="cs-CZ" sz="1800" dirty="0" err="1"/>
              <a:t>Tardenois</a:t>
            </a:r>
            <a:r>
              <a:rPr lang="cs-CZ" sz="1800" dirty="0"/>
              <a:t>:  replika </a:t>
            </a:r>
            <a:r>
              <a:rPr lang="cs-CZ" sz="1800" dirty="0" err="1"/>
              <a:t>Dourdanu</a:t>
            </a:r>
            <a:r>
              <a:rPr lang="cs-CZ" sz="1800" dirty="0"/>
              <a:t>, 1226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</a:t>
            </a:r>
            <a:r>
              <a:rPr lang="cs-CZ" sz="1800" dirty="0" err="1"/>
              <a:t>Thiers</a:t>
            </a:r>
            <a:r>
              <a:rPr lang="cs-CZ" sz="1800" dirty="0"/>
              <a:t> </a:t>
            </a:r>
            <a:r>
              <a:rPr lang="cs-CZ" sz="1800" dirty="0" err="1"/>
              <a:t>sur</a:t>
            </a:r>
            <a:r>
              <a:rPr lang="cs-CZ" sz="1800" dirty="0"/>
              <a:t> </a:t>
            </a:r>
            <a:r>
              <a:rPr lang="cs-CZ" sz="1800" dirty="0" err="1"/>
              <a:t>Théve</a:t>
            </a:r>
            <a:r>
              <a:rPr lang="cs-CZ" sz="1800" dirty="0"/>
              <a:t>:  9 </a:t>
            </a:r>
            <a:r>
              <a:rPr lang="cs-CZ" sz="1800" dirty="0" err="1"/>
              <a:t>flankovacích</a:t>
            </a:r>
            <a:r>
              <a:rPr lang="cs-CZ" sz="1800" dirty="0"/>
              <a:t> věžic, 1250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</a:t>
            </a:r>
            <a:r>
              <a:rPr lang="cs-CZ" sz="1800" dirty="0" err="1"/>
              <a:t>Féren</a:t>
            </a:r>
            <a:r>
              <a:rPr lang="cs-CZ" sz="1800" dirty="0"/>
              <a:t> </a:t>
            </a:r>
            <a:r>
              <a:rPr lang="cs-CZ" sz="1800" dirty="0" err="1"/>
              <a:t>Tardenois</a:t>
            </a:r>
            <a:r>
              <a:rPr lang="cs-CZ" sz="1800" dirty="0"/>
              <a:t>: 1206, bez donjonu s věžicemi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</a:t>
            </a:r>
            <a:r>
              <a:rPr lang="cs-CZ" sz="1800" dirty="0" err="1"/>
              <a:t>Boulogne-sur-Mer</a:t>
            </a:r>
            <a:r>
              <a:rPr lang="cs-CZ" sz="1800" dirty="0"/>
              <a:t>: 1228-1234, okrouhlá dispozice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</a:t>
            </a:r>
            <a:r>
              <a:rPr lang="cs-CZ" sz="1800" b="1" dirty="0"/>
              <a:t>–</a:t>
            </a:r>
            <a:r>
              <a:rPr lang="cs-CZ" sz="1800" dirty="0"/>
              <a:t> </a:t>
            </a:r>
            <a:r>
              <a:rPr lang="cs-CZ" sz="1800" b="1" dirty="0"/>
              <a:t>Angers</a:t>
            </a:r>
            <a:r>
              <a:rPr lang="cs-CZ" sz="1800" dirty="0"/>
              <a:t>: pětiúhelníková dispozice se 17 věžicemi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</a:t>
            </a:r>
            <a:r>
              <a:rPr lang="cs-CZ" sz="1800" b="1" dirty="0"/>
              <a:t>– </a:t>
            </a:r>
            <a:r>
              <a:rPr lang="cs-CZ" sz="1800" b="1" dirty="0" err="1"/>
              <a:t>Carcassone</a:t>
            </a:r>
            <a:r>
              <a:rPr lang="cs-CZ" sz="1800" dirty="0"/>
              <a:t>: po r. 1226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8196" name="Obrázek 5">
            <a:extLst>
              <a:ext uri="{FF2B5EF4-FFF2-40B4-BE49-F238E27FC236}">
                <a16:creationId xmlns:a16="http://schemas.microsoft.com/office/drawing/2014/main" id="{45D25CA4-0FCE-4A79-AA50-2CAFCD20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35416" r="50586" b="21571"/>
          <a:stretch>
            <a:fillRect/>
          </a:stretch>
        </p:blipFill>
        <p:spPr bwMode="auto">
          <a:xfrm>
            <a:off x="1600200" y="3902379"/>
            <a:ext cx="40290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7">
            <a:extLst>
              <a:ext uri="{FF2B5EF4-FFF2-40B4-BE49-F238E27FC236}">
                <a16:creationId xmlns:a16="http://schemas.microsoft.com/office/drawing/2014/main" id="{F362836A-DA95-40D7-AF8C-9C2FD8F63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48953" r="51443" b="15247"/>
          <a:stretch>
            <a:fillRect/>
          </a:stretch>
        </p:blipFill>
        <p:spPr bwMode="auto">
          <a:xfrm>
            <a:off x="5983287" y="3902379"/>
            <a:ext cx="46085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7E2C8A0C-913F-4879-B9F6-F482191B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88" y="103188"/>
            <a:ext cx="8229600" cy="1143000"/>
          </a:xfrm>
        </p:spPr>
        <p:txBody>
          <a:bodyPr/>
          <a:lstStyle/>
          <a:p>
            <a:r>
              <a:rPr lang="cs-CZ" altLang="cs-CZ" sz="3200" b="1">
                <a:solidFill>
                  <a:srgbClr val="FF0000"/>
                </a:solidFill>
              </a:rPr>
              <a:t>Rozšíření francouzských kastelů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0FDDF9-544B-440A-B233-C451B2F6D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721" y="1219200"/>
            <a:ext cx="9404279" cy="5562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Normandie</a:t>
            </a:r>
            <a:r>
              <a:rPr lang="cs-CZ" sz="1800" dirty="0"/>
              <a:t>  – </a:t>
            </a:r>
            <a:r>
              <a:rPr lang="cs-CZ" sz="1800" dirty="0" err="1"/>
              <a:t>Châateau</a:t>
            </a:r>
            <a:r>
              <a:rPr lang="cs-CZ" sz="1800" dirty="0"/>
              <a:t> </a:t>
            </a:r>
            <a:r>
              <a:rPr lang="cs-CZ" sz="1800" dirty="0" err="1"/>
              <a:t>Gailard</a:t>
            </a:r>
            <a:r>
              <a:rPr lang="cs-CZ" sz="1800" dirty="0"/>
              <a:t>: 1196 zbudoval Richard Lví Srdce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Německo</a:t>
            </a:r>
            <a:r>
              <a:rPr lang="cs-CZ" sz="1800" dirty="0"/>
              <a:t>  –  skupina hradů na Rýnské planině:  1220-84: </a:t>
            </a:r>
            <a:r>
              <a:rPr lang="cs-CZ" sz="1800" dirty="0" err="1"/>
              <a:t>Lahr</a:t>
            </a:r>
            <a:r>
              <a:rPr lang="cs-CZ" sz="1800" dirty="0"/>
              <a:t>, </a:t>
            </a:r>
            <a:r>
              <a:rPr lang="cs-CZ" sz="1800" dirty="0" err="1"/>
              <a:t>Delle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Porýní:  Mayen: 1277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Sicílie</a:t>
            </a:r>
            <a:r>
              <a:rPr lang="cs-CZ" sz="1800" dirty="0"/>
              <a:t>  –  hrady Fridricha II:  </a:t>
            </a:r>
            <a:r>
              <a:rPr lang="cs-CZ" sz="1800" dirty="0" err="1"/>
              <a:t>Castel</a:t>
            </a:r>
            <a:r>
              <a:rPr lang="cs-CZ" sz="1800" dirty="0"/>
              <a:t> </a:t>
            </a:r>
            <a:r>
              <a:rPr lang="cs-CZ" sz="1800" dirty="0" err="1"/>
              <a:t>del</a:t>
            </a:r>
            <a:r>
              <a:rPr lang="cs-CZ" sz="1800" dirty="0"/>
              <a:t> Monte, 1240, oktogonální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okrouhlé věžice:  1230-1240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hrady Karla I. z </a:t>
            </a:r>
            <a:r>
              <a:rPr lang="cs-CZ" sz="1800" dirty="0" err="1"/>
              <a:t>Anjpu</a:t>
            </a:r>
            <a:r>
              <a:rPr lang="cs-CZ" sz="1800" dirty="0"/>
              <a:t>:  </a:t>
            </a:r>
            <a:r>
              <a:rPr lang="cs-CZ" sz="1800" dirty="0" err="1"/>
              <a:t>Castel</a:t>
            </a:r>
            <a:r>
              <a:rPr lang="cs-CZ" sz="1800" dirty="0"/>
              <a:t> </a:t>
            </a:r>
            <a:r>
              <a:rPr lang="cs-CZ" sz="1800" dirty="0" err="1"/>
              <a:t>Nuovo</a:t>
            </a:r>
            <a:r>
              <a:rPr lang="cs-CZ" sz="1800" dirty="0"/>
              <a:t> v Neapoli:  1279-1283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Anglie </a:t>
            </a:r>
            <a:r>
              <a:rPr lang="cs-CZ" sz="1800" dirty="0"/>
              <a:t> –  za vlády Edvarda I. ve Walesu:  přelom 13/14. stol.</a:t>
            </a:r>
          </a:p>
          <a:p>
            <a:pPr>
              <a:defRPr/>
            </a:pPr>
            <a:r>
              <a:rPr lang="cs-CZ" sz="1800" b="1" dirty="0"/>
              <a:t>Holandsko  </a:t>
            </a:r>
            <a:r>
              <a:rPr lang="cs-CZ" sz="1800" dirty="0"/>
              <a:t>–  hrad </a:t>
            </a:r>
            <a:r>
              <a:rPr lang="cs-CZ" sz="1800" dirty="0" err="1"/>
              <a:t>Montfort</a:t>
            </a:r>
            <a:r>
              <a:rPr lang="cs-CZ" sz="1800" dirty="0"/>
              <a:t>: 1265 (nevelká čtvercové dispozice)</a:t>
            </a:r>
          </a:p>
          <a:p>
            <a:pPr>
              <a:defRPr/>
            </a:pPr>
            <a:r>
              <a:rPr lang="cs-CZ" sz="1800" b="1" dirty="0"/>
              <a:t>Belgie</a:t>
            </a:r>
            <a:r>
              <a:rPr lang="cs-CZ" sz="1800" dirty="0"/>
              <a:t>  –  Valonsko</a:t>
            </a:r>
          </a:p>
          <a:p>
            <a:pPr>
              <a:defRPr/>
            </a:pPr>
            <a:r>
              <a:rPr lang="cs-CZ" sz="1800" b="1" dirty="0" err="1"/>
              <a:t>Lucemburk</a:t>
            </a:r>
            <a:r>
              <a:rPr lang="cs-CZ" sz="1800" dirty="0" err="1"/>
              <a:t>o</a:t>
            </a:r>
            <a:r>
              <a:rPr lang="cs-CZ" sz="1800" dirty="0"/>
              <a:t>  –  </a:t>
            </a:r>
            <a:r>
              <a:rPr lang="cs-CZ" sz="1800" dirty="0" err="1"/>
              <a:t>istý</a:t>
            </a:r>
            <a:r>
              <a:rPr lang="cs-CZ" sz="1800" dirty="0"/>
              <a:t> typ francouzského pevnostního stavitelství není</a:t>
            </a:r>
          </a:p>
          <a:p>
            <a:pPr>
              <a:defRPr/>
            </a:pPr>
            <a:r>
              <a:rPr lang="cs-CZ" sz="1800" b="1" dirty="0"/>
              <a:t>Španělsko</a:t>
            </a:r>
            <a:r>
              <a:rPr lang="cs-CZ" sz="1800" dirty="0"/>
              <a:t>  –  </a:t>
            </a:r>
            <a:r>
              <a:rPr lang="cs-CZ" sz="1800" dirty="0" err="1"/>
              <a:t>Alcázar</a:t>
            </a:r>
            <a:r>
              <a:rPr lang="cs-CZ" sz="1800" dirty="0"/>
              <a:t> v </a:t>
            </a:r>
            <a:r>
              <a:rPr lang="cs-CZ" sz="1800" dirty="0" err="1"/>
              <a:t>Segóvii</a:t>
            </a:r>
            <a:r>
              <a:rPr lang="cs-CZ" sz="1800" dirty="0"/>
              <a:t>, rozšíření až ve 14. a 15. stol.</a:t>
            </a:r>
          </a:p>
          <a:p>
            <a:pPr>
              <a:defRPr/>
            </a:pPr>
            <a:r>
              <a:rPr lang="cs-CZ" sz="1800" b="1" dirty="0"/>
              <a:t>Švédsko </a:t>
            </a:r>
            <a:r>
              <a:rPr lang="cs-CZ" sz="1800" dirty="0"/>
              <a:t> –  ojedinělý výskyt: Kalmar přestavba 1180-1300</a:t>
            </a:r>
          </a:p>
          <a:p>
            <a:pPr>
              <a:defRPr/>
            </a:pPr>
            <a:r>
              <a:rPr lang="cs-CZ" sz="1800" b="1" dirty="0"/>
              <a:t>Čechy </a:t>
            </a:r>
            <a:r>
              <a:rPr lang="cs-CZ" sz="1800" dirty="0"/>
              <a:t> –  13. stol.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>
            <a:extLst>
              <a:ext uri="{FF2B5EF4-FFF2-40B4-BE49-F238E27FC236}">
                <a16:creationId xmlns:a16="http://schemas.microsoft.com/office/drawing/2014/main" id="{CB183A4D-8ED2-4047-BC9D-CE3E42D08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9" y="533400"/>
            <a:ext cx="42894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</a:t>
            </a:r>
            <a:r>
              <a:rPr lang="cs-CZ" altLang="cs-CZ" sz="2400" b="1"/>
              <a:t>Hrad Kolosi u Limasou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1210:  pevnost získali od krále Huga I.   </a:t>
            </a:r>
          </a:p>
        </p:txBody>
      </p:sp>
      <p:pic>
        <p:nvPicPr>
          <p:cNvPr id="12291" name="Obrázek 3">
            <a:extLst>
              <a:ext uri="{FF2B5EF4-FFF2-40B4-BE49-F238E27FC236}">
                <a16:creationId xmlns:a16="http://schemas.microsoft.com/office/drawing/2014/main" id="{C9026976-166B-48E3-9974-12394568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1">
            <a:extLst>
              <a:ext uri="{FF2B5EF4-FFF2-40B4-BE49-F238E27FC236}">
                <a16:creationId xmlns:a16="http://schemas.microsoft.com/office/drawing/2014/main" id="{5A0772D1-21EB-4ED7-B16B-4A277EF38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42038" r="37335" b="15625"/>
          <a:stretch>
            <a:fillRect/>
          </a:stretch>
        </p:blipFill>
        <p:spPr bwMode="auto">
          <a:xfrm>
            <a:off x="5715000" y="1371600"/>
            <a:ext cx="47244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bdélník 2">
            <a:extLst>
              <a:ext uri="{FF2B5EF4-FFF2-40B4-BE49-F238E27FC236}">
                <a16:creationId xmlns:a16="http://schemas.microsoft.com/office/drawing/2014/main" id="{2B90CB63-14ED-4909-BB62-069C23D2C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9601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2400" b="1"/>
              <a:t>Půdorysy křižáckých johanitských hradů </a:t>
            </a:r>
          </a:p>
        </p:txBody>
      </p:sp>
      <p:pic>
        <p:nvPicPr>
          <p:cNvPr id="43012" name="Obrázek 4">
            <a:extLst>
              <a:ext uri="{FF2B5EF4-FFF2-40B4-BE49-F238E27FC236}">
                <a16:creationId xmlns:a16="http://schemas.microsoft.com/office/drawing/2014/main" id="{3F4B9FD4-D384-46C3-A431-4DAD5A725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4" t="15625" r="41702" b="57185"/>
          <a:stretch>
            <a:fillRect/>
          </a:stretch>
        </p:blipFill>
        <p:spPr bwMode="auto">
          <a:xfrm>
            <a:off x="1676400" y="2032000"/>
            <a:ext cx="381000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ovéPole 5">
            <a:extLst>
              <a:ext uri="{FF2B5EF4-FFF2-40B4-BE49-F238E27FC236}">
                <a16:creationId xmlns:a16="http://schemas.microsoft.com/office/drawing/2014/main" id="{D9D358A0-DAAD-4B4C-BE61-CA530330F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30914"/>
            <a:ext cx="3170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Saranda Kolones na Kypru</a:t>
            </a:r>
          </a:p>
        </p:txBody>
      </p:sp>
      <p:sp>
        <p:nvSpPr>
          <p:cNvPr id="43014" name="TextovéPole 7">
            <a:extLst>
              <a:ext uri="{FF2B5EF4-FFF2-40B4-BE49-F238E27FC236}">
                <a16:creationId xmlns:a16="http://schemas.microsoft.com/office/drawing/2014/main" id="{345DD594-6448-4BEE-859C-B3F8BA2C6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6030914"/>
            <a:ext cx="260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 Belvoir ve Svaté zemi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A7EC7EB5-D909-468F-B55B-6E34F5D6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Křižácké hrady ve Svaté zemi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vliv na evropské hradní stavitelství 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A2F544-DE95-4F32-9E75-948CF051D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87" y="1600200"/>
            <a:ext cx="11342669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1800" b="1" dirty="0"/>
              <a:t>Křižácké výpravy  </a:t>
            </a:r>
            <a:r>
              <a:rPr lang="cs-CZ" sz="1800" dirty="0"/>
              <a:t>–  války mezi křesťany a muslimy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Aplikace fortifikací   </a:t>
            </a:r>
            <a:r>
              <a:rPr lang="cs-CZ" sz="1800" dirty="0"/>
              <a:t>–  účastníci křížových výprav  si  ze svých vlastí přiváželi vzory pro stavbu fortifikací,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které stavěli ve Svaté zemi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Křižáci  </a:t>
            </a:r>
            <a:r>
              <a:rPr lang="cs-CZ" sz="1800" dirty="0"/>
              <a:t>–  seznamovali se s kvalitními fortifikacemi antickými, byzantskými, arabskými a arménskými,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které užívali a dostavovali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Arabové </a:t>
            </a:r>
            <a:r>
              <a:rPr lang="cs-CZ" sz="1800" dirty="0"/>
              <a:t> –  zpočátku ve stavbě fortifikací a obléhání zcela negramotní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rychle si osvojili stavitelství na obsazených územích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převzali budování fortifikací (antických a byzantských)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dirty="0"/>
              <a:t>Ovlivnění evropského hradního stavitelství fortifikačními stavbami ve Svaté zemi:</a:t>
            </a:r>
          </a:p>
          <a:p>
            <a:pPr marL="0" indent="0">
              <a:buNone/>
              <a:defRPr/>
            </a:pPr>
            <a:r>
              <a:rPr lang="cs-CZ" sz="1800" dirty="0"/>
              <a:t>      –  největší ve Francii (severně od Loiry) a Anglii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  <a:endParaRPr lang="cs-CZ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2">
            <a:extLst>
              <a:ext uri="{FF2B5EF4-FFF2-40B4-BE49-F238E27FC236}">
                <a16:creationId xmlns:a16="http://schemas.microsoft.com/office/drawing/2014/main" id="{3FAF336E-3F97-4ED9-AB65-79FE21C2F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6238"/>
            <a:ext cx="713740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2">
            <a:extLst>
              <a:ext uri="{FF2B5EF4-FFF2-40B4-BE49-F238E27FC236}">
                <a16:creationId xmlns:a16="http://schemas.microsoft.com/office/drawing/2014/main" id="{CB8133CF-2B77-4AAE-8373-64480B0EC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6350"/>
            <a:ext cx="6462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Sýrie, Libanon, Izrael Jordánsko  – 35 hradů a pevností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AD743EEC-E2F2-441B-8A1D-AE84BF42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363" y="34925"/>
            <a:ext cx="464820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Château Pèlerin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98D3C-81A1-4DDE-B2C4-DD56D2232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28" y="1177925"/>
            <a:ext cx="5351035" cy="4540250"/>
          </a:xfrm>
        </p:spPr>
        <p:txBody>
          <a:bodyPr/>
          <a:lstStyle/>
          <a:p>
            <a:pPr>
              <a:defRPr/>
            </a:pPr>
            <a:r>
              <a:rPr lang="cs-CZ" sz="1800" b="1" dirty="0"/>
              <a:t>Poutnický hrad</a:t>
            </a:r>
            <a:r>
              <a:rPr lang="cs-CZ" sz="1800" dirty="0"/>
              <a:t> v severní části Izraele: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1218:</a:t>
            </a:r>
            <a:r>
              <a:rPr lang="cs-CZ" sz="1800" dirty="0"/>
              <a:t>  za páté výpravy postaven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templářskými rytíři</a:t>
            </a:r>
          </a:p>
          <a:p>
            <a:pPr>
              <a:defRPr/>
            </a:pPr>
            <a:r>
              <a:rPr lang="cs-CZ" sz="1800" b="1" dirty="0"/>
              <a:t>1291:</a:t>
            </a:r>
            <a:r>
              <a:rPr lang="cs-CZ" sz="1800" dirty="0"/>
              <a:t>  dobyto město </a:t>
            </a:r>
            <a:r>
              <a:rPr lang="cs-CZ" sz="1800" dirty="0" err="1"/>
              <a:t>Akkon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vyvráceno Jeruzalémské království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hrad dobyt sultánem </a:t>
            </a:r>
            <a:r>
              <a:rPr lang="cs-CZ" sz="1800" dirty="0" err="1"/>
              <a:t>Kállem</a:t>
            </a: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17412" name="Obrázek 5">
            <a:extLst>
              <a:ext uri="{FF2B5EF4-FFF2-40B4-BE49-F238E27FC236}">
                <a16:creationId xmlns:a16="http://schemas.microsoft.com/office/drawing/2014/main" id="{D173799D-4D47-49FF-A258-1C0473EF1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8" y="3660775"/>
            <a:ext cx="42735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6">
            <a:extLst>
              <a:ext uri="{FF2B5EF4-FFF2-40B4-BE49-F238E27FC236}">
                <a16:creationId xmlns:a16="http://schemas.microsoft.com/office/drawing/2014/main" id="{FBFA8A01-B86A-48E4-80BB-7F8C2EAA4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922338"/>
            <a:ext cx="3937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4">
            <a:extLst>
              <a:ext uri="{FF2B5EF4-FFF2-40B4-BE49-F238E27FC236}">
                <a16:creationId xmlns:a16="http://schemas.microsoft.com/office/drawing/2014/main" id="{612622C0-940A-472E-AF4D-0E013D356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0"/>
            <a:ext cx="91535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3">
            <a:extLst>
              <a:ext uri="{FF2B5EF4-FFF2-40B4-BE49-F238E27FC236}">
                <a16:creationId xmlns:a16="http://schemas.microsoft.com/office/drawing/2014/main" id="{39C89470-3655-46B1-87BA-15C8A5607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289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Krak</a:t>
            </a:r>
            <a:r>
              <a:rPr lang="cs-CZ" altLang="cs-CZ" sz="2000" b="1" dirty="0">
                <a:solidFill>
                  <a:srgbClr val="FF0000"/>
                </a:solidFill>
              </a:rPr>
              <a:t> de </a:t>
            </a:r>
            <a:r>
              <a:rPr lang="cs-CZ" altLang="cs-CZ" sz="2000" b="1" dirty="0" err="1">
                <a:solidFill>
                  <a:srgbClr val="FF0000"/>
                </a:solidFill>
              </a:rPr>
              <a:t>Chevaliers</a:t>
            </a:r>
            <a:r>
              <a:rPr lang="cs-CZ" altLang="cs-CZ" sz="2000" b="1" dirty="0">
                <a:solidFill>
                  <a:srgbClr val="FF0000"/>
                </a:solidFill>
              </a:rPr>
              <a:t> –„Pevnost rytířů“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                          (</a:t>
            </a:r>
            <a:r>
              <a:rPr lang="cs-CZ" altLang="cs-CZ" sz="2000" dirty="0" err="1"/>
              <a:t>Qalcat</a:t>
            </a:r>
            <a:r>
              <a:rPr lang="cs-CZ" altLang="cs-CZ" sz="2000" dirty="0"/>
              <a:t> al-</a:t>
            </a:r>
            <a:r>
              <a:rPr lang="cs-CZ" altLang="cs-CZ" sz="2000" dirty="0" err="1"/>
              <a:t>Hisn</a:t>
            </a:r>
            <a:r>
              <a:rPr lang="cs-CZ" altLang="cs-CZ" sz="2000" dirty="0"/>
              <a:t>)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4">
            <a:extLst>
              <a:ext uri="{FF2B5EF4-FFF2-40B4-BE49-F238E27FC236}">
                <a16:creationId xmlns:a16="http://schemas.microsoft.com/office/drawing/2014/main" id="{F222955C-1503-49B2-B377-0F937B8B8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057650"/>
            <a:ext cx="426561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3">
            <a:extLst>
              <a:ext uri="{FF2B5EF4-FFF2-40B4-BE49-F238E27FC236}">
                <a16:creationId xmlns:a16="http://schemas.microsoft.com/office/drawing/2014/main" id="{B54D243E-0DBB-404A-8D05-8ABD80063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2917" r="23796" b="26630"/>
          <a:stretch>
            <a:fillRect/>
          </a:stretch>
        </p:blipFill>
        <p:spPr bwMode="auto">
          <a:xfrm>
            <a:off x="1530350" y="0"/>
            <a:ext cx="6324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ovéPole 3">
            <a:extLst>
              <a:ext uri="{FF2B5EF4-FFF2-40B4-BE49-F238E27FC236}">
                <a16:creationId xmlns:a16="http://schemas.microsoft.com/office/drawing/2014/main" id="{F66FB4F6-2024-4814-971F-3857F4CD3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1" y="80963"/>
            <a:ext cx="628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FF00"/>
                </a:solidFill>
              </a:rPr>
              <a:t>Krak de Chevaliers </a:t>
            </a:r>
            <a:r>
              <a:rPr lang="cs-CZ" altLang="cs-CZ" sz="1800" b="1">
                <a:solidFill>
                  <a:srgbClr val="FFFF00"/>
                </a:solidFill>
              </a:rPr>
              <a:t>–„Pevnost rytířů“  (</a:t>
            </a:r>
            <a:r>
              <a:rPr lang="cs-CZ" altLang="cs-CZ" sz="1800">
                <a:solidFill>
                  <a:srgbClr val="FFFF00"/>
                </a:solidFill>
              </a:rPr>
              <a:t>Qalcat al-Hisn)</a:t>
            </a:r>
            <a:endParaRPr lang="cs-CZ" altLang="cs-CZ" sz="1800" b="1">
              <a:solidFill>
                <a:srgbClr val="FFFF00"/>
              </a:solidFill>
            </a:endParaRPr>
          </a:p>
        </p:txBody>
      </p:sp>
      <p:sp>
        <p:nvSpPr>
          <p:cNvPr id="20485" name="Obdélník 5">
            <a:extLst>
              <a:ext uri="{FF2B5EF4-FFF2-40B4-BE49-F238E27FC236}">
                <a16:creationId xmlns:a16="http://schemas.microsoft.com/office/drawing/2014/main" id="{84010C64-EC6E-4236-B11F-454D59280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4972050"/>
            <a:ext cx="4884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1142 </a:t>
            </a:r>
            <a:r>
              <a:rPr lang="cs-CZ" altLang="cs-CZ" sz="1800"/>
              <a:t>– hlavní sídlo velmistra johanitů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1255 –1265</a:t>
            </a:r>
            <a:r>
              <a:rPr lang="cs-CZ" altLang="cs-CZ" sz="1800"/>
              <a:t>: kapitulní sál (120 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1170, 1202</a:t>
            </a:r>
            <a:r>
              <a:rPr lang="cs-CZ" altLang="cs-CZ" sz="1800"/>
              <a:t> – poškozen při zemětřesení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1171</a:t>
            </a:r>
            <a:r>
              <a:rPr lang="cs-CZ" altLang="cs-CZ" sz="1800"/>
              <a:t> – dobyt (nové centrum:  Marqab)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– </a:t>
            </a:r>
            <a:r>
              <a:rPr lang="cs-CZ" altLang="cs-CZ" sz="1800" b="1"/>
              <a:t>2 části: </a:t>
            </a:r>
            <a:r>
              <a:rPr lang="cs-CZ" altLang="cs-CZ" sz="1800"/>
              <a:t>a)  pevnost (bosované zdivo)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b)  město (příkopem a zeď). </a:t>
            </a:r>
          </a:p>
        </p:txBody>
      </p:sp>
      <p:sp>
        <p:nvSpPr>
          <p:cNvPr id="20486" name="TextovéPole 1">
            <a:extLst>
              <a:ext uri="{FF2B5EF4-FFF2-40B4-BE49-F238E27FC236}">
                <a16:creationId xmlns:a16="http://schemas.microsoft.com/office/drawing/2014/main" id="{5ED52776-AA88-4362-8E1B-9F5FFE94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4133851"/>
            <a:ext cx="4748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b="1" dirty="0"/>
              <a:t>Plocha:</a:t>
            </a:r>
            <a:r>
              <a:rPr lang="cs-CZ" altLang="cs-CZ" sz="1800" dirty="0"/>
              <a:t>  2.5 ha, d. 300 m, š. 130-150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b="1" dirty="0"/>
              <a:t>Poloha:</a:t>
            </a:r>
            <a:r>
              <a:rPr lang="cs-CZ" altLang="cs-CZ" sz="1800" dirty="0"/>
              <a:t>  mezi Tripolisem a </a:t>
            </a:r>
            <a:r>
              <a:rPr lang="cs-CZ" altLang="cs-CZ" sz="1800" dirty="0" err="1"/>
              <a:t>Homsem</a:t>
            </a:r>
            <a:endParaRPr lang="cs-CZ" altLang="cs-CZ" sz="1800" dirty="0"/>
          </a:p>
        </p:txBody>
      </p:sp>
      <p:pic>
        <p:nvPicPr>
          <p:cNvPr id="20487" name="Obrázek 3">
            <a:extLst>
              <a:ext uri="{FF2B5EF4-FFF2-40B4-BE49-F238E27FC236}">
                <a16:creationId xmlns:a16="http://schemas.microsoft.com/office/drawing/2014/main" id="{9BA087BF-D19E-4E87-9A30-87E3DABE2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6" t="19792" r="41801" b="35416"/>
          <a:stretch>
            <a:fillRect/>
          </a:stretch>
        </p:blipFill>
        <p:spPr bwMode="auto">
          <a:xfrm>
            <a:off x="7854950" y="0"/>
            <a:ext cx="28130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2">
            <a:extLst>
              <a:ext uri="{FF2B5EF4-FFF2-40B4-BE49-F238E27FC236}">
                <a16:creationId xmlns:a16="http://schemas.microsoft.com/office/drawing/2014/main" id="{DE9C9A99-2C4F-4760-AAC1-4DAB51A9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14584" r="27159" b="30208"/>
          <a:stretch>
            <a:fillRect/>
          </a:stretch>
        </p:blipFill>
        <p:spPr bwMode="auto">
          <a:xfrm>
            <a:off x="2057401" y="14288"/>
            <a:ext cx="58277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ovéPole 2">
            <a:extLst>
              <a:ext uri="{FF2B5EF4-FFF2-40B4-BE49-F238E27FC236}">
                <a16:creationId xmlns:a16="http://schemas.microsoft.com/office/drawing/2014/main" id="{C878222E-BF74-46B2-AEFD-A7A56F35584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593850" y="3914775"/>
            <a:ext cx="90741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Opevnění</a:t>
            </a:r>
            <a:r>
              <a:rPr lang="cs-CZ" altLang="cs-CZ" sz="1800"/>
              <a:t> – 2 hlavní části – a) vnější: 13 věží (kurtiny: 8 po 30 m) a barbakán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b) vnitřní na vyvýšené skalní plošině (akropole)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Tři obranné linie </a:t>
            </a:r>
            <a:r>
              <a:rPr lang="cs-CZ" altLang="cs-CZ" sz="1800"/>
              <a:t>– dvě koncentrické řady vnějšího a vnitřního opevnění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– donjonová (ústřední) věž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Střílny</a:t>
            </a:r>
            <a:r>
              <a:rPr lang="cs-CZ" altLang="cs-CZ" sz="1800"/>
              <a:t> – boční střelba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12. stol. </a:t>
            </a:r>
            <a:r>
              <a:rPr lang="cs-CZ" altLang="cs-CZ" sz="1800"/>
              <a:t>– obrana posílena o příkop s padací most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Nádvoří</a:t>
            </a:r>
            <a:r>
              <a:rPr lang="cs-CZ" altLang="cs-CZ" sz="1800"/>
              <a:t> – haly, stáje, 2 větrné mlýny, chlebová pec, studna, lázně, kaple, kaple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akvadukt:  cisterna-birka, 1200 hl.: voda pro 2000 mužů na 300 dnů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Výzkumy </a:t>
            </a:r>
            <a:r>
              <a:rPr lang="cs-CZ" altLang="cs-CZ" sz="1800"/>
              <a:t>– 2003-2005: Thomas Miller</a:t>
            </a:r>
          </a:p>
        </p:txBody>
      </p:sp>
      <p:pic>
        <p:nvPicPr>
          <p:cNvPr id="21508" name="Obrázek 3">
            <a:extLst>
              <a:ext uri="{FF2B5EF4-FFF2-40B4-BE49-F238E27FC236}">
                <a16:creationId xmlns:a16="http://schemas.microsoft.com/office/drawing/2014/main" id="{A6920038-BEBD-47B1-A427-E62F1831B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6" t="40625" r="41794" b="17775"/>
          <a:stretch>
            <a:fillRect/>
          </a:stretch>
        </p:blipFill>
        <p:spPr bwMode="auto">
          <a:xfrm>
            <a:off x="8153401" y="14289"/>
            <a:ext cx="249396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4">
            <a:extLst>
              <a:ext uri="{FF2B5EF4-FFF2-40B4-BE49-F238E27FC236}">
                <a16:creationId xmlns:a16="http://schemas.microsoft.com/office/drawing/2014/main" id="{6D02E2C6-0AAA-4226-AB3B-4FDFDE5F6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3078163"/>
            <a:ext cx="95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donjon</a:t>
            </a:r>
          </a:p>
        </p:txBody>
      </p:sp>
      <p:sp>
        <p:nvSpPr>
          <p:cNvPr id="21510" name="Obdélník 5">
            <a:extLst>
              <a:ext uri="{FF2B5EF4-FFF2-40B4-BE49-F238E27FC236}">
                <a16:creationId xmlns:a16="http://schemas.microsoft.com/office/drawing/2014/main" id="{A2B6E2ED-E9DD-4940-9CEF-510800B93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4" y="3514725"/>
            <a:ext cx="2713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cs-CZ" sz="1800"/>
              <a:t> </a:t>
            </a:r>
            <a:r>
              <a:rPr lang="cs-CZ" altLang="cs-CZ" sz="1800"/>
              <a:t>       v. </a:t>
            </a:r>
            <a:r>
              <a:rPr lang="pt-BR" altLang="cs-CZ" sz="1800"/>
              <a:t>27 m, 18 </a:t>
            </a:r>
            <a:r>
              <a:rPr lang="cs-CZ" altLang="cs-CZ" sz="1800"/>
              <a:t>x </a:t>
            </a:r>
            <a:r>
              <a:rPr lang="pt-BR" altLang="cs-CZ" sz="1800"/>
              <a:t>31 m</a:t>
            </a:r>
            <a:endParaRPr lang="cs-CZ" altLang="cs-CZ" sz="1800"/>
          </a:p>
        </p:txBody>
      </p:sp>
      <p:sp>
        <p:nvSpPr>
          <p:cNvPr id="21511" name="TextovéPole 6">
            <a:extLst>
              <a:ext uri="{FF2B5EF4-FFF2-40B4-BE49-F238E27FC236}">
                <a16:creationId xmlns:a16="http://schemas.microsoft.com/office/drawing/2014/main" id="{B098E221-6D9D-4DC0-9705-B621AFA8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581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D385A7-AE37-4D92-A73F-A39E59A9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4" y="421240"/>
            <a:ext cx="11565275" cy="6965878"/>
          </a:xfrm>
        </p:spPr>
        <p:txBody>
          <a:bodyPr>
            <a:normAutofit/>
          </a:bodyPr>
          <a:lstStyle/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Tomáš Durdík  </a:t>
            </a:r>
            <a:r>
              <a:rPr lang="cs-CZ" sz="1800" dirty="0"/>
              <a:t>–   architektonická klasifikace podle vztahů mezi hradními prvky:   věž – palác –  hradba –  kaple </a:t>
            </a:r>
          </a:p>
          <a:p>
            <a:pPr>
              <a:defRPr/>
            </a:pPr>
            <a:r>
              <a:rPr lang="cs-CZ" sz="1800" b="1" dirty="0"/>
              <a:t>Zdeněk Měřínský, Miroslav Plaček, Pavel </a:t>
            </a:r>
            <a:r>
              <a:rPr lang="cs-CZ" sz="1800" b="1" dirty="0" err="1"/>
              <a:t>Bolina</a:t>
            </a:r>
            <a:r>
              <a:rPr lang="cs-CZ" sz="1800" b="1" dirty="0"/>
              <a:t>  </a:t>
            </a:r>
            <a:r>
              <a:rPr lang="cs-CZ" sz="1800" dirty="0"/>
              <a:t>–   typologie moravských hradů</a:t>
            </a:r>
          </a:p>
          <a:p>
            <a:pPr>
              <a:defRPr/>
            </a:pPr>
            <a:r>
              <a:rPr lang="cs-CZ" sz="1800" b="1" dirty="0"/>
              <a:t>Michal Slivka, Adrian </a:t>
            </a:r>
            <a:r>
              <a:rPr lang="cs-CZ" sz="1800" b="1" dirty="0" err="1"/>
              <a:t>Vallašek</a:t>
            </a:r>
            <a:r>
              <a:rPr lang="cs-CZ" sz="1800" b="1" dirty="0"/>
              <a:t>  </a:t>
            </a:r>
            <a:r>
              <a:rPr lang="cs-CZ" sz="1800" dirty="0"/>
              <a:t>–  typologie slovenských hradů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Nejstarší typy hradů: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Přechodný typ  </a:t>
            </a:r>
            <a:r>
              <a:rPr lang="cs-CZ" sz="1800" dirty="0"/>
              <a:t>–  kombinace západních a domácích prvků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provizorní řešení v počátcích osídlování (kolonizace)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–   zpochybňováno:   proti vyčlenění:   Vladimír Razím:  bez relevantních důkazů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                       </a:t>
            </a:r>
            <a:r>
              <a:rPr lang="cs-CZ" sz="1800" dirty="0"/>
              <a:t>Lubomír Konečný:  přetrvávající hradištní tradice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Tzv. kolonizační provizorium</a:t>
            </a:r>
            <a:r>
              <a:rPr lang="cs-CZ" sz="1800" dirty="0"/>
              <a:t>  –   hradištní fortifikační prvky (</a:t>
            </a:r>
            <a:r>
              <a:rPr lang="cs-CZ" sz="1800" dirty="0" err="1"/>
              <a:t>dřevohlinité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Č:  Vladimír Wolf a Pavel Jansa  (Trutnovsko - Bolkov, obrana vsí a cest)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M:  Pavel Kouřil a Miroslav Plaček  (</a:t>
            </a:r>
            <a:r>
              <a:rPr lang="cs-CZ" sz="1800" dirty="0" err="1"/>
              <a:t>Luginsland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přechodný charakter v období vrcholné kolonizace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>
            <a:extLst>
              <a:ext uri="{FF2B5EF4-FFF2-40B4-BE49-F238E27FC236}">
                <a16:creationId xmlns:a16="http://schemas.microsoft.com/office/drawing/2014/main" id="{5819C25F-25F1-4B0C-8CAC-228F11AC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8750" r="28917" b="30209"/>
          <a:stretch>
            <a:fillRect/>
          </a:stretch>
        </p:blipFill>
        <p:spPr bwMode="auto">
          <a:xfrm>
            <a:off x="1676400" y="152400"/>
            <a:ext cx="87455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3">
            <a:extLst>
              <a:ext uri="{FF2B5EF4-FFF2-40B4-BE49-F238E27FC236}">
                <a16:creationId xmlns:a16="http://schemas.microsoft.com/office/drawing/2014/main" id="{4CD646B6-CD10-44C6-B481-07AADE234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4" t="17708" r="25987" b="51042"/>
          <a:stretch>
            <a:fillRect/>
          </a:stretch>
        </p:blipFill>
        <p:spPr bwMode="auto">
          <a:xfrm>
            <a:off x="3733800" y="3778848"/>
            <a:ext cx="4516438" cy="307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ovéPole 6">
            <a:extLst>
              <a:ext uri="{FF2B5EF4-FFF2-40B4-BE49-F238E27FC236}">
                <a16:creationId xmlns:a16="http://schemas.microsoft.com/office/drawing/2014/main" id="{A05B81BE-37A7-4FA3-94B2-9228635F1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81000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1800" b="1"/>
              <a:t>Château Gaillard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2C51466-9778-48DE-BAB5-83269C914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Křižácká architektura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595168-34E6-4FC0-8736-33C68B21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94" y="1143000"/>
            <a:ext cx="11363218" cy="6324600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Strategické požadavky:</a:t>
            </a:r>
          </a:p>
          <a:p>
            <a:pPr marL="0" indent="0">
              <a:buNone/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a)  </a:t>
            </a:r>
            <a:r>
              <a:rPr lang="cs-CZ" sz="1800" b="1" dirty="0"/>
              <a:t>vojenský  –</a:t>
            </a:r>
            <a:r>
              <a:rPr lang="cs-CZ" sz="1800" dirty="0"/>
              <a:t>  využití terénu a reliéfu krajiny, aby byla vyloučena možnost útoku.</a:t>
            </a:r>
          </a:p>
          <a:p>
            <a:pPr marL="0" indent="0">
              <a:buNone/>
              <a:defRPr/>
            </a:pPr>
            <a:r>
              <a:rPr lang="cs-CZ" sz="1800" dirty="0"/>
              <a:t>     b)  </a:t>
            </a:r>
            <a:r>
              <a:rPr lang="cs-CZ" sz="1800" b="1" dirty="0"/>
              <a:t>hospodářský </a:t>
            </a:r>
            <a:r>
              <a:rPr lang="cs-CZ" sz="1800" dirty="0"/>
              <a:t> –  střediska kolonizace:  prostředek nátlaku na okolní obyvatelstvo při vymáhání poplatků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a služeb pro osobní a vojenské potřeby (střediska kolonizace)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Opevňovací techniky:</a:t>
            </a:r>
          </a:p>
          <a:p>
            <a:pPr marL="0" indent="0">
              <a:buNone/>
              <a:defRPr/>
            </a:pPr>
            <a:endParaRPr 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b="1" dirty="0"/>
              <a:t>Donjon  </a:t>
            </a:r>
            <a:r>
              <a:rPr lang="cs-CZ" sz="1800" dirty="0"/>
              <a:t>–  </a:t>
            </a:r>
            <a:r>
              <a:rPr lang="cs-CZ" sz="1800" b="1" dirty="0"/>
              <a:t>konec 11. stol.:</a:t>
            </a:r>
            <a:r>
              <a:rPr lang="cs-CZ" sz="1800" dirty="0"/>
              <a:t>  věž obehnaná hradbami, vhodná k obraně vesnic a malých měst (cca 20)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čtvercový půdorys (d cca 10-15 m, v. 10 m, š. 3 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z velkých kamenných bloků z helénistického období (4. – 1. stol. př. n l.)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nízké dveře a úzká okna, přístupný z vnějšku po žebříku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v západní Evropě ze dřeva (11.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východ:  kamenné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CCF3AA9E-3F3D-431F-B581-58EEC13C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156" y="448228"/>
            <a:ext cx="3810000" cy="1143000"/>
          </a:xfrm>
        </p:spPr>
        <p:txBody>
          <a:bodyPr/>
          <a:lstStyle/>
          <a:p>
            <a:r>
              <a:rPr lang="cs-CZ" altLang="cs-CZ" sz="3200" dirty="0"/>
              <a:t>  </a:t>
            </a:r>
            <a:r>
              <a:rPr lang="cs-CZ" altLang="cs-CZ" sz="3200" b="1" dirty="0" err="1"/>
              <a:t>Castel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Blanc</a:t>
            </a:r>
            <a:r>
              <a:rPr lang="cs-CZ" altLang="cs-CZ" sz="3200" b="1" dirty="0"/>
              <a:t> </a:t>
            </a:r>
            <a:br>
              <a:rPr lang="cs-CZ" altLang="cs-CZ" sz="3200" b="1" dirty="0"/>
            </a:br>
            <a:r>
              <a:rPr lang="cs-CZ" altLang="cs-CZ" sz="2000" b="1" dirty="0"/>
              <a:t>(u </a:t>
            </a:r>
            <a:r>
              <a:rPr lang="cs-CZ" altLang="cs-CZ" sz="2000" b="1" dirty="0" err="1"/>
              <a:t>Tartusu</a:t>
            </a:r>
            <a:r>
              <a:rPr lang="cs-CZ" altLang="cs-CZ" sz="2000" b="1" dirty="0"/>
              <a:t> v Sýrii, 1202)</a:t>
            </a:r>
          </a:p>
        </p:txBody>
      </p:sp>
      <p:pic>
        <p:nvPicPr>
          <p:cNvPr id="25603" name="Obrázek 4">
            <a:extLst>
              <a:ext uri="{FF2B5EF4-FFF2-40B4-BE49-F238E27FC236}">
                <a16:creationId xmlns:a16="http://schemas.microsoft.com/office/drawing/2014/main" id="{AB3E0525-67D8-43D1-93EB-8082A25FB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/>
          <a:stretch/>
        </p:blipFill>
        <p:spPr bwMode="auto">
          <a:xfrm>
            <a:off x="0" y="2019005"/>
            <a:ext cx="4776156" cy="313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5">
            <a:extLst>
              <a:ext uri="{FF2B5EF4-FFF2-40B4-BE49-F238E27FC236}">
                <a16:creationId xmlns:a16="http://schemas.microsoft.com/office/drawing/2014/main" id="{3BB88D64-ACB7-4EEB-8431-7B200760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16" y="876005"/>
            <a:ext cx="3965973" cy="57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6">
            <a:extLst>
              <a:ext uri="{FF2B5EF4-FFF2-40B4-BE49-F238E27FC236}">
                <a16:creationId xmlns:a16="http://schemas.microsoft.com/office/drawing/2014/main" id="{5529E325-684D-4400-AD36-B92065992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437" y="876005"/>
            <a:ext cx="3478563" cy="301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ek 8">
            <a:extLst>
              <a:ext uri="{FF2B5EF4-FFF2-40B4-BE49-F238E27FC236}">
                <a16:creationId xmlns:a16="http://schemas.microsoft.com/office/drawing/2014/main" id="{287B960E-94AE-4AEB-AF16-8BB649721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4075672"/>
            <a:ext cx="34369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F78333A7-B3B4-4BD2-82CD-0CD100CD6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335" y="1047964"/>
            <a:ext cx="11013896" cy="5927511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/>
              <a:t>Kurtiny</a:t>
            </a:r>
            <a:r>
              <a:rPr lang="cs-CZ" altLang="cs-CZ" sz="1800" dirty="0"/>
              <a:t>  –  zdi mezi věžemi zesílené skosením a zabudovanými antickými sloupy, aby byly chráněny proti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odstřelování, podkopání a zemětřesení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Castra  </a:t>
            </a:r>
            <a:r>
              <a:rPr lang="cs-CZ" altLang="cs-CZ" sz="1800" dirty="0"/>
              <a:t>–  čtvercová dispozice s věžemi v rozích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–  vzor:  tábory římských legií na byzantské hranici v </a:t>
            </a:r>
            <a:r>
              <a:rPr lang="cs-CZ" altLang="cs-CZ" sz="1800" dirty="0" err="1"/>
              <a:t>umájjovských</a:t>
            </a:r>
            <a:r>
              <a:rPr lang="cs-CZ" altLang="cs-CZ" sz="1800" dirty="0"/>
              <a:t> chalífátech, které Frankové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přejali a zdokonalili pro své účely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–  postaveny velmi rychle v otevřené krajině, což vyžadovalo obranu ze všech stran: symetrický plán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–  aktivní obrana: oddálení útoku (obléhací stroje)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 err="1"/>
              <a:t>Machikuly</a:t>
            </a:r>
            <a:r>
              <a:rPr lang="cs-CZ" altLang="cs-CZ" sz="1800" dirty="0"/>
              <a:t>  –  podsebití (hurda)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vystupující ochozy s otvory v podlaze umožňující obráncům střílet na nepřátele nebo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na ně vrhat kameny, žhavý písek, vařící vodu, horký olej a smolu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podpírané kamennými krakorci (konzoly)</a:t>
            </a:r>
          </a:p>
          <a:p>
            <a:pPr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F612C49D-DCCA-424B-B90A-061FB8D54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8748" r="24232" b="16667"/>
          <a:stretch>
            <a:fillRect/>
          </a:stretch>
        </p:blipFill>
        <p:spPr bwMode="auto">
          <a:xfrm>
            <a:off x="1828800" y="565150"/>
            <a:ext cx="845185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2">
            <a:extLst>
              <a:ext uri="{FF2B5EF4-FFF2-40B4-BE49-F238E27FC236}">
                <a16:creationId xmlns:a16="http://schemas.microsoft.com/office/drawing/2014/main" id="{D17AA2DD-A5E8-465F-AC76-FCB575FCB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838200"/>
            <a:ext cx="960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2000" b="1"/>
              <a:t>Birka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C1E7A15D-43B4-4F68-8AC8-888A7B02A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>
            <a:fillRect/>
          </a:stretch>
        </p:blipFill>
        <p:spPr bwMode="auto">
          <a:xfrm>
            <a:off x="8348466" y="508794"/>
            <a:ext cx="31877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FECEFF8D-7BCF-40DB-A6AB-06E453794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277813"/>
            <a:ext cx="347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Machikuly  -  podsebití</a:t>
            </a:r>
          </a:p>
        </p:txBody>
      </p:sp>
      <p:sp>
        <p:nvSpPr>
          <p:cNvPr id="28676" name="Obdélník 3">
            <a:extLst>
              <a:ext uri="{FF2B5EF4-FFF2-40B4-BE49-F238E27FC236}">
                <a16:creationId xmlns:a16="http://schemas.microsoft.com/office/drawing/2014/main" id="{A735F5CD-D76A-4161-9B88-1CED3E7FA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6161" y="6058913"/>
            <a:ext cx="169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Caen</a:t>
            </a:r>
            <a:r>
              <a:rPr lang="cs-CZ" altLang="cs-CZ" sz="1800" b="1" dirty="0"/>
              <a:t>, Francie</a:t>
            </a:r>
          </a:p>
        </p:txBody>
      </p:sp>
      <p:sp>
        <p:nvSpPr>
          <p:cNvPr id="28677" name="TextovéPole 4">
            <a:extLst>
              <a:ext uri="{FF2B5EF4-FFF2-40B4-BE49-F238E27FC236}">
                <a16:creationId xmlns:a16="http://schemas.microsoft.com/office/drawing/2014/main" id="{9CC47C12-AF01-4E4E-959E-621D92794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124200"/>
            <a:ext cx="7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8678" name="Obrázek 7">
            <a:extLst>
              <a:ext uri="{FF2B5EF4-FFF2-40B4-BE49-F238E27FC236}">
                <a16:creationId xmlns:a16="http://schemas.microsoft.com/office/drawing/2014/main" id="{E4F19017-766C-4D1C-9E23-1525E8F98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8888"/>
          <a:stretch>
            <a:fillRect/>
          </a:stretch>
        </p:blipFill>
        <p:spPr bwMode="auto">
          <a:xfrm>
            <a:off x="580641" y="890825"/>
            <a:ext cx="3617913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Obrázek 8">
            <a:extLst>
              <a:ext uri="{FF2B5EF4-FFF2-40B4-BE49-F238E27FC236}">
                <a16:creationId xmlns:a16="http://schemas.microsoft.com/office/drawing/2014/main" id="{1DA549BB-8BC1-45AC-A8B2-7298D4AF2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30"/>
          <a:stretch>
            <a:fillRect/>
          </a:stretch>
        </p:blipFill>
        <p:spPr bwMode="auto">
          <a:xfrm>
            <a:off x="4449602" y="890825"/>
            <a:ext cx="3510310" cy="30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Obdélník 9">
            <a:extLst>
              <a:ext uri="{FF2B5EF4-FFF2-40B4-BE49-F238E27FC236}">
                <a16:creationId xmlns:a16="http://schemas.microsoft.com/office/drawing/2014/main" id="{EDF3352C-0ADC-426C-A3B5-12E6AF776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182" y="6244650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Carcassone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>
            <a:extLst>
              <a:ext uri="{FF2B5EF4-FFF2-40B4-BE49-F238E27FC236}">
                <a16:creationId xmlns:a16="http://schemas.microsoft.com/office/drawing/2014/main" id="{47630ED5-F845-46E8-B4E9-9DDBADF7E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4" y="276224"/>
            <a:ext cx="7560067" cy="5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>
            <a:extLst>
              <a:ext uri="{FF2B5EF4-FFF2-40B4-BE49-F238E27FC236}">
                <a16:creationId xmlns:a16="http://schemas.microsoft.com/office/drawing/2014/main" id="{6A4349D0-1ED7-4F46-9D7E-29FD8D697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13611"/>
          <a:stretch>
            <a:fillRect/>
          </a:stretch>
        </p:blipFill>
        <p:spPr bwMode="auto">
          <a:xfrm>
            <a:off x="7958191" y="2772975"/>
            <a:ext cx="4233809" cy="386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C2EF077A-FEA4-4D81-8995-AF085AE8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277" y="6207521"/>
            <a:ext cx="331372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Belvoir</a:t>
            </a:r>
            <a:r>
              <a:rPr lang="cs-CZ" altLang="cs-CZ" sz="1800" b="1" dirty="0"/>
              <a:t> u Galilejského jezera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28EA419A-DF0E-4E25-A65A-60F00430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6200"/>
            <a:ext cx="648335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Křižácké hrady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vliv na evropské hradní stavitelství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9C203B-D326-4241-ABEB-85E6065A5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26" y="1239838"/>
            <a:ext cx="9687674" cy="581850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1600" dirty="0"/>
              <a:t>Ovlivnily evropskou hradní produkci  (ze Svaté země):</a:t>
            </a:r>
          </a:p>
          <a:p>
            <a:pPr eaLnBrk="1" hangingPunct="1">
              <a:defRPr/>
            </a:pPr>
            <a:r>
              <a:rPr lang="cs-CZ" sz="1600" b="1" dirty="0"/>
              <a:t>Hans </a:t>
            </a:r>
            <a:r>
              <a:rPr lang="cs-CZ" sz="1600" b="1" dirty="0" err="1"/>
              <a:t>Hofrichter</a:t>
            </a:r>
            <a:r>
              <a:rPr lang="cs-CZ" sz="1600" dirty="0"/>
              <a:t>, </a:t>
            </a:r>
            <a:r>
              <a:rPr lang="cs-CZ" sz="1600" b="1" dirty="0"/>
              <a:t>Peter </a:t>
            </a:r>
            <a:r>
              <a:rPr lang="cs-CZ" sz="1600" b="1" dirty="0" err="1"/>
              <a:t>Purton</a:t>
            </a:r>
            <a:r>
              <a:rPr lang="cs-CZ" sz="1600" dirty="0"/>
              <a:t>, </a:t>
            </a:r>
            <a:r>
              <a:rPr lang="cs-CZ" sz="1600" b="1" dirty="0"/>
              <a:t>Mathias Pian</a:t>
            </a:r>
            <a:r>
              <a:rPr lang="cs-CZ" sz="1600" dirty="0"/>
              <a:t> </a:t>
            </a:r>
          </a:p>
          <a:p>
            <a:pPr eaLnBrk="1" hangingPunct="1">
              <a:defRPr/>
            </a:pPr>
            <a:r>
              <a:rPr lang="cs-CZ" sz="1600" b="1" dirty="0"/>
              <a:t>Dobroslava Menclová: 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/>
              <a:t>bosované zdivo:  </a:t>
            </a:r>
            <a:r>
              <a:rPr lang="cs-CZ" sz="1600" dirty="0"/>
              <a:t>inspirace z Malé Asie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Fridrich Barbarossa za druhé křížové výpravy </a:t>
            </a:r>
          </a:p>
          <a:p>
            <a:pPr marL="0" indent="0">
              <a:buNone/>
              <a:defRPr/>
            </a:pPr>
            <a:r>
              <a:rPr lang="cs-CZ" sz="1600" dirty="0"/>
              <a:t>      –  v Sýrii ho používali křižáci od počátku 12. stol. 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dirty="0" err="1"/>
              <a:t>kvádříkovité</a:t>
            </a:r>
            <a:r>
              <a:rPr lang="cs-CZ" sz="1600" dirty="0"/>
              <a:t> zdivo vystupující ze zdi (zpevnění nároží) </a:t>
            </a:r>
          </a:p>
          <a:p>
            <a:pPr marL="0" indent="0">
              <a:buNone/>
              <a:defRPr/>
            </a:pPr>
            <a:r>
              <a:rPr lang="cs-CZ" sz="1600" dirty="0"/>
              <a:t>      –  v říši se rozšířilo především v Alsasku, Švábsku a Francích </a:t>
            </a:r>
          </a:p>
          <a:p>
            <a:pPr marL="0" indent="0">
              <a:buNone/>
              <a:defRPr/>
            </a:pPr>
            <a:r>
              <a:rPr lang="cs-CZ" sz="1600" dirty="0"/>
              <a:t>      –  T. Durdík:  u nás 2. pol. 12/13. stol.:  1.  </a:t>
            </a:r>
            <a:r>
              <a:rPr lang="cs-CZ" sz="1600" dirty="0" err="1"/>
              <a:t>štaufská</a:t>
            </a:r>
            <a:r>
              <a:rPr lang="cs-CZ" sz="1600" dirty="0"/>
              <a:t> kolonizace Chebska (falc, Černá věž)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2.  za Přemysla Otakara II (Zvíkov, Loket)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3.  za Václava IV.  (Točník)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Kontakty českých zemí s Předním východem</a:t>
            </a:r>
            <a:r>
              <a:rPr lang="cs-CZ" sz="1600" dirty="0"/>
              <a:t>: </a:t>
            </a:r>
          </a:p>
          <a:p>
            <a:pPr marL="0" indent="0">
              <a:buNone/>
              <a:defRPr/>
            </a:pPr>
            <a:r>
              <a:rPr lang="cs-CZ" sz="1600" dirty="0"/>
              <a:t>     –   od druhé křížové výpravy </a:t>
            </a:r>
          </a:p>
          <a:p>
            <a:pPr marL="0" indent="0">
              <a:buNone/>
              <a:defRPr/>
            </a:pPr>
            <a:r>
              <a:rPr lang="cs-CZ" sz="1600" dirty="0"/>
              <a:t>     –   </a:t>
            </a:r>
            <a:r>
              <a:rPr lang="cs-CZ" sz="1600" b="1" dirty="0"/>
              <a:t>1147:  Vladislav II. </a:t>
            </a:r>
            <a:r>
              <a:rPr lang="cs-CZ" sz="1600" dirty="0"/>
              <a:t>navštívil Konstantinopol a Češi se seznámili s fortifikačním systémem </a:t>
            </a:r>
          </a:p>
          <a:p>
            <a:pPr marL="0" indent="0">
              <a:buNone/>
              <a:defRPr/>
            </a:pPr>
            <a:r>
              <a:rPr lang="cs-CZ" sz="1600" dirty="0"/>
              <a:t>     –   císařská tažení a korunovační jízdy v Itálii v letech 1083, 1111, 1132 </a:t>
            </a:r>
          </a:p>
          <a:p>
            <a:pPr marL="0" indent="0">
              <a:buNone/>
              <a:defRPr/>
            </a:pPr>
            <a:r>
              <a:rPr lang="cs-CZ" sz="1600" dirty="0"/>
              <a:t>     –   </a:t>
            </a:r>
            <a:r>
              <a:rPr lang="cs-CZ" sz="1600" b="1" dirty="0"/>
              <a:t>1136 a 1158:  </a:t>
            </a:r>
            <a:r>
              <a:rPr lang="cs-CZ" sz="1600" dirty="0"/>
              <a:t>dobytí Říma,  Milána</a:t>
            </a:r>
          </a:p>
        </p:txBody>
      </p:sp>
      <p:pic>
        <p:nvPicPr>
          <p:cNvPr id="30724" name="Obrázek 4">
            <a:extLst>
              <a:ext uri="{FF2B5EF4-FFF2-40B4-BE49-F238E27FC236}">
                <a16:creationId xmlns:a16="http://schemas.microsoft.com/office/drawing/2014/main" id="{AF3A4959-7D2D-443F-B176-8097950DF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020" y="770991"/>
            <a:ext cx="3070028" cy="46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3">
            <a:extLst>
              <a:ext uri="{FF2B5EF4-FFF2-40B4-BE49-F238E27FC236}">
                <a16:creationId xmlns:a16="http://schemas.microsoft.com/office/drawing/2014/main" id="{2D984829-FD95-4F95-8F3E-15D95AD02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3" y="98426"/>
            <a:ext cx="1090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Loket </a:t>
            </a:r>
          </a:p>
        </p:txBody>
      </p:sp>
      <p:pic>
        <p:nvPicPr>
          <p:cNvPr id="31747" name="Obrázek 4">
            <a:extLst>
              <a:ext uri="{FF2B5EF4-FFF2-40B4-BE49-F238E27FC236}">
                <a16:creationId xmlns:a16="http://schemas.microsoft.com/office/drawing/2014/main" id="{863330F5-90F6-4BFA-8C86-36FE45BE1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00501"/>
            <a:ext cx="35814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ovéPole 5">
            <a:extLst>
              <a:ext uri="{FF2B5EF4-FFF2-40B4-BE49-F238E27FC236}">
                <a16:creationId xmlns:a16="http://schemas.microsoft.com/office/drawing/2014/main" id="{AAC29595-EB2A-4801-9196-428DDDF7E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4" y="351948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</a:t>
            </a:r>
            <a:r>
              <a:rPr lang="cs-CZ" altLang="cs-CZ" sz="2400" b="1"/>
              <a:t>Zvíkov </a:t>
            </a:r>
            <a:r>
              <a:rPr lang="cs-CZ" altLang="cs-CZ" sz="1800"/>
              <a:t>Hlízová věž </a:t>
            </a:r>
          </a:p>
        </p:txBody>
      </p:sp>
      <p:pic>
        <p:nvPicPr>
          <p:cNvPr id="31749" name="Obrázek 7">
            <a:extLst>
              <a:ext uri="{FF2B5EF4-FFF2-40B4-BE49-F238E27FC236}">
                <a16:creationId xmlns:a16="http://schemas.microsoft.com/office/drawing/2014/main" id="{237DCD76-4369-45D6-9041-D2F43640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89064"/>
            <a:ext cx="34099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ovéPole 8">
            <a:extLst>
              <a:ext uri="{FF2B5EF4-FFF2-40B4-BE49-F238E27FC236}">
                <a16:creationId xmlns:a16="http://schemas.microsoft.com/office/drawing/2014/main" id="{7EED695B-722C-40F1-B2B7-4AECB17AD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762001"/>
            <a:ext cx="1236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Točník </a:t>
            </a:r>
          </a:p>
        </p:txBody>
      </p:sp>
      <p:pic>
        <p:nvPicPr>
          <p:cNvPr id="31751" name="Obrázek 9">
            <a:extLst>
              <a:ext uri="{FF2B5EF4-FFF2-40B4-BE49-F238E27FC236}">
                <a16:creationId xmlns:a16="http://schemas.microsoft.com/office/drawing/2014/main" id="{F1E83F84-95C3-4EC0-9100-A57F3A934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601663"/>
            <a:ext cx="384651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9D85C077-0665-4FEC-85B6-82D8F1D7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9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Vliv na evropské hradní stavitelství 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FB4D43-9800-4843-9470-CD4FC02F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16" y="1169988"/>
            <a:ext cx="11483083" cy="5688012"/>
          </a:xfrm>
        </p:spPr>
        <p:txBody>
          <a:bodyPr/>
          <a:lstStyle/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Jean </a:t>
            </a:r>
            <a:r>
              <a:rPr lang="cs-CZ" sz="1800" b="1" dirty="0" err="1"/>
              <a:t>Mesqui</a:t>
            </a:r>
            <a:r>
              <a:rPr lang="cs-CZ" sz="1800" b="1" dirty="0"/>
              <a:t>  </a:t>
            </a:r>
            <a:r>
              <a:rPr lang="cs-CZ" sz="1800" dirty="0"/>
              <a:t>–  </a:t>
            </a:r>
            <a:r>
              <a:rPr lang="cs-CZ" sz="1800" b="1" dirty="0"/>
              <a:t>1191:</a:t>
            </a:r>
            <a:r>
              <a:rPr lang="cs-CZ" sz="1800" dirty="0"/>
              <a:t>  vznik francouzského kastelu po návratu Filipa Augusta z křížové výpravy (není vyřešen)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–  ve Svaté zemi není žádná dispozice klasifikovatelná jako kastel francouzského typu i jeho předchůdce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–  </a:t>
            </a:r>
            <a:r>
              <a:rPr lang="cs-CZ" sz="1800" dirty="0" err="1"/>
              <a:t>flankovací</a:t>
            </a:r>
            <a:r>
              <a:rPr lang="cs-CZ" sz="1800" dirty="0"/>
              <a:t> systémy mají čtverhranné věže, větší než evropské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okrouhlé </a:t>
            </a:r>
            <a:r>
              <a:rPr lang="cs-CZ" sz="1800" dirty="0" err="1"/>
              <a:t>flankovací</a:t>
            </a:r>
            <a:r>
              <a:rPr lang="cs-CZ" sz="1800" dirty="0"/>
              <a:t> věže v nárožích čtverhranných dispozic jsou typickým prvkem arabského stavitelství       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kastelové hrady se </a:t>
            </a:r>
            <a:r>
              <a:rPr lang="cs-CZ" sz="1800" dirty="0" err="1"/>
              <a:t>čverhrannými</a:t>
            </a:r>
            <a:r>
              <a:rPr lang="cs-CZ" sz="1800" dirty="0"/>
              <a:t> věžemi (johanitské– </a:t>
            </a:r>
            <a:r>
              <a:rPr lang="cs-CZ" sz="1800" dirty="0" err="1"/>
              <a:t>Belvoir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–  </a:t>
            </a:r>
            <a:r>
              <a:rPr lang="cs-CZ" sz="1800" b="1" dirty="0"/>
              <a:t>hrad </a:t>
            </a:r>
            <a:r>
              <a:rPr lang="cs-CZ" sz="1800" b="1" dirty="0" err="1"/>
              <a:t>Akko</a:t>
            </a:r>
            <a:r>
              <a:rPr lang="cs-CZ" sz="1800" b="1" dirty="0"/>
              <a:t>, </a:t>
            </a:r>
            <a:r>
              <a:rPr lang="cs-CZ" sz="1800" b="1" dirty="0" err="1"/>
              <a:t>Belvoir</a:t>
            </a:r>
            <a:r>
              <a:rPr lang="cs-CZ" sz="1800" dirty="0"/>
              <a:t>: připomínají francouzské kastely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DED2DA-F4D6-4775-A969-B6EBAF4D7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7" y="647272"/>
            <a:ext cx="11832404" cy="6287784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Morava a Slezsko  </a:t>
            </a:r>
            <a:r>
              <a:rPr lang="cs-CZ" sz="1800" dirty="0"/>
              <a:t>–  Zdeněk Měřínský:  specifické postavení ve vývoji a typové škále hradní architektury: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zeměpisná poloha otevřená do Podunají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horstva:  Z – Českomoravská vrchovina, S – Jeseníky, V – Beskydy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historický vývoj, feudální držba, sociální a hospodářské poměry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–  </a:t>
            </a:r>
            <a:r>
              <a:rPr lang="cs-CZ" sz="1800" b="1" dirty="0"/>
              <a:t>2/4 13. stol.:</a:t>
            </a:r>
            <a:r>
              <a:rPr lang="cs-CZ" sz="1800" dirty="0"/>
              <a:t>  přestavba v</a:t>
            </a:r>
            <a:r>
              <a:rPr lang="pt-BR" sz="1800" dirty="0"/>
              <a:t>ýznamných údělných a </a:t>
            </a:r>
            <a:r>
              <a:rPr lang="cs-CZ" sz="1800" dirty="0"/>
              <a:t>hradských c</a:t>
            </a:r>
            <a:r>
              <a:rPr lang="pt-BR" sz="1800" dirty="0"/>
              <a:t>enter </a:t>
            </a:r>
            <a:r>
              <a:rPr lang="cs-CZ" sz="1800" dirty="0"/>
              <a:t>z </a:t>
            </a:r>
            <a:r>
              <a:rPr lang="pt-BR" sz="1800" dirty="0"/>
              <a:t>11.</a:t>
            </a:r>
            <a:r>
              <a:rPr lang="cs-CZ" sz="1800" dirty="0"/>
              <a:t> – 1</a:t>
            </a:r>
            <a:r>
              <a:rPr lang="pt-BR" sz="1800" dirty="0"/>
              <a:t>2. stol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Tomáš Durdík, Pavel </a:t>
            </a:r>
            <a:r>
              <a:rPr lang="cs-CZ" sz="1800" dirty="0" err="1"/>
              <a:t>Bolina</a:t>
            </a:r>
            <a:r>
              <a:rPr lang="cs-CZ" sz="1800" dirty="0"/>
              <a:t>:  vzory obytných věží (donjonů) ve Francii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Dobroslava Menclová:  Bítov – přímý francouzský import zprostředkovaný klášterními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hutěmi působícími v Podunají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</a:t>
            </a:r>
            <a:r>
              <a:rPr lang="cs-CZ" sz="1800" b="1" dirty="0"/>
              <a:t>válcové donjony</a:t>
            </a:r>
            <a:r>
              <a:rPr lang="cs-CZ" sz="1800" dirty="0"/>
              <a:t>:  vliv francouzského stavitelství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Břeclav (Ø 16,8 m), Znojmo (11 m), Olomouc (10,6 m), Přerov (10 m), Bítov (10 m) 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</a:t>
            </a:r>
            <a:r>
              <a:rPr lang="cs-CZ" sz="1800" b="1" dirty="0"/>
              <a:t>hranolové donjony</a:t>
            </a:r>
            <a:r>
              <a:rPr lang="cs-CZ" sz="1800" dirty="0"/>
              <a:t>:   vliv Podunají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Veveří (2,2  x 4,8 m), Mikulov (11,2x16,8 m), Brumov (11 x 11 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Buchlov (2 věže:  v: nejstarší 8,7 Xx10 m; z: 10 x 10 m)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–  </a:t>
            </a:r>
            <a:r>
              <a:rPr lang="cs-CZ" sz="1800" b="1" dirty="0"/>
              <a:t>2. pol. 13. stol.:  </a:t>
            </a:r>
            <a:r>
              <a:rPr lang="cs-CZ" sz="1800" dirty="0"/>
              <a:t>rozšiřování opevnění  –  Veveří, Vranově a Mikulově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–   u vjezdů budovány břitové donjony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28125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5E9867F-06F0-40C2-8D0E-F891E597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1" y="1181528"/>
            <a:ext cx="11719389" cy="54478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b="1" dirty="0"/>
              <a:t>České hrady  </a:t>
            </a:r>
            <a:r>
              <a:rPr lang="cs-CZ" sz="2000" dirty="0"/>
              <a:t>–</a:t>
            </a:r>
            <a:r>
              <a:rPr lang="cs-CZ" sz="2000" b="1" dirty="0"/>
              <a:t>  </a:t>
            </a:r>
            <a:r>
              <a:rPr lang="cs-CZ" sz="2000" dirty="0"/>
              <a:t>spojované s francouzským kastelovým typem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–  vliv francouzského pevnostního stavitelství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Imre </a:t>
            </a:r>
            <a:r>
              <a:rPr lang="cs-CZ" sz="2000" b="1" dirty="0" err="1"/>
              <a:t>Holl</a:t>
            </a:r>
            <a:r>
              <a:rPr lang="cs-CZ" sz="2000" b="1" dirty="0"/>
              <a:t>  </a:t>
            </a:r>
            <a:r>
              <a:rPr lang="cs-CZ" sz="2000" dirty="0"/>
              <a:t>–</a:t>
            </a:r>
            <a:r>
              <a:rPr lang="cs-CZ" sz="2000" b="1" dirty="0"/>
              <a:t>  </a:t>
            </a:r>
            <a:r>
              <a:rPr lang="cs-CZ" sz="2000" dirty="0"/>
              <a:t>všechny kastely ve střední Evropě považoval za „byzantsko-orientální formu hradu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v jednoduchém „provedení“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–  byzantsko-orientální původ dispozic dával do souvislosti s účastí Babenberků (Leopolda V. a VI.)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na třetí a čtvrté křížové výpravě (Leopold VI. i jeho syn měli byzantské manželky)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– ve Svaté zemi hledá původ nevelké středoevropské skupinky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oktogonálních věží:   Istanbul – hradby, Alsasko, Rakousko – </a:t>
            </a:r>
            <a:r>
              <a:rPr lang="cs-CZ" sz="2000" dirty="0" err="1"/>
              <a:t>Hainburk</a:t>
            </a:r>
            <a:r>
              <a:rPr lang="cs-CZ" sz="2000" dirty="0"/>
              <a:t>, Morava – Znojmo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611EF74-67EB-4FA0-BE3B-70F2071B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Vliv na naše hradní stavitelství 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C96B30-53A9-4178-BC56-335452C70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5" y="1169988"/>
            <a:ext cx="11537878" cy="56880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12. a poč. 13. stol. </a:t>
            </a:r>
            <a:r>
              <a:rPr lang="cs-CZ" sz="1800" dirty="0"/>
              <a:t>–  hradiště: raně středověký hrad s dřevo-zemní hradbou a kamennou plentou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Přimda  </a:t>
            </a:r>
            <a:r>
              <a:rPr lang="cs-CZ" sz="1800" dirty="0"/>
              <a:t>–  první hrad založený neoprávněně na českém území z německé strany  (Kosmas)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dirty="0"/>
              <a:t> </a:t>
            </a:r>
            <a:r>
              <a:rPr lang="cs-CZ" sz="1800" b="1" dirty="0"/>
              <a:t>Pražský hrad  </a:t>
            </a:r>
            <a:r>
              <a:rPr lang="cs-CZ" sz="1800" dirty="0"/>
              <a:t>–  </a:t>
            </a:r>
            <a:r>
              <a:rPr lang="cs-CZ" sz="1800" b="1" dirty="0"/>
              <a:t>1135:</a:t>
            </a:r>
            <a:r>
              <a:rPr lang="cs-CZ" sz="1800" dirty="0"/>
              <a:t>  románská přestavba za knížete Soběslava II.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 zcela cizí opevnění s několika obytnými věžemi a </a:t>
            </a:r>
            <a:r>
              <a:rPr lang="cs-CZ" sz="1800" dirty="0" err="1"/>
              <a:t>polookrouhlými</a:t>
            </a:r>
            <a:r>
              <a:rPr lang="cs-CZ" sz="1800" dirty="0"/>
              <a:t> věžicemi na jižní exponované straně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 soudobý kronikář napsal, že stavba probíhala „po způsobu latinských měst“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obecně středomořské souvislosti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Roudnice n. Labem  </a:t>
            </a:r>
            <a:r>
              <a:rPr lang="cs-CZ" sz="1800" dirty="0"/>
              <a:t>–  aktivní obranný systém z druhé pol. 12. stol.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dirty="0"/>
              <a:t>Přímé zkušenosti z východního Středomoří se v průběhu 12. stol. neprojevily.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2">
            <a:extLst>
              <a:ext uri="{FF2B5EF4-FFF2-40B4-BE49-F238E27FC236}">
                <a16:creationId xmlns:a16="http://schemas.microsoft.com/office/drawing/2014/main" id="{DA0958C7-1E17-46DC-949C-CD2A2E50E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11459" r="23865" b="20834"/>
          <a:stretch>
            <a:fillRect/>
          </a:stretch>
        </p:blipFill>
        <p:spPr bwMode="auto">
          <a:xfrm>
            <a:off x="1952625" y="457200"/>
            <a:ext cx="81597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8B774B4A-3DB0-4B00-B76D-A33CF1FE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3000" r="26250" b="6999"/>
          <a:stretch>
            <a:fillRect/>
          </a:stretch>
        </p:blipFill>
        <p:spPr bwMode="auto">
          <a:xfrm>
            <a:off x="965771" y="26988"/>
            <a:ext cx="10644027" cy="688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929ABF97-C7B0-4D84-A693-32B60F748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Francouzský kastel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A38A2CB9-C9C8-4C48-851F-BE4419B474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9465" y="1316038"/>
            <a:ext cx="11085816" cy="556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D. Menclová: </a:t>
            </a:r>
          </a:p>
          <a:p>
            <a:pPr marL="0" indent="0">
              <a:buNone/>
              <a:defRPr/>
            </a:pPr>
            <a:r>
              <a:rPr lang="cs-CZ" sz="1800" dirty="0"/>
              <a:t>     –  jako první se (u nás) zabývala kastely (konec 13. a poč. 14. stol.)</a:t>
            </a:r>
          </a:p>
          <a:p>
            <a:pPr marL="0" indent="0">
              <a:buNone/>
              <a:defRPr/>
            </a:pPr>
            <a:r>
              <a:rPr lang="cs-CZ" sz="1800" dirty="0"/>
              <a:t>     –  hledala souvislosti mezi hrady v Porýní a cizími staviteli působícími koncem 13. století na královském dvoře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–   hrady na ostrožnách:  </a:t>
            </a:r>
            <a:r>
              <a:rPr lang="cs-CZ" sz="1800" b="1" dirty="0"/>
              <a:t>Úsov:   </a:t>
            </a:r>
            <a:r>
              <a:rPr lang="cs-CZ" sz="1800" dirty="0"/>
              <a:t>na okraji planiny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1260, 7 věžic zatažených do nádvoří)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</a:t>
            </a:r>
            <a:r>
              <a:rPr lang="cs-CZ" sz="1800" b="1" dirty="0"/>
              <a:t>Konopiště</a:t>
            </a:r>
            <a:r>
              <a:rPr lang="cs-CZ" sz="1800" dirty="0"/>
              <a:t> a </a:t>
            </a:r>
            <a:r>
              <a:rPr lang="cs-CZ" sz="1800" b="1" dirty="0" err="1"/>
              <a:t>Týřov</a:t>
            </a:r>
            <a:r>
              <a:rPr lang="cs-CZ" sz="1800" b="1" dirty="0"/>
              <a:t>:  </a:t>
            </a:r>
            <a:r>
              <a:rPr lang="cs-CZ" sz="1800" dirty="0"/>
              <a:t>čistý typ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</a:t>
            </a:r>
            <a:r>
              <a:rPr lang="cs-CZ" sz="1800" b="1" dirty="0"/>
              <a:t>Tábor:  </a:t>
            </a:r>
            <a:r>
              <a:rPr lang="cs-CZ" sz="1800" dirty="0"/>
              <a:t>hybridní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ostatní:  napodobení a nepochopení principu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–   hrady v královském hvozdu:  </a:t>
            </a:r>
            <a:r>
              <a:rPr lang="cs-CZ" sz="1800" b="1" dirty="0" err="1"/>
              <a:t>Týřov</a:t>
            </a:r>
            <a:r>
              <a:rPr lang="cs-CZ" sz="1800" b="1" dirty="0"/>
              <a:t>, Džbán a Nižbor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–  osamocené:  </a:t>
            </a:r>
            <a:r>
              <a:rPr lang="cs-CZ" sz="1800" b="1" dirty="0"/>
              <a:t>Konopiště, Tábor, a Úsov </a:t>
            </a:r>
            <a:r>
              <a:rPr lang="cs-CZ" sz="1800" dirty="0"/>
              <a:t>(královská založení)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</a:t>
            </a:r>
            <a:r>
              <a:rPr lang="cs-CZ" sz="1800" b="1" dirty="0"/>
              <a:t>Konopiště</a:t>
            </a:r>
            <a:r>
              <a:rPr lang="cs-CZ" sz="1800" dirty="0"/>
              <a:t> – biskupský (řadí se ke královské huti)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2">
            <a:extLst>
              <a:ext uri="{FF2B5EF4-FFF2-40B4-BE49-F238E27FC236}">
                <a16:creationId xmlns:a16="http://schemas.microsoft.com/office/drawing/2014/main" id="{1B690DA9-134F-461C-9521-84D5BA70B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1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/>
              <a:t>Týřov - Angerbach </a:t>
            </a:r>
            <a:br>
              <a:rPr lang="cs-CZ" altLang="cs-CZ" b="1"/>
            </a:br>
            <a:endParaRPr lang="cs-CZ" altLang="cs-CZ" b="1"/>
          </a:p>
        </p:txBody>
      </p:sp>
      <p:pic>
        <p:nvPicPr>
          <p:cNvPr id="38915" name="Obrázek 4">
            <a:extLst>
              <a:ext uri="{FF2B5EF4-FFF2-40B4-BE49-F238E27FC236}">
                <a16:creationId xmlns:a16="http://schemas.microsoft.com/office/drawing/2014/main" id="{C46F1932-966D-48D3-9DDC-B935005D0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1"/>
            <a:ext cx="91440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ovéPole 5">
            <a:extLst>
              <a:ext uri="{FF2B5EF4-FFF2-40B4-BE49-F238E27FC236}">
                <a16:creationId xmlns:a16="http://schemas.microsoft.com/office/drawing/2014/main" id="{1AE2DFA5-81FF-474C-AD5B-F5393926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873125"/>
            <a:ext cx="2514600" cy="1754188"/>
          </a:xfrm>
          <a:prstGeom prst="rect">
            <a:avLst/>
          </a:prstGeom>
          <a:solidFill>
            <a:schemeClr val="bg1"/>
          </a:solidFill>
          <a:ln w="9525">
            <a:solidFill>
              <a:srgbClr val="99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1, 2)  1. pol. 13. stol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3) kolem pol. 13. stol.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4) 14. stol., 5) 15. stol. 6) konec 15. stol.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7) patrně 13. stol.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8) nedatováno </a:t>
            </a:r>
          </a:p>
        </p:txBody>
      </p:sp>
      <p:pic>
        <p:nvPicPr>
          <p:cNvPr id="38917" name="Obrázek 7">
            <a:extLst>
              <a:ext uri="{FF2B5EF4-FFF2-40B4-BE49-F238E27FC236}">
                <a16:creationId xmlns:a16="http://schemas.microsoft.com/office/drawing/2014/main" id="{9B542D5A-AFB3-480E-BC5A-41CFC240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4" y="0"/>
            <a:ext cx="1976437" cy="2533650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TextovéPole 8">
            <a:extLst>
              <a:ext uri="{FF2B5EF4-FFF2-40B4-BE49-F238E27FC236}">
                <a16:creationId xmlns:a16="http://schemas.microsoft.com/office/drawing/2014/main" id="{AB1731EF-D58D-40B4-A744-DEC079C9F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867401"/>
            <a:ext cx="6019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1973 a 1976-84 </a:t>
            </a:r>
            <a:r>
              <a:rPr lang="cs-CZ" altLang="cs-CZ" sz="1800"/>
              <a:t>– výzkum T. Durdíka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Dolní hrad </a:t>
            </a:r>
            <a:r>
              <a:rPr lang="cs-CZ" altLang="cs-CZ" sz="1800"/>
              <a:t>– 6 flankovacích věží o průměru: 5,8 – 7,3 m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>
            <a:extLst>
              <a:ext uri="{FF2B5EF4-FFF2-40B4-BE49-F238E27FC236}">
                <a16:creationId xmlns:a16="http://schemas.microsoft.com/office/drawing/2014/main" id="{8D6B8A98-E039-4CD3-88E9-E2BE106E4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ek 2">
            <a:extLst>
              <a:ext uri="{FF2B5EF4-FFF2-40B4-BE49-F238E27FC236}">
                <a16:creationId xmlns:a16="http://schemas.microsoft.com/office/drawing/2014/main" id="{FCDD87D0-73D6-4868-BCE6-2466AE2D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4721225"/>
            <a:ext cx="389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>
            <a:extLst>
              <a:ext uri="{FF2B5EF4-FFF2-40B4-BE49-F238E27FC236}">
                <a16:creationId xmlns:a16="http://schemas.microsoft.com/office/drawing/2014/main" id="{4AAF96FF-38DE-4FF9-BB41-D93283E2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Francouzské kastely v Čechách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3795" name="Zástupný symbol pro obsah 4">
            <a:extLst>
              <a:ext uri="{FF2B5EF4-FFF2-40B4-BE49-F238E27FC236}">
                <a16:creationId xmlns:a16="http://schemas.microsoft.com/office/drawing/2014/main" id="{89982C89-769E-46F1-8B8C-468D9B0F1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142" y="1541124"/>
            <a:ext cx="10757042" cy="546927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Nejstarší</a:t>
            </a:r>
            <a:r>
              <a:rPr lang="cs-CZ" altLang="cs-CZ" sz="1800" dirty="0"/>
              <a:t>   –  </a:t>
            </a:r>
            <a:r>
              <a:rPr lang="cs-CZ" altLang="cs-CZ" sz="1800" b="1" dirty="0" err="1"/>
              <a:t>Týřov</a:t>
            </a:r>
            <a:r>
              <a:rPr lang="cs-CZ" altLang="cs-CZ" sz="1800" b="1" dirty="0"/>
              <a:t>:   </a:t>
            </a:r>
            <a:r>
              <a:rPr lang="cs-CZ" sz="1800" dirty="0"/>
              <a:t>u nás první: 1249, Václav 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 francouzský kastel má souvislost s křižáckými výpravami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 vzory odvozené od hradní architektury ve Svaté zemi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dirty="0"/>
              <a:t>1. pol. 13. stol.  –  </a:t>
            </a:r>
            <a:r>
              <a:rPr lang="cs-CZ" altLang="cs-CZ" sz="1800" b="1" dirty="0"/>
              <a:t>Džbán</a:t>
            </a:r>
          </a:p>
          <a:p>
            <a:pPr eaLnBrk="1" hangingPunct="1">
              <a:defRPr/>
            </a:pPr>
            <a:r>
              <a:rPr lang="cs-CZ" altLang="cs-CZ" sz="1800" dirty="0"/>
              <a:t>2. pol. 13. stol.  –  </a:t>
            </a:r>
            <a:r>
              <a:rPr lang="cs-CZ" altLang="cs-CZ" sz="1800" b="1" dirty="0"/>
              <a:t>Nižbor, Úsov, a Tábor </a:t>
            </a:r>
          </a:p>
          <a:p>
            <a:pPr eaLnBrk="1" hangingPunct="1">
              <a:defRPr/>
            </a:pPr>
            <a:r>
              <a:rPr lang="cs-CZ" altLang="cs-CZ" sz="1800" dirty="0"/>
              <a:t>Konec 13. stol.  –  </a:t>
            </a:r>
            <a:r>
              <a:rPr lang="cs-CZ" altLang="cs-CZ" sz="1800" b="1" dirty="0"/>
              <a:t>Konopiště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Čechy </a:t>
            </a:r>
            <a:r>
              <a:rPr lang="cs-CZ" altLang="cs-CZ" sz="1800" dirty="0"/>
              <a:t> –  nesetkáváme s typickými bránami, sevřenými dvěma věžemi věžicemi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 err="1"/>
              <a:t>Týřov</a:t>
            </a:r>
            <a:r>
              <a:rPr lang="cs-CZ" altLang="cs-CZ" sz="1800" b="1" dirty="0"/>
              <a:t> a Konopiště  </a:t>
            </a:r>
            <a:r>
              <a:rPr lang="cs-CZ" altLang="cs-CZ" sz="1800" dirty="0"/>
              <a:t>–  předsunutí </a:t>
            </a:r>
            <a:r>
              <a:rPr lang="cs-CZ" altLang="cs-CZ" sz="1800" dirty="0" err="1"/>
              <a:t>flankovacích</a:t>
            </a:r>
            <a:r>
              <a:rPr lang="cs-CZ" altLang="cs-CZ" sz="1800" dirty="0"/>
              <a:t> věží před kurtiny podobně jako ve Francii 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 err="1"/>
              <a:t>Týřov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druhá brána řešena typickou domácí čtyřhrannou průjezdní věží a </a:t>
            </a:r>
            <a:r>
              <a:rPr lang="cs-CZ" altLang="cs-CZ" sz="1800" dirty="0" err="1"/>
              <a:t>stěžejkovým</a:t>
            </a:r>
            <a:r>
              <a:rPr lang="cs-CZ" altLang="cs-CZ" sz="1800" dirty="0"/>
              <a:t> padacím mostem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A60265-9E6B-4E94-97B4-98E232376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431" y="986319"/>
            <a:ext cx="9541857" cy="54906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Džbán </a:t>
            </a:r>
            <a:r>
              <a:rPr lang="cs-CZ" sz="1800" dirty="0"/>
              <a:t> –  kombinace francouzského kastelového schématu s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obvodovou zástavbou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čelní </a:t>
            </a:r>
            <a:r>
              <a:rPr lang="cs-CZ" sz="1800" dirty="0" err="1"/>
              <a:t>stana</a:t>
            </a:r>
            <a:r>
              <a:rPr lang="cs-CZ" sz="1800" dirty="0"/>
              <a:t> zřejmě byla inspirována </a:t>
            </a:r>
            <a:r>
              <a:rPr lang="cs-CZ" sz="1800" dirty="0" err="1"/>
              <a:t>Týřovem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nemá ucelený </a:t>
            </a:r>
            <a:r>
              <a:rPr lang="cs-CZ" sz="1800" dirty="0" err="1"/>
              <a:t>flankovací</a:t>
            </a:r>
            <a:r>
              <a:rPr lang="cs-CZ" sz="1800" dirty="0"/>
              <a:t> systém (jen čelní strana)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Nižbor</a:t>
            </a:r>
            <a:r>
              <a:rPr lang="cs-CZ" sz="1800" dirty="0"/>
              <a:t> –  postavil Přemysl Otakar II.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jen jediná věž mezi kaplí a palácem znemožňující frankování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Úsov, Tábor </a:t>
            </a:r>
            <a:r>
              <a:rPr lang="cs-CZ" sz="1800" dirty="0"/>
              <a:t>– věže nemají </a:t>
            </a:r>
            <a:r>
              <a:rPr lang="cs-CZ" sz="1800" dirty="0" err="1"/>
              <a:t>flankovací</a:t>
            </a:r>
            <a:r>
              <a:rPr lang="cs-CZ" sz="1800" dirty="0"/>
              <a:t> schopnost 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Vzor</a:t>
            </a:r>
            <a:r>
              <a:rPr lang="cs-CZ" sz="1800" dirty="0"/>
              <a:t>  –  </a:t>
            </a:r>
            <a:r>
              <a:rPr lang="cs-CZ" sz="1800" dirty="0" err="1"/>
              <a:t>Týřov</a:t>
            </a:r>
            <a:r>
              <a:rPr lang="cs-CZ" sz="1800" dirty="0"/>
              <a:t>:  ale nepochopení </a:t>
            </a:r>
            <a:r>
              <a:rPr lang="cs-CZ" sz="1800" dirty="0" err="1"/>
              <a:t>flankovací</a:t>
            </a:r>
            <a:r>
              <a:rPr lang="cs-CZ" sz="1800" dirty="0"/>
              <a:t> funkce opevnění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EAB20445-55AC-4037-AFF5-C08DC6960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47" y="18019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              Vliv křížových výprav na evropské hradní stavitelství </a:t>
            </a:r>
            <a:endParaRPr lang="cs-CZ" alt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002C02-955B-4F05-A3D7-D266DDA18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46" y="1600200"/>
            <a:ext cx="11691991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Oktogonální věže  </a:t>
            </a:r>
            <a:r>
              <a:rPr lang="cs-CZ" sz="1800" dirty="0"/>
              <a:t>–  Istanbul (</a:t>
            </a:r>
            <a:r>
              <a:rPr lang="cs-CZ" sz="1800" dirty="0" err="1"/>
              <a:t>Theodosiánské</a:t>
            </a:r>
            <a:r>
              <a:rPr lang="cs-CZ" sz="1800" dirty="0"/>
              <a:t> hradby, poč. 5.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Alsasko, Rakousko – </a:t>
            </a:r>
            <a:r>
              <a:rPr lang="cs-CZ" sz="1800" dirty="0" err="1"/>
              <a:t>Hainburk</a:t>
            </a:r>
            <a:r>
              <a:rPr lang="cs-CZ" sz="1800" dirty="0"/>
              <a:t>, Morava – Znojmo)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Bosované zdivo  </a:t>
            </a:r>
            <a:r>
              <a:rPr lang="cs-CZ" sz="1800" dirty="0"/>
              <a:t>–  antické dědictví (Řecko. Řím, Arabové)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Francie: </a:t>
            </a:r>
            <a:r>
              <a:rPr lang="cs-CZ" altLang="cs-CZ" sz="1800" dirty="0"/>
              <a:t>hrad </a:t>
            </a:r>
            <a:r>
              <a:rPr lang="cs-CZ" altLang="cs-CZ" sz="1800" dirty="0" err="1"/>
              <a:t>Cignod</a:t>
            </a:r>
            <a:r>
              <a:rPr lang="cs-CZ" altLang="cs-CZ" sz="1800" dirty="0"/>
              <a:t> (1100) a </a:t>
            </a:r>
            <a:r>
              <a:rPr lang="cs-CZ" altLang="cs-CZ" sz="1800" dirty="0" err="1"/>
              <a:t>Gressan</a:t>
            </a:r>
            <a:r>
              <a:rPr lang="cs-CZ" altLang="cs-CZ" sz="1800" dirty="0"/>
              <a:t> (1120). 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</a:t>
            </a:r>
            <a:r>
              <a:rPr lang="cs-CZ" sz="1800" dirty="0"/>
              <a:t>– recepce do německé hradní architektury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T. </a:t>
            </a:r>
            <a:r>
              <a:rPr lang="cs-CZ" sz="1800" b="1" dirty="0" err="1"/>
              <a:t>Steinmetz</a:t>
            </a:r>
            <a:r>
              <a:rPr lang="cs-CZ" sz="1800" b="1" dirty="0"/>
              <a:t>  </a:t>
            </a:r>
            <a:r>
              <a:rPr lang="cs-CZ" sz="1800" dirty="0"/>
              <a:t>–  bosované kvádry do německé hradní architektury zavedl král Konrád III., který se s ní seznámil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na cestě do Jeruzaléma v letech 1122–1127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–  Konrád III. požadoval na papeži nezávislé císařství a odvolával se při tom na biblické a antické panovníky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Tomu měla sloužit i architektura, kterou znal z Jeruzaléma a připisoval ji biblickým králům Davidovi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a Šalamounovi.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39E1B8-F15D-4054-9617-0F48531DA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6" t="59176" r="12526" b="7116"/>
          <a:stretch/>
        </p:blipFill>
        <p:spPr>
          <a:xfrm>
            <a:off x="380143" y="86567"/>
            <a:ext cx="11178283" cy="63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08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5">
            <a:extLst>
              <a:ext uri="{FF2B5EF4-FFF2-40B4-BE49-F238E27FC236}">
                <a16:creationId xmlns:a16="http://schemas.microsoft.com/office/drawing/2014/main" id="{ACAC7959-8425-4648-9234-F9449398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2832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Obrázek 6">
            <a:extLst>
              <a:ext uri="{FF2B5EF4-FFF2-40B4-BE49-F238E27FC236}">
                <a16:creationId xmlns:a16="http://schemas.microsoft.com/office/drawing/2014/main" id="{DB6FC5BC-EBAB-496D-8920-000B398B3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4"/>
          <a:stretch>
            <a:fillRect/>
          </a:stretch>
        </p:blipFill>
        <p:spPr bwMode="auto">
          <a:xfrm>
            <a:off x="4983164" y="3530600"/>
            <a:ext cx="568483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Obdélník 8">
            <a:extLst>
              <a:ext uri="{FF2B5EF4-FFF2-40B4-BE49-F238E27FC236}">
                <a16:creationId xmlns:a16="http://schemas.microsoft.com/office/drawing/2014/main" id="{05752A1E-BA72-4B92-B84E-A6667E0A0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3657600"/>
            <a:ext cx="384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Istanbul – Theodosiánské hradby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11D9AE9D-2888-4472-98DB-5332FE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319" y="0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dirty="0"/>
            </a:br>
            <a:r>
              <a:rPr lang="cs-CZ" altLang="cs-CZ" dirty="0"/>
              <a:t>                                    </a:t>
            </a:r>
            <a:r>
              <a:rPr lang="cs-CZ" altLang="cs-CZ" sz="3200" dirty="0">
                <a:solidFill>
                  <a:srgbClr val="FF0000"/>
                </a:solidFill>
              </a:rPr>
              <a:t>Bosované zdivo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18D3E437-A678-429E-9447-280E7DC4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19" y="1600199"/>
            <a:ext cx="10674849" cy="51293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T. Durdík,</a:t>
            </a:r>
            <a:r>
              <a:rPr lang="cs-CZ" altLang="cs-CZ" sz="1600" dirty="0"/>
              <a:t> K problematice možného ovlivnění středoevropské hradní architektury křížovými výpravami do Svaté země, in: </a:t>
            </a:r>
            <a:r>
              <a:rPr lang="cs-CZ" altLang="cs-CZ" sz="1600" dirty="0" err="1"/>
              <a:t>Archaeologia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historica</a:t>
            </a:r>
            <a:r>
              <a:rPr lang="cs-CZ" altLang="cs-CZ" sz="1600" dirty="0"/>
              <a:t> 36/1, 2011, 7–25.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de-DE" altLang="cs-CZ" sz="1600" b="1" dirty="0"/>
              <a:t>T. </a:t>
            </a:r>
            <a:r>
              <a:rPr lang="de-DE" altLang="cs-CZ" sz="1600" b="1" dirty="0" err="1"/>
              <a:t>Durdík</a:t>
            </a:r>
            <a:r>
              <a:rPr lang="de-DE" altLang="cs-CZ" sz="1600" dirty="0"/>
              <a:t>, Buckelquader auf böhmischen Burgen der </a:t>
            </a:r>
            <a:r>
              <a:rPr lang="de-DE" altLang="cs-CZ" sz="1600" dirty="0" err="1"/>
              <a:t>stauschen</a:t>
            </a:r>
            <a:r>
              <a:rPr lang="de-DE" altLang="cs-CZ" sz="1600" dirty="0"/>
              <a:t> und </a:t>
            </a:r>
            <a:r>
              <a:rPr lang="de-DE" altLang="cs-CZ" sz="1600" dirty="0" err="1"/>
              <a:t>spätpřemyslidischen</a:t>
            </a:r>
            <a:r>
              <a:rPr lang="de-DE" altLang="cs-CZ" sz="1600" dirty="0"/>
              <a:t> Zeit, in: Die Pfalz </a:t>
            </a:r>
            <a:r>
              <a:rPr lang="de-DE" altLang="cs-CZ" sz="1600" dirty="0" err="1"/>
              <a:t>Wimpfen</a:t>
            </a:r>
            <a:r>
              <a:rPr lang="de-DE" altLang="cs-CZ" sz="1600" dirty="0"/>
              <a:t> und der Burgenbau in Südwestdeutschland, Petersberg 2013, Forschungen zu Burgen und Schlösser 15, 217–225</a:t>
            </a:r>
            <a:r>
              <a:rPr lang="cs-CZ" altLang="cs-CZ" sz="1600" dirty="0"/>
              <a:t>.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dirty="0"/>
              <a:t>J</a:t>
            </a:r>
            <a:r>
              <a:rPr lang="cs-CZ" altLang="cs-CZ" sz="1600" b="1" dirty="0"/>
              <a:t>. Varhaník</a:t>
            </a:r>
            <a:r>
              <a:rPr lang="cs-CZ" altLang="cs-CZ" sz="1600" dirty="0"/>
              <a:t>, Bosované zdivo na českých hradech, SVORNÍK 12/2014, 1–12.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P. </a:t>
            </a:r>
            <a:r>
              <a:rPr lang="cs-CZ" altLang="cs-CZ" sz="1600" b="1" dirty="0" err="1"/>
              <a:t>Schicht</a:t>
            </a:r>
            <a:r>
              <a:rPr lang="cs-CZ" altLang="cs-CZ" sz="1600" b="1" dirty="0"/>
              <a:t> </a:t>
            </a:r>
            <a:r>
              <a:rPr lang="cs-CZ" altLang="cs-CZ" sz="1600" dirty="0"/>
              <a:t>– výskytu bosovaných kvádrů v Rakousku                                                                  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1">
            <a:extLst>
              <a:ext uri="{FF2B5EF4-FFF2-40B4-BE49-F238E27FC236}">
                <a16:creationId xmlns:a16="http://schemas.microsoft.com/office/drawing/2014/main" id="{F0352518-F8E5-4601-B854-7D82535FA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38542" r="32065" b="19792"/>
          <a:stretch>
            <a:fillRect/>
          </a:stretch>
        </p:blipFill>
        <p:spPr bwMode="auto">
          <a:xfrm>
            <a:off x="138702" y="168274"/>
            <a:ext cx="7681913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Obrázek 3">
            <a:extLst>
              <a:ext uri="{FF2B5EF4-FFF2-40B4-BE49-F238E27FC236}">
                <a16:creationId xmlns:a16="http://schemas.microsoft.com/office/drawing/2014/main" id="{E00E7A2E-359C-4296-8EEB-CCFDDFAFD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4" t="31250" r="32063" b="21875"/>
          <a:stretch>
            <a:fillRect/>
          </a:stretch>
        </p:blipFill>
        <p:spPr bwMode="auto">
          <a:xfrm>
            <a:off x="8060076" y="168274"/>
            <a:ext cx="3066836" cy="336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Obrázek 4">
            <a:extLst>
              <a:ext uri="{FF2B5EF4-FFF2-40B4-BE49-F238E27FC236}">
                <a16:creationId xmlns:a16="http://schemas.microsoft.com/office/drawing/2014/main" id="{174E0D9A-E25B-40B5-981D-42C5BA2CE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29485" r="32973" b="8984"/>
          <a:stretch>
            <a:fillRect/>
          </a:stretch>
        </p:blipFill>
        <p:spPr bwMode="auto">
          <a:xfrm>
            <a:off x="237163" y="3700462"/>
            <a:ext cx="410051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EF17087-A997-44A4-8D21-0A398E9A186E}"/>
              </a:ext>
            </a:extLst>
          </p:cNvPr>
          <p:cNvSpPr txBox="1">
            <a:spLocks/>
          </p:cNvSpPr>
          <p:nvPr/>
        </p:nvSpPr>
        <p:spPr>
          <a:xfrm>
            <a:off x="4645900" y="3949779"/>
            <a:ext cx="7428216" cy="23541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1600" b="1" dirty="0"/>
              <a:t>T. Durdík,</a:t>
            </a:r>
            <a:r>
              <a:rPr lang="cs-CZ" altLang="cs-CZ" sz="1600" dirty="0"/>
              <a:t> K problematice možného ovlivnění středoevropské hradní architektury křížovými výpravami do Svaté země, in: </a:t>
            </a:r>
            <a:r>
              <a:rPr lang="cs-CZ" altLang="cs-CZ" sz="1600" dirty="0" err="1"/>
              <a:t>Archaeologia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historica</a:t>
            </a:r>
            <a:r>
              <a:rPr lang="cs-CZ" altLang="cs-CZ" sz="1600" dirty="0"/>
              <a:t> 36/1, 2011, 7–25.</a:t>
            </a:r>
          </a:p>
          <a:p>
            <a:pPr>
              <a:defRPr/>
            </a:pPr>
            <a:r>
              <a:rPr lang="de-DE" altLang="cs-CZ" sz="1600" b="1" dirty="0"/>
              <a:t>T. </a:t>
            </a:r>
            <a:r>
              <a:rPr lang="de-DE" altLang="cs-CZ" sz="1600" b="1" dirty="0" err="1"/>
              <a:t>Durdík</a:t>
            </a:r>
            <a:r>
              <a:rPr lang="de-DE" altLang="cs-CZ" sz="1600" dirty="0"/>
              <a:t>, Buckelquader auf böhmischen Burgen der </a:t>
            </a:r>
            <a:r>
              <a:rPr lang="de-DE" altLang="cs-CZ" sz="1600" dirty="0" err="1"/>
              <a:t>stauschen</a:t>
            </a:r>
            <a:r>
              <a:rPr lang="de-DE" altLang="cs-CZ" sz="1600" dirty="0"/>
              <a:t> und </a:t>
            </a:r>
            <a:r>
              <a:rPr lang="de-DE" altLang="cs-CZ" sz="1600" dirty="0" err="1"/>
              <a:t>spätpřemyslidischen</a:t>
            </a:r>
            <a:r>
              <a:rPr lang="de-DE" altLang="cs-CZ" sz="1600" dirty="0"/>
              <a:t> Zeit, in: Die Pfalz Wimpfen und der Burgenbau in Südwestdeutschland, Petersberg 2013, Forschungen zu Burgen und Schlösser 15, 217–225</a:t>
            </a:r>
            <a:r>
              <a:rPr lang="cs-CZ" altLang="cs-CZ" sz="1600" dirty="0"/>
              <a:t>.</a:t>
            </a:r>
          </a:p>
          <a:p>
            <a:pPr>
              <a:defRPr/>
            </a:pPr>
            <a:r>
              <a:rPr lang="cs-CZ" altLang="cs-CZ" sz="1600" dirty="0"/>
              <a:t>J</a:t>
            </a:r>
            <a:r>
              <a:rPr lang="cs-CZ" altLang="cs-CZ" sz="1600" b="1" dirty="0"/>
              <a:t>. Varhaník</a:t>
            </a:r>
            <a:r>
              <a:rPr lang="cs-CZ" altLang="cs-CZ" sz="1600" dirty="0"/>
              <a:t>, Bosované zdivo na českých hradech, SVORNÍK 12/2014, 1–12.</a:t>
            </a:r>
          </a:p>
          <a:p>
            <a:pPr>
              <a:defRPr/>
            </a:pPr>
            <a:r>
              <a:rPr lang="cs-CZ" altLang="cs-CZ" sz="1600" b="1" dirty="0"/>
              <a:t>P. </a:t>
            </a:r>
            <a:r>
              <a:rPr lang="cs-CZ" altLang="cs-CZ" sz="1600" b="1" dirty="0" err="1"/>
              <a:t>Schicht</a:t>
            </a:r>
            <a:r>
              <a:rPr lang="cs-CZ" altLang="cs-CZ" sz="1600" b="1" dirty="0"/>
              <a:t> </a:t>
            </a:r>
            <a:r>
              <a:rPr lang="cs-CZ" altLang="cs-CZ" sz="1600" dirty="0"/>
              <a:t>– výskytu bosovaných kvádrů v Rakousku                                                                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C2BB8279-05E1-4D8D-BC26-431ABFCB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Obléhací technika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15896-A871-4890-97FE-F2BCC809E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270" y="1828799"/>
            <a:ext cx="9155130" cy="466407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000" b="1" dirty="0"/>
              <a:t>Přínos křižáckých výprav</a:t>
            </a:r>
            <a:r>
              <a:rPr lang="cs-CZ" sz="2000" dirty="0"/>
              <a:t>: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 vznik hradů s věží v čele nebo se štítovou zdí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 rozvoj vojenství (strategie dobývání)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 rozvoj vyspělé obléhací techniky (velké obléhací stroje)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  prolamování hradebních zdí střílnami (Landštejn)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 lukostřelecké </a:t>
            </a:r>
            <a:r>
              <a:rPr lang="cs-CZ" sz="2000" dirty="0" err="1"/>
              <a:t>šrěrbinové</a:t>
            </a:r>
            <a:r>
              <a:rPr lang="cs-CZ" sz="2000" dirty="0"/>
              <a:t> střílny (Křivoklát)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–   pětiboké věže (v Čechách věže s břitem)  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22D11F-4C3B-4788-B8B1-FF56D0680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1" t="44944" r="10748" b="7416"/>
          <a:stretch/>
        </p:blipFill>
        <p:spPr>
          <a:xfrm>
            <a:off x="1870480" y="69710"/>
            <a:ext cx="8451039" cy="67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0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E4646928-A5AB-43CF-B81B-C3CAA9BA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363" y="152400"/>
            <a:ext cx="617220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altLang="cs-CZ" b="1" dirty="0"/>
            </a:br>
            <a:r>
              <a:rPr lang="cs-CZ" altLang="cs-CZ" b="1" dirty="0"/>
              <a:t>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Typologie hradů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8E0385F-A08F-42B3-AAA3-48D618AF4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88" y="1371600"/>
            <a:ext cx="9907712" cy="5486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b="1" dirty="0"/>
              <a:t>Horský hrádek  </a:t>
            </a:r>
            <a:r>
              <a:rPr lang="cs-CZ" sz="2000" dirty="0"/>
              <a:t>–  nezděné objekty, málo zkoumané, opevněné valem a příkopem (Kynžvart)</a:t>
            </a:r>
          </a:p>
          <a:p>
            <a:pPr eaLnBrk="1" hangingPunct="1">
              <a:defRPr/>
            </a:pPr>
            <a:r>
              <a:rPr lang="cs-CZ" sz="2000" b="1" dirty="0" err="1"/>
              <a:t>Donjonového</a:t>
            </a:r>
            <a:r>
              <a:rPr lang="cs-CZ" sz="2000" b="1" dirty="0"/>
              <a:t> typu</a:t>
            </a:r>
          </a:p>
          <a:p>
            <a:pPr eaLnBrk="1" hangingPunct="1">
              <a:defRPr/>
            </a:pPr>
            <a:r>
              <a:rPr lang="cs-CZ" sz="2000" b="1" dirty="0" err="1"/>
              <a:t>Bergfritového</a:t>
            </a:r>
            <a:r>
              <a:rPr lang="cs-CZ" sz="2000" b="1" dirty="0"/>
              <a:t> typu</a:t>
            </a:r>
          </a:p>
          <a:p>
            <a:pPr eaLnBrk="1" hangingPunct="1">
              <a:defRPr/>
            </a:pPr>
            <a:r>
              <a:rPr lang="cs-CZ" sz="2000" b="1" dirty="0"/>
              <a:t>Obvodová zástavba (Tzv. </a:t>
            </a:r>
            <a:r>
              <a:rPr lang="cs-CZ" sz="2000" b="1" dirty="0" err="1"/>
              <a:t>dvorcový</a:t>
            </a:r>
            <a:r>
              <a:rPr lang="cs-CZ" sz="2000" b="1" dirty="0"/>
              <a:t> typ)</a:t>
            </a:r>
          </a:p>
          <a:p>
            <a:pPr eaLnBrk="1" hangingPunct="1">
              <a:defRPr/>
            </a:pPr>
            <a:r>
              <a:rPr lang="cs-CZ" sz="2000" b="1" dirty="0"/>
              <a:t>Kastely  –  francouzský 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–  středoevropský </a:t>
            </a:r>
          </a:p>
          <a:p>
            <a:pPr eaLnBrk="1" hangingPunct="1">
              <a:defRPr/>
            </a:pPr>
            <a:r>
              <a:rPr lang="cs-CZ" sz="2000" b="1" dirty="0" err="1"/>
              <a:t>Bezvěžové</a:t>
            </a:r>
            <a:r>
              <a:rPr lang="cs-CZ" sz="2000" b="1" dirty="0"/>
              <a:t> hrady –  s plášťovou zdí </a:t>
            </a:r>
          </a:p>
          <a:p>
            <a:pPr eaLnBrk="1" hangingPunct="1">
              <a:defRPr/>
            </a:pPr>
            <a:r>
              <a:rPr lang="cs-CZ" sz="2000" b="1" dirty="0"/>
              <a:t>Palácového typu </a:t>
            </a:r>
            <a:r>
              <a:rPr lang="cs-CZ" sz="2000" dirty="0"/>
              <a:t>(hlavní obranná stavba)</a:t>
            </a:r>
          </a:p>
          <a:p>
            <a:pPr eaLnBrk="1" hangingPunct="1">
              <a:defRPr/>
            </a:pPr>
            <a:r>
              <a:rPr lang="cs-CZ" sz="2000" b="1" dirty="0" err="1"/>
              <a:t>Dvoupalácové</a:t>
            </a:r>
            <a:r>
              <a:rPr lang="cs-CZ" sz="2000" b="1" dirty="0"/>
              <a:t> dispozice</a:t>
            </a:r>
          </a:p>
          <a:p>
            <a:pPr eaLnBrk="1" hangingPunct="1">
              <a:defRPr/>
            </a:pPr>
            <a:r>
              <a:rPr lang="cs-CZ" sz="2000" b="1" dirty="0"/>
              <a:t>Hrad blokové dispozice</a:t>
            </a:r>
          </a:p>
          <a:p>
            <a:pPr eaLnBrk="1" hangingPunct="1">
              <a:defRPr/>
            </a:pPr>
            <a:r>
              <a:rPr lang="cs-CZ" sz="2000" b="1" dirty="0"/>
              <a:t>Husitské hrady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8E3FD6AA-69A9-4B1F-B248-39656232E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28600"/>
            <a:ext cx="6858000" cy="857250"/>
          </a:xfrm>
        </p:spPr>
        <p:txBody>
          <a:bodyPr/>
          <a:lstStyle/>
          <a:p>
            <a:r>
              <a:rPr lang="cs-CZ" altLang="cs-CZ" sz="3200" b="1">
                <a:solidFill>
                  <a:srgbClr val="FF0000"/>
                </a:solidFill>
              </a:rPr>
              <a:t>Typologie podle Tomáše Durdíka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7808CE-A185-45C2-80D6-3B3E1F4EA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75" y="1085850"/>
            <a:ext cx="11876925" cy="577215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sz="1350" dirty="0"/>
          </a:p>
          <a:p>
            <a:pPr>
              <a:defRPr/>
            </a:pPr>
            <a:r>
              <a:rPr lang="cs-CZ" sz="1800" b="1" dirty="0"/>
              <a:t>Hrad </a:t>
            </a:r>
            <a:r>
              <a:rPr lang="cs-CZ" sz="1800" b="1" dirty="0" err="1"/>
              <a:t>donjonového</a:t>
            </a:r>
            <a:r>
              <a:rPr lang="cs-CZ" sz="1800" b="1" dirty="0"/>
              <a:t> typu:    Donjon  =  obytná věž</a:t>
            </a:r>
            <a:r>
              <a:rPr lang="cs-CZ" sz="1800" dirty="0"/>
              <a:t>, v Čechách nejčastěji čtverhranná</a:t>
            </a:r>
          </a:p>
          <a:p>
            <a:pPr marL="0" indent="0">
              <a:buNone/>
              <a:defRPr/>
            </a:pPr>
            <a:r>
              <a:rPr lang="cs-CZ" sz="1800" dirty="0"/>
              <a:t>       –   v královském hradním stavitelství od samého počátku (Přimda) </a:t>
            </a:r>
          </a:p>
          <a:p>
            <a:pPr marL="0" indent="0">
              <a:buNone/>
              <a:defRPr/>
            </a:pPr>
            <a:r>
              <a:rPr lang="cs-CZ" sz="1800" dirty="0"/>
              <a:t>       –   dispozici tvoří volně stojící obytná věž s otopným zařízením (krby), ohrazená hradbou  </a:t>
            </a:r>
          </a:p>
          <a:p>
            <a:pPr marL="0" indent="0">
              <a:buNone/>
              <a:defRPr/>
            </a:pPr>
            <a:r>
              <a:rPr lang="cs-CZ" sz="1800" dirty="0"/>
              <a:t>       –   donjon tvoří hlavní obytnou a hospodářskou stavbu (ostatní zástavba pomocná) </a:t>
            </a:r>
          </a:p>
          <a:p>
            <a:pPr marL="0" indent="0">
              <a:buNone/>
              <a:defRPr/>
            </a:pPr>
            <a:r>
              <a:rPr lang="cs-CZ" sz="1800" dirty="0"/>
              <a:t>       –    přístupný (hospod. důvody) z přízemí (špatné pro obranu).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Lokality:  Přimda, Rábí (13 x 19 m), </a:t>
            </a:r>
            <a:r>
              <a:rPr lang="cs-CZ" sz="1800" dirty="0" err="1"/>
              <a:t>Pajrek</a:t>
            </a:r>
            <a:r>
              <a:rPr lang="cs-CZ" sz="1800" dirty="0"/>
              <a:t> (16 x 16 m), </a:t>
            </a:r>
            <a:r>
              <a:rPr lang="cs-CZ" sz="1800" dirty="0" err="1"/>
              <a:t>Týřov</a:t>
            </a:r>
            <a:r>
              <a:rPr lang="cs-CZ" sz="1800" dirty="0"/>
              <a:t> (zadní část), Zvíkov </a:t>
            </a:r>
          </a:p>
          <a:p>
            <a:pPr marL="0" indent="0">
              <a:buNone/>
              <a:defRPr/>
            </a:pPr>
            <a:endParaRPr lang="cs-CZ" sz="1500" dirty="0"/>
          </a:p>
          <a:p>
            <a:pPr>
              <a:defRPr/>
            </a:pPr>
            <a:r>
              <a:rPr lang="cs-CZ" sz="1800" b="1" dirty="0"/>
              <a:t>Hrad </a:t>
            </a:r>
            <a:r>
              <a:rPr lang="cs-CZ" sz="1800" b="1" dirty="0" err="1"/>
              <a:t>begrfritového</a:t>
            </a:r>
            <a:r>
              <a:rPr lang="cs-CZ" sz="1800" b="1" dirty="0"/>
              <a:t> typu:    </a:t>
            </a:r>
            <a:r>
              <a:rPr lang="cs-CZ" sz="1800" b="1" dirty="0" err="1"/>
              <a:t>Bergfrit</a:t>
            </a:r>
            <a:r>
              <a:rPr lang="cs-CZ" sz="1800" b="1" dirty="0"/>
              <a:t>  =  útočištná věž</a:t>
            </a:r>
            <a:r>
              <a:rPr lang="cs-CZ" sz="1800" dirty="0"/>
              <a:t>, přístupná z patra </a:t>
            </a:r>
          </a:p>
          <a:p>
            <a:pPr marL="0" indent="0">
              <a:buNone/>
              <a:defRPr/>
            </a:pPr>
            <a:r>
              <a:rPr lang="cs-CZ" sz="1800" dirty="0"/>
              <a:t>       –  D. Menclová:  hesensko-saský typ </a:t>
            </a:r>
          </a:p>
          <a:p>
            <a:pPr marL="0" indent="0">
              <a:buNone/>
              <a:defRPr/>
            </a:pPr>
            <a:r>
              <a:rPr lang="cs-CZ" sz="1800" dirty="0"/>
              <a:t>       –  typický pro šlechtické hrady vrcholné kolonizace </a:t>
            </a:r>
          </a:p>
          <a:p>
            <a:pPr marL="0" indent="0">
              <a:buNone/>
              <a:defRPr/>
            </a:pPr>
            <a:r>
              <a:rPr lang="cs-CZ" sz="1800" dirty="0"/>
              <a:t>       –  v Čechách většinou okrouhlá:  v přízemí nejsou žádné otvory (funkce útočiště)</a:t>
            </a:r>
          </a:p>
          <a:p>
            <a:pPr marL="0" indent="0">
              <a:buNone/>
              <a:defRPr/>
            </a:pPr>
            <a:r>
              <a:rPr lang="cs-CZ" sz="1800" dirty="0"/>
              <a:t>       –  nebyla určena k obývání a její prostory nejsou k tomuto účelu vybaveny </a:t>
            </a:r>
          </a:p>
          <a:p>
            <a:pPr marL="0" indent="0">
              <a:buNone/>
              <a:defRPr/>
            </a:pPr>
            <a:r>
              <a:rPr lang="cs-CZ" sz="1800" dirty="0"/>
              <a:t>       –  základní dispozice:  věž, palác a hradba </a:t>
            </a:r>
          </a:p>
          <a:p>
            <a:pPr marL="0" indent="0">
              <a:buNone/>
              <a:defRPr/>
            </a:pPr>
            <a:r>
              <a:rPr lang="cs-CZ" sz="1800" dirty="0"/>
              <a:t>       –  </a:t>
            </a:r>
            <a:r>
              <a:rPr lang="cs-CZ" sz="1800" b="1" dirty="0"/>
              <a:t>palác:  </a:t>
            </a:r>
            <a:r>
              <a:rPr lang="cs-CZ" sz="1800" dirty="0"/>
              <a:t>v nejchráněnějším místě, </a:t>
            </a:r>
            <a:r>
              <a:rPr lang="cs-CZ" sz="1800" b="1" dirty="0" err="1"/>
              <a:t>bergfrit</a:t>
            </a:r>
            <a:r>
              <a:rPr lang="cs-CZ" sz="1800" b="1" dirty="0"/>
              <a:t>:</a:t>
            </a:r>
            <a:r>
              <a:rPr lang="cs-CZ" sz="1800" dirty="0"/>
              <a:t> volně na nádvoří (nebo v hradbě) </a:t>
            </a:r>
          </a:p>
          <a:p>
            <a:pPr marL="0" indent="0">
              <a:buNone/>
              <a:defRPr/>
            </a:pPr>
            <a:r>
              <a:rPr lang="cs-CZ" sz="1800" dirty="0"/>
              <a:t>           Lokality:  Žebrák (přestavěn), Zvíkov (</a:t>
            </a:r>
            <a:r>
              <a:rPr lang="cs-CZ" sz="1800" dirty="0" err="1"/>
              <a:t>bergfrit</a:t>
            </a:r>
            <a:r>
              <a:rPr lang="cs-CZ" sz="1800" dirty="0"/>
              <a:t> s břitem)</a:t>
            </a:r>
          </a:p>
          <a:p>
            <a:pPr>
              <a:defRPr/>
            </a:pPr>
            <a:endParaRPr lang="cs-CZ" sz="1500" dirty="0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CFE4734B-78AB-405B-B9DC-D146461A4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53306" r="47169" b="20583"/>
          <a:stretch/>
        </p:blipFill>
        <p:spPr>
          <a:xfrm>
            <a:off x="9030985" y="3463260"/>
            <a:ext cx="2793760" cy="3105940"/>
          </a:xfrm>
          <a:prstGeom prst="rect">
            <a:avLst/>
          </a:prstGeom>
        </p:spPr>
      </p:pic>
      <p:pic>
        <p:nvPicPr>
          <p:cNvPr id="7" name="Picture 2" descr="Související obrázek">
            <a:extLst>
              <a:ext uri="{FF2B5EF4-FFF2-40B4-BE49-F238E27FC236}">
                <a16:creationId xmlns:a16="http://schemas.microsoft.com/office/drawing/2014/main" id="{FEC02242-4D40-40DC-9921-C42A5753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5365" y="397266"/>
            <a:ext cx="2545000" cy="27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4865</Words>
  <Application>Microsoft Office PowerPoint</Application>
  <PresentationFormat>Širokoúhlá obrazovka</PresentationFormat>
  <Paragraphs>655</Paragraphs>
  <Slides>63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Motiv Office</vt:lpstr>
      <vt:lpstr>Archeologie středověkých a novověkých panských sídel a fortifikací </vt:lpstr>
      <vt:lpstr>               Typologie hradů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Typologie hradů </vt:lpstr>
      <vt:lpstr>Typologie podle Tomáše Durdíka</vt:lpstr>
      <vt:lpstr> Přechodný typ </vt:lpstr>
      <vt:lpstr>       Přimda</vt:lpstr>
      <vt:lpstr>         Donjonový typ</vt:lpstr>
      <vt:lpstr>      Bergfritový typ</vt:lpstr>
      <vt:lpstr>   Obvodová zástavba              (Rundhausburg) </vt:lpstr>
      <vt:lpstr> Francouzský kastel </vt:lpstr>
      <vt:lpstr>Středoevropský kastel</vt:lpstr>
      <vt:lpstr>Prezentace aplikace PowerPoint</vt:lpstr>
      <vt:lpstr>   Italský kastel</vt:lpstr>
      <vt:lpstr> Bezvěžové hrady s plášťovou zdí </vt:lpstr>
      <vt:lpstr>Prezentace aplikace PowerPoint</vt:lpstr>
      <vt:lpstr>Prezentace aplikace PowerPoint</vt:lpstr>
      <vt:lpstr>   Bezvěžové hrady palácového typu  </vt:lpstr>
      <vt:lpstr>           Dvoupalácové dispozice</vt:lpstr>
      <vt:lpstr>Prezentace aplikace PowerPoint</vt:lpstr>
      <vt:lpstr>    Husitské hrady</vt:lpstr>
      <vt:lpstr>Prezentace aplikace PowerPoint</vt:lpstr>
      <vt:lpstr>      Jeskynní hrady</vt:lpstr>
      <vt:lpstr>                          Francouzský kastel</vt:lpstr>
      <vt:lpstr>                                    1. Královské stavby</vt:lpstr>
      <vt:lpstr>2. Šlechtické stavby</vt:lpstr>
      <vt:lpstr>Rozšíření francouzských kastelů</vt:lpstr>
      <vt:lpstr>Prezentace aplikace PowerPoint</vt:lpstr>
      <vt:lpstr>Prezentace aplikace PowerPoint</vt:lpstr>
      <vt:lpstr>                              Křižácké hrady ve Svaté zemi                                       vliv na evropské hradní stavitelství </vt:lpstr>
      <vt:lpstr>Prezentace aplikace PowerPoint</vt:lpstr>
      <vt:lpstr>Château Pèlerin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Křižácká architektura</vt:lpstr>
      <vt:lpstr>  Castel Blanc  (u Tartusu v Sýrii, 1202)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Křižácké hrady                 vliv na evropské hradní stavitelství </vt:lpstr>
      <vt:lpstr>Prezentace aplikace PowerPoint</vt:lpstr>
      <vt:lpstr>                Vliv na evropské hradní stavitelství </vt:lpstr>
      <vt:lpstr>Prezentace aplikace PowerPoint</vt:lpstr>
      <vt:lpstr>                    Vliv na naše hradní stavitelství </vt:lpstr>
      <vt:lpstr>Prezentace aplikace PowerPoint</vt:lpstr>
      <vt:lpstr>Prezentace aplikace PowerPoint</vt:lpstr>
      <vt:lpstr>                          Francouzský kastel</vt:lpstr>
      <vt:lpstr>Prezentace aplikace PowerPoint</vt:lpstr>
      <vt:lpstr>Prezentace aplikace PowerPoint</vt:lpstr>
      <vt:lpstr>                    Francouzské kastely v Čechách</vt:lpstr>
      <vt:lpstr>Prezentace aplikace PowerPoint</vt:lpstr>
      <vt:lpstr>                  Vliv křížových výprav na evropské hradní stavitelství </vt:lpstr>
      <vt:lpstr>Prezentace aplikace PowerPoint</vt:lpstr>
      <vt:lpstr>                                     Bosované zdivo </vt:lpstr>
      <vt:lpstr>Prezentace aplikace PowerPoint</vt:lpstr>
      <vt:lpstr>                        Obléhací technika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středověkých a novověkých panských sídel a fortifikací </dc:title>
  <dc:creator>Markéta Tymonová</dc:creator>
  <cp:lastModifiedBy>tym0001</cp:lastModifiedBy>
  <cp:revision>61</cp:revision>
  <dcterms:created xsi:type="dcterms:W3CDTF">2023-08-24T13:04:15Z</dcterms:created>
  <dcterms:modified xsi:type="dcterms:W3CDTF">2024-10-13T20:13:49Z</dcterms:modified>
</cp:coreProperties>
</file>