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05" r:id="rId3"/>
    <p:sldId id="435" r:id="rId4"/>
    <p:sldId id="293" r:id="rId5"/>
    <p:sldId id="295" r:id="rId6"/>
    <p:sldId id="307" r:id="rId7"/>
    <p:sldId id="425" r:id="rId8"/>
    <p:sldId id="420" r:id="rId9"/>
    <p:sldId id="416" r:id="rId10"/>
    <p:sldId id="417" r:id="rId11"/>
    <p:sldId id="422" r:id="rId12"/>
    <p:sldId id="330" r:id="rId13"/>
    <p:sldId id="296" r:id="rId14"/>
    <p:sldId id="297" r:id="rId15"/>
    <p:sldId id="458" r:id="rId16"/>
    <p:sldId id="459" r:id="rId17"/>
    <p:sldId id="262" r:id="rId18"/>
    <p:sldId id="457" r:id="rId19"/>
    <p:sldId id="461" r:id="rId20"/>
    <p:sldId id="473" r:id="rId21"/>
    <p:sldId id="283" r:id="rId22"/>
    <p:sldId id="468" r:id="rId23"/>
    <p:sldId id="469" r:id="rId24"/>
    <p:sldId id="284" r:id="rId25"/>
    <p:sldId id="456" r:id="rId26"/>
    <p:sldId id="474" r:id="rId27"/>
    <p:sldId id="471" r:id="rId28"/>
    <p:sldId id="463" r:id="rId29"/>
    <p:sldId id="455" r:id="rId30"/>
    <p:sldId id="452" r:id="rId31"/>
    <p:sldId id="453" r:id="rId32"/>
    <p:sldId id="470" r:id="rId33"/>
    <p:sldId id="465" r:id="rId34"/>
    <p:sldId id="475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CC44E-3743-47C3-9FB2-1B9CD39ACAFA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F6A68-C0BF-4FCB-85F2-D7C69862F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F6A68-C0BF-4FCB-85F2-D7C69862F3C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55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F6A68-C0BF-4FCB-85F2-D7C69862F3C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2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F6A68-C0BF-4FCB-85F2-D7C69862F3C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26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299F0-A00E-401F-B34E-EF458859B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995D9B-A7C6-4073-AF48-905C766B7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B85060-2159-44C9-8CF3-9E2DF31E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C3686-D10F-48B0-9DF4-8B0CCF9B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91433D-B927-4C17-85A4-0942375F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3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485F7-165F-487D-8948-585708B8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09219F-AFE5-4E6C-B36C-A25AC5334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FEA47C-C0BC-4246-A17C-F1934F99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9063A9-B2AA-4EDB-8F4F-A322A22EB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47FA79-EB47-4B21-B7D0-B6BA19E5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9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A0170D-6DF2-4BC1-9875-DEB74021B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F8B6A1-6139-4B51-A62C-A02CBB4C6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D7EE07-A5D7-4A62-9636-00F59D5A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EED2F7-3391-4B4C-9684-0424B345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6FBFC-5F32-4AD5-AE40-B94FD644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44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208F0-8451-4665-9647-1BB07E57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73976-E3B9-4A7E-ACC5-41AA5305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1133F1-97C3-4C3F-9794-086C296F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4DC93F-5523-4147-9FF3-2270A7C2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EA4BD4-B0C9-402C-9DCD-3859AC95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68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07408-0081-4F34-A23C-5B0AC91E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4C9C8E-5F9E-4F67-8BA3-5151CB457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B558D7-D27E-47A0-8A05-38F3FD67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D75A61-8255-4D9C-997F-E4B3BA74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C5CC9F-1363-4898-99C6-B42D1AD2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53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2CBA-1AD4-445C-A904-9629D48E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2B957-D03C-4054-8AD2-0D88BA80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2E1180-7015-4E54-9246-40FAE9CD8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262E14-017E-478B-AD5E-0FB500DD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2071F1-81F2-42D9-9FCC-0BA1D3B1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81E5C6-3286-4E17-AD0F-C4585DBB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86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0A11A-7A19-4181-9199-3C23A731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4E2D35-309A-468C-B274-0EC85541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C9F681-EDD9-4006-B4D2-49894483E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BF1EDF-755D-42B3-8936-C9210A034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BDFBD9-8CCB-4F1B-AAEE-681340DBE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6247C6-2B76-4FFF-B76B-0C99303D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48D268-22B2-44E6-8C87-ACE4412D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4E4966-9CC7-4359-BB46-BD5263EF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25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62B20-A5F0-4334-9C55-58CABB3D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968808-1465-4AAD-AAAF-D86819E5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5E4D7F-7AEB-47C2-8CD9-E8208ADB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8E3AEC-4BBA-4A13-9A78-60C82202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61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1895BD-469D-4F37-A5FF-ED80A16A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73251D-E60F-4E17-93E6-D0D0D9E2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D16ED-F16B-49F4-BB31-848F756E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83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40E4B-3837-4C0D-AB92-797E8E86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35F04-816A-46B5-ABB9-3EE2FDC0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C6F28C-90BC-4F2E-A97C-67CE797C2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422E5B-3D0A-4EFB-BE94-946450F3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7A6F3A-CF44-4B1A-980A-2FED3945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CC585C-A874-4FE2-A8BC-45E2BCE6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19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715B6-8308-437A-8664-43D4D130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F7C711D-E9D6-4BB3-A92B-26483E2BD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862858-C067-4285-B2AD-DEADDDCF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427155-093E-416A-B6DE-3781221B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1791DA-0BAF-4556-AC78-200D1BD3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7813DA-993E-4A80-B5AE-6AC2DA4C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5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37882D-3E96-467F-B22B-A4611B94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61735B-82B5-4F94-A4FD-A6DCC255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E45BBB-EEC4-48DE-87B3-6DB4E33E0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B77F-C6DA-4D0C-B538-93199947A29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ED2B55-6884-46ED-BED2-8D6B9653D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106A97-EE8D-4BA7-A861-929D50D44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2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imiterium.cz/" TargetMode="External"/><Relationship Id="rId2" Type="http://schemas.openxmlformats.org/officeDocument/2006/relationships/hyperlink" Target="https://www.cirkevnimap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remapy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g"/><Relationship Id="rId9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B45DE-8E34-4322-B8C4-55F951CC5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Archeologie středověké a novověké sakrální architektury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A7108A-6FA2-4095-B843-F6FD6E65A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Náboženské systémy a jejich ideové zdroje, prameny, terminologie, literatura.</a:t>
            </a:r>
            <a:endParaRPr lang="cs-CZ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9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97C0A3-FCE8-4410-815C-6C1F224E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484873"/>
            <a:ext cx="11770760" cy="664539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900" dirty="0"/>
              <a:t>1. Valná většina obyvatel preferovala zábavu před prací.</a:t>
            </a:r>
          </a:p>
          <a:p>
            <a:pPr>
              <a:defRPr/>
            </a:pPr>
            <a:r>
              <a:rPr lang="cs-CZ" sz="1900" dirty="0"/>
              <a:t>2. Tradiční role otců jako živitelů rodiny byla zpochybňována, rozvrácené vztahy, svobodně žijící matky bez otců.</a:t>
            </a:r>
          </a:p>
          <a:p>
            <a:pPr>
              <a:defRPr/>
            </a:pPr>
            <a:r>
              <a:rPr lang="cs-CZ" sz="1900" dirty="0"/>
              <a:t>3. Bohatí pečovali o domácí mazlíčky více než o svoje staré rodiče. </a:t>
            </a:r>
          </a:p>
          <a:p>
            <a:pPr>
              <a:defRPr/>
            </a:pPr>
            <a:r>
              <a:rPr lang="cs-CZ" sz="1900" dirty="0"/>
              <a:t>4. Bezobsažnost literatury a umění, plytká zábava, úroveň vzdělání klesala.</a:t>
            </a:r>
          </a:p>
          <a:p>
            <a:pPr>
              <a:defRPr/>
            </a:pPr>
            <a:r>
              <a:rPr lang="cs-CZ" sz="1900" dirty="0"/>
              <a:t>5. Nevkusná umělecká díla (dekadentní – úpadková). </a:t>
            </a:r>
          </a:p>
          <a:p>
            <a:pPr>
              <a:defRPr/>
            </a:pPr>
            <a:r>
              <a:rPr lang="cs-CZ" sz="1900" dirty="0"/>
              <a:t>6. Vojenská služba byla odmítána, zpochybňována a vysmívána (nakonec zrušena; </a:t>
            </a:r>
            <a:r>
              <a:rPr lang="cs-CZ" sz="1900" dirty="0" err="1"/>
              <a:t>najímni</a:t>
            </a:r>
            <a:r>
              <a:rPr lang="cs-CZ" sz="1900" dirty="0"/>
              <a:t> žoldnéři).</a:t>
            </a:r>
          </a:p>
          <a:p>
            <a:pPr>
              <a:defRPr/>
            </a:pPr>
            <a:r>
              <a:rPr lang="cs-CZ" sz="1900" dirty="0"/>
              <a:t>7. Pracující zesměšňováni, vzorem pokrytci, populisté, pochybní umělci. Lidé nepracují, protože stát se o ně vždy postará.</a:t>
            </a:r>
          </a:p>
          <a:p>
            <a:pPr>
              <a:defRPr/>
            </a:pPr>
            <a:r>
              <a:rPr lang="cs-CZ" sz="1900" dirty="0"/>
              <a:t>8. Daňové zatížení obyvatelstva roste. Lidé odmítají pracovat, protože stát se o ně vždy nějak postará.</a:t>
            </a:r>
          </a:p>
          <a:p>
            <a:pPr>
              <a:defRPr/>
            </a:pPr>
            <a:r>
              <a:rPr lang="cs-CZ" sz="1900" dirty="0"/>
              <a:t>9. Vysoké dně a státní dluh (nesplatitelné půjčky).</a:t>
            </a:r>
          </a:p>
          <a:p>
            <a:pPr>
              <a:defRPr/>
            </a:pPr>
            <a:r>
              <a:rPr lang="cs-CZ" sz="1900" dirty="0"/>
              <a:t>10. Vysoké náklady na výrobu a pěstování plodin (konkurence statkářů, </a:t>
            </a:r>
            <a:r>
              <a:rPr lang="cs-CZ" sz="1900" dirty="0" err="1"/>
              <a:t>dovou</a:t>
            </a:r>
            <a:r>
              <a:rPr lang="cs-CZ" sz="1900" dirty="0"/>
              <a:t> ze satelitních zemí).</a:t>
            </a:r>
          </a:p>
          <a:p>
            <a:pPr>
              <a:defRPr/>
            </a:pPr>
            <a:r>
              <a:rPr lang="cs-CZ" sz="1900" dirty="0"/>
              <a:t>11. Rozkrádání státního majetku (malá postižitelnost)</a:t>
            </a:r>
          </a:p>
          <a:p>
            <a:pPr>
              <a:defRPr/>
            </a:pPr>
            <a:r>
              <a:rPr lang="cs-CZ" sz="1900" dirty="0"/>
              <a:t>12. Početí a výchova dětí je vnímáno jako obtěžující, klesá porodnost.</a:t>
            </a:r>
          </a:p>
          <a:p>
            <a:pPr>
              <a:defRPr/>
            </a:pPr>
            <a:r>
              <a:rPr lang="cs-CZ" sz="1900" dirty="0"/>
              <a:t>13. Mechanizmy chránící poctivé před podvodníky selhávají.</a:t>
            </a:r>
          </a:p>
          <a:p>
            <a:pPr>
              <a:defRPr/>
            </a:pPr>
            <a:r>
              <a:rPr lang="cs-CZ" sz="1900" dirty="0"/>
              <a:t>14. Veřejné funkce předmětem kupčení a zisku (úplatky). </a:t>
            </a:r>
          </a:p>
          <a:p>
            <a:pPr>
              <a:defRPr/>
            </a:pPr>
            <a:r>
              <a:rPr lang="cs-CZ" sz="1900" dirty="0"/>
              <a:t>15. Předky prověřené hodnoty zesměšňovány (čest, zodpovědnost, smysl pro povinnost, pracovitost, dobročinnost, aj.).</a:t>
            </a:r>
          </a:p>
          <a:p>
            <a:pPr>
              <a:defRPr/>
            </a:pPr>
            <a:r>
              <a:rPr lang="cs-CZ" sz="1900" dirty="0"/>
              <a:t>16. Šířil se cynismus. plýtvání, nestřídmost, znevažování znalostí, dovedností a poctivé práce.</a:t>
            </a:r>
          </a:p>
          <a:p>
            <a:pPr>
              <a:defRPr/>
            </a:pPr>
            <a:r>
              <a:rPr lang="cs-CZ" sz="1900" dirty="0"/>
              <a:t>19. Politikové nadbíhali lůze, která si vynucovala zábavu a státní podpory (chléb a hry).</a:t>
            </a:r>
          </a:p>
          <a:p>
            <a:pPr>
              <a:defRPr/>
            </a:pPr>
            <a:r>
              <a:rPr lang="cs-CZ" sz="1900" dirty="0"/>
              <a:t>20. Příliv cizinců, nespokojenost občanů, lůza si vynucovala zábavu a státní podpory (chléb a hry).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AB9373FC-43E3-4884-9AA3-7E1033B0B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175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Příčiny úpadku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C0F1B8-1F23-4BC9-A39C-BF87BCC5B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6" y="1143000"/>
            <a:ext cx="11431713" cy="5711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/>
              <a:t>Invaze barbarů  </a:t>
            </a:r>
            <a:r>
              <a:rPr lang="cs-CZ" sz="1800" dirty="0"/>
              <a:t>–  </a:t>
            </a:r>
            <a:r>
              <a:rPr lang="cs-CZ" sz="1800" b="1" dirty="0"/>
              <a:t>3. stol:  </a:t>
            </a:r>
            <a:r>
              <a:rPr lang="cs-CZ" sz="1800" dirty="0"/>
              <a:t>Gótové a kmeny ze </a:t>
            </a:r>
            <a:r>
              <a:rPr lang="cs-CZ" sz="1800" dirty="0" err="1"/>
              <a:t>Zadunají</a:t>
            </a:r>
            <a:r>
              <a:rPr lang="cs-CZ" sz="1800" dirty="0"/>
              <a:t> překročily Dunaj napadaly provincie  (</a:t>
            </a:r>
            <a:r>
              <a:rPr lang="cs-CZ" sz="1800" dirty="0" err="1"/>
              <a:t>Moesii</a:t>
            </a:r>
            <a:r>
              <a:rPr lang="cs-CZ" sz="1800" dirty="0"/>
              <a:t>, Thrákii a </a:t>
            </a:r>
            <a:r>
              <a:rPr lang="cs-CZ" sz="1800" dirty="0" err="1"/>
              <a:t>Dákii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rozvrácení severního limitu, pokles bezpečnosti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–  </a:t>
            </a:r>
            <a:r>
              <a:rPr lang="cs-CZ" altLang="cs-CZ" sz="1800" b="1" dirty="0"/>
              <a:t>395:   </a:t>
            </a:r>
            <a:r>
              <a:rPr lang="cs-CZ" altLang="cs-CZ" sz="1800" dirty="0"/>
              <a:t>první vpád na území římské říše:   Hunové vyplenili Thrákii a Dalmácii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–  </a:t>
            </a:r>
            <a:r>
              <a:rPr lang="cs-CZ" sz="1800" b="1" dirty="0"/>
              <a:t>410:  </a:t>
            </a:r>
            <a:r>
              <a:rPr lang="cs-CZ" sz="1800" dirty="0"/>
              <a:t>Vizigóti zpustošili Řím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–  </a:t>
            </a:r>
            <a:r>
              <a:rPr lang="cs-CZ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476: 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Odoaker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kmene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Skirů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uchopil vládu</a:t>
            </a:r>
            <a:r>
              <a:rPr lang="cs-CZ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politická moc se přesunula do východní části                    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–  hospodářský regres:   vlastnictví půdy ovládla úzká vrstva elity (méně než 1% společnosti)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úpadek měst a řemesel  (příliv levného zboží)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kolonát:  výrazné omezení osobních svobod (zákaz stěhování rolníků)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pronájem půdy (pacht) vedl k růstu ploch neobdělané půdy (poplatky)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    Géza </a:t>
            </a:r>
            <a:r>
              <a:rPr lang="cs-CZ" sz="1800" b="1" dirty="0" err="1"/>
              <a:t>Alföldy</a:t>
            </a:r>
            <a:r>
              <a:rPr lang="cs-CZ" sz="1800" b="1" dirty="0"/>
              <a:t>  </a:t>
            </a:r>
            <a:r>
              <a:rPr lang="cs-CZ" sz="1800" dirty="0"/>
              <a:t>–  maďarský historik:   absence skutečné střední vrstvy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výrazné majetkové rozdíly   (bohatí latifundisté x chudí)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bohatí se stěhují na své statky</a:t>
            </a:r>
          </a:p>
          <a:p>
            <a:pPr marL="0" indent="0">
              <a:buNone/>
              <a:defRPr/>
            </a:pPr>
            <a:r>
              <a:rPr lang="cs-CZ" sz="1800" dirty="0"/>
              <a:t>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>
            <a:extLst>
              <a:ext uri="{FF2B5EF4-FFF2-40B4-BE49-F238E27FC236}">
                <a16:creationId xmlns:a16="http://schemas.microsoft.com/office/drawing/2014/main" id="{A81B8B46-02DF-A484-9495-0242BE8A6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468" y="-53189"/>
            <a:ext cx="5343917" cy="1152525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První projevy křesťanství</a:t>
            </a:r>
          </a:p>
        </p:txBody>
      </p:sp>
      <p:sp>
        <p:nvSpPr>
          <p:cNvPr id="109571" name="Rectangle 5">
            <a:extLst>
              <a:ext uri="{FF2B5EF4-FFF2-40B4-BE49-F238E27FC236}">
                <a16:creationId xmlns:a16="http://schemas.microsoft.com/office/drawing/2014/main" id="{3BE25F2E-ADAE-AC2F-8023-03F4BCF1AD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790" y="996593"/>
            <a:ext cx="11750210" cy="586140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Langobardi  –   původ:  </a:t>
            </a:r>
            <a:r>
              <a:rPr lang="cs-CZ" altLang="cs-CZ" sz="2000" dirty="0"/>
              <a:t>dolní Labe   (</a:t>
            </a:r>
            <a:r>
              <a:rPr lang="cs-CZ" sz="2000" dirty="0" err="1"/>
              <a:t>Bardengau</a:t>
            </a:r>
            <a:r>
              <a:rPr lang="cs-CZ" sz="2000" dirty="0"/>
              <a:t> u </a:t>
            </a:r>
            <a:r>
              <a:rPr lang="cs-CZ" sz="2000" dirty="0" err="1"/>
              <a:t>Lüneburku</a:t>
            </a:r>
            <a:r>
              <a:rPr lang="cs-CZ" sz="2000" dirty="0"/>
              <a:t>)</a:t>
            </a:r>
            <a:endParaRPr lang="cs-CZ" altLang="cs-CZ" sz="2000" dirty="0"/>
          </a:p>
          <a:p>
            <a:pPr marL="0" indent="0" eaLnBrk="1" hangingPunct="1">
              <a:buNone/>
              <a:defRPr/>
            </a:pPr>
            <a:r>
              <a:rPr lang="cs-CZ" altLang="cs-CZ" sz="2000" b="1" dirty="0"/>
              <a:t>                        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poč. 6. stol.:   </a:t>
            </a:r>
            <a:r>
              <a:rPr lang="cs-CZ" altLang="cs-CZ" sz="2000" dirty="0"/>
              <a:t>ovládli jižní Moravu a </a:t>
            </a:r>
            <a:r>
              <a:rPr lang="cs-CZ" altLang="cs-CZ" sz="2000" dirty="0" err="1"/>
              <a:t>vých</a:t>
            </a:r>
            <a:r>
              <a:rPr lang="cs-CZ" altLang="cs-CZ" sz="2000" dirty="0"/>
              <a:t>. část Dolního Rakouska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–  </a:t>
            </a:r>
            <a:r>
              <a:rPr lang="cs-CZ" altLang="cs-CZ" sz="2000" b="1" dirty="0"/>
              <a:t>pol. 6. stol.:</a:t>
            </a:r>
            <a:r>
              <a:rPr lang="cs-CZ" altLang="cs-CZ" sz="2000" dirty="0"/>
              <a:t>  osídlení se rozšířilo na střední Moravu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–  </a:t>
            </a:r>
            <a:r>
              <a:rPr lang="cs-CZ" altLang="cs-CZ" sz="2000" b="1" dirty="0"/>
              <a:t>2. pol. 6. stol</a:t>
            </a:r>
            <a:r>
              <a:rPr lang="cs-CZ" altLang="cs-CZ" sz="2000" dirty="0"/>
              <a:t>.:  osídlení se stahuje k Dunaji:  tlak Slovanů a Avarů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–  </a:t>
            </a:r>
            <a:r>
              <a:rPr lang="cs-CZ" altLang="cs-CZ" sz="2000" b="1" dirty="0"/>
              <a:t>568:</a:t>
            </a:r>
            <a:r>
              <a:rPr lang="cs-CZ" altLang="cs-CZ" sz="2000" dirty="0"/>
              <a:t>   odešli do Itálie - stát s centrem v Pávii (Lombardie)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 král </a:t>
            </a:r>
            <a:r>
              <a:rPr lang="cs-CZ" altLang="cs-CZ" sz="2000" dirty="0" err="1"/>
              <a:t>Alboin</a:t>
            </a:r>
            <a:r>
              <a:rPr lang="cs-CZ" altLang="cs-CZ" sz="2000" dirty="0"/>
              <a:t> přijímá křesťanství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–  </a:t>
            </a:r>
            <a:r>
              <a:rPr lang="cs-CZ" altLang="cs-CZ" sz="2000" b="1" dirty="0"/>
              <a:t>774:  </a:t>
            </a:r>
            <a:r>
              <a:rPr lang="cs-CZ" altLang="cs-CZ" sz="2000" dirty="0" err="1"/>
              <a:t>Langobardská</a:t>
            </a:r>
            <a:r>
              <a:rPr lang="cs-CZ" altLang="cs-CZ" sz="2000" i="1" dirty="0"/>
              <a:t> </a:t>
            </a:r>
            <a:r>
              <a:rPr lang="cs-CZ" altLang="cs-CZ" sz="2000" dirty="0"/>
              <a:t>říše</a:t>
            </a:r>
            <a:r>
              <a:rPr lang="cs-CZ" altLang="cs-CZ" sz="2000" i="1" dirty="0"/>
              <a:t> </a:t>
            </a:r>
            <a:r>
              <a:rPr lang="cs-CZ" altLang="cs-CZ" sz="2000" dirty="0"/>
              <a:t>byla zničena Franky                                                          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u="sng" dirty="0" err="1"/>
              <a:t>Žuráň</a:t>
            </a:r>
            <a:r>
              <a:rPr lang="cs-CZ" altLang="cs-CZ" sz="2000" b="1" u="sng" dirty="0"/>
              <a:t> u Brna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 1853:  uměle navršený kopeček rozorán majitelem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0" dirty="0">
                <a:effectLst/>
              </a:rPr>
              <a:t>                              1948–1950:  výzkum Josef </a:t>
            </a:r>
            <a:r>
              <a:rPr lang="cs-CZ" sz="2000" b="0" dirty="0" err="1">
                <a:effectLst/>
              </a:rPr>
              <a:t>Poulík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</a:t>
            </a:r>
            <a:r>
              <a:rPr lang="cs-CZ" altLang="cs-CZ" sz="2000" b="1" dirty="0"/>
              <a:t>poč. 6. stol.:  </a:t>
            </a:r>
            <a:r>
              <a:rPr lang="cs-CZ" altLang="cs-CZ" sz="2000" dirty="0"/>
              <a:t>pohřby starší </a:t>
            </a:r>
            <a:r>
              <a:rPr lang="cs-CZ" altLang="cs-CZ" sz="2000" dirty="0" err="1"/>
              <a:t>herulský</a:t>
            </a:r>
            <a:r>
              <a:rPr lang="cs-CZ" altLang="cs-CZ" sz="2000" dirty="0"/>
              <a:t>, mladší </a:t>
            </a:r>
            <a:r>
              <a:rPr lang="cs-CZ" altLang="cs-CZ" sz="2000" dirty="0" err="1"/>
              <a:t>langobardský</a:t>
            </a:r>
            <a:r>
              <a:rPr lang="cs-CZ" altLang="cs-CZ" sz="20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– 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Mauzoleum: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Ø 65 m,  v. 14 m  (s vnější kamennou zdí) </a:t>
            </a:r>
            <a:endParaRPr lang="cs-CZ" sz="2000" dirty="0">
              <a:ea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               I:  4,5 m x 4,5 m:  vykradený  (pohřby koní)</a:t>
            </a:r>
          </a:p>
          <a:p>
            <a:pPr marL="0" indent="0">
              <a:buNone/>
              <a:defRPr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              II: </a:t>
            </a:r>
            <a:r>
              <a:rPr lang="cs-CZ" sz="2000" b="0" dirty="0">
                <a:effectLst/>
              </a:rPr>
              <a:t>4,9 x 6,7 m, hl. 6 m: vykradený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sz="2000" dirty="0">
                <a:ea typeface="Times New Roman" panose="02020603050405020304" pitchFamily="18" charset="0"/>
              </a:rPr>
              <a:t>                                                             zlomky skleněného poháru</a:t>
            </a:r>
          </a:p>
          <a:p>
            <a:pPr marL="0" indent="0">
              <a:buNone/>
              <a:defRPr/>
            </a:pPr>
            <a:r>
              <a:rPr lang="cs-CZ" sz="2000" dirty="0">
                <a:ea typeface="Times New Roman" panose="02020603050405020304" pitchFamily="18" charset="0"/>
              </a:rPr>
              <a:t>                                  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endParaRPr lang="cs-CZ" alt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33F292-A361-468F-B031-87F28667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54" y="4542070"/>
            <a:ext cx="3555982" cy="22988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5E43F81-145A-44C1-933A-5B2E7BBB6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80" y="1571680"/>
            <a:ext cx="2920356" cy="29203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ACF3E64-C991-40D3-9C63-97F0C320D6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37578" r="28449" b="8739"/>
          <a:stretch/>
        </p:blipFill>
        <p:spPr>
          <a:xfrm>
            <a:off x="8766498" y="71831"/>
            <a:ext cx="3275938" cy="146017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0E9E949-E28A-4642-B26E-4CE2E64C41D2}"/>
              </a:ext>
            </a:extLst>
          </p:cNvPr>
          <p:cNvSpPr txBox="1"/>
          <p:nvPr/>
        </p:nvSpPr>
        <p:spPr>
          <a:xfrm>
            <a:off x="8947811" y="4133067"/>
            <a:ext cx="236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1805:  bitva u Slavkova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F202397-06E4-4F5B-8829-9CAB8645C53A}"/>
              </a:ext>
            </a:extLst>
          </p:cNvPr>
          <p:cNvSpPr txBox="1"/>
          <p:nvPr/>
        </p:nvSpPr>
        <p:spPr>
          <a:xfrm>
            <a:off x="10022323" y="1173040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Žuráň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CF2932-BE64-42CA-BFA1-D4800319F34B}"/>
              </a:ext>
            </a:extLst>
          </p:cNvPr>
          <p:cNvSpPr txBox="1"/>
          <p:nvPr/>
        </p:nvSpPr>
        <p:spPr>
          <a:xfrm>
            <a:off x="10770543" y="6507592"/>
            <a:ext cx="134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Mauzoleum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9743" y="1422758"/>
            <a:ext cx="70890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Žuráň</a:t>
            </a:r>
            <a:r>
              <a:rPr lang="cs-CZ" sz="2000" b="1" dirty="0"/>
              <a:t>  –  Hrob II:  </a:t>
            </a:r>
            <a:r>
              <a:rPr lang="cs-CZ" sz="2000" dirty="0"/>
              <a:t>skelet 40leté ženy se zbytky textilie</a:t>
            </a:r>
          </a:p>
          <a:p>
            <a:r>
              <a:rPr lang="cs-CZ" sz="2000" dirty="0"/>
              <a:t>                                 a koňskými postroji(?) </a:t>
            </a:r>
          </a:p>
          <a:p>
            <a:endParaRPr lang="cs-CZ" sz="2000" dirty="0"/>
          </a:p>
          <a:p>
            <a:r>
              <a:rPr lang="cs-CZ" sz="2000" dirty="0"/>
              <a:t>              –  </a:t>
            </a:r>
            <a:r>
              <a:rPr lang="cs-CZ" sz="2000" b="1" dirty="0">
                <a:solidFill>
                  <a:srgbClr val="FF0000"/>
                </a:solidFill>
              </a:rPr>
              <a:t>slonovinová </a:t>
            </a:r>
            <a:r>
              <a:rPr lang="cs-CZ" sz="2000" b="1" dirty="0" err="1">
                <a:solidFill>
                  <a:srgbClr val="FF0000"/>
                </a:solidFill>
              </a:rPr>
              <a:t>pyxida</a:t>
            </a:r>
            <a:r>
              <a:rPr lang="cs-CZ" sz="2000" b="1" dirty="0">
                <a:solidFill>
                  <a:srgbClr val="FF0000"/>
                </a:solidFill>
              </a:rPr>
              <a:t>:   </a:t>
            </a:r>
            <a:r>
              <a:rPr lang="cs-CZ" sz="2000" dirty="0"/>
              <a:t>schránka na ozdoby a </a:t>
            </a:r>
          </a:p>
          <a:p>
            <a:r>
              <a:rPr lang="cs-CZ" sz="2000" dirty="0"/>
              <a:t>                                                          toaletní předměty</a:t>
            </a:r>
          </a:p>
          <a:p>
            <a:r>
              <a:rPr lang="cs-CZ" sz="2000" dirty="0"/>
              <a:t>                                                          (na ostatky nebo relikvie) </a:t>
            </a:r>
          </a:p>
          <a:p>
            <a:r>
              <a:rPr lang="cs-CZ" sz="2000" dirty="0"/>
              <a:t>                                                           </a:t>
            </a:r>
          </a:p>
          <a:p>
            <a:endParaRPr lang="cs-CZ" sz="2000" dirty="0"/>
          </a:p>
          <a:p>
            <a:r>
              <a:rPr lang="cs-CZ" sz="2000" dirty="0"/>
              <a:t>             –  </a:t>
            </a:r>
            <a:r>
              <a:rPr lang="cs-CZ" sz="2000" b="1" dirty="0"/>
              <a:t>starokřesťanské</a:t>
            </a:r>
            <a:r>
              <a:rPr lang="cs-CZ" sz="2000" dirty="0"/>
              <a:t> </a:t>
            </a:r>
            <a:r>
              <a:rPr lang="cs-CZ" sz="2000" b="1" dirty="0"/>
              <a:t>výjevy:    </a:t>
            </a:r>
            <a:r>
              <a:rPr lang="cs-CZ" sz="2000" dirty="0"/>
              <a:t>apoštolové Petr a Pavel  </a:t>
            </a:r>
          </a:p>
          <a:p>
            <a:r>
              <a:rPr lang="cs-CZ" sz="2000" dirty="0"/>
              <a:t>                                                                 Kristův zázrak na svatbě </a:t>
            </a:r>
          </a:p>
          <a:p>
            <a:r>
              <a:rPr lang="cs-CZ" sz="2000" dirty="0"/>
              <a:t>                                                                 v Káni Galilejské </a:t>
            </a:r>
          </a:p>
          <a:p>
            <a:endParaRPr lang="cs-CZ" sz="2000" dirty="0"/>
          </a:p>
          <a:p>
            <a:r>
              <a:rPr lang="cs-CZ" sz="2000" dirty="0"/>
              <a:t>            –  </a:t>
            </a:r>
            <a:r>
              <a:rPr lang="cs-CZ" sz="2000" b="1" dirty="0"/>
              <a:t>první pol. 6. stol.:  </a:t>
            </a:r>
            <a:r>
              <a:rPr lang="cs-CZ" sz="2000" dirty="0"/>
              <a:t>vyrobena v Konstantinopoli (?)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A4591EE-0AA5-4F78-BAFF-1533D543A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64" y="1094963"/>
            <a:ext cx="4630074" cy="56060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B4F7915-0339-45C5-BC30-B4F992242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995"/>
          <a:stretch/>
        </p:blipFill>
        <p:spPr>
          <a:xfrm>
            <a:off x="6360559" y="110707"/>
            <a:ext cx="2176409" cy="30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3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29627" y="3335074"/>
            <a:ext cx="10013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 </a:t>
            </a:r>
            <a:r>
              <a:rPr lang="cs-CZ" sz="2400" b="1" dirty="0" err="1">
                <a:solidFill>
                  <a:srgbClr val="FF0000"/>
                </a:solidFill>
              </a:rPr>
              <a:t>Pyxida</a:t>
            </a:r>
            <a:r>
              <a:rPr lang="cs-CZ" sz="2400" b="1" dirty="0">
                <a:solidFill>
                  <a:srgbClr val="FF0000"/>
                </a:solidFill>
              </a:rPr>
              <a:t> z </a:t>
            </a:r>
            <a:r>
              <a:rPr lang="cs-CZ" sz="2400" b="1" dirty="0" err="1">
                <a:solidFill>
                  <a:srgbClr val="FF0000"/>
                </a:solidFill>
              </a:rPr>
              <a:t>Čierných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Kĺačian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cs-CZ" sz="2400" b="1" dirty="0"/>
              <a:t>       </a:t>
            </a:r>
            <a:r>
              <a:rPr lang="cs-CZ" sz="2000" b="1" dirty="0"/>
              <a:t>–  </a:t>
            </a:r>
            <a:r>
              <a:rPr lang="cs-CZ" sz="2000" dirty="0"/>
              <a:t>1974:  náhodný nález </a:t>
            </a:r>
          </a:p>
          <a:p>
            <a:r>
              <a:rPr lang="cs-CZ" sz="2400" dirty="0"/>
              <a:t>       –  </a:t>
            </a:r>
            <a:r>
              <a:rPr lang="pt-BR" sz="2000" dirty="0"/>
              <a:t>první pol</a:t>
            </a:r>
            <a:r>
              <a:rPr lang="cs-CZ" sz="2000" dirty="0"/>
              <a:t>. </a:t>
            </a:r>
            <a:r>
              <a:rPr lang="pt-BR" sz="2000" dirty="0"/>
              <a:t>6.</a:t>
            </a:r>
            <a:r>
              <a:rPr lang="cs-CZ" sz="2000" dirty="0"/>
              <a:t> stol. </a:t>
            </a:r>
          </a:p>
          <a:p>
            <a:r>
              <a:rPr lang="cs-CZ" sz="2000" dirty="0"/>
              <a:t>        –  pastýřský výjev:  byzantský dar </a:t>
            </a:r>
          </a:p>
          <a:p>
            <a:r>
              <a:rPr lang="cs-CZ" sz="2000" dirty="0"/>
              <a:t>        –  M. </a:t>
            </a:r>
            <a:r>
              <a:rPr lang="cs-CZ" sz="2000" dirty="0" err="1"/>
              <a:t>Vančo</a:t>
            </a:r>
            <a:r>
              <a:rPr lang="cs-CZ" sz="2000" dirty="0"/>
              <a:t>:  </a:t>
            </a:r>
            <a:r>
              <a:rPr lang="cs-CZ" sz="2000" dirty="0" err="1"/>
              <a:t>starokoptská</a:t>
            </a:r>
            <a:r>
              <a:rPr lang="cs-CZ" sz="2000" dirty="0"/>
              <a:t> dílna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         </a:t>
            </a:r>
            <a:r>
              <a:rPr lang="cs-CZ" sz="2000" b="1" dirty="0">
                <a:solidFill>
                  <a:srgbClr val="FF0000"/>
                </a:solidFill>
              </a:rPr>
              <a:t>Tuchoměřice</a:t>
            </a:r>
            <a:r>
              <a:rPr lang="cs-CZ" sz="2000" b="1" dirty="0"/>
              <a:t> </a:t>
            </a:r>
            <a:r>
              <a:rPr lang="cs-CZ" sz="2000" dirty="0"/>
              <a:t> –  6. stol.:  kultovní objekt(? )</a:t>
            </a:r>
          </a:p>
          <a:p>
            <a:r>
              <a:rPr lang="cs-CZ" sz="2000" dirty="0"/>
              <a:t>                                                      dřevěná lichoběžníková stavba s apsidou na opukovém základu</a:t>
            </a:r>
          </a:p>
          <a:p>
            <a:r>
              <a:rPr lang="cs-CZ" sz="2000" dirty="0"/>
              <a:t>                                                      (</a:t>
            </a:r>
            <a:r>
              <a:rPr lang="pt-BR" sz="2000" dirty="0"/>
              <a:t>19,5</a:t>
            </a:r>
            <a:r>
              <a:rPr lang="cs-CZ" sz="2000" dirty="0"/>
              <a:t>x</a:t>
            </a:r>
            <a:r>
              <a:rPr lang="pt-BR" sz="2000" dirty="0"/>
              <a:t>10</a:t>
            </a:r>
            <a:r>
              <a:rPr lang="cs-CZ" sz="2000" dirty="0"/>
              <a:t>x</a:t>
            </a:r>
            <a:r>
              <a:rPr lang="pt-BR" sz="2000" dirty="0"/>
              <a:t>14,5 m) 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r="6375"/>
          <a:stretch/>
        </p:blipFill>
        <p:spPr>
          <a:xfrm>
            <a:off x="4442758" y="3306158"/>
            <a:ext cx="3392014" cy="23521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2"/>
          <a:stretch/>
        </p:blipFill>
        <p:spPr>
          <a:xfrm>
            <a:off x="8282413" y="3233791"/>
            <a:ext cx="3722915" cy="23521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8" b="3695"/>
          <a:stretch/>
        </p:blipFill>
        <p:spPr>
          <a:xfrm>
            <a:off x="377269" y="201937"/>
            <a:ext cx="11522993" cy="29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F58EA-94C9-43AF-B4B4-0A0A6D88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439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EA46D-DFC8-4B50-8EAF-7EE1D0E9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79" y="1240124"/>
            <a:ext cx="13112684" cy="6183983"/>
          </a:xfrm>
        </p:spPr>
        <p:txBody>
          <a:bodyPr>
            <a:normAutofit fontScale="62500" lnSpcReduction="20000"/>
          </a:bodyPr>
          <a:lstStyle/>
          <a:p>
            <a:r>
              <a:rPr lang="cs-CZ" sz="3200" b="1" dirty="0">
                <a:solidFill>
                  <a:srgbClr val="FF0000"/>
                </a:solidFill>
                <a:cs typeface="Calibri" panose="020F0502020204030204" pitchFamily="34" charset="0"/>
              </a:rPr>
              <a:t>1.  Písemné, kartografické, ikonografické (obrazové):  </a:t>
            </a:r>
          </a:p>
          <a:p>
            <a:pPr marL="0" indent="0">
              <a:buNone/>
            </a:pPr>
            <a:endParaRPr lang="cs-CZ" sz="3200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3200" dirty="0">
                <a:cs typeface="Calibri" panose="020F0502020204030204" pitchFamily="34" charset="0"/>
              </a:rPr>
              <a:t>         –  </a:t>
            </a:r>
            <a:r>
              <a:rPr lang="cs-CZ" sz="3200" b="1" dirty="0">
                <a:cs typeface="Calibri" panose="020F0502020204030204" pitchFamily="34" charset="0"/>
              </a:rPr>
              <a:t>písemné prameny:   edice (</a:t>
            </a:r>
            <a:r>
              <a:rPr lang="cs-CZ" sz="3200" b="1" dirty="0" err="1">
                <a:cs typeface="Calibri" panose="020F0502020204030204" pitchFamily="34" charset="0"/>
              </a:rPr>
              <a:t>Codexy</a:t>
            </a:r>
            <a:r>
              <a:rPr lang="cs-CZ" sz="3200" b="1" dirty="0">
                <a:cs typeface="Calibri" panose="020F0502020204030204" pitchFamily="34" charset="0"/>
              </a:rPr>
              <a:t> aj.), archiválie farních úřadů </a:t>
            </a:r>
            <a:r>
              <a:rPr lang="cs-CZ" sz="3200" dirty="0">
                <a:cs typeface="Calibri" panose="020F0502020204030204" pitchFamily="34" charset="0"/>
              </a:rPr>
              <a:t>(Kroniky, inventáře, účty, matrika)</a:t>
            </a:r>
          </a:p>
          <a:p>
            <a:pPr marL="0" indent="0" algn="l">
              <a:buNone/>
            </a:pPr>
            <a:r>
              <a:rPr lang="cs-CZ" sz="3200" b="1" i="0" u="none" strike="noStrike" baseline="0" dirty="0">
                <a:cs typeface="Calibri" panose="020F0502020204030204" pitchFamily="34" charset="0"/>
              </a:rPr>
              <a:t>                                                   Václav Vladivoj Tomek:  </a:t>
            </a:r>
            <a:r>
              <a:rPr lang="cs-CZ" sz="3200" b="1" i="0" u="none" strike="noStrike" baseline="0" dirty="0" err="1"/>
              <a:t>Registra</a:t>
            </a:r>
            <a:r>
              <a:rPr lang="cs-CZ" sz="3200" b="1" i="0" u="none" strike="noStrike" baseline="0" dirty="0"/>
              <a:t> desátků papežských </a:t>
            </a:r>
            <a:r>
              <a:rPr lang="cs-CZ" sz="3200" b="0" i="0" u="none" strike="noStrike" baseline="0" dirty="0"/>
              <a:t>(</a:t>
            </a:r>
            <a:r>
              <a:rPr lang="cs-CZ" sz="3200" b="0" u="none" strike="noStrike" baseline="0" dirty="0"/>
              <a:t>RDP</a:t>
            </a:r>
            <a:r>
              <a:rPr lang="cs-CZ" sz="3200" b="0" i="0" u="none" strike="noStrike" baseline="0" dirty="0"/>
              <a:t>) </a:t>
            </a:r>
            <a:endParaRPr lang="cs-CZ" sz="3200" b="1" dirty="0"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3200" b="1" i="0" u="none" strike="noStrike" baseline="0" dirty="0"/>
              <a:t>                                                   František Antonín </a:t>
            </a:r>
            <a:r>
              <a:rPr lang="cs-CZ" sz="3200" b="1" i="0" u="none" strike="noStrike" baseline="0" dirty="0" err="1"/>
              <a:t>Tingl</a:t>
            </a:r>
            <a:r>
              <a:rPr lang="cs-CZ" sz="3200" b="1" i="0" u="none" strike="noStrike" baseline="0" dirty="0"/>
              <a:t> a Josef </a:t>
            </a:r>
            <a:r>
              <a:rPr lang="cs-CZ" sz="3200" b="1" i="0" u="none" strike="noStrike" baseline="0" dirty="0" err="1"/>
              <a:t>Emler</a:t>
            </a:r>
            <a:r>
              <a:rPr lang="cs-CZ" sz="3200" b="1" dirty="0"/>
              <a:t>: </a:t>
            </a:r>
            <a:r>
              <a:rPr lang="cs-CZ" sz="3200" b="0" i="0" u="none" strike="noStrike" baseline="0" dirty="0"/>
              <a:t> </a:t>
            </a:r>
            <a:r>
              <a:rPr lang="cs-CZ" sz="3200" b="1" i="0" u="none" strike="noStrike" baseline="0" dirty="0"/>
              <a:t>Konfirmační knihy </a:t>
            </a:r>
            <a:r>
              <a:rPr lang="cs-CZ" sz="3200" b="0" i="0" u="none" strike="noStrike" baseline="0" dirty="0"/>
              <a:t>(</a:t>
            </a:r>
            <a:r>
              <a:rPr lang="cs-CZ" sz="3200" b="0" i="1" u="none" strike="noStrike" baseline="0" dirty="0"/>
              <a:t>LC</a:t>
            </a:r>
            <a:r>
              <a:rPr lang="cs-CZ" sz="3200" b="0" i="0" u="none" strike="noStrike" baseline="0" dirty="0"/>
              <a:t>), pro léta 1354 – 1436</a:t>
            </a:r>
          </a:p>
          <a:p>
            <a:pPr marL="0" indent="0" algn="l">
              <a:buNone/>
            </a:pPr>
            <a:r>
              <a:rPr lang="cs-CZ" sz="3200" dirty="0">
                <a:cs typeface="Calibri" panose="020F0502020204030204" pitchFamily="34" charset="0"/>
              </a:rPr>
              <a:t>                                                   </a:t>
            </a:r>
            <a:r>
              <a:rPr lang="cs-CZ" sz="3200" b="1" dirty="0">
                <a:cs typeface="Calibri" panose="020F0502020204030204" pitchFamily="34" charset="0"/>
              </a:rPr>
              <a:t>E</a:t>
            </a:r>
            <a:r>
              <a:rPr lang="pl-PL" sz="3200" b="1" i="0" u="none" strike="noStrike" baseline="0" dirty="0">
                <a:cs typeface="Calibri" panose="020F0502020204030204" pitchFamily="34" charset="0"/>
              </a:rPr>
              <a:t>rekční knihy </a:t>
            </a:r>
            <a:r>
              <a:rPr lang="pl-PL" sz="3200" b="0" i="0" u="none" strike="noStrike" baseline="0" dirty="0">
                <a:cs typeface="Calibri" panose="020F0502020204030204" pitchFamily="34" charset="0"/>
              </a:rPr>
              <a:t>(</a:t>
            </a:r>
            <a:r>
              <a:rPr lang="pl-PL" sz="3200" b="0" u="none" strike="noStrike" baseline="0" dirty="0">
                <a:cs typeface="Calibri" panose="020F0502020204030204" pitchFamily="34" charset="0"/>
              </a:rPr>
              <a:t>LE</a:t>
            </a:r>
            <a:r>
              <a:rPr lang="pl-PL" sz="3200" b="0" i="0" u="none" strike="noStrike" baseline="0" dirty="0">
                <a:cs typeface="Calibri" panose="020F0502020204030204" pitchFamily="34" charset="0"/>
              </a:rPr>
              <a:t>), pro léta 1358 – 1602   (donace kostelům)</a:t>
            </a:r>
            <a:endParaRPr lang="cs-CZ" sz="32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2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b="1" dirty="0">
                <a:cs typeface="Calibri" panose="020F0502020204030204" pitchFamily="34" charset="0"/>
              </a:rPr>
              <a:t>         –  literatura:  </a:t>
            </a:r>
            <a:r>
              <a:rPr lang="cs-CZ" sz="3200" dirty="0">
                <a:cs typeface="Calibri" panose="020F0502020204030204" pitchFamily="34" charset="0"/>
              </a:rPr>
              <a:t>monografie, články, soupisy uměleckých památek, encyklopedie</a:t>
            </a:r>
          </a:p>
          <a:p>
            <a:pPr marL="0" indent="0" algn="l">
              <a:buNone/>
            </a:pPr>
            <a:r>
              <a:rPr lang="cs-CZ" sz="3200" b="1" i="0" u="none" strike="noStrike" baseline="0" dirty="0">
                <a:cs typeface="Calibri" panose="020F0502020204030204" pitchFamily="34" charset="0"/>
              </a:rPr>
              <a:t>             Cyril Jan Karel </a:t>
            </a:r>
            <a:r>
              <a:rPr lang="cs-CZ" sz="3200" b="1" i="0" u="none" strike="noStrike" baseline="0" dirty="0" err="1">
                <a:cs typeface="Calibri" panose="020F0502020204030204" pitchFamily="34" charset="0"/>
              </a:rPr>
              <a:t>Rohn</a:t>
            </a:r>
            <a:r>
              <a:rPr lang="cs-CZ" sz="3200" b="1" i="0" u="none" strike="noStrike" baseline="0" dirty="0">
                <a:cs typeface="Calibri" panose="020F0502020204030204" pitchFamily="34" charset="0"/>
              </a:rPr>
              <a:t>:  </a:t>
            </a:r>
            <a:r>
              <a:rPr lang="cs-CZ" sz="3200" b="0" i="0" u="none" strike="noStrike" baseline="0" dirty="0">
                <a:cs typeface="Calibri" panose="020F0502020204030204" pitchFamily="34" charset="0"/>
              </a:rPr>
              <a:t>1774–1777  4 svazky dějin kostelů</a:t>
            </a:r>
          </a:p>
          <a:p>
            <a:pPr marL="0" indent="0" algn="l">
              <a:buNone/>
            </a:pPr>
            <a:r>
              <a:rPr lang="cs-CZ" sz="3200" b="0" i="0" u="none" strike="noStrike" baseline="0" dirty="0">
                <a:cs typeface="Calibri" panose="020F0502020204030204" pitchFamily="34" charset="0"/>
              </a:rPr>
              <a:t>                                                  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Antiquitas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ecclesiarum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,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capellarum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et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monasteriorum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,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aliarumque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aedium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sacrarum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 </a:t>
            </a:r>
          </a:p>
          <a:p>
            <a:pPr marL="0" indent="0" algn="l">
              <a:buNone/>
            </a:pPr>
            <a:r>
              <a:rPr lang="cs-CZ" sz="3200" b="0" i="1" u="none" strike="noStrike" baseline="0" dirty="0">
                <a:cs typeface="Calibri" panose="020F0502020204030204" pitchFamily="34" charset="0"/>
              </a:rPr>
              <a:t>                                                   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(</a:t>
            </a:r>
            <a:r>
              <a:rPr lang="cs-CZ" sz="3200" b="0" i="0" u="none" strike="noStrike" baseline="0" dirty="0">
                <a:cs typeface="Calibri" panose="020F0502020204030204" pitchFamily="34" charset="0"/>
              </a:rPr>
              <a:t>kraj Boleslavský, Kouřimský, Královéhradecký, Žatecký)</a:t>
            </a:r>
          </a:p>
          <a:p>
            <a:pPr marL="0" indent="0" algn="l">
              <a:buNone/>
            </a:pPr>
            <a:r>
              <a:rPr lang="cs-CZ" sz="3200" b="1" i="0" u="none" strike="noStrike" baseline="0" dirty="0">
                <a:cs typeface="Calibri" panose="020F0502020204030204" pitchFamily="34" charset="0"/>
              </a:rPr>
              <a:t>           </a:t>
            </a:r>
            <a:r>
              <a:rPr lang="de-DE" sz="3200" b="1" i="0" u="none" strike="noStrike" baseline="0" dirty="0">
                <a:cs typeface="Calibri" panose="020F0502020204030204" pitchFamily="34" charset="0"/>
              </a:rPr>
              <a:t>Jaroslav Schaller</a:t>
            </a:r>
            <a:r>
              <a:rPr lang="cs-CZ" sz="3200" b="1" i="0" u="none" strike="noStrike" baseline="0" dirty="0">
                <a:cs typeface="Calibri" panose="020F0502020204030204" pitchFamily="34" charset="0"/>
              </a:rPr>
              <a:t>: </a:t>
            </a:r>
            <a:r>
              <a:rPr lang="cs-CZ" sz="3200" b="0" i="0" u="none" strike="noStrike" baseline="0" dirty="0">
                <a:cs typeface="Calibri" panose="020F0502020204030204" pitchFamily="34" charset="0"/>
              </a:rPr>
              <a:t> </a:t>
            </a:r>
            <a:r>
              <a:rPr lang="de-DE" sz="3200" b="0" u="none" strike="noStrike" baseline="0" dirty="0">
                <a:cs typeface="Calibri" panose="020F0502020204030204" pitchFamily="34" charset="0"/>
              </a:rPr>
              <a:t>1785–1797 Topographie des Königreichs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de-DE" sz="3200" b="0" u="none" strike="noStrike" baseline="0" dirty="0">
                <a:cs typeface="Calibri" panose="020F0502020204030204" pitchFamily="34" charset="0"/>
              </a:rPr>
              <a:t>Böhmen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  </a:t>
            </a:r>
          </a:p>
          <a:p>
            <a:pPr marL="0" indent="0" algn="l">
              <a:buNone/>
            </a:pPr>
            <a:r>
              <a:rPr lang="cs-CZ" sz="3200" b="1" i="0" u="none" strike="noStrike" baseline="0" dirty="0">
                <a:cs typeface="Calibri" panose="020F0502020204030204" pitchFamily="34" charset="0"/>
              </a:rPr>
              <a:t>           </a:t>
            </a:r>
            <a:r>
              <a:rPr lang="de-DE" sz="3200" b="1" i="0" u="none" strike="noStrike" baseline="0" dirty="0">
                <a:cs typeface="Calibri" panose="020F0502020204030204" pitchFamily="34" charset="0"/>
              </a:rPr>
              <a:t>Johann Gottfried Sommer</a:t>
            </a:r>
            <a:r>
              <a:rPr lang="cs-CZ" sz="3200" b="1" i="0" u="none" strike="noStrike" baseline="0" dirty="0">
                <a:cs typeface="Calibri" panose="020F0502020204030204" pitchFamily="34" charset="0"/>
              </a:rPr>
              <a:t>: 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1833–1849 </a:t>
            </a:r>
            <a:r>
              <a:rPr lang="de-DE" sz="3200" b="0" u="none" strike="noStrike" baseline="0" dirty="0">
                <a:cs typeface="Calibri" panose="020F0502020204030204" pitchFamily="34" charset="0"/>
              </a:rPr>
              <a:t> Das Königreich Böhmen, </a:t>
            </a:r>
            <a:r>
              <a:rPr lang="de-DE" sz="3200" b="0" u="none" strike="noStrike" baseline="0" dirty="0" err="1">
                <a:cs typeface="Calibri" panose="020F0502020204030204" pitchFamily="34" charset="0"/>
              </a:rPr>
              <a:t>statis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tisch-topographisch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dargestellt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cs-CZ" sz="3200" b="1" i="0" u="none" strike="noStrike" baseline="0" dirty="0">
                <a:cs typeface="Calibri" panose="020F0502020204030204" pitchFamily="34" charset="0"/>
              </a:rPr>
              <a:t>           katalogy kněží jednotlivých diecézí </a:t>
            </a:r>
            <a:r>
              <a:rPr lang="cs-CZ" sz="3200" b="0" i="0" u="none" strike="noStrike" baseline="0" dirty="0">
                <a:cs typeface="Calibri" panose="020F0502020204030204" pitchFamily="34" charset="0"/>
              </a:rPr>
              <a:t>(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Catalogus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universi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cleri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…) </a:t>
            </a:r>
            <a:r>
              <a:rPr lang="cs-CZ" sz="3200" b="0" i="0" u="none" strike="noStrike" baseline="0" dirty="0">
                <a:cs typeface="Calibri" panose="020F0502020204030204" pitchFamily="34" charset="0"/>
              </a:rPr>
              <a:t>vydávané každoročně od pol. 18. stol. </a:t>
            </a:r>
            <a:endParaRPr lang="cs-CZ" sz="3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b="1" u="none" strike="noStrike" baseline="0" dirty="0">
                <a:cs typeface="Calibri" panose="020F0502020204030204" pitchFamily="34" charset="0"/>
              </a:rPr>
              <a:t>           Katalog Arcibiskupství pražského, Katalog Biskupství litoměřického 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(na internetu)</a:t>
            </a:r>
            <a:endParaRPr lang="cs-CZ" sz="3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b="1" u="none" strike="noStrike" baseline="0" dirty="0"/>
              <a:t>           Plodek, Ch. </a:t>
            </a:r>
            <a:r>
              <a:rPr lang="cs-CZ" sz="3200" b="0" u="none" strike="noStrike" baseline="0" dirty="0"/>
              <a:t>1888: </a:t>
            </a:r>
            <a:r>
              <a:rPr lang="cs-CZ" sz="3200" b="0" i="0" u="none" strike="noStrike" baseline="0" dirty="0"/>
              <a:t>Církevní mapa Království českého, 1:200 000, Praha.</a:t>
            </a:r>
          </a:p>
          <a:p>
            <a:pPr marL="0" indent="0">
              <a:buNone/>
            </a:pPr>
            <a:endParaRPr lang="cs-CZ" sz="3200" b="0" u="none" strike="noStrike" baseline="0" dirty="0"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2900" b="1" i="0" u="none" strike="noStrike" baseline="0" dirty="0">
                <a:cs typeface="Calibri" panose="020F0502020204030204" pitchFamily="34" charset="0"/>
              </a:rPr>
              <a:t>              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41123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A4A204-F459-42DC-BAE8-784C91A4E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452063"/>
            <a:ext cx="11491273" cy="64059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1800" b="1" i="0" u="none" strike="noStrike" baseline="0" dirty="0">
                <a:cs typeface="Calibri" panose="020F0502020204030204" pitchFamily="34" charset="0"/>
              </a:rPr>
              <a:t>Cyrilk Jan Karel </a:t>
            </a:r>
            <a:r>
              <a:rPr lang="cs-CZ" sz="1800" b="1" i="0" u="none" strike="noStrike" baseline="0" dirty="0" err="1">
                <a:cs typeface="Calibri" panose="020F0502020204030204" pitchFamily="34" charset="0"/>
              </a:rPr>
              <a:t>Rohn</a:t>
            </a:r>
            <a:r>
              <a:rPr lang="cs-CZ" sz="1800" b="1" i="0" u="none" strike="noStrike" baseline="0" dirty="0">
                <a:cs typeface="Calibri" panose="020F0502020204030204" pitchFamily="34" charset="0"/>
              </a:rPr>
              <a:t>: 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1774–1777  4 sv. dějin kostelů  –  kraj Boleslavský, Kouřimský, Královéhradecký, Žatecký</a:t>
            </a:r>
          </a:p>
          <a:p>
            <a:pPr marL="0" indent="0" algn="l">
              <a:buNone/>
            </a:pPr>
            <a:r>
              <a:rPr lang="de-DE" sz="1800" b="1" i="0" u="none" strike="noStrike" baseline="0" dirty="0">
                <a:cs typeface="Calibri" panose="020F0502020204030204" pitchFamily="34" charset="0"/>
              </a:rPr>
              <a:t>Jaroslav Schaller</a:t>
            </a:r>
            <a:r>
              <a:rPr lang="cs-CZ" sz="1800" b="1" i="0" u="none" strike="noStrike" baseline="0" dirty="0">
                <a:cs typeface="Calibri" panose="020F0502020204030204" pitchFamily="34" charset="0"/>
              </a:rPr>
              <a:t>: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 </a:t>
            </a:r>
            <a:r>
              <a:rPr lang="de-DE" sz="1800" b="0" u="none" strike="noStrike" baseline="0" dirty="0">
                <a:cs typeface="Calibri" panose="020F0502020204030204" pitchFamily="34" charset="0"/>
              </a:rPr>
              <a:t>1785–1797 Topographie des Königreichs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  <a:r>
              <a:rPr lang="de-DE" sz="1800" b="0" u="none" strike="noStrike" baseline="0" dirty="0">
                <a:cs typeface="Calibri" panose="020F0502020204030204" pitchFamily="34" charset="0"/>
              </a:rPr>
              <a:t>Böhmen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  </a:t>
            </a:r>
          </a:p>
          <a:p>
            <a:pPr marL="0" indent="0" algn="l">
              <a:buNone/>
            </a:pPr>
            <a:r>
              <a:rPr lang="de-DE" sz="1800" b="1" i="0" u="none" strike="noStrike" baseline="0" dirty="0">
                <a:cs typeface="Calibri" panose="020F0502020204030204" pitchFamily="34" charset="0"/>
              </a:rPr>
              <a:t>Johann Gottfried Sommer</a:t>
            </a:r>
            <a:r>
              <a:rPr lang="cs-CZ" sz="1800" b="1" i="0" u="none" strike="noStrike" baseline="0" dirty="0">
                <a:cs typeface="Calibri" panose="020F0502020204030204" pitchFamily="34" charset="0"/>
              </a:rPr>
              <a:t>: 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1833–1849 </a:t>
            </a:r>
            <a:r>
              <a:rPr lang="de-DE" sz="1800" b="0" u="none" strike="noStrike" baseline="0" dirty="0">
                <a:cs typeface="Calibri" panose="020F0502020204030204" pitchFamily="34" charset="0"/>
              </a:rPr>
              <a:t> Das Königreich Böhmen, </a:t>
            </a:r>
            <a:r>
              <a:rPr lang="de-DE" sz="1800" b="0" u="none" strike="noStrike" baseline="0" dirty="0" err="1">
                <a:cs typeface="Calibri" panose="020F0502020204030204" pitchFamily="34" charset="0"/>
              </a:rPr>
              <a:t>statis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tisch-topographisch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dargestellt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cs-CZ" sz="1800" b="1" i="0" u="none" strike="noStrike" baseline="0" dirty="0">
                <a:cs typeface="Calibri" panose="020F0502020204030204" pitchFamily="34" charset="0"/>
              </a:rPr>
              <a:t>katalogy kněží jednotlivých diecézí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(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Catalogus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universi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cleri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…)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vydávané každoročně od pol. 18. stol. </a:t>
            </a:r>
            <a:endParaRPr lang="cs-CZ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u="none" strike="noStrike" baseline="0" dirty="0">
                <a:cs typeface="Calibri" panose="020F0502020204030204" pitchFamily="34" charset="0"/>
              </a:rPr>
              <a:t>Katalog Arcibiskupství pražského, Katalog Biskupství litoměřického 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(na internetu)</a:t>
            </a:r>
            <a:endParaRPr lang="cs-CZ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u="none" strike="noStrike" baseline="0" dirty="0"/>
              <a:t>Plodek, Ch. </a:t>
            </a:r>
            <a:r>
              <a:rPr lang="cs-CZ" sz="1800" b="0" u="none" strike="noStrike" baseline="0" dirty="0"/>
              <a:t>1888: </a:t>
            </a:r>
            <a:r>
              <a:rPr lang="cs-CZ" sz="1800" b="0" i="0" u="none" strike="noStrike" baseline="0" dirty="0"/>
              <a:t>Církevní mapa Království českého, 1:200 000, Praha.</a:t>
            </a:r>
          </a:p>
          <a:p>
            <a:pPr marL="0" indent="0">
              <a:buNone/>
            </a:pPr>
            <a:endParaRPr lang="cs-CZ" sz="1800" b="0" i="0" u="none" strike="noStrike" baseline="0" dirty="0"/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cs typeface="Calibri" panose="020F0502020204030204" pitchFamily="34" charset="0"/>
              </a:rPr>
              <a:t>–  </a:t>
            </a:r>
            <a:r>
              <a:rPr lang="cs-CZ" sz="1800" b="1" dirty="0">
                <a:solidFill>
                  <a:srgbClr val="FF0000"/>
                </a:solidFill>
                <a:cs typeface="Calibri" panose="020F0502020204030204" pitchFamily="34" charset="0"/>
              </a:rPr>
              <a:t>kartografické prameny:   </a:t>
            </a:r>
            <a:r>
              <a:rPr lang="pl-PL" sz="1800" b="1" u="none" strike="noStrike" baseline="0" dirty="0">
                <a:solidFill>
                  <a:srgbClr val="000000"/>
                </a:solidFill>
              </a:rPr>
              <a:t>Klaudyánova mapa Čech</a:t>
            </a:r>
            <a:r>
              <a:rPr lang="pl-PL" sz="1800" b="1" u="none" strike="noStrike" baseline="0" dirty="0">
                <a:solidFill>
                  <a:srgbClr val="40F300"/>
                </a:solidFill>
              </a:rPr>
              <a:t> </a:t>
            </a:r>
            <a:r>
              <a:rPr lang="pl-PL" sz="1800" b="0" u="none" strike="noStrike" baseline="0" dirty="0">
                <a:solidFill>
                  <a:srgbClr val="000000"/>
                </a:solidFill>
              </a:rPr>
              <a:t>z roku 1518  (konfese měst)</a:t>
            </a:r>
          </a:p>
          <a:p>
            <a:pPr marL="0" indent="0">
              <a:buNone/>
            </a:pPr>
            <a:r>
              <a:rPr lang="cs-CZ" sz="1800" b="1" i="1" u="none" strike="noStrike" baseline="0" dirty="0"/>
              <a:t>                                                  </a:t>
            </a:r>
            <a:r>
              <a:rPr lang="cs-CZ" sz="1800" b="1" u="none" strike="noStrike" baseline="0" dirty="0">
                <a:cs typeface="Calibri" panose="020F0502020204030204" pitchFamily="34" charset="0"/>
              </a:rPr>
              <a:t>Müllerova mapa Čech  </a:t>
            </a:r>
            <a:r>
              <a:rPr lang="cs-CZ" sz="1800" u="none" strike="noStrike" baseline="0" dirty="0">
                <a:cs typeface="Calibri" panose="020F0502020204030204" pitchFamily="34" charset="0"/>
              </a:rPr>
              <a:t>z roku 1722</a:t>
            </a:r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                        mapa </a:t>
            </a:r>
            <a:r>
              <a:rPr lang="cs-CZ" sz="1800" b="1" i="0" u="none" strike="noStrike" baseline="0" dirty="0"/>
              <a:t>I. vojenského mapování  z </a:t>
            </a:r>
            <a:r>
              <a:rPr lang="cs-CZ" sz="1800" i="0" u="none" strike="noStrike" baseline="0" dirty="0"/>
              <a:t>2.</a:t>
            </a:r>
            <a:r>
              <a:rPr lang="cs-CZ" sz="1800" b="1" i="0" u="none" strike="noStrike" baseline="0" dirty="0"/>
              <a:t> </a:t>
            </a:r>
            <a:r>
              <a:rPr lang="cs-CZ" sz="1800" i="0" u="none" strike="noStrike" baseline="0" dirty="0"/>
              <a:t>pol. 18. stol.</a:t>
            </a:r>
          </a:p>
          <a:p>
            <a:pPr marL="0" indent="0" algn="l">
              <a:buNone/>
            </a:pPr>
            <a:r>
              <a:rPr lang="pl-PL" sz="1800" b="1" i="0" u="none" strike="noStrike" baseline="0" dirty="0"/>
              <a:t>                                                  </a:t>
            </a:r>
            <a:r>
              <a:rPr lang="pl-PL" sz="1800" i="0" u="none" strike="noStrike" baseline="0" dirty="0"/>
              <a:t>mapy</a:t>
            </a:r>
            <a:r>
              <a:rPr lang="pl-PL" sz="1800" b="1" i="0" u="none" strike="noStrike" baseline="0" dirty="0"/>
              <a:t> stabilního katastru  </a:t>
            </a:r>
            <a:r>
              <a:rPr lang="pl-PL" sz="1800" i="0" u="none" strike="noStrike" baseline="0" dirty="0"/>
              <a:t>z let</a:t>
            </a:r>
            <a:r>
              <a:rPr lang="cs-CZ" sz="1800" i="0" u="none" strike="noStrike" baseline="0" dirty="0"/>
              <a:t> </a:t>
            </a:r>
            <a:r>
              <a:rPr lang="cs-CZ" sz="1800" b="0" i="0" u="none" strike="noStrike" baseline="0" dirty="0"/>
              <a:t>1826–1843</a:t>
            </a:r>
          </a:p>
          <a:p>
            <a:pPr marL="0" indent="0" algn="l">
              <a:buNone/>
            </a:pPr>
            <a:r>
              <a:rPr lang="cs-CZ" sz="1800" b="0" i="0" u="none" strike="noStrike" baseline="0" dirty="0"/>
              <a:t>                                                  mapy </a:t>
            </a:r>
            <a:r>
              <a:rPr lang="cs-CZ" sz="1800" b="1" i="0" u="none" strike="noStrike" baseline="0" dirty="0"/>
              <a:t>II. vojenského mapování</a:t>
            </a:r>
            <a:r>
              <a:rPr lang="cs-CZ" sz="1800" dirty="0"/>
              <a:t> z let </a:t>
            </a:r>
            <a:r>
              <a:rPr lang="cs-CZ" sz="1800" b="0" i="0" u="none" strike="noStrike" baseline="0" dirty="0"/>
              <a:t>1842–1852</a:t>
            </a:r>
          </a:p>
          <a:p>
            <a:pPr marL="0" indent="0" algn="l">
              <a:buNone/>
            </a:pPr>
            <a:r>
              <a:rPr lang="cs-CZ" sz="1800" dirty="0">
                <a:cs typeface="Calibri" panose="020F0502020204030204" pitchFamily="34" charset="0"/>
              </a:rPr>
              <a:t>                                                  mapy </a:t>
            </a:r>
            <a:r>
              <a:rPr lang="cs-CZ" sz="1800" b="1" i="0" u="none" strike="noStrike" baseline="0" dirty="0"/>
              <a:t>III. vojenského mapování </a:t>
            </a:r>
            <a:r>
              <a:rPr lang="cs-CZ" sz="1800" i="0" u="none" strike="noStrike" baseline="0" dirty="0"/>
              <a:t>z let </a:t>
            </a:r>
            <a:r>
              <a:rPr lang="cs-CZ" sz="1800" b="0" i="0" u="none" strike="noStrike" baseline="0" dirty="0"/>
              <a:t>1877–1880 </a:t>
            </a:r>
          </a:p>
          <a:p>
            <a:pPr marL="0" indent="0" algn="l">
              <a:buNone/>
            </a:pPr>
            <a:endParaRPr lang="cs-CZ" sz="1800" dirty="0"/>
          </a:p>
          <a:p>
            <a:pPr marL="0" indent="0" algn="l">
              <a:buNone/>
            </a:pPr>
            <a:r>
              <a:rPr lang="cs-CZ" sz="1800" b="1" i="0" u="none" strike="noStrike" baseline="0" dirty="0"/>
              <a:t>–  </a:t>
            </a:r>
            <a:r>
              <a:rPr lang="cs-CZ" sz="1800" b="1" i="0" u="none" strike="noStrike" baseline="0" dirty="0">
                <a:solidFill>
                  <a:srgbClr val="FF0000"/>
                </a:solidFill>
              </a:rPr>
              <a:t>ikonografické prameny:</a:t>
            </a:r>
            <a:r>
              <a:rPr lang="cs-CZ" sz="1800" b="0" i="0" u="none" strike="noStrike" baseline="0" dirty="0"/>
              <a:t>  </a:t>
            </a:r>
            <a:r>
              <a:rPr lang="pl-PL" sz="1800" b="1" i="0" u="none" strike="noStrike" baseline="0" dirty="0"/>
              <a:t>Jan Willenberg   </a:t>
            </a:r>
            <a:r>
              <a:rPr lang="pl-PL" sz="1800" i="0" u="none" strike="noStrike" baseline="0" dirty="0"/>
              <a:t>veduty </a:t>
            </a:r>
            <a:r>
              <a:rPr lang="pl-PL" sz="1800" b="0" i="0" u="none" strike="noStrike" baseline="0" dirty="0"/>
              <a:t>z 16/17. stol. </a:t>
            </a:r>
          </a:p>
          <a:p>
            <a:pPr marL="0" indent="0" algn="l">
              <a:buNone/>
            </a:pPr>
            <a:r>
              <a:rPr lang="cs-CZ" sz="1800" b="0" i="0" u="none" strike="noStrike" baseline="0" dirty="0"/>
              <a:t>                                                 </a:t>
            </a:r>
            <a:r>
              <a:rPr lang="cs-CZ" sz="1800" b="1" i="0" u="none" strike="noStrike" baseline="0" dirty="0"/>
              <a:t>Jan Antonín </a:t>
            </a:r>
            <a:r>
              <a:rPr lang="cs-CZ" sz="1800" b="1" i="0" u="none" strike="noStrike" baseline="0" dirty="0" err="1"/>
              <a:t>Venuto</a:t>
            </a:r>
            <a:r>
              <a:rPr lang="cs-CZ" sz="1800" b="1" dirty="0"/>
              <a:t>   </a:t>
            </a:r>
            <a:r>
              <a:rPr lang="cs-CZ" sz="1800" dirty="0"/>
              <a:t>ve </a:t>
            </a:r>
            <a:r>
              <a:rPr lang="cs-CZ" sz="1800" b="0" i="0" u="none" strike="noStrike" baseline="0" dirty="0"/>
              <a:t>vídeňské Národní knihovně uloženo 399 akvarelových vedut</a:t>
            </a:r>
          </a:p>
          <a:p>
            <a:pPr marL="0" indent="0" algn="l">
              <a:buNone/>
            </a:pPr>
            <a:r>
              <a:rPr lang="cs-CZ" sz="1800" dirty="0"/>
              <a:t>                                                                                       </a:t>
            </a:r>
            <a:r>
              <a:rPr lang="cs-CZ" sz="1800" b="0" i="0" u="none" strike="noStrike" baseline="0" dirty="0"/>
              <a:t>1824 darovány císaři Františku I. při návštěvě Hradce Králové</a:t>
            </a:r>
          </a:p>
          <a:p>
            <a:pPr marL="0" indent="0">
              <a:buNone/>
            </a:pPr>
            <a:endParaRPr lang="cs-CZ" sz="1800" b="0" i="0" u="none" strike="noStrike" baseline="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b="0" i="0" u="none" strike="noStrike" baseline="0" dirty="0"/>
          </a:p>
          <a:p>
            <a:pPr marL="0" indent="0">
              <a:buNone/>
            </a:pPr>
            <a:endParaRPr lang="cs-CZ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56537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188348D1-0F2C-4EE4-916C-6B0F92BDB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668" y="-92565"/>
            <a:ext cx="10586663" cy="1325563"/>
          </a:xfrm>
        </p:spPr>
        <p:txBody>
          <a:bodyPr/>
          <a:lstStyle/>
          <a:p>
            <a:r>
              <a:rPr lang="cs-CZ" altLang="cs-CZ" sz="3200" b="1" dirty="0"/>
              <a:t>       </a:t>
            </a:r>
            <a:r>
              <a:rPr lang="cs-CZ" altLang="cs-CZ" sz="3200" b="1" dirty="0">
                <a:solidFill>
                  <a:srgbClr val="FF0000"/>
                </a:solidFill>
              </a:rPr>
              <a:t>Hagiografie   </a:t>
            </a:r>
            <a:r>
              <a:rPr lang="cs-CZ" altLang="cs-CZ" sz="2400" b="1" dirty="0">
                <a:solidFill>
                  <a:srgbClr val="FF0000"/>
                </a:solidFill>
              </a:rPr>
              <a:t>(</a:t>
            </a:r>
            <a:r>
              <a:rPr lang="cs-CZ" altLang="cs-CZ" sz="2400" b="1" dirty="0" err="1">
                <a:solidFill>
                  <a:srgbClr val="FF0000"/>
                </a:solidFill>
              </a:rPr>
              <a:t>řec</a:t>
            </a:r>
            <a:r>
              <a:rPr lang="cs-CZ" altLang="cs-CZ" sz="2400" b="1" dirty="0">
                <a:solidFill>
                  <a:srgbClr val="FF0000"/>
                </a:solidFill>
              </a:rPr>
              <a:t>. </a:t>
            </a:r>
            <a:r>
              <a:rPr lang="cs-CZ" altLang="cs-CZ" sz="2400" b="1" dirty="0" err="1">
                <a:solidFill>
                  <a:srgbClr val="FF0000"/>
                </a:solidFill>
              </a:rPr>
              <a:t>hagios</a:t>
            </a:r>
            <a:r>
              <a:rPr lang="cs-CZ" altLang="cs-CZ" sz="2400" b="1" dirty="0">
                <a:solidFill>
                  <a:srgbClr val="FF0000"/>
                </a:solidFill>
              </a:rPr>
              <a:t> – svatý, </a:t>
            </a:r>
            <a:r>
              <a:rPr lang="cs-CZ" altLang="cs-CZ" sz="2400" b="1" dirty="0" err="1">
                <a:solidFill>
                  <a:srgbClr val="FF0000"/>
                </a:solidFill>
              </a:rPr>
              <a:t>grafeín</a:t>
            </a:r>
            <a:r>
              <a:rPr lang="cs-CZ" altLang="cs-CZ" sz="2400" b="1" dirty="0">
                <a:solidFill>
                  <a:srgbClr val="FF0000"/>
                </a:solidFill>
              </a:rPr>
              <a:t> – psáti)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A0DB3A3F-267C-486B-841E-092641AA3D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5079" y="1345915"/>
            <a:ext cx="11219379" cy="551208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200" b="1" dirty="0"/>
              <a:t>Životopisy světců a mučedníků:  </a:t>
            </a:r>
            <a:endParaRPr lang="cs-CZ" altLang="cs-CZ" sz="2200" dirty="0"/>
          </a:p>
          <a:p>
            <a:pPr>
              <a:buFontTx/>
              <a:buNone/>
            </a:pPr>
            <a:r>
              <a:rPr lang="cs-CZ" altLang="cs-CZ" sz="1800" b="1" dirty="0"/>
              <a:t>      a) mučednická akta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„Acta </a:t>
            </a:r>
            <a:r>
              <a:rPr lang="cs-CZ" altLang="cs-CZ" sz="1800" dirty="0" err="1"/>
              <a:t>martyrum</a:t>
            </a:r>
            <a:r>
              <a:rPr lang="cs-CZ" altLang="cs-CZ" sz="1800" dirty="0"/>
              <a:t>“ (</a:t>
            </a:r>
            <a:r>
              <a:rPr lang="cs-CZ" altLang="cs-CZ" sz="1800" dirty="0" err="1"/>
              <a:t>martyr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řec</a:t>
            </a:r>
            <a:r>
              <a:rPr lang="cs-CZ" altLang="cs-CZ" sz="1800" dirty="0"/>
              <a:t>. svědek)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–  soudní protokoly z procesů s pronásledovanými křesťany </a:t>
            </a:r>
          </a:p>
          <a:p>
            <a:pPr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b) legendy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vyprávění o životě, skutcích, zázracích a mučednické smrti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církevních světců (Život sv. Antonína od Athanasia)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–  presentovaly nejrůznější hrdiny (poustevníky, putující mnichy),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kteří byli líčeni jako hrdinové, pokoušení ďáblem, nad nímž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zvítězili, a proto byli hodni následování. </a:t>
            </a:r>
          </a:p>
          <a:p>
            <a:endParaRPr lang="cs-CZ" altLang="cs-CZ" sz="1800" dirty="0"/>
          </a:p>
          <a:p>
            <a:pPr marL="0" indent="0">
              <a:buNone/>
            </a:pPr>
            <a:r>
              <a:rPr lang="cs-CZ" altLang="cs-CZ" sz="1800" b="1" dirty="0"/>
              <a:t>                            Legenda </a:t>
            </a:r>
            <a:r>
              <a:rPr lang="cs-CZ" altLang="cs-CZ" sz="1800" b="1" dirty="0" err="1"/>
              <a:t>aurea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</a:t>
            </a:r>
            <a:r>
              <a:rPr lang="cs-CZ" altLang="cs-CZ" sz="1800" dirty="0"/>
              <a:t> Zlatá legenda:  sbírka životopisů svatých a traktátů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k církevním svátkům sepsaná v r. 1260 italským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dominikánským mnichem Jakubem de </a:t>
            </a:r>
            <a:r>
              <a:rPr lang="cs-CZ" altLang="cs-CZ" sz="1800" dirty="0" err="1"/>
              <a:t>Voragine</a:t>
            </a:r>
            <a:r>
              <a:rPr lang="cs-CZ" altLang="cs-CZ" sz="1800" dirty="0"/>
              <a:t> </a:t>
            </a:r>
          </a:p>
          <a:p>
            <a:pPr marL="0" indent="0">
              <a:buNone/>
            </a:pPr>
            <a:endParaRPr lang="cs-CZ" altLang="cs-CZ" sz="1800" dirty="0"/>
          </a:p>
          <a:p>
            <a:pPr marL="0" indent="0">
              <a:buNone/>
            </a:pPr>
            <a:r>
              <a:rPr lang="cs-CZ" altLang="cs-CZ" sz="1800" b="1" dirty="0"/>
              <a:t>                            Acta </a:t>
            </a:r>
            <a:r>
              <a:rPr lang="cs-CZ" altLang="cs-CZ" sz="1800" b="1" dirty="0" err="1"/>
              <a:t>sanctorum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Životy svatých:  vydávané tiskem od 16. stol. 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–   sestavovány od středověku jako sbírky hagiografické literatury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–  obsahovaly seznamy svatých s životopisy</a:t>
            </a:r>
          </a:p>
          <a:p>
            <a:pPr marL="0" indent="0">
              <a:buNone/>
            </a:pPr>
            <a:endParaRPr lang="cs-CZ" altLang="cs-CZ" sz="1800" dirty="0"/>
          </a:p>
          <a:p>
            <a:endParaRPr lang="cs-CZ" altLang="cs-CZ" sz="1800" dirty="0"/>
          </a:p>
        </p:txBody>
      </p:sp>
      <p:pic>
        <p:nvPicPr>
          <p:cNvPr id="4" name="Picture 4" descr="banner250x250px_LegendaAurea">
            <a:extLst>
              <a:ext uri="{FF2B5EF4-FFF2-40B4-BE49-F238E27FC236}">
                <a16:creationId xmlns:a16="http://schemas.microsoft.com/office/drawing/2014/main" id="{635C6CD0-BFC9-4F7F-B204-ACC9AF417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13219" r="47159" b="15332"/>
          <a:stretch/>
        </p:blipFill>
        <p:spPr bwMode="auto">
          <a:xfrm>
            <a:off x="9013171" y="1232998"/>
            <a:ext cx="2956222" cy="412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16EF02-74F8-45AA-A685-46BFFDB3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832208"/>
            <a:ext cx="12000322" cy="6647380"/>
          </a:xfrm>
        </p:spPr>
        <p:txBody>
          <a:bodyPr>
            <a:normAutofit fontScale="62500" lnSpcReduction="20000"/>
          </a:bodyPr>
          <a:lstStyle/>
          <a:p>
            <a:r>
              <a:rPr lang="cs-CZ" sz="3800" b="1" dirty="0">
                <a:solidFill>
                  <a:srgbClr val="FF0000"/>
                </a:solidFill>
              </a:rPr>
              <a:t>2.  Hmotné prameny:</a:t>
            </a:r>
            <a:endParaRPr lang="cs-CZ" sz="3800" b="1" i="0" u="none" strike="noStrike" baseline="0" dirty="0">
              <a:solidFill>
                <a:srgbClr val="FF0000"/>
              </a:solidFill>
            </a:endParaRPr>
          </a:p>
          <a:p>
            <a:endParaRPr lang="cs-CZ" sz="3800" b="1" i="0" u="none" strike="noStrike" baseline="0" dirty="0">
              <a:solidFill>
                <a:srgbClr val="000000"/>
              </a:solidFill>
            </a:endParaRPr>
          </a:p>
          <a:p>
            <a:r>
              <a:rPr lang="cs-CZ" sz="2900" b="1" dirty="0">
                <a:solidFill>
                  <a:srgbClr val="000000"/>
                </a:solidFill>
              </a:rPr>
              <a:t>S</a:t>
            </a:r>
            <a:r>
              <a:rPr lang="cs-CZ" sz="2900" b="1" i="0" u="none" strike="noStrike" baseline="0" dirty="0">
                <a:solidFill>
                  <a:srgbClr val="000000"/>
                </a:solidFill>
              </a:rPr>
              <a:t>akrální</a:t>
            </a:r>
            <a:r>
              <a:rPr lang="cs-CZ" sz="2900" b="0" i="0" u="none" strike="noStrike" baseline="0" dirty="0">
                <a:solidFill>
                  <a:srgbClr val="000000"/>
                </a:solidFill>
              </a:rPr>
              <a:t>  –  z lat. </a:t>
            </a:r>
            <a:r>
              <a:rPr lang="cs-CZ" sz="2900" dirty="0" err="1"/>
              <a:t>sacer</a:t>
            </a:r>
            <a:r>
              <a:rPr lang="cs-CZ" sz="2900" dirty="0"/>
              <a:t> (posvátný):  prostor určený k rituálním úkonům </a:t>
            </a:r>
            <a:r>
              <a:rPr lang="cs-CZ" sz="2900" b="0" i="0" u="none" strike="noStrike" baseline="0" dirty="0">
                <a:cs typeface="Calibri" panose="020F0502020204030204" pitchFamily="34" charset="0"/>
              </a:rPr>
              <a:t>(</a:t>
            </a:r>
            <a:r>
              <a:rPr lang="cs-CZ" sz="2900" dirty="0"/>
              <a:t>lat. </a:t>
            </a:r>
            <a:r>
              <a:rPr lang="cs-CZ" sz="2900" dirty="0" err="1"/>
              <a:t>ritualis</a:t>
            </a:r>
            <a:r>
              <a:rPr lang="cs-CZ" sz="2900" dirty="0"/>
              <a:t>: obřadný, ceremoniální)</a:t>
            </a:r>
          </a:p>
          <a:p>
            <a:r>
              <a:rPr lang="cs-CZ" sz="2900" b="1" dirty="0"/>
              <a:t>Profánní </a:t>
            </a:r>
            <a:r>
              <a:rPr lang="cs-CZ" sz="2900" dirty="0"/>
              <a:t> – </a:t>
            </a:r>
            <a:r>
              <a:rPr lang="cs-CZ" sz="2900" b="0" i="0" u="none" strike="noStrike" baseline="0" dirty="0">
                <a:solidFill>
                  <a:srgbClr val="000000"/>
                </a:solidFill>
              </a:rPr>
              <a:t>z </a:t>
            </a:r>
            <a:r>
              <a:rPr lang="pl-PL" sz="2900" dirty="0"/>
              <a:t>lat. Profanus (pozemský, nečistý):  mimo posvátný prostor (svatyni) </a:t>
            </a:r>
          </a:p>
          <a:p>
            <a:pPr marL="0" indent="0">
              <a:buNone/>
            </a:pPr>
            <a:endParaRPr lang="pl-PL" sz="2900" dirty="0"/>
          </a:p>
          <a:p>
            <a:r>
              <a:rPr lang="cs-CZ" sz="2900" b="1" dirty="0">
                <a:cs typeface="Calibri" panose="020F0502020204030204" pitchFamily="34" charset="0"/>
              </a:rPr>
              <a:t>S</a:t>
            </a:r>
            <a:r>
              <a:rPr lang="cs-CZ" sz="2900" b="1" i="0" u="none" strike="noStrike" baseline="0" dirty="0">
                <a:cs typeface="Calibri" panose="020F0502020204030204" pitchFamily="34" charset="0"/>
              </a:rPr>
              <a:t>akrální architektura   </a:t>
            </a:r>
            <a:r>
              <a:rPr lang="cs-CZ" sz="2900" dirty="0">
                <a:cs typeface="Calibri" panose="020F0502020204030204" pitchFamily="34" charset="0"/>
              </a:rPr>
              <a:t> </a:t>
            </a:r>
            <a:r>
              <a:rPr lang="cs-CZ" sz="2900" b="0" i="0" u="none" strike="noStrike" baseline="0" dirty="0">
                <a:cs typeface="Calibri" panose="020F0502020204030204" pitchFamily="34" charset="0"/>
              </a:rPr>
              <a:t>–   hmotný projev kultovní složky náboženství, </a:t>
            </a:r>
            <a:r>
              <a:rPr lang="cs-CZ" sz="2900" dirty="0"/>
              <a:t>jehož pomocí člověk komunikuje </a:t>
            </a:r>
          </a:p>
          <a:p>
            <a:pPr marL="0" indent="0">
              <a:buNone/>
            </a:pPr>
            <a:r>
              <a:rPr lang="cs-CZ" sz="2900" dirty="0"/>
              <a:t>                                                   s nadpřirozeným světem  </a:t>
            </a:r>
            <a:r>
              <a:rPr lang="cs-CZ" sz="2900" b="0" i="0" u="none" strike="noStrike" baseline="0" dirty="0">
                <a:cs typeface="Calibri" panose="020F0502020204030204" pitchFamily="34" charset="0"/>
              </a:rPr>
              <a:t>(lat. </a:t>
            </a:r>
            <a:r>
              <a:rPr lang="cs-CZ" sz="2900" b="0" i="0" u="none" strike="noStrike" baseline="0" dirty="0" err="1">
                <a:cs typeface="Calibri" panose="020F0502020204030204" pitchFamily="34" charset="0"/>
              </a:rPr>
              <a:t>cultus</a:t>
            </a:r>
            <a:r>
              <a:rPr lang="cs-CZ" sz="2900" b="0" i="0" u="none" strike="noStrike" baseline="0" dirty="0">
                <a:cs typeface="Calibri" panose="020F0502020204030204" pitchFamily="34" charset="0"/>
              </a:rPr>
              <a:t>.:  uctívání) </a:t>
            </a:r>
            <a:endParaRPr lang="cs-CZ" sz="29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900" b="0" i="0" u="none" strike="noStrike" baseline="0" dirty="0">
                <a:cs typeface="Calibri" panose="020F0502020204030204" pitchFamily="34" charset="0"/>
              </a:rPr>
              <a:t>                                              –   zahrnuje studium ideových, sociálních, umělecko-historických, </a:t>
            </a:r>
            <a:r>
              <a:rPr lang="cs-CZ" sz="2900" dirty="0">
                <a:cs typeface="Calibri" panose="020F0502020204030204" pitchFamily="34" charset="0"/>
              </a:rPr>
              <a:t>t</a:t>
            </a:r>
            <a:r>
              <a:rPr lang="cs-CZ" sz="2900" b="0" i="0" u="none" strike="noStrike" baseline="0" dirty="0">
                <a:cs typeface="Calibri" panose="020F0502020204030204" pitchFamily="34" charset="0"/>
              </a:rPr>
              <a:t>eologických, liturgických,</a:t>
            </a:r>
          </a:p>
          <a:p>
            <a:pPr marL="0" indent="0">
              <a:buNone/>
            </a:pPr>
            <a:r>
              <a:rPr lang="cs-CZ" sz="2900" dirty="0">
                <a:cs typeface="Calibri" panose="020F0502020204030204" pitchFamily="34" charset="0"/>
              </a:rPr>
              <a:t>                                                  </a:t>
            </a:r>
            <a:r>
              <a:rPr lang="cs-CZ" sz="2900" b="0" i="0" u="none" strike="noStrike" baseline="0" dirty="0">
                <a:cs typeface="Calibri" panose="020F0502020204030204" pitchFamily="34" charset="0"/>
              </a:rPr>
              <a:t> sociologických a antropologických projevů na základě společensko-</a:t>
            </a:r>
            <a:r>
              <a:rPr lang="cs-CZ" sz="2900" dirty="0">
                <a:cs typeface="Calibri" panose="020F0502020204030204" pitchFamily="34" charset="0"/>
              </a:rPr>
              <a:t> </a:t>
            </a:r>
            <a:r>
              <a:rPr lang="cs-CZ" sz="2900" b="0" i="0" u="none" strike="noStrike" baseline="0" dirty="0">
                <a:cs typeface="Calibri" panose="020F0502020204030204" pitchFamily="34" charset="0"/>
              </a:rPr>
              <a:t>historického, politického a</a:t>
            </a:r>
          </a:p>
          <a:p>
            <a:pPr marL="0" indent="0">
              <a:buNone/>
            </a:pPr>
            <a:r>
              <a:rPr lang="cs-CZ" sz="2900" dirty="0">
                <a:cs typeface="Calibri" panose="020F0502020204030204" pitchFamily="34" charset="0"/>
              </a:rPr>
              <a:t>                                                   </a:t>
            </a:r>
            <a:r>
              <a:rPr lang="cs-CZ" sz="2900" b="0" i="0" u="none" strike="noStrike" baseline="0" dirty="0">
                <a:cs typeface="Calibri" panose="020F0502020204030204" pitchFamily="34" charset="0"/>
              </a:rPr>
              <a:t>kulturního vývoje </a:t>
            </a:r>
          </a:p>
          <a:p>
            <a:pPr marL="0" indent="0">
              <a:buNone/>
            </a:pPr>
            <a:r>
              <a:rPr lang="cs-CZ" sz="2900" b="0" i="0" u="none" strike="noStrike" baseline="0" dirty="0"/>
              <a:t>  </a:t>
            </a:r>
            <a:r>
              <a:rPr lang="cs-CZ" sz="2900" i="0" u="none" strike="noStrike" baseline="0" dirty="0">
                <a:cs typeface="Calibri" panose="020F0502020204030204" pitchFamily="34" charset="0"/>
              </a:rPr>
              <a:t>                                          </a:t>
            </a:r>
            <a:r>
              <a:rPr lang="cs-CZ" sz="2900" b="1" dirty="0">
                <a:cs typeface="Calibri" panose="020F0502020204030204" pitchFamily="34" charset="0"/>
              </a:rPr>
              <a:t>  </a:t>
            </a:r>
            <a:r>
              <a:rPr lang="pl-PL" sz="2900" dirty="0"/>
              <a:t>–   památky eviduje Památkový katalog NPÚ:  Ústřední seznam kulturních památek </a:t>
            </a:r>
          </a:p>
          <a:p>
            <a:pPr marL="0" indent="0">
              <a:buNone/>
            </a:pPr>
            <a:endParaRPr lang="pl-PL" sz="2900" dirty="0"/>
          </a:p>
          <a:p>
            <a:r>
              <a:rPr lang="pl-PL" sz="2900" dirty="0"/>
              <a:t> </a:t>
            </a:r>
            <a:r>
              <a:rPr lang="cs-CZ" sz="2900" b="1" dirty="0"/>
              <a:t>S</a:t>
            </a:r>
            <a:r>
              <a:rPr lang="cs-CZ" sz="2900" b="1" i="0" u="none" strike="noStrike" baseline="0" dirty="0"/>
              <a:t>akrální objekty  </a:t>
            </a:r>
            <a:r>
              <a:rPr lang="cs-CZ" sz="2900" b="0" i="0" u="none" strike="noStrike" baseline="0" dirty="0"/>
              <a:t>–   </a:t>
            </a:r>
            <a:r>
              <a:rPr lang="cs-CZ" sz="2900" b="1" i="0" u="none" strike="noStrike" baseline="0" dirty="0"/>
              <a:t>tzv. velké:  </a:t>
            </a:r>
            <a:r>
              <a:rPr lang="cs-CZ" sz="2900" b="0" i="0" u="none" strike="noStrike" baseline="0" dirty="0"/>
              <a:t>kostely a kláštery včetně interních a externích zařízení </a:t>
            </a:r>
          </a:p>
          <a:p>
            <a:pPr marL="0" indent="0">
              <a:buNone/>
            </a:pPr>
            <a:r>
              <a:rPr lang="cs-CZ" sz="2900" dirty="0"/>
              <a:t>                                                             </a:t>
            </a:r>
            <a:r>
              <a:rPr lang="cs-CZ" sz="2900" b="0" i="0" u="none" strike="noStrike" baseline="0" dirty="0"/>
              <a:t>(konventy, kolegia, konvikty, hospodářské budovy, špitály</a:t>
            </a:r>
          </a:p>
          <a:p>
            <a:pPr marL="0" indent="0">
              <a:buNone/>
            </a:pPr>
            <a:r>
              <a:rPr lang="cs-CZ" sz="2900" b="0" i="0" u="none" strike="noStrike" baseline="0" dirty="0"/>
              <a:t>                                    –   </a:t>
            </a:r>
            <a:r>
              <a:rPr lang="cs-CZ" sz="2900" b="1" i="0" u="none" strike="noStrike" baseline="0" dirty="0"/>
              <a:t>tzv. malé </a:t>
            </a:r>
            <a:r>
              <a:rPr lang="cs-CZ" sz="2900" b="0" i="0" u="none" strike="noStrike" baseline="0" dirty="0"/>
              <a:t>(v krajině):  zvonice, kapičky, boží muka, kalvárie, sochy (morové, mariánské, trojiční), </a:t>
            </a:r>
          </a:p>
          <a:p>
            <a:pPr marL="0" indent="0">
              <a:buNone/>
            </a:pPr>
            <a:r>
              <a:rPr lang="cs-CZ" sz="2900" dirty="0"/>
              <a:t>                                                                               </a:t>
            </a:r>
            <a:r>
              <a:rPr lang="cs-CZ" sz="2900" b="0" i="0" u="none" strike="noStrike" baseline="0" dirty="0"/>
              <a:t>kříže, hřbitovy </a:t>
            </a:r>
          </a:p>
          <a:p>
            <a:pPr marL="0" indent="0">
              <a:buNone/>
            </a:pPr>
            <a:r>
              <a:rPr lang="cs-CZ" sz="2900" dirty="0"/>
              <a:t>                                    </a:t>
            </a:r>
            <a:r>
              <a:rPr lang="cs-CZ" sz="2900" b="0" i="0" u="none" strike="noStrike" baseline="0" dirty="0"/>
              <a:t>–   </a:t>
            </a:r>
            <a:r>
              <a:rPr lang="cs-CZ" sz="2900" b="1" i="0" u="none" strike="noStrike" baseline="0" dirty="0">
                <a:solidFill>
                  <a:srgbClr val="000000"/>
                </a:solidFill>
              </a:rPr>
              <a:t>mobiliář:</a:t>
            </a:r>
            <a:r>
              <a:rPr lang="cs-CZ" sz="2900" b="0" i="0" u="none" strike="noStrike" baseline="0" dirty="0">
                <a:solidFill>
                  <a:srgbClr val="000000"/>
                </a:solidFill>
              </a:rPr>
              <a:t>   vybavení  –  oltáře, obrazy, křtitelnice, sochy, křížové cesty, zvony </a:t>
            </a:r>
          </a:p>
          <a:p>
            <a:pPr marL="0" indent="0">
              <a:buNone/>
            </a:pPr>
            <a:r>
              <a:rPr lang="cs-CZ" sz="2900" b="0" i="0" u="none" strike="noStrike" baseline="0" dirty="0">
                <a:solidFill>
                  <a:srgbClr val="000000"/>
                </a:solidFill>
              </a:rPr>
              <a:t>                                                             liturgické předměty  –  paténa, kalich, ciborium, kropenka, kadidelnice, monstrance</a:t>
            </a:r>
          </a:p>
          <a:p>
            <a:pPr marL="0" indent="0">
              <a:buNone/>
            </a:pPr>
            <a:r>
              <a:rPr lang="cs-CZ" sz="2900" b="0" i="0" u="none" strike="noStrike" baseline="0" dirty="0"/>
              <a:t>   </a:t>
            </a:r>
            <a:endParaRPr lang="cs-CZ" sz="29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9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7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C40605-1828-475B-8B73-42F68CAB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593889"/>
            <a:ext cx="11599735" cy="62641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rgbClr val="FF0000"/>
                </a:solidFill>
                <a:cs typeface="Calibri" panose="020F0502020204030204" pitchFamily="34" charset="0"/>
              </a:rPr>
              <a:t>Literatura:</a:t>
            </a:r>
          </a:p>
          <a:p>
            <a:pPr marL="0" indent="0">
              <a:buNone/>
            </a:pPr>
            <a:endParaRPr lang="cs-CZ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Boháč, Z. 1999: Atlas církevních dějin českých zemí 1918–1999. Kostelní Vydří.</a:t>
            </a:r>
          </a:p>
          <a:p>
            <a:pPr marL="0" indent="0" algn="l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Unger, J. 2002: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Pohřební ritus a zacházení s těly zemřelých v českých zemích (s analogiemi i jinde v   Evropě) v 1.–16. století. Brno.</a:t>
            </a:r>
            <a:endParaRPr lang="cs-CZ" sz="1800" b="0" u="none" strike="noStrike" baseline="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i="1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Kuča, K. 1996–2011: Města a městečka v Čechách, na Moravě a ve Slezsku. Díl I–VIII. Praha.</a:t>
            </a:r>
          </a:p>
          <a:p>
            <a:pPr marL="0" indent="0" algn="l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Marethová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, B. 2008: Příspěvek k poznání raně středověkých pohřebišť (zvyk ukládání mincí do </a:t>
            </a:r>
            <a:r>
              <a:rPr lang="it-IT" sz="1800" b="0" u="none" strike="noStrike" baseline="0" dirty="0">
                <a:cs typeface="Calibri" panose="020F0502020204030204" pitchFamily="34" charset="0"/>
              </a:rPr>
              <a:t>hrobů)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, </a:t>
            </a:r>
            <a:r>
              <a:rPr lang="it-IT" sz="1800" b="0" u="none" strike="noStrike" baseline="0" dirty="0">
                <a:cs typeface="Calibri" panose="020F0502020204030204" pitchFamily="34" charset="0"/>
              </a:rPr>
              <a:t>Studia med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. </a:t>
            </a:r>
            <a:r>
              <a:rPr lang="it-IT" sz="1800" b="0" u="none" strike="noStrike" baseline="0" dirty="0">
                <a:cs typeface="Calibri" panose="020F0502020204030204" pitchFamily="34" charset="0"/>
              </a:rPr>
              <a:t>Prag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.,. </a:t>
            </a:r>
            <a:r>
              <a:rPr lang="it-IT" sz="1800" b="0" u="none" strike="noStrike" baseline="0" dirty="0">
                <a:cs typeface="Calibri" panose="020F0502020204030204" pitchFamily="34" charset="0"/>
              </a:rPr>
              <a:t>8, 7–44.</a:t>
            </a:r>
            <a:endParaRPr lang="cs-CZ" sz="1800" b="0" u="none" strike="noStrike" baseline="0" dirty="0"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Nováček, K. 2010: Kladrubský klášter 1115–1421. Osídlení – architektura – artefakty. Praha.</a:t>
            </a:r>
          </a:p>
          <a:p>
            <a:pPr marL="0" indent="0" algn="l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Hledíková, Z. 2010: Svět české středověké církve, Praha.</a:t>
            </a:r>
          </a:p>
          <a:p>
            <a:pPr marL="0" indent="0" algn="l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 Lavička, R.–Šimůnek, R. 2011: Městský farní kostel ve středověkých Čechách. Trhové Sviny 1280–1520. ČB.</a:t>
            </a:r>
          </a:p>
          <a:p>
            <a:pPr marL="0" indent="0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 Čechura M. 2012: Zaniklé kostely Čech. Praha.</a:t>
            </a:r>
          </a:p>
          <a:p>
            <a:pPr marL="0" indent="0">
              <a:buNone/>
            </a:pPr>
            <a:r>
              <a:rPr lang="cs-CZ" sz="1800" b="0" u="none" strike="noStrike" baseline="0" dirty="0"/>
              <a:t>  </a:t>
            </a:r>
            <a:r>
              <a:rPr lang="cs-CZ" sz="1800" b="0" u="none" strike="noStrike" baseline="0" dirty="0" err="1"/>
              <a:t>Poche</a:t>
            </a:r>
            <a:r>
              <a:rPr lang="cs-CZ" sz="1800" b="0" u="none" strike="noStrike" baseline="0" dirty="0"/>
              <a:t>, E. a kol. 1977–1982</a:t>
            </a:r>
            <a:r>
              <a:rPr lang="cs-CZ" sz="1800" b="0" i="1" u="none" strike="noStrike" baseline="0" dirty="0"/>
              <a:t>: </a:t>
            </a:r>
            <a:r>
              <a:rPr lang="cs-CZ" sz="1800" b="0" i="0" u="none" strike="noStrike" baseline="0" dirty="0"/>
              <a:t>Umělecké památky Čech. Svazek I–IV. Praha.</a:t>
            </a:r>
            <a:endParaRPr lang="cs-CZ" sz="1800" b="0" u="none" strike="noStrike" baseline="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0" u="none" strike="noStrike" baseline="0" dirty="0"/>
              <a:t>–  i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nternetové databáze: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Czech Medieval </a:t>
            </a:r>
            <a:r>
              <a:rPr lang="cs-CZ" sz="1800" b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online: </a:t>
            </a:r>
            <a:r>
              <a:rPr lang="cs-CZ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https://sources.cms.flu.cas.cz/src/index.php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Církevní mapy: </a:t>
            </a:r>
            <a:r>
              <a:rPr lang="cs-CZ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https://www.cirkevnimapy.cz</a:t>
            </a:r>
            <a:endParaRPr lang="cs-CZ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Kostely a církevní stavby v České republice: http://www.kostelycz.cz</a:t>
            </a:r>
          </a:p>
          <a:p>
            <a:pPr marL="0" indent="0">
              <a:buNone/>
            </a:pPr>
            <a:r>
              <a:rPr lang="cs-CZ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Historické hřbitovy: </a:t>
            </a:r>
            <a:r>
              <a:rPr lang="cs-CZ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http://cimiterium.cz</a:t>
            </a:r>
            <a:endParaRPr lang="cs-CZ" sz="1800" b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Monasterium.net: </a:t>
            </a:r>
            <a:r>
              <a:rPr lang="cs-CZ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https://www.monasterium.net/mom/home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itovy: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http://cimiterium.cz</a:t>
            </a:r>
            <a:endParaRPr lang="cs-CZ" sz="1800" b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StaréMapy.cz: </a:t>
            </a:r>
            <a:r>
              <a:rPr lang="cs-CZ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https://www.staremapy.cz</a:t>
            </a:r>
            <a:endParaRPr lang="cs-CZ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cs-CZ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03615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3430A-9759-4482-9752-33560950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4666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2F2DB-3CF5-4E00-8C95-69880467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" y="1140431"/>
            <a:ext cx="11729663" cy="6256962"/>
          </a:xfrm>
        </p:spPr>
        <p:txBody>
          <a:bodyPr>
            <a:normAutofit fontScale="85000" lnSpcReduction="20000"/>
          </a:bodyPr>
          <a:lstStyle/>
          <a:p>
            <a:r>
              <a:rPr lang="cs-CZ" sz="2200" b="1" dirty="0"/>
              <a:t>Náboženství</a:t>
            </a:r>
            <a:r>
              <a:rPr lang="cs-CZ" sz="2200" dirty="0"/>
              <a:t>  –  vztah člověka k transcendentnímu světu:  souhrn víry, tradice, představ a symbolů</a:t>
            </a:r>
          </a:p>
          <a:p>
            <a:pPr marL="0" indent="0">
              <a:buNone/>
            </a:pPr>
            <a:r>
              <a:rPr lang="cs-CZ" sz="2200" dirty="0"/>
              <a:t>                                 lat.  </a:t>
            </a:r>
            <a:r>
              <a:rPr lang="cs-CZ" sz="2200" dirty="0" err="1"/>
              <a:t>transcendere</a:t>
            </a:r>
            <a:r>
              <a:rPr lang="cs-CZ" sz="2200" dirty="0"/>
              <a:t>:  překračovat  (rozumové a smyslové zkušenosti) 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 </a:t>
            </a:r>
            <a:r>
              <a:rPr lang="cs-CZ" sz="2200" b="1" dirty="0"/>
              <a:t>Teologie</a:t>
            </a:r>
            <a:r>
              <a:rPr lang="cs-CZ" sz="2200" dirty="0"/>
              <a:t>  –  nauka o bohu </a:t>
            </a:r>
            <a:r>
              <a:rPr lang="pt-BR" sz="2200" dirty="0"/>
              <a:t>(z řec. theos, bůh; logos, slovo)</a:t>
            </a:r>
            <a:r>
              <a:rPr lang="cs-CZ" sz="2200" dirty="0"/>
              <a:t>: výklad náboženské víry na základě pramenů </a:t>
            </a:r>
          </a:p>
          <a:p>
            <a:pPr marL="0" indent="0">
              <a:buNone/>
            </a:pPr>
            <a:r>
              <a:rPr lang="cs-CZ" sz="2200" dirty="0"/>
              <a:t>                      –   4 oblasti:   biblická  –  výklad Starého a Nového zákona </a:t>
            </a:r>
          </a:p>
          <a:p>
            <a:pPr marL="0" indent="0">
              <a:buNone/>
            </a:pPr>
            <a:r>
              <a:rPr lang="cs-CZ" sz="2200" dirty="0"/>
              <a:t>                                               historická  –  dějiny církve a křesťanství</a:t>
            </a:r>
          </a:p>
          <a:p>
            <a:pPr marL="0" indent="0">
              <a:buNone/>
            </a:pPr>
            <a:r>
              <a:rPr lang="cs-CZ" sz="2200" dirty="0"/>
              <a:t>                                               systematická  –  různé obory:  dogmatika, etika, církevní právo</a:t>
            </a:r>
          </a:p>
          <a:p>
            <a:pPr marL="0" indent="0">
              <a:buNone/>
            </a:pPr>
            <a:r>
              <a:rPr lang="cs-CZ" sz="2200" dirty="0"/>
              <a:t>                                               praktická  –  zprostředkování víry:  liturgie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b="1" dirty="0"/>
              <a:t>Religiozita</a:t>
            </a:r>
            <a:r>
              <a:rPr lang="cs-CZ" sz="2200" dirty="0"/>
              <a:t>  –  z angl. </a:t>
            </a:r>
            <a:r>
              <a:rPr lang="cs-CZ" sz="2200" dirty="0" err="1"/>
              <a:t>Religiosity</a:t>
            </a:r>
            <a:r>
              <a:rPr lang="cs-CZ" sz="2200" dirty="0"/>
              <a:t>:  zbožnost)  –  víra </a:t>
            </a:r>
            <a:r>
              <a:rPr lang="cs-CZ" sz="2200" dirty="0">
                <a:effectLst/>
                <a:ea typeface="Times New Roman" panose="02020603050405020304" pitchFamily="18" charset="0"/>
              </a:rPr>
              <a:t>v nadpřirozené bytosti a jevy s nimi spojené  </a:t>
            </a:r>
          </a:p>
          <a:p>
            <a:pPr marL="0" indent="0">
              <a:buNone/>
            </a:pPr>
            <a:r>
              <a:rPr lang="cs-CZ" sz="2200" dirty="0">
                <a:ea typeface="Times New Roman" panose="02020603050405020304" pitchFamily="18" charset="0"/>
              </a:rPr>
              <a:t>                       </a:t>
            </a:r>
            <a:r>
              <a:rPr lang="cs-CZ" sz="2200" dirty="0">
                <a:effectLst/>
                <a:ea typeface="Times New Roman" panose="02020603050405020304" pitchFamily="18" charset="0"/>
              </a:rPr>
              <a:t>  –  rozšíření </a:t>
            </a:r>
            <a:r>
              <a:rPr lang="cs-CZ" sz="2200" dirty="0" err="1">
                <a:effectLst/>
                <a:ea typeface="Times New Roman" panose="02020603050405020304" pitchFamily="18" charset="0"/>
              </a:rPr>
              <a:t>věrských</a:t>
            </a:r>
            <a:r>
              <a:rPr lang="cs-CZ" sz="2200" dirty="0">
                <a:effectLst/>
                <a:ea typeface="Times New Roman" panose="02020603050405020304" pitchFamily="18" charset="0"/>
              </a:rPr>
              <a:t> představ v dané populaci</a:t>
            </a:r>
          </a:p>
          <a:p>
            <a:pPr marL="0" indent="0">
              <a:buNone/>
            </a:pPr>
            <a:r>
              <a:rPr lang="cs-CZ" sz="2200" dirty="0"/>
              <a:t> </a:t>
            </a:r>
          </a:p>
          <a:p>
            <a:r>
              <a:rPr lang="cs-CZ" sz="2200" b="1" dirty="0"/>
              <a:t>Religionistika </a:t>
            </a:r>
            <a:r>
              <a:rPr lang="cs-CZ" sz="2200" dirty="0"/>
              <a:t> –  zkoumá náboženství a s ním spojené rituály, symboly, tradice, etické pravidla aj.</a:t>
            </a:r>
          </a:p>
          <a:p>
            <a:endParaRPr lang="cs-CZ" sz="2200" dirty="0"/>
          </a:p>
          <a:p>
            <a:r>
              <a:rPr lang="cs-CZ" sz="2200" b="1" dirty="0"/>
              <a:t>Konfese</a:t>
            </a:r>
            <a:r>
              <a:rPr lang="cs-CZ" sz="2200" dirty="0"/>
              <a:t>  –  z lat. confiteor:  vyznávat  (týká se evangelické víry) </a:t>
            </a:r>
          </a:p>
          <a:p>
            <a:pPr marL="0" indent="0">
              <a:buNone/>
            </a:pPr>
            <a:r>
              <a:rPr lang="cs-CZ" sz="2200" dirty="0"/>
              <a:t>                     –  augsburská:  luterská a evangelická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98758F5-EDB8-4640-9451-62D4AA8D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BDC4CC-9EFD-4AFB-AC56-B6124DA25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4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8FF4A-26CA-4721-925C-D81BA895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667820"/>
            <a:ext cx="12020764" cy="619018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Profánní</a:t>
            </a:r>
            <a:r>
              <a:rPr lang="cs-CZ" sz="2000" b="1" dirty="0"/>
              <a:t>  </a:t>
            </a:r>
            <a:r>
              <a:rPr lang="cs-CZ" sz="2000" dirty="0"/>
              <a:t>–  lat. </a:t>
            </a:r>
            <a:r>
              <a:rPr lang="cs-CZ" sz="2000" dirty="0" err="1"/>
              <a:t>profanus</a:t>
            </a:r>
            <a:r>
              <a:rPr lang="cs-CZ" sz="2000" dirty="0"/>
              <a:t> = jsoucí mimo svatyni, znesvěcený, bezbožný, nečistý </a:t>
            </a:r>
          </a:p>
          <a:p>
            <a:pPr marL="0" indent="0">
              <a:buNone/>
            </a:pPr>
            <a:r>
              <a:rPr lang="cs-CZ" sz="2000" dirty="0"/>
              <a:t>                     –  oblast v lidském životě spojená se zajištěním existence:  materiální svět            </a:t>
            </a:r>
          </a:p>
          <a:p>
            <a:pPr marL="0" indent="0">
              <a:buNone/>
            </a:pPr>
            <a:r>
              <a:rPr lang="cs-CZ" sz="2000" dirty="0"/>
              <a:t>                 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Sakrální</a:t>
            </a:r>
            <a:r>
              <a:rPr lang="cs-CZ" sz="2000" dirty="0"/>
              <a:t>  –   lat </a:t>
            </a:r>
            <a:r>
              <a:rPr lang="cs-CZ" sz="2000" dirty="0" err="1"/>
              <a:t>sacer</a:t>
            </a:r>
            <a:r>
              <a:rPr lang="cs-CZ" sz="2000" dirty="0"/>
              <a:t> = posvátný, svatý, zasvěcený </a:t>
            </a:r>
          </a:p>
          <a:p>
            <a:pPr marL="0" indent="0">
              <a:buNone/>
            </a:pPr>
            <a:r>
              <a:rPr lang="cs-CZ" sz="2000" dirty="0"/>
              <a:t>                      –  vyšší smysl nebo projev Boží vůle:  nemateriální oblast</a:t>
            </a:r>
          </a:p>
          <a:p>
            <a:endParaRPr lang="cs-CZ" sz="2000" b="1" dirty="0"/>
          </a:p>
          <a:p>
            <a:r>
              <a:rPr lang="cs-CZ" sz="2000" b="1" dirty="0">
                <a:solidFill>
                  <a:srgbClr val="FF0000"/>
                </a:solidFill>
              </a:rPr>
              <a:t>Vztah materiálního a nemateriálního</a:t>
            </a:r>
            <a:r>
              <a:rPr lang="cs-CZ" sz="2000" b="1" dirty="0"/>
              <a:t>   </a:t>
            </a:r>
            <a:r>
              <a:rPr lang="cs-CZ" sz="2000" dirty="0"/>
              <a:t>–   dichotomie:  </a:t>
            </a:r>
            <a:r>
              <a:rPr lang="cs-CZ" sz="2000" dirty="0" err="1"/>
              <a:t>řec</a:t>
            </a:r>
            <a:r>
              <a:rPr lang="cs-CZ" sz="2000" dirty="0"/>
              <a:t>. </a:t>
            </a:r>
            <a:r>
              <a:rPr lang="cs-CZ" sz="2000" dirty="0" err="1"/>
              <a:t>dicha</a:t>
            </a:r>
            <a:r>
              <a:rPr lang="cs-CZ" sz="2000" dirty="0"/>
              <a:t> = nadvakrát a </a:t>
            </a:r>
            <a:r>
              <a:rPr lang="cs-CZ" sz="2000" dirty="0" err="1"/>
              <a:t>tome</a:t>
            </a:r>
            <a:r>
              <a:rPr lang="cs-CZ" sz="2000" dirty="0"/>
              <a:t> = řez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–  rozdělení na tělesné a duševní, světské a duchovní, světské a posvátné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–   oddělení fyzické a duchovní sféry je spojováno s vyhnáním z ráje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a trestem za prvotní hřích 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r>
              <a:rPr lang="cs-CZ" sz="2000" b="1" dirty="0"/>
              <a:t>Homo </a:t>
            </a:r>
            <a:r>
              <a:rPr lang="cs-CZ" sz="2000" b="1" dirty="0" err="1"/>
              <a:t>religius</a:t>
            </a:r>
            <a:r>
              <a:rPr lang="cs-CZ" sz="2000" b="1" dirty="0"/>
              <a:t> </a:t>
            </a:r>
            <a:r>
              <a:rPr lang="cs-CZ" sz="2000" dirty="0"/>
              <a:t>(náboženský člověk)   –   víra se promítala do všech sfér lidského konání a provázela člověka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od narození po smrt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–   zahrnovala všechny vrstvy společnosti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–  </a:t>
            </a:r>
            <a:r>
              <a:rPr lang="cs-CZ" sz="2000" b="1" dirty="0"/>
              <a:t>církev </a:t>
            </a:r>
            <a:r>
              <a:rPr lang="cs-CZ" sz="2000" dirty="0"/>
              <a:t>(lat. lat. </a:t>
            </a:r>
            <a:r>
              <a:rPr lang="cs-CZ" sz="2000" dirty="0" err="1"/>
              <a:t>ecclesia</a:t>
            </a:r>
            <a:r>
              <a:rPr lang="cs-CZ" sz="2000" dirty="0"/>
              <a:t> = shromáždění):   společenství křesťanů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78897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BC78E5A5-9C52-4C0A-AD86-136C249C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Církevní objekty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4E5468-FB1A-4490-BC93-FC10DE90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5" y="1047964"/>
            <a:ext cx="11832405" cy="58100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Kostely </a:t>
            </a:r>
            <a:r>
              <a:rPr lang="cs-CZ" sz="1800" dirty="0"/>
              <a:t> –  svatostánky,  kde se hlásalo slovo boží, postupně centra farností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funkce liturgická (bohoslužebná), kazatelská, poskytování svátostí:  křty, sňatky, poslední pomazání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12/13. stol.:  </a:t>
            </a:r>
            <a:r>
              <a:rPr lang="sv-SE" sz="1800" b="0" i="0" u="none" strike="noStrike" baseline="0" dirty="0">
                <a:latin typeface="Calibri-Light"/>
              </a:rPr>
              <a:t>vznik sítě vesnických farních kostelů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 archeologicky doložitelné:   mešní obřady:  oltář  (lat. mensa – stůl)m předměty (kalich, patena aj.)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křty:   křtitelnice (nádržka se svatou vodou – piscina </a:t>
            </a:r>
            <a:r>
              <a:rPr lang="cs-CZ" sz="1800" dirty="0" err="1"/>
              <a:t>sacra</a:t>
            </a:r>
            <a:r>
              <a:rPr lang="cs-CZ" sz="1800" dirty="0"/>
              <a:t>: bazilika sv. Jiří)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pohřby:  v kryptách příslušníci šlechty, fundátoři, církevní hodnostáři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půdorys:  jedno i vícelodní, věže – na západní straně, presbytář (kněžiště) s oltářem – na východní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 románské:  opěrné pilíře: čtvercové, obdélné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</a:t>
            </a:r>
            <a:r>
              <a:rPr lang="cs-CZ" sz="1800" dirty="0" err="1"/>
              <a:t>empora</a:t>
            </a:r>
            <a:r>
              <a:rPr lang="cs-CZ" sz="1800" dirty="0"/>
              <a:t>:   u vlastnických kostelů – vyvýšená tribuna pro šlechtu  (bazilika v </a:t>
            </a:r>
            <a:r>
              <a:rPr lang="cs-CZ" sz="1800" dirty="0" err="1"/>
              <a:t>Živhošti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gotické:  lomené oblouky, opěrné pilíře -  lichoběžníkové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 err="1"/>
              <a:t>Patrocínia</a:t>
            </a:r>
            <a:r>
              <a:rPr lang="cs-CZ" sz="1800" b="1" dirty="0"/>
              <a:t> </a:t>
            </a:r>
            <a:r>
              <a:rPr lang="cs-CZ" sz="1800" dirty="0"/>
              <a:t>–</a:t>
            </a:r>
            <a:r>
              <a:rPr lang="cs-CZ" sz="1800" b="1" dirty="0"/>
              <a:t> </a:t>
            </a:r>
            <a:r>
              <a:rPr lang="cs-CZ" sz="1800" dirty="0"/>
              <a:t> zasvěcení kostela některému ze světců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–  předrománské kostely na hradištích:  sv. Kliment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–  románské kostely před pol. 12. stol.:   sv. Gothard a mladší sv. Havel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–  románské kostely 12. až 1.pol. 13. stol.:  sv. Jakub a Martin (kolonizace)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1D0CB30-A225-4A43-8DEC-4FA94B3B7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61" y="3102759"/>
            <a:ext cx="4523210" cy="338590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8DF9B52-C4A6-4C5E-BC03-CD3EA434A489}"/>
              </a:ext>
            </a:extLst>
          </p:cNvPr>
          <p:cNvSpPr txBox="1"/>
          <p:nvPr/>
        </p:nvSpPr>
        <p:spPr>
          <a:xfrm>
            <a:off x="5808777" y="6488668"/>
            <a:ext cx="629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i="0" u="none" strike="noStrike" baseline="0" dirty="0">
                <a:latin typeface="Calibri-Bold"/>
              </a:rPr>
              <a:t>Náhrobky z 16. století v podlaze presbytáře. Foto: F. R. Václavík.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2F2A89-D66B-48BD-B3AE-90263EE8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02" y="304377"/>
            <a:ext cx="3907603" cy="24290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5ABD12C-0886-4684-BFB1-4F002580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69" y="3670233"/>
            <a:ext cx="4282633" cy="281843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93DB53-B07B-47F4-BAF3-52B5A5C6D504}"/>
              </a:ext>
            </a:extLst>
          </p:cNvPr>
          <p:cNvSpPr txBox="1"/>
          <p:nvPr/>
        </p:nvSpPr>
        <p:spPr>
          <a:xfrm>
            <a:off x="71919" y="98409"/>
            <a:ext cx="5743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Kostel sv. Václava v Lažanech (okr. Chrudim)</a:t>
            </a:r>
          </a:p>
          <a:p>
            <a:r>
              <a:rPr lang="cs-CZ" sz="3200" dirty="0"/>
              <a:t>  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524D1D-AF6D-41CF-BB14-4FEEB9516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1" y="594803"/>
            <a:ext cx="4484647" cy="2989765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63B224D6-700C-4C02-A0A9-78E691EB1001}"/>
              </a:ext>
            </a:extLst>
          </p:cNvPr>
          <p:cNvSpPr txBox="1"/>
          <p:nvPr/>
        </p:nvSpPr>
        <p:spPr>
          <a:xfrm>
            <a:off x="1017602" y="6488668"/>
            <a:ext cx="33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stabilního katastru z r. 1839.</a:t>
            </a:r>
          </a:p>
        </p:txBody>
      </p:sp>
    </p:spTree>
    <p:extLst>
      <p:ext uri="{BB962C8B-B14F-4D97-AF65-F5344CB8AC3E}">
        <p14:creationId xmlns:p14="http://schemas.microsoft.com/office/powerpoint/2010/main" val="50644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0160DAA-055B-4175-8D46-3F9E0D810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91" y="1021271"/>
            <a:ext cx="3595955" cy="501101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C66070F-C18E-478B-8E48-C56C94F3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4" y="1022134"/>
            <a:ext cx="3476625" cy="50101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0044AD-D818-4296-833C-B92CD1237EAE}"/>
              </a:ext>
            </a:extLst>
          </p:cNvPr>
          <p:cNvSpPr txBox="1"/>
          <p:nvPr/>
        </p:nvSpPr>
        <p:spPr>
          <a:xfrm>
            <a:off x="7757046" y="2127825"/>
            <a:ext cx="44349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Gotický venkovský kostel</a:t>
            </a:r>
          </a:p>
          <a:p>
            <a:r>
              <a:rPr lang="cs-CZ" dirty="0"/>
              <a:t>1349 – první zmínka o farním kostele</a:t>
            </a:r>
          </a:p>
          <a:p>
            <a:endParaRPr lang="cs-CZ" dirty="0"/>
          </a:p>
          <a:p>
            <a:r>
              <a:rPr lang="cs-CZ" dirty="0"/>
              <a:t>Katalog 118 hrobů z období 12./13. až 19. století s popisem nálezových okolností a hrobového inventáře.</a:t>
            </a:r>
          </a:p>
          <a:p>
            <a:endParaRPr lang="cs-CZ" dirty="0"/>
          </a:p>
          <a:p>
            <a:r>
              <a:rPr lang="cs-CZ" dirty="0"/>
              <a:t>Součástí nálezové situace je zaniklá kostnice ze 14.-16. století. </a:t>
            </a:r>
          </a:p>
          <a:p>
            <a:endParaRPr lang="cs-CZ" dirty="0"/>
          </a:p>
          <a:p>
            <a:r>
              <a:rPr lang="cs-CZ" dirty="0"/>
              <a:t>Terénní dokumentace ukazuje na složité stratigrafické vztahy na etážovém pohřebišti.</a:t>
            </a:r>
          </a:p>
        </p:txBody>
      </p:sp>
    </p:spTree>
    <p:extLst>
      <p:ext uri="{BB962C8B-B14F-4D97-AF65-F5344CB8AC3E}">
        <p14:creationId xmlns:p14="http://schemas.microsoft.com/office/powerpoint/2010/main" val="4211624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3A0F54-5F28-4BAF-8C43-DC6CCAF6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95" y="760287"/>
            <a:ext cx="12086690" cy="6637106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rgbClr val="292526"/>
                </a:solidFill>
              </a:rPr>
              <a:t>Antika  – </a:t>
            </a:r>
            <a:r>
              <a:rPr lang="pl-PL" sz="2000" b="0" i="1" u="none" strike="noStrike" baseline="0" dirty="0">
                <a:solidFill>
                  <a:srgbClr val="292526"/>
                </a:solidFill>
              </a:rPr>
              <a:t> </a:t>
            </a:r>
            <a:r>
              <a:rPr lang="pl-PL" sz="2000" b="0" u="none" strike="noStrike" baseline="0" dirty="0">
                <a:solidFill>
                  <a:srgbClr val="292526"/>
                </a:solidFill>
              </a:rPr>
              <a:t>450 př. </a:t>
            </a:r>
            <a:r>
              <a:rPr lang="pl-PL" sz="2000" dirty="0">
                <a:solidFill>
                  <a:srgbClr val="292526"/>
                </a:solidFill>
              </a:rPr>
              <a:t>n. l.:  Z</a:t>
            </a:r>
            <a:r>
              <a:rPr lang="pl-PL" sz="2000" b="0" u="none" strike="noStrike" baseline="0" dirty="0">
                <a:solidFill>
                  <a:srgbClr val="292526"/>
                </a:solidFill>
              </a:rPr>
              <a:t>ákon 12 desek:  soupis římského zvykového práva </a:t>
            </a:r>
          </a:p>
          <a:p>
            <a:pPr marL="0" indent="0" algn="l">
              <a:buNone/>
            </a:pPr>
            <a:r>
              <a:rPr lang="pl-PL" sz="2000" b="0" u="none" strike="noStrike" baseline="0" dirty="0">
                <a:solidFill>
                  <a:srgbClr val="292526"/>
                </a:solidFill>
              </a:rPr>
              <a:t>                  – 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pohřbívání lidských ostatků mimo sídliště  (oddělení zóny živých a mrtvých; </a:t>
            </a:r>
            <a:r>
              <a:rPr lang="cs-CZ" sz="2000" b="0" i="0" u="none" strike="noStrike" baseline="0" dirty="0" err="1">
                <a:solidFill>
                  <a:srgbClr val="292526"/>
                </a:solidFill>
              </a:rPr>
              <a:t>profanum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 – </a:t>
            </a:r>
            <a:r>
              <a:rPr lang="cs-CZ" sz="2000" b="0" i="0" u="none" strike="noStrike" baseline="0" dirty="0" err="1"/>
              <a:t>sacrum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) </a:t>
            </a:r>
          </a:p>
          <a:p>
            <a:pPr marL="0" indent="0" algn="l">
              <a:buNone/>
            </a:pPr>
            <a:r>
              <a:rPr lang="cs-CZ" sz="2000" b="0" i="0" u="none" strike="noStrike" baseline="0" dirty="0">
                <a:solidFill>
                  <a:srgbClr val="292526"/>
                </a:solidFill>
              </a:rPr>
              <a:t>                  –  pohřebiště ve vyhrazených okrscích kolem cest a měst </a:t>
            </a:r>
          </a:p>
          <a:p>
            <a:pPr marL="0" indent="0" algn="l">
              <a:buNone/>
            </a:pPr>
            <a:r>
              <a:rPr lang="cs-CZ" sz="2000" b="0" i="0" u="none" strike="noStrike" baseline="0" dirty="0">
                <a:solidFill>
                  <a:srgbClr val="292526"/>
                </a:solidFill>
              </a:rPr>
              <a:t>                  –  </a:t>
            </a:r>
            <a:r>
              <a:rPr lang="cs-CZ" sz="2000" i="0" u="none" strike="noStrike" baseline="0" dirty="0">
                <a:solidFill>
                  <a:srgbClr val="292526"/>
                </a:solidFill>
              </a:rPr>
              <a:t>kolumbária (exhumace – žehem) </a:t>
            </a:r>
          </a:p>
          <a:p>
            <a:pPr marL="0" indent="0" algn="l">
              <a:buNone/>
            </a:pPr>
            <a:r>
              <a:rPr lang="cs-CZ" sz="2000" dirty="0">
                <a:solidFill>
                  <a:srgbClr val="292526"/>
                </a:solidFill>
              </a:rPr>
              <a:t>                  </a:t>
            </a:r>
            <a:r>
              <a:rPr lang="cs-CZ" sz="2000" i="0" u="none" strike="noStrike" baseline="0" dirty="0">
                <a:solidFill>
                  <a:srgbClr val="292526"/>
                </a:solidFill>
              </a:rPr>
              <a:t>–  katakomby (</a:t>
            </a:r>
            <a:r>
              <a:rPr lang="cs-CZ" sz="2000" i="0" u="none" strike="noStrike" baseline="0" dirty="0" err="1">
                <a:solidFill>
                  <a:srgbClr val="292526"/>
                </a:solidFill>
              </a:rPr>
              <a:t>inhumace</a:t>
            </a:r>
            <a:r>
              <a:rPr lang="cs-CZ" sz="2000" i="0" u="none" strike="noStrike" baseline="0" dirty="0">
                <a:solidFill>
                  <a:srgbClr val="292526"/>
                </a:solidFill>
              </a:rPr>
              <a:t> – kostrově), ve starokřesťanském období </a:t>
            </a:r>
            <a:r>
              <a:rPr lang="cs-CZ" sz="2000" dirty="0"/>
              <a:t>bohoslužby </a:t>
            </a:r>
            <a:endParaRPr lang="cs-CZ" sz="2000" i="0" u="none" strike="noStrike" baseline="0" dirty="0">
              <a:solidFill>
                <a:srgbClr val="292526"/>
              </a:solidFill>
            </a:endParaRPr>
          </a:p>
          <a:p>
            <a:pPr marL="0" indent="0">
              <a:buNone/>
            </a:pPr>
            <a:r>
              <a:rPr lang="cs-CZ" sz="2000" dirty="0"/>
              <a:t>                 –  </a:t>
            </a:r>
            <a:r>
              <a:rPr lang="cs-CZ" sz="2000" b="1" dirty="0"/>
              <a:t>Řím:</a:t>
            </a:r>
            <a:r>
              <a:rPr lang="cs-CZ" sz="2000" dirty="0"/>
              <a:t>  ve Svatopeterském chrámu pohřbeny ostatky sv. Petra (vzor) </a:t>
            </a:r>
          </a:p>
          <a:p>
            <a:pPr marL="0" indent="0">
              <a:buNone/>
            </a:pPr>
            <a:r>
              <a:rPr lang="cs-CZ" sz="2000" dirty="0"/>
              <a:t>                                7. stol.:  v souvislosti s kultem relikvií pod oltářem  (od 12. stol. relikvie na oltáři)</a:t>
            </a:r>
          </a:p>
          <a:p>
            <a:pPr marL="0" indent="0" eaLnBrk="1" hangingPunct="1">
              <a:buNone/>
              <a:defRPr/>
            </a:pPr>
            <a:endParaRPr lang="cs-CZ" sz="2000" b="1" i="0" u="none" strike="noStrike" baseline="0" dirty="0">
              <a:solidFill>
                <a:srgbClr val="292526"/>
              </a:solidFill>
            </a:endParaRPr>
          </a:p>
          <a:p>
            <a:pPr eaLnBrk="1" hangingPunct="1">
              <a:defRPr/>
            </a:pPr>
            <a:r>
              <a:rPr lang="cs-CZ" sz="2000" b="1" i="0" u="none" strike="noStrike" baseline="0" dirty="0">
                <a:solidFill>
                  <a:srgbClr val="292526"/>
                </a:solidFill>
              </a:rPr>
              <a:t>Středověk  </a:t>
            </a:r>
            <a:r>
              <a:rPr lang="cs-CZ" sz="2000" i="0" u="none" strike="noStrike" baseline="0" dirty="0">
                <a:solidFill>
                  <a:srgbClr val="292526"/>
                </a:solidFill>
              </a:rPr>
              <a:t>–  křesťanská tradice kostrového pohřbívání spojená s vírou ve Zmrtvýchvstání </a:t>
            </a:r>
          </a:p>
          <a:p>
            <a:pPr marL="0" indent="0" eaLnBrk="1" hangingPunct="1">
              <a:buNone/>
              <a:defRPr/>
            </a:pPr>
            <a:r>
              <a:rPr lang="cs-CZ" sz="2000" i="0" u="none" strike="noStrike" baseline="0" dirty="0">
                <a:solidFill>
                  <a:srgbClr val="292526"/>
                </a:solidFill>
              </a:rPr>
              <a:t>                         –  </a:t>
            </a:r>
            <a:r>
              <a:rPr lang="cs-CZ" sz="2000" b="1" i="0" u="none" strike="noStrike" baseline="0" dirty="0">
                <a:solidFill>
                  <a:srgbClr val="292526"/>
                </a:solidFill>
              </a:rPr>
              <a:t>od 5. stol.:  </a:t>
            </a:r>
            <a:r>
              <a:rPr lang="cs-CZ" sz="2000" i="0" u="none" strike="noStrike" baseline="0" dirty="0">
                <a:solidFill>
                  <a:srgbClr val="292526"/>
                </a:solidFill>
              </a:rPr>
              <a:t>v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posvěcené půdě kolem kostela, výjimečně uvnitř </a:t>
            </a:r>
          </a:p>
          <a:p>
            <a:pPr marL="0" indent="0" eaLnBrk="1" hangingPunct="1">
              <a:buNone/>
              <a:defRPr/>
            </a:pPr>
            <a:r>
              <a:rPr lang="cs-CZ" sz="2000" dirty="0">
                <a:solidFill>
                  <a:srgbClr val="292526"/>
                </a:solidFill>
              </a:rPr>
              <a:t>                        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–  </a:t>
            </a:r>
            <a:r>
              <a:rPr lang="cs-CZ" sz="2000" b="1" i="0" u="none" strike="noStrike" baseline="0" dirty="0">
                <a:solidFill>
                  <a:srgbClr val="292526"/>
                </a:solidFill>
              </a:rPr>
              <a:t>od 8. stol.: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  na velkomoravských centrálních hradištích</a:t>
            </a:r>
          </a:p>
          <a:p>
            <a:pPr marL="0" indent="0" eaLnBrk="1" hangingPunct="1">
              <a:buNone/>
              <a:defRPr/>
            </a:pPr>
            <a:r>
              <a:rPr lang="cs-CZ" sz="2000" b="0" i="0" u="none" strike="noStrike" baseline="0" dirty="0">
                <a:solidFill>
                  <a:srgbClr val="292526"/>
                </a:solidFill>
              </a:rPr>
              <a:t>                         –  </a:t>
            </a:r>
            <a:r>
              <a:rPr lang="cs-CZ" sz="2000" b="1" i="0" u="none" strike="noStrike" baseline="0" dirty="0">
                <a:solidFill>
                  <a:srgbClr val="292526"/>
                </a:solidFill>
              </a:rPr>
              <a:t>od 11. stol.: 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zakládání venkovských kostelů </a:t>
            </a:r>
          </a:p>
          <a:p>
            <a:pPr marL="0" indent="0" algn="l">
              <a:buNone/>
            </a:pPr>
            <a:r>
              <a:rPr lang="cs-CZ" sz="2000" dirty="0">
                <a:solidFill>
                  <a:srgbClr val="292526"/>
                </a:solidFill>
              </a:rPr>
              <a:t>                        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–  </a:t>
            </a:r>
            <a:r>
              <a:rPr lang="cs-CZ" sz="2000" b="1" i="0" u="none" strike="noStrike" baseline="0" dirty="0">
                <a:solidFill>
                  <a:srgbClr val="292526"/>
                </a:solidFill>
              </a:rPr>
              <a:t>od 12. stol.:  </a:t>
            </a:r>
            <a:r>
              <a:rPr lang="cs-CZ" sz="2000" b="0" i="0" u="none" strike="noStrike" baseline="0" dirty="0"/>
              <a:t>zánik řadových pohřebišť a vznik kostelních hřbitovů </a:t>
            </a:r>
            <a:endParaRPr lang="cs-CZ" sz="2000" b="0" i="0" u="none" strike="noStrike" baseline="0" dirty="0">
              <a:solidFill>
                <a:srgbClr val="292526"/>
              </a:solidFill>
            </a:endParaRPr>
          </a:p>
          <a:p>
            <a:pPr marL="0" indent="0" algn="l">
              <a:buNone/>
            </a:pPr>
            <a:r>
              <a:rPr lang="cs-CZ" sz="2000" b="0" i="0" u="none" strike="noStrike" baseline="0" dirty="0">
                <a:solidFill>
                  <a:srgbClr val="292526"/>
                </a:solidFill>
              </a:rPr>
              <a:t>                         –  </a:t>
            </a:r>
            <a:r>
              <a:rPr lang="cs-CZ" sz="2000" b="1" i="0" u="none" strike="noStrike" baseline="0" dirty="0">
                <a:solidFill>
                  <a:srgbClr val="292526"/>
                </a:solidFill>
              </a:rPr>
              <a:t>poč. 16. stol.:  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přesuny hřbitovů mimo města (epidemie, sanitární důvody)</a:t>
            </a:r>
          </a:p>
          <a:p>
            <a:pPr marL="0" indent="0" algn="l">
              <a:buNone/>
            </a:pPr>
            <a:endParaRPr lang="cs-CZ" sz="2000" b="0" i="0" u="none" strike="noStrike" baseline="0" dirty="0">
              <a:solidFill>
                <a:srgbClr val="292526"/>
              </a:solidFill>
            </a:endParaRP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546DD1-B6EE-493E-AD41-BEC26A5C5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4780" y="0"/>
            <a:ext cx="10515600" cy="986319"/>
          </a:xfrm>
        </p:spPr>
        <p:txBody>
          <a:bodyPr/>
          <a:lstStyle/>
          <a:p>
            <a:r>
              <a:rPr lang="cs-CZ" altLang="cs-CZ" sz="3200" b="1" dirty="0"/>
              <a:t>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Funerální (pohřební) památky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F51795-A8D9-44ED-80BB-613B16368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5" y="647273"/>
            <a:ext cx="11637195" cy="621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000" b="1" dirty="0"/>
              <a:t>Hřbitovy  </a:t>
            </a:r>
            <a:r>
              <a:rPr lang="cs-CZ" sz="2000" dirty="0"/>
              <a:t>–  ohrazeny zdí:  vymezení vysvěceného prostoru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–   pohanské přežitky:  obolus mrtvých (</a:t>
            </a:r>
            <a:r>
              <a:rPr lang="cs-CZ" sz="2000" dirty="0" err="1"/>
              <a:t>charónova</a:t>
            </a:r>
            <a:r>
              <a:rPr lang="cs-CZ" sz="2000" dirty="0"/>
              <a:t> mince)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proti tzv. Břetislavovy </a:t>
            </a:r>
            <a:r>
              <a:rPr lang="cs-CZ" sz="2000" dirty="0" err="1"/>
              <a:t>dektery</a:t>
            </a:r>
            <a:r>
              <a:rPr lang="cs-CZ" sz="2000" dirty="0"/>
              <a:t> (1035-55)</a:t>
            </a:r>
            <a:endParaRPr lang="cs-CZ" sz="2000" b="1" dirty="0"/>
          </a:p>
          <a:p>
            <a:endParaRPr lang="cs-CZ" sz="2000" b="1" dirty="0"/>
          </a:p>
          <a:p>
            <a:r>
              <a:rPr lang="cs-CZ" sz="2000" b="1" dirty="0"/>
              <a:t>Náhrobky  </a:t>
            </a:r>
            <a:r>
              <a:rPr lang="cs-CZ" sz="2000" dirty="0"/>
              <a:t>–  sepulkrální (náhrobní) památky (lat. </a:t>
            </a:r>
            <a:r>
              <a:rPr lang="cs-CZ" sz="2000" dirty="0" err="1"/>
              <a:t>sepulcrum</a:t>
            </a:r>
            <a:r>
              <a:rPr lang="cs-CZ" sz="2000" dirty="0"/>
              <a:t>, hrob) </a:t>
            </a:r>
          </a:p>
          <a:p>
            <a:pPr marL="0" indent="0">
              <a:buNone/>
            </a:pPr>
            <a:r>
              <a:rPr lang="cs-CZ" sz="2000" dirty="0"/>
              <a:t>                       –   11. a 12. stol.:  nejstarší na řadových pohřebištích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ploché kameny, někdy se značkami (šipky, kříže) </a:t>
            </a:r>
          </a:p>
          <a:p>
            <a:pPr marL="0" indent="0">
              <a:buNone/>
            </a:pPr>
            <a:r>
              <a:rPr lang="cs-CZ" sz="2000" dirty="0"/>
              <a:t>                      –   měly bránit nebožtíku v návratu mezi živé</a:t>
            </a:r>
          </a:p>
          <a:p>
            <a:pPr marL="0" indent="0">
              <a:buNone/>
            </a:pPr>
            <a:endParaRPr lang="cs-CZ" sz="2000" dirty="0"/>
          </a:p>
          <a:p>
            <a:pPr eaLnBrk="1" hangingPunct="1">
              <a:defRPr/>
            </a:pPr>
            <a:r>
              <a:rPr lang="cs-CZ" sz="2000" b="1" dirty="0"/>
              <a:t>Sarkofágy  </a:t>
            </a:r>
            <a:r>
              <a:rPr lang="cs-CZ" sz="2000" dirty="0"/>
              <a:t>–   </a:t>
            </a:r>
            <a:r>
              <a:rPr lang="pl-PL" sz="2000" dirty="0"/>
              <a:t>chránky z jednoho kusu kamene s víkem  pro výjimečné pohřby</a:t>
            </a:r>
          </a:p>
          <a:p>
            <a:pPr marL="0" indent="0" eaLnBrk="1" hangingPunct="1">
              <a:buNone/>
              <a:defRPr/>
            </a:pPr>
            <a:r>
              <a:rPr lang="pl-PL" sz="2000" dirty="0"/>
              <a:t>                         –  v kostelích kláštera ve Velehradu, Nepomuku</a:t>
            </a:r>
          </a:p>
          <a:p>
            <a:pPr marL="0" indent="0" eaLnBrk="1" hangingPunct="1">
              <a:buNone/>
              <a:defRPr/>
            </a:pPr>
            <a:endParaRPr lang="pl-PL" sz="2000" dirty="0"/>
          </a:p>
          <a:p>
            <a:pPr eaLnBrk="1" hangingPunct="1">
              <a:defRPr/>
            </a:pPr>
            <a:r>
              <a:rPr lang="cs-CZ" sz="2000" b="1" dirty="0"/>
              <a:t>Relikviáře </a:t>
            </a:r>
            <a:r>
              <a:rPr lang="cs-CZ" sz="2000" dirty="0"/>
              <a:t> –   schránky na uchovávání ostatků svatých či předmětů spojených s utrpením Krista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–  zhotovovány na zakázku od 4. stol., rozkvět  12. a 13. stol.</a:t>
            </a:r>
          </a:p>
          <a:p>
            <a:pPr eaLnBrk="1" hangingPunct="1">
              <a:defRPr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5089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1EB9B-F101-433E-BCD8-3B9C5FF4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7" y="688368"/>
            <a:ext cx="11373491" cy="59692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200" b="1" dirty="0"/>
              <a:t>Osária</a:t>
            </a:r>
            <a:r>
              <a:rPr lang="cs-CZ" sz="2200" dirty="0"/>
              <a:t>  –  kostnice:   Sedlec u Kutné Hory, </a:t>
            </a:r>
            <a:r>
              <a:rPr lang="cs-CZ" sz="2200" dirty="0" err="1"/>
              <a:t>Hallstatt</a:t>
            </a:r>
            <a:r>
              <a:rPr lang="cs-CZ" sz="2200" dirty="0"/>
              <a:t> u Salzburgu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–  sběrné pohřebiště pro věší počet zemřelých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–   počet pohřbených podle počtu určité kosti (pravý femur, pravý </a:t>
            </a:r>
            <a:r>
              <a:rPr lang="cs-CZ" sz="2200" dirty="0" err="1"/>
              <a:t>radius</a:t>
            </a:r>
            <a:r>
              <a:rPr lang="cs-CZ" sz="2200" dirty="0"/>
              <a:t>)                        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–   </a:t>
            </a:r>
            <a:r>
              <a:rPr lang="cs-CZ" sz="2200" dirty="0" err="1"/>
              <a:t>Koválov</a:t>
            </a:r>
            <a:r>
              <a:rPr lang="cs-CZ" sz="2200" dirty="0"/>
              <a:t> u Žabčic – pod presbytářem krypta druhotně použitá jako kostnice 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(180, celkově asi 300 jedinců)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–  Pohořelice – </a:t>
            </a:r>
            <a:r>
              <a:rPr lang="cs-CZ" sz="2200" dirty="0" err="1"/>
              <a:t>Klášterka</a:t>
            </a:r>
            <a:r>
              <a:rPr lang="cs-CZ" sz="2200" dirty="0"/>
              <a:t>, Strachotín, Mušov, Brno – Petrov</a:t>
            </a:r>
          </a:p>
          <a:p>
            <a:pPr eaLnBrk="1" hangingPunct="1">
              <a:defRPr/>
            </a:pPr>
            <a:endParaRPr lang="cs-CZ" sz="2200" b="1" dirty="0"/>
          </a:p>
          <a:p>
            <a:pPr eaLnBrk="1" hangingPunct="1">
              <a:defRPr/>
            </a:pPr>
            <a:r>
              <a:rPr lang="cs-CZ" sz="2200" b="1" dirty="0" err="1"/>
              <a:t>Karnery</a:t>
            </a:r>
            <a:r>
              <a:rPr lang="cs-CZ" sz="2200" dirty="0"/>
              <a:t>  –  speciálně budované pohřební kaple s apsidou přiložené ke kostelu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–  většinou dvoupodlažní:  dole osárium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     nahoře kaple pro máry s nebožtíkem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vznikají před pol. 13. stol. </a:t>
            </a:r>
            <a:r>
              <a:rPr lang="cs-CZ" sz="2000" dirty="0" err="1"/>
              <a:t>Mstěnice</a:t>
            </a:r>
            <a:r>
              <a:rPr lang="cs-CZ" sz="2000" dirty="0"/>
              <a:t>, Staré Město, Podivín, </a:t>
            </a:r>
            <a:r>
              <a:rPr lang="cs-CZ" sz="2000" dirty="0" err="1"/>
              <a:t>Petronell</a:t>
            </a:r>
            <a:r>
              <a:rPr lang="cs-CZ" sz="2000" dirty="0"/>
              <a:t>, </a:t>
            </a:r>
            <a:r>
              <a:rPr lang="cs-CZ" sz="2000" dirty="0" err="1"/>
              <a:t>Mödling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–  </a:t>
            </a:r>
            <a:r>
              <a:rPr lang="cs-CZ" sz="2000" b="0" i="0" u="none" strike="noStrike" baseline="0" dirty="0">
                <a:cs typeface="Calibri" panose="020F0502020204030204" pitchFamily="34" charset="0"/>
              </a:rPr>
              <a:t>výzkum u hřbitovní kaple/</a:t>
            </a:r>
            <a:r>
              <a:rPr lang="cs-CZ" sz="2000" b="0" i="0" u="none" strike="noStrike" baseline="0" dirty="0" err="1">
                <a:cs typeface="Calibri" panose="020F0502020204030204" pitchFamily="34" charset="0"/>
              </a:rPr>
              <a:t>karneru</a:t>
            </a:r>
            <a:r>
              <a:rPr lang="cs-CZ" sz="2000" b="0" i="0" u="none" strike="noStrike" baseline="0" dirty="0">
                <a:cs typeface="Calibri" panose="020F0502020204030204" pitchFamily="34" charset="0"/>
              </a:rPr>
              <a:t> Všech Svatých v Kutné Hoře – Sedlci</a:t>
            </a:r>
          </a:p>
          <a:p>
            <a:pPr marL="0" indent="0">
              <a:buNone/>
              <a:defRPr/>
            </a:pPr>
            <a:r>
              <a:rPr lang="cs-CZ" sz="2000" dirty="0">
                <a:cs typeface="Calibri" panose="020F0502020204030204" pitchFamily="34" charset="0"/>
              </a:rPr>
              <a:t>                          (</a:t>
            </a:r>
            <a:r>
              <a:rPr lang="cs-CZ" sz="2000" b="0" i="0" u="none" strike="noStrike" baseline="0" dirty="0">
                <a:cs typeface="Calibri" panose="020F0502020204030204" pitchFamily="34" charset="0"/>
              </a:rPr>
              <a:t>přes 1000 hrobů)</a:t>
            </a:r>
            <a:endParaRPr lang="cs-CZ" sz="2000" dirty="0"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716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3CF568E-38CC-49FC-826A-8B2ECFA6C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363" y="203359"/>
            <a:ext cx="7123273" cy="485152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6489E24-3177-433D-BA59-CFA7C7BCAF46}"/>
              </a:ext>
            </a:extLst>
          </p:cNvPr>
          <p:cNvSpPr txBox="1"/>
          <p:nvPr/>
        </p:nvSpPr>
        <p:spPr>
          <a:xfrm>
            <a:off x="1415264" y="5430229"/>
            <a:ext cx="9763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i="0" u="none" strike="noStrike" baseline="0" dirty="0">
                <a:latin typeface="TimesNewRomanPS-BoldMT"/>
              </a:rPr>
              <a:t>Kutná Hora – Sedlec, hřbitov u hřbitovní kaple/</a:t>
            </a:r>
            <a:r>
              <a:rPr lang="cs-CZ" sz="2000" b="1" i="0" u="none" strike="noStrike" baseline="0" dirty="0" err="1">
                <a:latin typeface="TimesNewRomanPS-BoldMT"/>
              </a:rPr>
              <a:t>karneru</a:t>
            </a:r>
            <a:r>
              <a:rPr lang="cs-CZ" sz="2000" b="1" i="0" u="none" strike="noStrike" baseline="0" dirty="0">
                <a:latin typeface="TimesNewRomanPS-BoldMT"/>
              </a:rPr>
              <a:t> Všech Svatých, sektor 20. Hromadný hrob. Tři úrovně koster uložených s ohledem na maximální využití prostoru hrobové jámy. Výjimku představuje zemřelý v nejvyšší úrovni, poloha na břiše s nepravidelně uloženýma rukama naznačuje, že byl do jámy vhozen. Foto P. </a:t>
            </a:r>
            <a:r>
              <a:rPr lang="cs-CZ" sz="2000" b="1" i="0" u="none" strike="noStrike" baseline="0" dirty="0" err="1">
                <a:latin typeface="TimesNewRomanPS-BoldMT"/>
              </a:rPr>
              <a:t>Kindelman</a:t>
            </a:r>
            <a:r>
              <a:rPr lang="cs-CZ" sz="2000" b="1" i="0" u="none" strike="noStrike" baseline="0" dirty="0">
                <a:latin typeface="TimesNewRomanPS-BoldMT"/>
              </a:rPr>
              <a:t>.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420188-82AD-4AE3-B71D-2B144DC4642C}"/>
              </a:ext>
            </a:extLst>
          </p:cNvPr>
          <p:cNvSpPr txBox="1"/>
          <p:nvPr/>
        </p:nvSpPr>
        <p:spPr>
          <a:xfrm>
            <a:off x="3000054" y="37295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334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086F81D-31DD-4635-ADA3-CE207CAE6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" y="605024"/>
            <a:ext cx="8589337" cy="564795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EECA7A4-DA1E-4DCA-85A9-9E9544743F41}"/>
              </a:ext>
            </a:extLst>
          </p:cNvPr>
          <p:cNvSpPr txBox="1"/>
          <p:nvPr/>
        </p:nvSpPr>
        <p:spPr>
          <a:xfrm>
            <a:off x="8743308" y="197346"/>
            <a:ext cx="34110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i="0" u="none" strike="noStrike" baseline="0" dirty="0">
                <a:solidFill>
                  <a:srgbClr val="FF0000"/>
                </a:solidFill>
                <a:latin typeface="Calibri-Bold"/>
              </a:rPr>
              <a:t>Mapa archeologických výzkumů kostelů v oblasti širšího středního a dolního Poohří: </a:t>
            </a:r>
          </a:p>
          <a:p>
            <a:pPr algn="l"/>
            <a:endParaRPr lang="cs-CZ" b="1" dirty="0">
              <a:solidFill>
                <a:srgbClr val="FF0000"/>
              </a:solidFill>
              <a:latin typeface="Calibri-Bold"/>
            </a:endParaRPr>
          </a:p>
          <a:p>
            <a:pPr algn="l"/>
            <a:r>
              <a:rPr lang="cs-CZ" sz="1600" b="1" i="0" u="none" strike="noStrike" baseline="0" dirty="0">
                <a:latin typeface="Calibri-Bold"/>
              </a:rPr>
              <a:t>1 – archeologické výzkumy většího rozsahu v interiéru či v bezprostřední blízkosti exteriéru stavby (několik sond, plošný výzkum při rekonstrukci apod.), 2 – plošně omezené archeologické výzkumy v interiéru či bezprostřední blízkosti exteriéru stavby (jedna sonda, drobnější výkop apod.), 3 – výzkumy v blízkosti kostela postihující objekty související se sakrální stavbou (např. hřbitov, obvodový příkop, objekt fary apod.), 4 – nedestruktivní geofyzikální výzkumy, 5 – kostely zaniklé v průběhu 20. století (stav výzkumu ke konci roku 2021; bez náhodných nálezů a nedokumentovaných akcí před r. 1950). </a:t>
            </a:r>
          </a:p>
          <a:p>
            <a:pPr algn="l"/>
            <a:r>
              <a:rPr lang="cs-CZ" sz="1600" b="1" i="0" u="none" strike="noStrike" baseline="0" dirty="0">
                <a:latin typeface="Calibri-Bold"/>
              </a:rPr>
              <a:t>Zdroj podkladové mapy:</a:t>
            </a:r>
          </a:p>
          <a:p>
            <a:pPr algn="l"/>
            <a:r>
              <a:rPr lang="cs-CZ" sz="1600" b="1" i="0" u="none" strike="noStrike" baseline="0" dirty="0">
                <a:latin typeface="Calibri-Bold"/>
              </a:rPr>
              <a:t>https://ags.cuzk.cz/</a:t>
            </a:r>
            <a:r>
              <a:rPr lang="cs-CZ" sz="1600" b="1" i="0" u="none" strike="noStrike" baseline="0" dirty="0" err="1">
                <a:latin typeface="Calibri-Bold"/>
              </a:rPr>
              <a:t>geoprohlizec</a:t>
            </a:r>
            <a:r>
              <a:rPr lang="cs-CZ" sz="1600" b="1" i="0" u="none" strike="noStrike" baseline="0" dirty="0">
                <a:latin typeface="Calibri-Bold"/>
              </a:rPr>
              <a:t>/; úprava: V. </a:t>
            </a:r>
            <a:r>
              <a:rPr lang="cs-CZ" sz="1600" b="1" i="0" u="none" strike="noStrike" baseline="0" dirty="0" err="1">
                <a:latin typeface="Calibri-Bold"/>
              </a:rPr>
              <a:t>Peksa</a:t>
            </a:r>
            <a:r>
              <a:rPr lang="cs-CZ" sz="1600" b="1" i="0" u="none" strike="noStrike" baseline="0" dirty="0">
                <a:latin typeface="Calibri-Bold"/>
              </a:rPr>
              <a:t>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3044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4923C-4B14-42F4-8DF9-06D0E204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42" y="18255"/>
            <a:ext cx="10515600" cy="1325563"/>
          </a:xfrm>
        </p:spPr>
        <p:txBody>
          <a:bodyPr/>
          <a:lstStyle/>
          <a:p>
            <a:r>
              <a:rPr lang="cs-CZ" dirty="0"/>
              <a:t>                      </a:t>
            </a:r>
            <a:r>
              <a:rPr lang="cs-CZ" sz="3200" b="1" dirty="0">
                <a:solidFill>
                  <a:srgbClr val="FF0000"/>
                </a:solidFill>
              </a:rPr>
              <a:t>Výzkumy církevních památek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D13A99-500D-488C-90CB-526E5CD1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1428108"/>
            <a:ext cx="11657744" cy="5411637"/>
          </a:xfrm>
        </p:spPr>
        <p:txBody>
          <a:bodyPr>
            <a:normAutofit/>
          </a:bodyPr>
          <a:lstStyle/>
          <a:p>
            <a:r>
              <a:rPr lang="cs-CZ" sz="1900" b="1" dirty="0"/>
              <a:t>1880 </a:t>
            </a:r>
            <a:r>
              <a:rPr lang="cs-CZ" sz="1900" dirty="0"/>
              <a:t> –  </a:t>
            </a:r>
            <a:r>
              <a:rPr lang="cs-CZ" sz="1900" b="1" dirty="0"/>
              <a:t>V. Schmidt:</a:t>
            </a:r>
            <a:r>
              <a:rPr lang="cs-CZ" sz="1900" dirty="0"/>
              <a:t>  pohřby v zaniklém kostele sv. Kateřiny v Čejkách u Mladé Boleslavi</a:t>
            </a:r>
          </a:p>
          <a:p>
            <a:endParaRPr lang="cs-CZ" sz="1900" dirty="0"/>
          </a:p>
          <a:p>
            <a:r>
              <a:rPr lang="cs-CZ" sz="1900" b="1" dirty="0"/>
              <a:t>Antropologické rozbory  </a:t>
            </a:r>
            <a:r>
              <a:rPr lang="cs-CZ" sz="1900" dirty="0"/>
              <a:t>–  </a:t>
            </a:r>
            <a:r>
              <a:rPr lang="cs-CZ" sz="1900" b="1" dirty="0"/>
              <a:t>Jindřich </a:t>
            </a:r>
            <a:r>
              <a:rPr lang="cs-CZ" sz="1900" b="1" dirty="0" err="1"/>
              <a:t>Matiegka</a:t>
            </a:r>
            <a:r>
              <a:rPr lang="cs-CZ" sz="1900" b="1" dirty="0"/>
              <a:t>:  1895: n</a:t>
            </a:r>
            <a:r>
              <a:rPr lang="cs-CZ" sz="1900" dirty="0"/>
              <a:t>a radu  </a:t>
            </a:r>
            <a:r>
              <a:rPr lang="cs-CZ" sz="1900" dirty="0" err="1"/>
              <a:t>Niederleho</a:t>
            </a:r>
            <a:r>
              <a:rPr lang="cs-CZ" sz="1900" dirty="0"/>
              <a:t> připravil expozici pro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                             Národopisnou výstavu  československou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–   </a:t>
            </a:r>
            <a:r>
              <a:rPr lang="cs-CZ" sz="1900" b="1" dirty="0"/>
              <a:t>Aleš Hrdlička</a:t>
            </a:r>
            <a:r>
              <a:rPr lang="cs-CZ" sz="1900" dirty="0"/>
              <a:t>:  –  problematika historických populací  (zakladatel historické demografie)</a:t>
            </a:r>
          </a:p>
          <a:p>
            <a:pPr marL="0" indent="0">
              <a:buNone/>
            </a:pPr>
            <a:endParaRPr lang="cs-CZ" sz="1900" b="1" dirty="0"/>
          </a:p>
          <a:p>
            <a:r>
              <a:rPr lang="cs-CZ" sz="1900" b="1" dirty="0"/>
              <a:t>50. a 60. léta  </a:t>
            </a:r>
            <a:r>
              <a:rPr lang="cs-CZ" sz="1900" dirty="0"/>
              <a:t>–  odkrývána především </a:t>
            </a:r>
            <a:r>
              <a:rPr lang="cs-CZ" sz="1900" b="1" dirty="0"/>
              <a:t>velkomoravská církevní architektura a pohřebiště</a:t>
            </a:r>
          </a:p>
          <a:p>
            <a:pPr marL="0" indent="0">
              <a:buNone/>
            </a:pPr>
            <a:r>
              <a:rPr lang="cs-CZ" sz="1900" dirty="0"/>
              <a:t>                              –   kostely ve Starém Městě u UH a v Mikulčicích s hrobkami:  </a:t>
            </a:r>
            <a:r>
              <a:rPr lang="cs-CZ" sz="1900" b="1" dirty="0">
                <a:solidFill>
                  <a:srgbClr val="FF0000"/>
                </a:solidFill>
              </a:rPr>
              <a:t>Josef </a:t>
            </a:r>
            <a:r>
              <a:rPr lang="cs-CZ" sz="1900" b="1" dirty="0" err="1">
                <a:solidFill>
                  <a:srgbClr val="FF0000"/>
                </a:solidFill>
              </a:rPr>
              <a:t>Poulík</a:t>
            </a:r>
            <a:endParaRPr lang="cs-CZ" sz="1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900" dirty="0"/>
              <a:t>                             –  </a:t>
            </a:r>
            <a:r>
              <a:rPr lang="cs-CZ" sz="1900" dirty="0" err="1"/>
              <a:t>Pohansko</a:t>
            </a:r>
            <a:r>
              <a:rPr lang="cs-CZ" sz="1900" dirty="0"/>
              <a:t> u Břeclavi (jednolodní):  </a:t>
            </a:r>
            <a:r>
              <a:rPr lang="cs-CZ" sz="1900" b="1" dirty="0">
                <a:solidFill>
                  <a:srgbClr val="FF0000"/>
                </a:solidFill>
              </a:rPr>
              <a:t>František Kalousek , </a:t>
            </a:r>
            <a:r>
              <a:rPr lang="cs-CZ" sz="1900" dirty="0"/>
              <a:t>rotunda:</a:t>
            </a:r>
            <a:r>
              <a:rPr lang="cs-CZ" sz="1900" b="1" dirty="0"/>
              <a:t>  </a:t>
            </a:r>
            <a:r>
              <a:rPr lang="cs-CZ" sz="1900" b="1" dirty="0">
                <a:solidFill>
                  <a:srgbClr val="FF0000"/>
                </a:solidFill>
              </a:rPr>
              <a:t>Jiří Macháček </a:t>
            </a:r>
          </a:p>
          <a:p>
            <a:pPr marL="0" indent="0">
              <a:buNone/>
            </a:pPr>
            <a:endParaRPr lang="cs-CZ" sz="1900" dirty="0"/>
          </a:p>
          <a:p>
            <a:r>
              <a:rPr lang="cs-CZ" sz="1900" b="1" dirty="0"/>
              <a:t>70. a 80. léta  </a:t>
            </a:r>
            <a:r>
              <a:rPr lang="cs-CZ" sz="1900" dirty="0"/>
              <a:t>–  </a:t>
            </a:r>
            <a:r>
              <a:rPr lang="cs-CZ" sz="1900" b="1" dirty="0"/>
              <a:t>1975:</a:t>
            </a:r>
            <a:r>
              <a:rPr lang="cs-CZ" sz="1900" dirty="0"/>
              <a:t>  umělecko-historický průzkum románské architektury na Moravě (1000-1250) </a:t>
            </a:r>
          </a:p>
          <a:p>
            <a:pPr marL="0" indent="0">
              <a:buNone/>
            </a:pPr>
            <a:r>
              <a:rPr lang="cs-CZ" sz="1900" dirty="0"/>
              <a:t>                              –   FF brněnské univerzity:  Zdeněk Kudělka, Lubomír Konečný, Bohumil Samek</a:t>
            </a:r>
          </a:p>
          <a:p>
            <a:pPr marL="0" indent="0">
              <a:buNone/>
            </a:pPr>
            <a:r>
              <a:rPr lang="cs-CZ" sz="1900" dirty="0"/>
              <a:t>                                   1978, 1981, 1983:  studie ve Sbornících FFBU 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622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4F3A9837-F4AB-4801-ADF5-92AE4A2F2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7598" y="-7818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Kulturní centra v Evropě</a:t>
            </a: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120B8CD5-B129-4B95-8ACC-2BAC580159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0966" y="1064820"/>
            <a:ext cx="11781034" cy="5798510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ct val="0"/>
              </a:spcBef>
            </a:pP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b="1" dirty="0"/>
              <a:t>   </a:t>
            </a:r>
            <a:r>
              <a:rPr lang="cs-CZ" altLang="cs-CZ" sz="1800" b="1" dirty="0">
                <a:solidFill>
                  <a:srgbClr val="FF0000"/>
                </a:solidFill>
              </a:rPr>
              <a:t>Židovská diaspora  </a:t>
            </a:r>
            <a:r>
              <a:rPr lang="cs-CZ" altLang="cs-CZ" sz="1800" dirty="0"/>
              <a:t>–  z </a:t>
            </a:r>
            <a:r>
              <a:rPr lang="cs-CZ" sz="1800" dirty="0" err="1"/>
              <a:t>řec</a:t>
            </a:r>
            <a:r>
              <a:rPr lang="cs-CZ" sz="1800" dirty="0"/>
              <a:t>. diaspora:  rozptýlení, rozesetí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1800" dirty="0"/>
              <a:t>                                        –  </a:t>
            </a:r>
            <a:r>
              <a:rPr lang="cs-CZ" altLang="cs-CZ" sz="1800" dirty="0"/>
              <a:t>70:  odchod z Palestiny po zničení druhého chrámu na Chrámové hoře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                                              (950 př.n.l.:  první chrám postavil král Šalamoun na Chrámové hoře 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                                  –  centrum:  </a:t>
            </a:r>
            <a:r>
              <a:rPr lang="cs-CZ" altLang="cs-CZ" sz="1800" b="1" dirty="0"/>
              <a:t>Jeruzalém</a:t>
            </a:r>
            <a:r>
              <a:rPr lang="cs-CZ" altLang="cs-CZ" sz="1800" dirty="0"/>
              <a:t> (hebrejština) </a:t>
            </a:r>
          </a:p>
          <a:p>
            <a:pPr marL="0" indent="0">
              <a:spcBef>
                <a:spcPct val="0"/>
              </a:spcBef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cs-CZ" altLang="cs-CZ" sz="1800" b="1" dirty="0">
                <a:solidFill>
                  <a:srgbClr val="FF0000"/>
                </a:solidFill>
              </a:rPr>
              <a:t>    Latinská (západní) kultura</a:t>
            </a:r>
            <a:r>
              <a:rPr lang="cs-CZ" altLang="cs-CZ" sz="1800" dirty="0">
                <a:solidFill>
                  <a:srgbClr val="FF0000"/>
                </a:solidFill>
              </a:rPr>
              <a:t>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     </a:t>
            </a:r>
            <a:r>
              <a:rPr lang="cs-CZ" altLang="cs-CZ" sz="1800" dirty="0"/>
              <a:t> –  románská, germánská a západoslovanská etnika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–  </a:t>
            </a:r>
            <a:r>
              <a:rPr lang="cs-CZ" altLang="cs-CZ" sz="1800" b="1" dirty="0"/>
              <a:t>395:</a:t>
            </a:r>
            <a:r>
              <a:rPr lang="cs-CZ" altLang="cs-CZ" sz="1800" dirty="0"/>
              <a:t>  rozdělení římské říše mezi syny Theodosia I. Velikého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              </a:t>
            </a:r>
            <a:r>
              <a:rPr lang="cs-CZ" altLang="cs-CZ" sz="1800" dirty="0" err="1"/>
              <a:t>Honorius</a:t>
            </a:r>
            <a:r>
              <a:rPr lang="cs-CZ" altLang="cs-CZ" sz="1800" dirty="0"/>
              <a:t>:  Západořímská  (395–476)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              </a:t>
            </a:r>
            <a:r>
              <a:rPr lang="cs-CZ" altLang="cs-CZ" sz="1800" dirty="0" err="1"/>
              <a:t>Arcadius</a:t>
            </a:r>
            <a:r>
              <a:rPr lang="cs-CZ" altLang="cs-CZ" sz="1800" dirty="0"/>
              <a:t>:   </a:t>
            </a:r>
            <a:r>
              <a:rPr lang="cs-CZ" altLang="cs-CZ" sz="1800" dirty="0" err="1"/>
              <a:t>Východořínská</a:t>
            </a:r>
            <a:r>
              <a:rPr lang="cs-CZ" altLang="cs-CZ" sz="1800" dirty="0"/>
              <a:t> (476–1453: dobyta </a:t>
            </a:r>
            <a:r>
              <a:rPr lang="cs-CZ" altLang="cs-CZ" sz="1800" dirty="0" err="1"/>
              <a:t>Mehmedem</a:t>
            </a:r>
            <a:r>
              <a:rPr lang="cs-CZ" altLang="cs-CZ" sz="1800" dirty="0"/>
              <a:t> II. </a:t>
            </a:r>
            <a:r>
              <a:rPr lang="cs-CZ" altLang="cs-CZ" sz="1800" dirty="0" err="1"/>
              <a:t>Fátihem</a:t>
            </a:r>
            <a:r>
              <a:rPr lang="cs-CZ" altLang="cs-CZ" sz="1800" dirty="0"/>
              <a:t>)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–  centrum:  </a:t>
            </a:r>
            <a:r>
              <a:rPr lang="cs-CZ" altLang="cs-CZ" sz="1800" b="1" dirty="0"/>
              <a:t>Řím  </a:t>
            </a:r>
            <a:r>
              <a:rPr lang="cs-CZ" altLang="cs-CZ" sz="1800" dirty="0"/>
              <a:t>(latina) 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1800" dirty="0"/>
          </a:p>
          <a:p>
            <a:pPr marL="0" indent="0">
              <a:spcBef>
                <a:spcPct val="0"/>
              </a:spcBef>
            </a:pP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b="1" dirty="0"/>
              <a:t>   </a:t>
            </a:r>
            <a:r>
              <a:rPr lang="cs-CZ" altLang="cs-CZ" sz="1800" b="1" dirty="0">
                <a:solidFill>
                  <a:srgbClr val="FF0000"/>
                </a:solidFill>
              </a:rPr>
              <a:t>Byzantsko-slovanská (východní) kultura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 východní, jihovýchodní a maloasijská etnika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 staroslověnština nebo řečtina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 centrum:  </a:t>
            </a:r>
            <a:r>
              <a:rPr lang="cs-CZ" altLang="cs-CZ" sz="1800" b="1" dirty="0"/>
              <a:t>Konstantinopol</a:t>
            </a:r>
            <a:r>
              <a:rPr lang="cs-CZ" altLang="cs-CZ" sz="1800" dirty="0"/>
              <a:t>  324:  vybudoval Konstantin na místě řecké osady </a:t>
            </a:r>
            <a:r>
              <a:rPr lang="cs-CZ" altLang="cs-CZ" sz="1800" dirty="0" err="1"/>
              <a:t>Byzantion</a:t>
            </a:r>
            <a:r>
              <a:rPr lang="cs-CZ" altLang="cs-CZ" sz="18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</a:t>
            </a:r>
          </a:p>
          <a:p>
            <a:pPr marL="0" indent="0">
              <a:spcBef>
                <a:spcPct val="0"/>
              </a:spcBef>
            </a:pPr>
            <a:r>
              <a:rPr lang="cs-CZ" altLang="cs-CZ" sz="1800" b="1" dirty="0">
                <a:solidFill>
                  <a:srgbClr val="FF0000"/>
                </a:solidFill>
              </a:rPr>
              <a:t>  </a:t>
            </a:r>
            <a:r>
              <a:rPr lang="cs-CZ" altLang="cs-CZ" sz="1800" b="1" dirty="0"/>
              <a:t>  </a:t>
            </a:r>
            <a:r>
              <a:rPr lang="cs-CZ" altLang="cs-CZ" sz="1800" b="1" dirty="0">
                <a:solidFill>
                  <a:srgbClr val="FF0000"/>
                </a:solidFill>
              </a:rPr>
              <a:t>Islámská (arabská) kultura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 Arabové po Mohamedově smrti (</a:t>
            </a:r>
            <a:r>
              <a:rPr lang="cs-CZ" altLang="cs-CZ" sz="1800" dirty="0">
                <a:cs typeface="Arial" panose="020B0604020202020204" pitchFamily="34" charset="0"/>
              </a:rPr>
              <a:t>† 632) pronikli na Pyrenejský poloostrov:  </a:t>
            </a:r>
            <a:r>
              <a:rPr lang="cs-CZ" altLang="cs-CZ" sz="1800" dirty="0"/>
              <a:t>Córdobský chalífát</a:t>
            </a:r>
            <a:r>
              <a:rPr lang="cs-CZ" altLang="cs-CZ" sz="1800" dirty="0">
                <a:cs typeface="Arial" panose="020B0604020202020204" pitchFamily="34" charset="0"/>
              </a:rPr>
              <a:t> </a:t>
            </a:r>
            <a:endParaRPr lang="cs-CZ" altLang="cs-CZ" sz="1800" dirty="0"/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711:  </a:t>
            </a:r>
            <a:r>
              <a:rPr lang="cs-CZ" altLang="cs-CZ" sz="1800" dirty="0" err="1"/>
              <a:t>umajjovský</a:t>
            </a:r>
            <a:r>
              <a:rPr lang="cs-CZ" altLang="cs-CZ" sz="1800" dirty="0"/>
              <a:t> chalífa Tárik </a:t>
            </a:r>
            <a:r>
              <a:rPr lang="cs-CZ" altLang="cs-CZ" sz="1800" dirty="0" err="1"/>
              <a:t>ibn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Zijád</a:t>
            </a:r>
            <a:r>
              <a:rPr lang="cs-CZ" altLang="cs-CZ" sz="1800" dirty="0"/>
              <a:t> (Džebel al Tarik) obsadil Gibraltar a porazil Vizigóty u </a:t>
            </a:r>
            <a:r>
              <a:rPr lang="cs-CZ" altLang="cs-CZ" sz="1800" dirty="0" err="1"/>
              <a:t>Quadelete</a:t>
            </a:r>
            <a:r>
              <a:rPr lang="cs-CZ" altLang="cs-CZ" sz="18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732:  </a:t>
            </a:r>
            <a:r>
              <a:rPr lang="cs-CZ" altLang="cs-CZ" sz="1800" dirty="0" err="1"/>
              <a:t>Poitieres</a:t>
            </a:r>
            <a:r>
              <a:rPr lang="cs-CZ" altLang="cs-CZ" sz="1800" dirty="0"/>
              <a:t>:    francký  majordomus Karel </a:t>
            </a:r>
            <a:r>
              <a:rPr lang="cs-CZ" altLang="cs-CZ" sz="1800" dirty="0" err="1"/>
              <a:t>Martel</a:t>
            </a:r>
            <a:r>
              <a:rPr lang="cs-CZ" altLang="cs-CZ" sz="1800" dirty="0"/>
              <a:t> porazil muslimská vojska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1492: Grenada:   dobyta zpět vojsky Isabely Kastilské a Ferdinanda II. Aragonského</a:t>
            </a:r>
            <a:endParaRPr lang="cs-CZ" altLang="cs-CZ" sz="1800" b="1" dirty="0"/>
          </a:p>
          <a:p>
            <a:pPr marL="0" indent="0">
              <a:spcBef>
                <a:spcPct val="0"/>
              </a:spcBef>
              <a:buNone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2C1D5B-CF4A-A3BD-FA09-2F812531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575353"/>
            <a:ext cx="11744325" cy="628264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000" b="1" dirty="0"/>
              <a:t>Od 90. let</a:t>
            </a:r>
            <a:r>
              <a:rPr lang="cs-CZ" sz="2000" dirty="0"/>
              <a:t>  –  výzkumy kostelů a klášterů spojeny s opravami a úpravami  (dlouhodobě zanedbaná údržba) 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Výzkumy klášterů  –  Praha  Strahov, Břevnov </a:t>
            </a:r>
            <a:r>
              <a:rPr lang="cs-CZ" sz="2000" dirty="0"/>
              <a:t>– 1965: V. Píša, 2023: dnes M. </a:t>
            </a:r>
            <a:r>
              <a:rPr lang="cs-CZ" sz="2000" dirty="0" err="1"/>
              <a:t>Tryml</a:t>
            </a:r>
            <a:r>
              <a:rPr lang="cs-CZ" sz="2000" b="1" dirty="0"/>
              <a:t>)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                Sázava a Ostrov u Davle</a:t>
            </a:r>
            <a:r>
              <a:rPr lang="cs-CZ" sz="2000" dirty="0"/>
              <a:t>  –  </a:t>
            </a:r>
            <a:r>
              <a:rPr lang="cs-CZ" sz="2000" b="1" dirty="0">
                <a:solidFill>
                  <a:srgbClr val="FF0000"/>
                </a:solidFill>
              </a:rPr>
              <a:t>P. Sommer 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–  Anežský klášter </a:t>
            </a:r>
            <a:r>
              <a:rPr lang="cs-CZ" sz="2000" dirty="0"/>
              <a:t> – </a:t>
            </a:r>
            <a:r>
              <a:rPr lang="cs-CZ" sz="2000" b="1" dirty="0">
                <a:solidFill>
                  <a:srgbClr val="FF0000"/>
                </a:solidFill>
              </a:rPr>
              <a:t>A. Soukupová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sz="2000" b="1" dirty="0"/>
              <a:t>–  Hradisko u Olomouce  –  </a:t>
            </a:r>
            <a:r>
              <a:rPr lang="cs-CZ" sz="2000" b="1" dirty="0">
                <a:solidFill>
                  <a:srgbClr val="FF0000"/>
                </a:solidFill>
              </a:rPr>
              <a:t>J. Kohoutek, Z. </a:t>
            </a:r>
            <a:r>
              <a:rPr lang="cs-CZ" sz="2000" b="1" dirty="0" err="1">
                <a:solidFill>
                  <a:srgbClr val="FF0000"/>
                </a:solidFill>
              </a:rPr>
              <a:t>Čižmář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sz="2000" b="1" dirty="0"/>
              <a:t>–   Velehrad  – </a:t>
            </a:r>
            <a:r>
              <a:rPr lang="cs-CZ" sz="2000" b="1" dirty="0">
                <a:solidFill>
                  <a:srgbClr val="FF0000"/>
                </a:solidFill>
              </a:rPr>
              <a:t> M </a:t>
            </a:r>
            <a:r>
              <a:rPr lang="cs-CZ" sz="2000" b="1" dirty="0" err="1">
                <a:solidFill>
                  <a:srgbClr val="FF0000"/>
                </a:solidFill>
              </a:rPr>
              <a:t>Pojsl</a:t>
            </a:r>
            <a:r>
              <a:rPr lang="cs-CZ" sz="2000" b="1" dirty="0">
                <a:solidFill>
                  <a:srgbClr val="FF0000"/>
                </a:solidFill>
              </a:rPr>
              <a:t>, Z. Schenk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–   </a:t>
            </a:r>
            <a:r>
              <a:rPr lang="cs-CZ" sz="2000" b="1" dirty="0"/>
              <a:t>Dolní Kounice  –  </a:t>
            </a:r>
            <a:r>
              <a:rPr lang="cs-CZ" sz="1400" i="1" dirty="0"/>
              <a:t>D. Merta, M. Peška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sz="2000" b="1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/>
              <a:t>Uničov  </a:t>
            </a:r>
            <a:r>
              <a:rPr lang="cs-CZ" sz="2000" dirty="0"/>
              <a:t>– minoritský klášter s kostelem Povýšení sv. Kříže  –  </a:t>
            </a:r>
            <a:r>
              <a:rPr lang="cs-CZ" sz="2000" b="1" dirty="0">
                <a:solidFill>
                  <a:srgbClr val="FF0000"/>
                </a:solidFill>
              </a:rPr>
              <a:t>J. P. Michna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sz="2000" b="1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/>
              <a:t>Opava  </a:t>
            </a:r>
            <a:r>
              <a:rPr lang="cs-CZ" sz="2000" dirty="0"/>
              <a:t>–  dominikánský klášter:  </a:t>
            </a:r>
            <a:r>
              <a:rPr lang="cs-CZ" sz="2000" b="1" dirty="0">
                <a:solidFill>
                  <a:srgbClr val="FF0000"/>
                </a:solidFill>
              </a:rPr>
              <a:t>V. Šikulová, P. </a:t>
            </a:r>
            <a:r>
              <a:rPr lang="cs-CZ" sz="2000" b="1" dirty="0" err="1">
                <a:solidFill>
                  <a:srgbClr val="FF0000"/>
                </a:solidFill>
              </a:rPr>
              <a:t>Stabrava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cs-CZ" sz="2300" b="1" dirty="0"/>
              <a:t>                                 –  Plasy </a:t>
            </a:r>
            <a:r>
              <a:rPr lang="cs-CZ" sz="2300" dirty="0"/>
              <a:t>– pracovníci BPÚ Plzeň (Marcela </a:t>
            </a:r>
            <a:r>
              <a:rPr lang="cs-CZ" sz="2300" dirty="0" err="1"/>
              <a:t>Waldmannová</a:t>
            </a:r>
            <a:r>
              <a:rPr lang="cs-CZ" sz="2300" dirty="0"/>
              <a:t>)</a:t>
            </a:r>
            <a:endParaRPr lang="cs-CZ" sz="2300" b="1" dirty="0"/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Kostely  –  Vyšehrad – kapitulní chrám sv Petra a Pavla </a:t>
            </a:r>
            <a:r>
              <a:rPr lang="cs-CZ" sz="2000" dirty="0"/>
              <a:t> –  </a:t>
            </a:r>
            <a:r>
              <a:rPr lang="cs-CZ" sz="2000" b="1" dirty="0">
                <a:solidFill>
                  <a:srgbClr val="FF0000"/>
                </a:solidFill>
              </a:rPr>
              <a:t>B. Nechvátal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</a:t>
            </a:r>
            <a:r>
              <a:rPr lang="cs-CZ" sz="2000" b="1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/>
              <a:t>Olomouc</a:t>
            </a:r>
            <a:r>
              <a:rPr lang="cs-CZ" sz="2000" dirty="0"/>
              <a:t> kostel sv. Václava na Dómském návrší –  </a:t>
            </a:r>
            <a:r>
              <a:rPr lang="cs-CZ" sz="2000" b="1" dirty="0">
                <a:solidFill>
                  <a:srgbClr val="FF0000"/>
                </a:solidFill>
              </a:rPr>
              <a:t>V. Dohnal, R. Zatloukal, M. </a:t>
            </a:r>
            <a:r>
              <a:rPr lang="cs-CZ" sz="2000" b="1" dirty="0" err="1">
                <a:solidFill>
                  <a:srgbClr val="FF0000"/>
                </a:solidFill>
              </a:rPr>
              <a:t>Pojsl</a:t>
            </a:r>
            <a:r>
              <a:rPr lang="cs-CZ" sz="2000" b="1" dirty="0">
                <a:solidFill>
                  <a:srgbClr val="FF0000"/>
                </a:solidFill>
              </a:rPr>
              <a:t>, J. P. Michna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</a:t>
            </a:r>
            <a:r>
              <a:rPr lang="cs-CZ" sz="2000" b="1" dirty="0"/>
              <a:t>– 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>Opavsko  –  </a:t>
            </a:r>
            <a:r>
              <a:rPr lang="cs-CZ" sz="2000" b="1" dirty="0">
                <a:solidFill>
                  <a:srgbClr val="FF0000"/>
                </a:solidFill>
              </a:rPr>
              <a:t>D. Prix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</a:t>
            </a:r>
            <a:r>
              <a:rPr lang="cs-CZ" sz="2000" b="1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/>
              <a:t>Frýdlantsko </a:t>
            </a:r>
            <a:r>
              <a:rPr lang="cs-CZ" sz="2000" dirty="0"/>
              <a:t> –  </a:t>
            </a:r>
            <a:r>
              <a:rPr lang="cs-CZ" sz="2000" b="1" dirty="0">
                <a:solidFill>
                  <a:srgbClr val="FF0000"/>
                </a:solidFill>
              </a:rPr>
              <a:t>V. </a:t>
            </a:r>
            <a:r>
              <a:rPr lang="cs-CZ" sz="2000" b="1" dirty="0" err="1">
                <a:solidFill>
                  <a:srgbClr val="FF0000"/>
                </a:solidFill>
              </a:rPr>
              <a:t>Belling</a:t>
            </a:r>
            <a:r>
              <a:rPr lang="cs-CZ" sz="2000" b="1" dirty="0">
                <a:solidFill>
                  <a:srgbClr val="FF0000"/>
                </a:solidFill>
              </a:rPr>
              <a:t>, L. Kracíková 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745163-FC1F-4AA6-8185-A6A6D1F02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3" y="698642"/>
            <a:ext cx="11527604" cy="6159357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effectLst/>
              </a:rPr>
              <a:t>2018</a:t>
            </a:r>
            <a:r>
              <a:rPr lang="cs-CZ" sz="2000" dirty="0">
                <a:effectLst/>
              </a:rPr>
              <a:t>  –  Středověká populace v centru a na venkově:  Archeologie, </a:t>
            </a:r>
            <a:r>
              <a:rPr lang="cs-CZ" sz="2000" dirty="0" err="1">
                <a:effectLst/>
              </a:rPr>
              <a:t>bioarcheologie</a:t>
            </a:r>
            <a:r>
              <a:rPr lang="cs-CZ" sz="2000" dirty="0">
                <a:effectLst/>
              </a:rPr>
              <a:t> a genetika na</a:t>
            </a:r>
          </a:p>
          <a:p>
            <a:pPr marL="0" indent="0">
              <a:buNone/>
            </a:pPr>
            <a:r>
              <a:rPr lang="cs-CZ" sz="2000" dirty="0"/>
              <a:t>                   </a:t>
            </a:r>
            <a:r>
              <a:rPr lang="cs-CZ" sz="2000" dirty="0">
                <a:effectLst/>
              </a:rPr>
              <a:t> pohřebištích Pražského hradu, středních a východních Čech  (ABG)</a:t>
            </a:r>
          </a:p>
          <a:p>
            <a:pPr marL="0" indent="0">
              <a:buNone/>
            </a:pPr>
            <a:r>
              <a:rPr lang="cs-CZ" sz="2000" dirty="0">
                <a:effectLst/>
              </a:rPr>
              <a:t>                    PH:  </a:t>
            </a:r>
            <a:r>
              <a:rPr lang="cs-CZ" sz="2000" dirty="0"/>
              <a:t>u kostela Panny Marie na II. nádvoří, v </a:t>
            </a:r>
            <a:r>
              <a:rPr lang="cs-CZ" sz="2000" dirty="0" err="1"/>
              <a:t>Lumneho</a:t>
            </a:r>
            <a:r>
              <a:rPr lang="cs-CZ" sz="2000" dirty="0"/>
              <a:t> zahradě, hroby na III. nádvoří</a:t>
            </a:r>
          </a:p>
          <a:p>
            <a:pPr marL="0" indent="0">
              <a:buNone/>
            </a:pPr>
            <a:r>
              <a:rPr lang="cs-CZ" sz="2000" dirty="0">
                <a:effectLst/>
              </a:rPr>
              <a:t>                    Praha:  u </a:t>
            </a:r>
            <a:r>
              <a:rPr lang="cs-CZ" sz="2000" dirty="0"/>
              <a:t>Prašného mostu, ve Střešovicích (Triangl)</a:t>
            </a:r>
            <a:endParaRPr lang="cs-CZ" sz="2000" dirty="0">
              <a:effectLst/>
            </a:endParaRPr>
          </a:p>
          <a:p>
            <a:pPr marL="0" indent="0">
              <a:buNone/>
            </a:pPr>
            <a:r>
              <a:rPr lang="cs-CZ" sz="2000" dirty="0">
                <a:effectLst/>
              </a:rPr>
              <a:t>                    </a:t>
            </a:r>
            <a:r>
              <a:rPr lang="cs-CZ" sz="2000" dirty="0" err="1">
                <a:effectLst/>
              </a:rPr>
              <a:t>vých</a:t>
            </a:r>
            <a:r>
              <a:rPr lang="cs-CZ" sz="2000" dirty="0">
                <a:effectLst/>
              </a:rPr>
              <a:t>. Čechy: </a:t>
            </a:r>
            <a:r>
              <a:rPr lang="cs-CZ" sz="2000" dirty="0"/>
              <a:t>benediktinský klášter v Podlažicích, pohřebiště u kostela v Lažanech u Skutče aj.</a:t>
            </a:r>
            <a:endParaRPr lang="cs-CZ" sz="2000" dirty="0">
              <a:effectLst/>
            </a:endParaRPr>
          </a:p>
          <a:p>
            <a:pPr marL="0" indent="0">
              <a:buNone/>
            </a:pPr>
            <a:r>
              <a:rPr lang="cs-CZ" sz="2000" dirty="0"/>
              <a:t>                    původně:  projekt </a:t>
            </a:r>
            <a:r>
              <a:rPr lang="cs-CZ" sz="2000" dirty="0" err="1"/>
              <a:t>Archeosteon</a:t>
            </a:r>
            <a:r>
              <a:rPr lang="cs-CZ" sz="2000" dirty="0"/>
              <a:t>  (výzkum genetiky Přemyslovců) </a:t>
            </a:r>
          </a:p>
          <a:p>
            <a:pPr marL="0" indent="0">
              <a:buNone/>
            </a:pPr>
            <a:r>
              <a:rPr lang="cs-CZ" sz="2000" dirty="0"/>
              <a:t>              –   analýzy:  archeologické, antropologické</a:t>
            </a:r>
          </a:p>
          <a:p>
            <a:pPr marL="0" indent="0">
              <a:buNone/>
            </a:pPr>
            <a:r>
              <a:rPr lang="cs-CZ" sz="2000" dirty="0"/>
              <a:t>                                    strava  –  izotopy uhlíku, dusíku a kyslíku</a:t>
            </a:r>
          </a:p>
          <a:p>
            <a:pPr marL="0" indent="0">
              <a:buNone/>
            </a:pPr>
            <a:r>
              <a:rPr lang="cs-CZ" sz="2000" dirty="0"/>
              <a:t>                                    původ  –   izotopy stroncia</a:t>
            </a:r>
          </a:p>
          <a:p>
            <a:endParaRPr lang="cs-CZ" sz="2000" dirty="0"/>
          </a:p>
          <a:p>
            <a:r>
              <a:rPr lang="cs-CZ" sz="2000" b="1" dirty="0"/>
              <a:t>2001</a:t>
            </a:r>
            <a:r>
              <a:rPr lang="cs-CZ" sz="2000" dirty="0"/>
              <a:t> –  Chrudimsko a Pardubicko:  systematický záchranný výzkum související s opravami kostelů </a:t>
            </a:r>
          </a:p>
          <a:p>
            <a:pPr marL="0" indent="0">
              <a:buNone/>
            </a:pPr>
            <a:r>
              <a:rPr lang="cs-CZ" sz="2000" dirty="0"/>
              <a:t>              –  zjištění nejstarších románských počátků (v románském období) </a:t>
            </a:r>
          </a:p>
          <a:p>
            <a:pPr marL="0" indent="0">
              <a:buNone/>
            </a:pPr>
            <a:r>
              <a:rPr lang="cs-CZ" sz="2000" dirty="0"/>
              <a:t>             –   </a:t>
            </a:r>
            <a:r>
              <a:rPr lang="cs-CZ" sz="2000" b="0" i="0" u="none" strike="noStrike" baseline="0" dirty="0"/>
              <a:t>755 dokumentovaných hrobů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–   prostředí:  městské, vesnické, klášterní </a:t>
            </a:r>
          </a:p>
          <a:p>
            <a:pPr marL="0" indent="0">
              <a:buNone/>
            </a:pPr>
            <a:r>
              <a:rPr lang="cs-CZ" sz="2000" dirty="0"/>
              <a:t>             –  podobně zkoumány kostely na Kolínsku a Kutnohorsku:  </a:t>
            </a:r>
          </a:p>
          <a:p>
            <a:pPr marL="0" indent="0" algn="l">
              <a:buNone/>
            </a:pPr>
            <a:r>
              <a:rPr lang="cs-CZ" sz="2000" dirty="0"/>
              <a:t>                  </a:t>
            </a:r>
            <a:r>
              <a:rPr lang="cs-CZ" sz="1800" b="0" i="0" u="none" strike="noStrike" baseline="0" dirty="0"/>
              <a:t>výzkum u hřbitovní kaple/</a:t>
            </a:r>
            <a:r>
              <a:rPr lang="cs-CZ" sz="1800" b="0" i="0" u="none" strike="noStrike" baseline="0" dirty="0" err="1"/>
              <a:t>karneru</a:t>
            </a:r>
            <a:r>
              <a:rPr lang="cs-CZ" sz="1800" b="0" i="0" u="none" strike="noStrike" baseline="0" dirty="0"/>
              <a:t> Všech Svatých v Kutné Hoře – Sedlci:  přes 1000 hrobů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743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78AEAA-A904-439E-902C-D57FC3EC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2" y="112393"/>
            <a:ext cx="6709458" cy="66332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B26C1-D711-417A-82EE-D50939E62B0B}"/>
              </a:ext>
            </a:extLst>
          </p:cNvPr>
          <p:cNvSpPr txBox="1"/>
          <p:nvPr/>
        </p:nvSpPr>
        <p:spPr>
          <a:xfrm>
            <a:off x="7366570" y="592296"/>
            <a:ext cx="474666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Chrudimsko a Pardubicko. Mapa s vyznačením zkoumaných církevních staveb</a:t>
            </a:r>
          </a:p>
          <a:p>
            <a:pPr algn="l"/>
            <a:r>
              <a:rPr lang="cs-CZ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přilehlých hřbitovů. </a:t>
            </a:r>
          </a:p>
          <a:p>
            <a:pPr algn="l"/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 – Přelouč, kostel sv. Jakuba; 2 – </a:t>
            </a:r>
            <a:r>
              <a:rPr lang="cs-CZ" sz="18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Pařížov</a:t>
            </a:r>
            <a:r>
              <a:rPr lang="cs-CZ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kostel sv. Máří Magdaleny; 3 – Běstvina, kostel sv. Jana Křtitele; 4 – Kostelec u Heřmanova Městce, kostel sv. Petra a Pavla; 5 – Jezbořice, kostel sv. Václava; 6 – Třebosice, kostel Povýšení sv. Kříže; 7 – Mikulovice, kostel sv. Václava; 8 – Chrudim, kostel Nanebevzetí P. Marie; 9 – Kočí, kostel sv. Bartoloměje; 10 – Hrochův Týnec, kostel sv. Martina; 11 – </a:t>
            </a:r>
            <a:r>
              <a:rPr lang="cs-CZ" sz="18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Práčov</a:t>
            </a:r>
            <a:r>
              <a:rPr lang="cs-CZ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kostel sv. Jakuba; 12 – Nasavrky, kostel sv. Jiljí; 13 – Chrast, místní část </a:t>
            </a:r>
            <a:r>
              <a:rPr lang="cs-CZ" sz="18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Chrašice</a:t>
            </a:r>
            <a:r>
              <a:rPr lang="cs-CZ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kostel sv. Martina; 14 – Chrast, kostel Nejsvětější Trojice; 15 – Podlažice, kostel sv. Markéty; 16 – Skuteč, kostel Nanebevzetí P. Marie; 17 – Lažany, kostel sv. Václava; 18 – Raná, kostel sv. Jakuba. </a:t>
            </a:r>
          </a:p>
          <a:p>
            <a:pPr algn="l"/>
            <a:r>
              <a:rPr lang="cs-CZ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Vypracoval J. Frolík.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03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56FD3E-475E-404D-9E0C-2CC8B1BFD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12" y="3535833"/>
            <a:ext cx="2263742" cy="30668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27073F-F7B5-4C0F-8B6C-67882E36A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23" y="3565133"/>
            <a:ext cx="2160193" cy="302427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1DA2D00-9CB0-4962-8F62-5A256915A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85" y="3576404"/>
            <a:ext cx="2169273" cy="30630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00F0FE0-EB6D-4FE2-B16B-54EA668E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68" y="3576404"/>
            <a:ext cx="2169273" cy="30801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2769F8-35A4-482C-AE18-44BA3FDB07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62" t="11235" r="40421" b="31686"/>
          <a:stretch/>
        </p:blipFill>
        <p:spPr>
          <a:xfrm>
            <a:off x="469960" y="255331"/>
            <a:ext cx="2263742" cy="30262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B7194D-8518-40FE-A800-17749481C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44" y="255331"/>
            <a:ext cx="2266253" cy="30262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B3A58B7-6A9C-49A2-8035-87C1D4D07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17" y="255331"/>
            <a:ext cx="3808403" cy="317366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D42AAD0-B3FC-4543-A57B-7C8973875F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55" y="255331"/>
            <a:ext cx="2491904" cy="30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8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D2201-BDBC-4AC1-BA4B-60FDC7F3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22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29FE48-2439-460C-A274-0E905AC7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3" y="1191802"/>
            <a:ext cx="11650893" cy="566619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Borkovský</a:t>
            </a:r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I., 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1975: Svatojiřská bazilika a klášter na Pražském hradě. Praha.</a:t>
            </a:r>
            <a:endParaRPr lang="cs-CZ" sz="18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řicháček, P., 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1995: Příspěvek k dějinám milevského kláštera - svědectví archeologie, 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Bibliotheca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Strahoviensis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1/1995, 146 - 148.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Čechura, M.</a:t>
            </a:r>
            <a:r>
              <a:rPr lang="cs-CZ" sz="1800" dirty="0"/>
              <a:t>, 2012:  Zaniklé kostely Čech. Praha 2012.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2019: Počátky sakrální architektury v </a:t>
            </a:r>
            <a:r>
              <a:rPr lang="cs-CZ" sz="1800" dirty="0" err="1"/>
              <a:t>záp</a:t>
            </a:r>
            <a:r>
              <a:rPr lang="cs-CZ" sz="1800" dirty="0"/>
              <a:t>. Čechách. Kapitoly z církevní archeologie, dis. na ÚA FFUK, Prah. 2</a:t>
            </a:r>
          </a:p>
          <a:p>
            <a:pPr>
              <a:defRPr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Dragoun, Z. - Stehlíková, D.,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1992: Archeologické a stavebně historické výzkumy v areálu prelatury Zbraslavského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kláštera v letech 1984 - 1989, Staletá Praha 22, 135–164.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800" b="1" dirty="0"/>
              <a:t>Poláček, L.</a:t>
            </a:r>
            <a:r>
              <a:rPr lang="cs-CZ" sz="1800" dirty="0"/>
              <a:t>, 2014:  Velkomoravská církevní architektura. In: P. Kouřil (</a:t>
            </a:r>
            <a:r>
              <a:rPr lang="cs-CZ" sz="1800" dirty="0" err="1"/>
              <a:t>ed</a:t>
            </a:r>
            <a:r>
              <a:rPr lang="cs-CZ" sz="1800" dirty="0"/>
              <a:t>.), Velká Morava a počátky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křesťanství. Brno, 87–91.</a:t>
            </a:r>
          </a:p>
          <a:p>
            <a:pPr>
              <a:defRPr/>
            </a:pPr>
            <a:r>
              <a:rPr lang="cs-CZ" sz="1800" b="1" dirty="0"/>
              <a:t>Procházka, R., 1999: Archeologické výzkumy mendikantských klášterů v Brně, Pravěk NŘ, </a:t>
            </a:r>
            <a:r>
              <a:rPr lang="cs-CZ" sz="1800" dirty="0"/>
              <a:t>277–296.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Sedlák, J., </a:t>
            </a:r>
            <a:r>
              <a:rPr lang="cs-CZ" sz="1800" dirty="0"/>
              <a:t>2000: Architektura na Moravě a ve Slezsku za vlády lucemburských markrabat. In: 1350-1411,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Moravští Lucemburkové, 167–188.</a:t>
            </a:r>
            <a:endParaRPr lang="cs-CZ" sz="1800" b="1" dirty="0"/>
          </a:p>
          <a:p>
            <a:pPr>
              <a:defRPr/>
            </a:pPr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Sommer, P., 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1996: Sázavský klášter. Praha.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Unger, J., </a:t>
            </a:r>
            <a:r>
              <a:rPr lang="cs-CZ" sz="1800" dirty="0"/>
              <a:t>2011:</a:t>
            </a:r>
            <a:r>
              <a:rPr lang="cs-CZ" sz="1800" b="1" dirty="0"/>
              <a:t>  </a:t>
            </a:r>
            <a:r>
              <a:rPr lang="cs-CZ" sz="1800" dirty="0"/>
              <a:t>Odraz christianizace Moravy v archeologických pramenech. In Christianizace českých zemí ve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středoevropské perspektivě. </a:t>
            </a:r>
            <a:r>
              <a:rPr lang="cs-CZ" sz="1800" dirty="0" err="1"/>
              <a:t>Brnom</a:t>
            </a:r>
            <a:r>
              <a:rPr lang="cs-CZ" sz="1800" dirty="0"/>
              <a:t> 19-71.</a:t>
            </a:r>
          </a:p>
          <a:p>
            <a:pPr>
              <a:defRPr/>
            </a:pPr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Vlček, P. – Sommer, P. – Foltýn, D., 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1997: Encyklopedie českých klášterů. Praha</a:t>
            </a:r>
            <a:endParaRPr lang="cs-CZ" sz="1800" dirty="0">
              <a:solidFill>
                <a:srgbClr val="FFFFF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1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0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43839"/>
            <a:ext cx="10515600" cy="1325563"/>
          </a:xfrm>
        </p:spPr>
        <p:txBody>
          <a:bodyPr/>
          <a:lstStyle/>
          <a:p>
            <a:r>
              <a:rPr lang="cs-CZ" dirty="0"/>
              <a:t>                 </a:t>
            </a:r>
            <a:r>
              <a:rPr lang="cs-CZ" sz="3200" b="1" dirty="0">
                <a:solidFill>
                  <a:srgbClr val="FF0000"/>
                </a:solidFill>
              </a:rPr>
              <a:t>Monoteistické náboženské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6720" y="1253840"/>
            <a:ext cx="11765280" cy="6729180"/>
          </a:xfrm>
        </p:spPr>
        <p:txBody>
          <a:bodyPr>
            <a:normAutofit fontScale="62500" lnSpcReduction="20000"/>
          </a:bodyPr>
          <a:lstStyle/>
          <a:p>
            <a:r>
              <a:rPr lang="cs-CZ" sz="2900" b="1" dirty="0">
                <a:solidFill>
                  <a:srgbClr val="FF0000"/>
                </a:solidFill>
              </a:rPr>
              <a:t>Judaismus </a:t>
            </a:r>
            <a:r>
              <a:rPr lang="cs-CZ" sz="2900" b="1" dirty="0"/>
              <a:t> </a:t>
            </a:r>
            <a:r>
              <a:rPr lang="cs-CZ" sz="2900" dirty="0"/>
              <a:t>–  z </a:t>
            </a:r>
            <a:r>
              <a:rPr lang="cs-CZ" sz="2900" dirty="0" err="1"/>
              <a:t>hebr</a:t>
            </a:r>
            <a:r>
              <a:rPr lang="cs-CZ" sz="2900" dirty="0"/>
              <a:t>. </a:t>
            </a:r>
            <a:r>
              <a:rPr lang="cs-CZ" sz="2900" dirty="0" err="1"/>
              <a:t>Jehudi</a:t>
            </a:r>
            <a:r>
              <a:rPr lang="cs-CZ" sz="2900" dirty="0"/>
              <a:t>, </a:t>
            </a:r>
            <a:r>
              <a:rPr lang="cs-CZ" sz="2900" dirty="0" err="1"/>
              <a:t>Jehudim</a:t>
            </a:r>
            <a:r>
              <a:rPr lang="cs-CZ" sz="2900" dirty="0"/>
              <a:t> (Žid, Židé), podle Judy, vůdce jednoho z 12 hebrejských kmenů </a:t>
            </a:r>
          </a:p>
          <a:p>
            <a:pPr marL="0" indent="0">
              <a:buNone/>
            </a:pPr>
            <a:r>
              <a:rPr lang="cs-CZ" sz="2900" dirty="0"/>
              <a:t>                         –  starozákonní biblické náboženství uctívající boha Jahve (stvořitele světa) </a:t>
            </a:r>
          </a:p>
          <a:p>
            <a:pPr marL="0" indent="0">
              <a:buNone/>
            </a:pPr>
            <a:r>
              <a:rPr lang="cs-CZ" sz="2900" dirty="0"/>
              <a:t>                         –  synagoga:  židovský svatostánek; rabín</a:t>
            </a:r>
            <a:r>
              <a:rPr lang="cs-CZ" sz="3200" dirty="0"/>
              <a:t>  </a:t>
            </a:r>
            <a:r>
              <a:rPr lang="cs-CZ" sz="2900" dirty="0"/>
              <a:t>–  znalec Tóry, práva a tradic</a:t>
            </a:r>
          </a:p>
          <a:p>
            <a:pPr marL="0" indent="0">
              <a:buNone/>
            </a:pPr>
            <a:r>
              <a:rPr lang="cs-CZ" sz="2900" dirty="0"/>
              <a:t>                         </a:t>
            </a:r>
          </a:p>
          <a:p>
            <a:r>
              <a:rPr lang="cs-CZ" sz="2900" b="1" dirty="0">
                <a:solidFill>
                  <a:srgbClr val="FF0000"/>
                </a:solidFill>
              </a:rPr>
              <a:t>Křesťanství</a:t>
            </a:r>
            <a:r>
              <a:rPr lang="cs-CZ" sz="2900" dirty="0">
                <a:solidFill>
                  <a:srgbClr val="FF0000"/>
                </a:solidFill>
              </a:rPr>
              <a:t> </a:t>
            </a:r>
            <a:r>
              <a:rPr lang="cs-CZ" sz="2900" dirty="0"/>
              <a:t>  –  z lat </a:t>
            </a:r>
            <a:r>
              <a:rPr lang="cs-CZ" sz="2900" dirty="0" err="1"/>
              <a:t>christianos</a:t>
            </a:r>
            <a:r>
              <a:rPr lang="cs-CZ" sz="2900" dirty="0"/>
              <a:t> (stoupenec Krista), učení Ježíše z Nazaretu (Mesiáše) a jeho učedníků </a:t>
            </a:r>
          </a:p>
          <a:p>
            <a:pPr marL="0" indent="0">
              <a:buNone/>
            </a:pPr>
            <a:r>
              <a:rPr lang="cs-CZ" sz="2900" dirty="0"/>
              <a:t>                           –   věrouka křesťanské církve vychází z Bible; první biskup:  sv. Petr  (posloupnost papežů)</a:t>
            </a:r>
          </a:p>
          <a:p>
            <a:pPr marL="0" indent="0">
              <a:buNone/>
            </a:pPr>
            <a:r>
              <a:rPr lang="cs-CZ" sz="2900" dirty="0"/>
              <a:t>                           –   </a:t>
            </a:r>
            <a:r>
              <a:rPr lang="cs-CZ" sz="2900" b="1" dirty="0"/>
              <a:t>313</a:t>
            </a:r>
            <a:r>
              <a:rPr lang="cs-CZ" sz="2900" dirty="0"/>
              <a:t>:  legalizováno tzv. Milánským reskriptem za císaře Konstantina I. Velikého</a:t>
            </a:r>
          </a:p>
          <a:p>
            <a:pPr marL="0" indent="0">
              <a:buNone/>
            </a:pPr>
            <a:r>
              <a:rPr lang="cs-CZ" sz="2900" dirty="0"/>
              <a:t>                           –   </a:t>
            </a:r>
            <a:r>
              <a:rPr lang="cs-CZ" sz="2900" b="1" dirty="0"/>
              <a:t>391</a:t>
            </a:r>
            <a:r>
              <a:rPr lang="cs-CZ" sz="2900" dirty="0"/>
              <a:t>:  vyhlášeno státním náboženstvím za císaře Theodosia I.  (zákaz pohanských kultů)</a:t>
            </a:r>
          </a:p>
          <a:p>
            <a:pPr marL="0" indent="0">
              <a:buNone/>
            </a:pPr>
            <a:r>
              <a:rPr lang="cs-CZ" sz="2900" dirty="0"/>
              <a:t>                                          5 patriarchátů:  římský, cařihradský, alexandrijský, </a:t>
            </a:r>
            <a:r>
              <a:rPr lang="cs-CZ" sz="2900" dirty="0" err="1"/>
              <a:t>antiochejský</a:t>
            </a:r>
            <a:r>
              <a:rPr lang="cs-CZ" sz="2900" dirty="0"/>
              <a:t> a jeruzalémský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rgbClr val="FF0000"/>
                </a:solidFill>
              </a:rPr>
              <a:t>Pravoslaví </a:t>
            </a:r>
            <a:r>
              <a:rPr lang="cs-CZ" sz="2900" dirty="0"/>
              <a:t> –  od 11. stol.:  oddělování východních patriarchátů od západního (římského) </a:t>
            </a:r>
          </a:p>
          <a:p>
            <a:pPr marL="0" indent="0">
              <a:buNone/>
            </a:pPr>
            <a:r>
              <a:rPr lang="cs-CZ" sz="2900" dirty="0"/>
              <a:t>                        –  </a:t>
            </a:r>
            <a:r>
              <a:rPr lang="cs-CZ" sz="2900" b="1" dirty="0">
                <a:effectLst/>
              </a:rPr>
              <a:t>1054</a:t>
            </a:r>
            <a:r>
              <a:rPr lang="cs-CZ" sz="2900" dirty="0">
                <a:effectLst/>
              </a:rPr>
              <a:t>:  „Velké schizma“  rozkol na základě věroučných a liturgických rozdílů</a:t>
            </a:r>
          </a:p>
          <a:p>
            <a:pPr marL="0" indent="0">
              <a:buNone/>
            </a:pPr>
            <a:r>
              <a:rPr lang="cs-CZ" sz="2900" dirty="0">
                <a:effectLst/>
              </a:rPr>
              <a:t>                        –  ortodoxní východní pravoslavné křesťanství  </a:t>
            </a:r>
            <a:r>
              <a:rPr lang="cs-CZ" sz="2900" dirty="0"/>
              <a:t>(</a:t>
            </a:r>
            <a:r>
              <a:rPr lang="cs-CZ" sz="2900" dirty="0" err="1"/>
              <a:t>řec</a:t>
            </a:r>
            <a:r>
              <a:rPr lang="cs-CZ" sz="2900" dirty="0"/>
              <a:t>. </a:t>
            </a:r>
            <a:r>
              <a:rPr lang="cs-CZ" sz="2900" dirty="0" err="1"/>
              <a:t>orthos</a:t>
            </a:r>
            <a:r>
              <a:rPr lang="cs-CZ" sz="2900" dirty="0"/>
              <a:t>: pravdivý, </a:t>
            </a:r>
            <a:r>
              <a:rPr lang="cs-CZ" sz="2900" dirty="0" err="1"/>
              <a:t>doxa</a:t>
            </a:r>
            <a:r>
              <a:rPr lang="cs-CZ" sz="2900" dirty="0"/>
              <a:t>: učení)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rgbClr val="FF0000"/>
                </a:solidFill>
              </a:rPr>
              <a:t>Islám</a:t>
            </a:r>
            <a:r>
              <a:rPr lang="cs-CZ" sz="2900" b="1" dirty="0"/>
              <a:t> </a:t>
            </a:r>
            <a:r>
              <a:rPr lang="cs-CZ" sz="2900" dirty="0"/>
              <a:t> –  z </a:t>
            </a:r>
            <a:r>
              <a:rPr lang="cs-CZ" sz="2900" dirty="0" err="1"/>
              <a:t>arab</a:t>
            </a:r>
            <a:r>
              <a:rPr lang="cs-CZ" sz="2900" dirty="0"/>
              <a:t>. islám (odevzdání se Bohu/</a:t>
            </a:r>
            <a:r>
              <a:rPr lang="cs-CZ" sz="2900" dirty="0" err="1"/>
              <a:t>Aláhovi</a:t>
            </a:r>
            <a:r>
              <a:rPr lang="cs-CZ" sz="2900" dirty="0"/>
              <a:t>); učení proroka Mohameda, jemuž Bůh zjevil Korán, který </a:t>
            </a:r>
          </a:p>
          <a:p>
            <a:pPr marL="0" indent="0">
              <a:buNone/>
            </a:pPr>
            <a:r>
              <a:rPr lang="cs-CZ" sz="2900" dirty="0"/>
              <a:t>                    společně se Sunnou (Mohamedovy činy a slova) tvoří základní prameny islámu</a:t>
            </a:r>
          </a:p>
          <a:p>
            <a:pPr marL="0" indent="0">
              <a:buNone/>
            </a:pPr>
            <a:r>
              <a:rPr lang="cs-CZ" sz="2900" dirty="0"/>
              <a:t>                –  mešita:  islámský svatostánek; muslim: stoupenec islámu (ten, kdo se Bohu podřizuje) 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r>
              <a:rPr lang="cs-CZ" sz="2900" dirty="0"/>
              <a:t> </a:t>
            </a:r>
          </a:p>
          <a:p>
            <a:endParaRPr lang="cs-CZ" sz="18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202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1385" y="-71919"/>
            <a:ext cx="9294450" cy="1143000"/>
          </a:xfrm>
        </p:spPr>
        <p:txBody>
          <a:bodyPr/>
          <a:lstStyle/>
          <a:p>
            <a:r>
              <a:rPr lang="cs-CZ" altLang="cs-CZ" sz="3200" b="1" dirty="0"/>
              <a:t>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Bible – Písmo svaté (lat. </a:t>
            </a:r>
            <a:r>
              <a:rPr lang="cs-CZ" altLang="cs-CZ" sz="3200" b="1" dirty="0" err="1">
                <a:solidFill>
                  <a:srgbClr val="FF0000"/>
                </a:solidFill>
              </a:rPr>
              <a:t>Scriptura</a:t>
            </a:r>
            <a:r>
              <a:rPr lang="cs-CZ" altLang="cs-CZ" sz="3200" b="1" dirty="0">
                <a:solidFill>
                  <a:srgbClr val="FF0000"/>
                </a:solidFill>
              </a:rPr>
              <a:t> </a:t>
            </a:r>
            <a:r>
              <a:rPr lang="cs-CZ" altLang="cs-CZ" sz="3200" b="1" dirty="0" err="1">
                <a:solidFill>
                  <a:srgbClr val="FF0000"/>
                </a:solidFill>
              </a:rPr>
              <a:t>sacra</a:t>
            </a:r>
            <a:r>
              <a:rPr lang="cs-CZ" altLang="cs-CZ" sz="3200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576" y="1143000"/>
            <a:ext cx="11988622" cy="61516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1800" dirty="0"/>
              <a:t>Spisy, které židé a křesťané považují za posvátné slovo Boží  (kánon – pravidlo, apokryf – skrytý)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Bible. Písmo svaté Starého a Nového zákona. Ekumenický překlad. 1985. Praha: Ekumenická rada církví. 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 err="1">
                <a:solidFill>
                  <a:srgbClr val="FF0000"/>
                </a:solidFill>
              </a:rPr>
              <a:t>Biblos</a:t>
            </a:r>
            <a:r>
              <a:rPr lang="cs-CZ" altLang="cs-CZ" sz="1800" b="1" dirty="0"/>
              <a:t> </a:t>
            </a:r>
            <a:r>
              <a:rPr lang="cs-CZ" altLang="cs-CZ" sz="1800" dirty="0"/>
              <a:t> –  </a:t>
            </a:r>
            <a:r>
              <a:rPr lang="cs-CZ" altLang="cs-CZ" sz="1800" dirty="0" err="1"/>
              <a:t>řec</a:t>
            </a:r>
            <a:r>
              <a:rPr lang="cs-CZ" altLang="cs-CZ" sz="1800" dirty="0"/>
              <a:t>. papyrový svitek (výrobou proslulo fénické město </a:t>
            </a:r>
            <a:r>
              <a:rPr lang="cs-CZ" altLang="cs-CZ" sz="1800" dirty="0" err="1"/>
              <a:t>Gebal</a:t>
            </a:r>
            <a:r>
              <a:rPr lang="cs-CZ" altLang="cs-CZ" sz="1800" dirty="0"/>
              <a:t>, zvané </a:t>
            </a:r>
            <a:r>
              <a:rPr lang="cs-CZ" altLang="cs-CZ" sz="1800" dirty="0" err="1"/>
              <a:t>Byblos</a:t>
            </a:r>
            <a:r>
              <a:rPr lang="cs-CZ" altLang="cs-CZ" sz="1800" dirty="0"/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             –  </a:t>
            </a:r>
            <a:r>
              <a:rPr lang="cs-CZ" altLang="cs-CZ" sz="1800" b="1" dirty="0"/>
              <a:t>3. stol.:  </a:t>
            </a:r>
            <a:r>
              <a:rPr lang="cs-CZ" altLang="cs-CZ" sz="1800" dirty="0"/>
              <a:t>překlad do řečtiny (septuaginta)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             –  </a:t>
            </a:r>
            <a:r>
              <a:rPr lang="cs-CZ" altLang="cs-CZ" sz="1800" b="1" dirty="0"/>
              <a:t>4/5. stol.:  </a:t>
            </a:r>
            <a:r>
              <a:rPr lang="cs-CZ" altLang="cs-CZ" sz="1800" dirty="0"/>
              <a:t>překlad sv. Jeronýma do latiny (tzv. </a:t>
            </a:r>
            <a:r>
              <a:rPr lang="cs-CZ" altLang="cs-CZ" sz="1800" dirty="0" err="1"/>
              <a:t>Vulgata</a:t>
            </a:r>
            <a:r>
              <a:rPr lang="cs-CZ" altLang="cs-CZ" sz="1800" dirty="0"/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Starý zákon</a:t>
            </a:r>
            <a:r>
              <a:rPr lang="cs-CZ" altLang="cs-CZ" sz="1800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–  </a:t>
            </a:r>
            <a:r>
              <a:rPr lang="cs-CZ" sz="1800" dirty="0"/>
              <a:t>lat. </a:t>
            </a:r>
            <a:r>
              <a:rPr lang="cs-CZ" sz="1800" b="1" dirty="0" err="1"/>
              <a:t>Vetus</a:t>
            </a:r>
            <a:r>
              <a:rPr lang="cs-CZ" sz="1800" b="1" dirty="0"/>
              <a:t> </a:t>
            </a:r>
            <a:r>
              <a:rPr lang="cs-CZ" sz="1800" b="1" dirty="0" err="1"/>
              <a:t>Testamentum</a:t>
            </a:r>
            <a:r>
              <a:rPr lang="cs-CZ" sz="1800" dirty="0"/>
              <a:t>, </a:t>
            </a:r>
            <a:r>
              <a:rPr lang="cs-CZ" altLang="cs-CZ" sz="1800" dirty="0"/>
              <a:t>tzv. </a:t>
            </a:r>
            <a:r>
              <a:rPr lang="cs-CZ" altLang="cs-CZ" sz="1800" b="1" dirty="0"/>
              <a:t>Hebrejská bible:  </a:t>
            </a:r>
            <a:r>
              <a:rPr lang="cs-CZ" altLang="cs-CZ" sz="1800" dirty="0"/>
              <a:t>první část bible převzatá judaismu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                      –   líčí vznik světa a historii Abrahámova potomstva, vyvoleného Bohem k záchraně lidstva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–  Tóra či 5 knih Mojžíšových </a:t>
            </a:r>
            <a:r>
              <a:rPr lang="cs-CZ" sz="1800" dirty="0"/>
              <a:t>(Pentateuch: </a:t>
            </a:r>
            <a:r>
              <a:rPr lang="nl-NL" sz="1800" dirty="0"/>
              <a:t>Genesis, Exodus, Leviticus, Numeri, Deuteronomium</a:t>
            </a:r>
            <a:r>
              <a:rPr lang="cs-CZ" sz="1800" dirty="0"/>
              <a:t>)</a:t>
            </a:r>
            <a:r>
              <a:rPr lang="cs-CZ" altLang="cs-CZ" sz="1800" dirty="0"/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spisy a prorocké knihy  (v hebrejštině, aramejštině)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Nový zákon</a:t>
            </a:r>
            <a:r>
              <a:rPr lang="cs-CZ" altLang="cs-CZ" sz="1800" dirty="0"/>
              <a:t>  –  lat. </a:t>
            </a:r>
            <a:r>
              <a:rPr lang="cs-CZ" altLang="cs-CZ" sz="1800" b="1" dirty="0"/>
              <a:t>Novum </a:t>
            </a:r>
            <a:r>
              <a:rPr lang="cs-CZ" altLang="cs-CZ" sz="1800" b="1" dirty="0" err="1"/>
              <a:t>testamentum</a:t>
            </a:r>
            <a:r>
              <a:rPr lang="cs-CZ" altLang="cs-CZ" sz="1800" dirty="0"/>
              <a:t> líčí život a smrt Ježíše z Nazaretu  (Evangelium – slovo zjevené Bohem)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–   27 knih sepsaných </a:t>
            </a:r>
            <a:r>
              <a:rPr lang="cs-CZ" altLang="cs-CZ" sz="1800" b="1" dirty="0"/>
              <a:t>50 – 150 n. l.;  </a:t>
            </a:r>
            <a:r>
              <a:rPr lang="cs-CZ" altLang="cs-CZ" sz="1800" dirty="0"/>
              <a:t>jako závazný soubor (kánon) uspořádány ve 2. –  4. stol.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–   obsah:  čtyři evangelia (Matouš, Marek, Lukáš, Jan), skutky apoštolů, listy apoštola Pavla křesťanským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obcím, kázání Pavlovi, Petrovi, Janovi a Jakubovi, kniha Zjevení, Janova (Apokalypsa)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5441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F829F-1D0A-4D77-9061-0153975E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35" y="-267325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</a:t>
            </a:r>
            <a:r>
              <a:rPr lang="cs-CZ" sz="3200" b="1" dirty="0">
                <a:solidFill>
                  <a:srgbClr val="FF0000"/>
                </a:solidFill>
              </a:rPr>
              <a:t>Hebrejská Bible  </a:t>
            </a:r>
            <a:r>
              <a:rPr lang="cs-CZ" sz="2800" b="1" dirty="0">
                <a:solidFill>
                  <a:srgbClr val="FF0000"/>
                </a:solidFill>
              </a:rPr>
              <a:t>(</a:t>
            </a:r>
            <a:r>
              <a:rPr lang="cs-CZ" sz="2800" b="1" dirty="0" err="1">
                <a:solidFill>
                  <a:srgbClr val="FF0000"/>
                </a:solidFill>
              </a:rPr>
              <a:t>Tanach</a:t>
            </a:r>
            <a:r>
              <a:rPr lang="cs-CZ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35BE25-1754-4333-A7E3-7270A1621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976044"/>
            <a:ext cx="11852953" cy="6596009"/>
          </a:xfrm>
        </p:spPr>
        <p:txBody>
          <a:bodyPr>
            <a:normAutofit fontScale="70000" lnSpcReduction="20000"/>
          </a:bodyPr>
          <a:lstStyle/>
          <a:p>
            <a:r>
              <a:rPr lang="cs-CZ" sz="2900" b="1" dirty="0"/>
              <a:t>3 oddíly:  </a:t>
            </a:r>
          </a:p>
          <a:p>
            <a:r>
              <a:rPr lang="cs-CZ" sz="2600" b="1" dirty="0">
                <a:solidFill>
                  <a:srgbClr val="FF0000"/>
                </a:solidFill>
              </a:rPr>
              <a:t>1. Tóra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/>
              <a:t>(Zákon)  –  Pentateuch:  5 knih Mojžíšových (54 oddílů):  čte se každou sobotu v synagogách </a:t>
            </a:r>
          </a:p>
          <a:p>
            <a:pPr marL="0" indent="0">
              <a:buNone/>
            </a:pPr>
            <a:r>
              <a:rPr lang="cs-CZ" sz="2600" dirty="0"/>
              <a:t>                                 –   líčí stvoření světa, Boží smlouvu s Abrahamem a jeho potomky, exodus z Egypta, </a:t>
            </a:r>
          </a:p>
          <a:p>
            <a:pPr marL="0" indent="0">
              <a:buNone/>
            </a:pPr>
            <a:r>
              <a:rPr lang="cs-CZ" sz="2600" dirty="0"/>
              <a:t>                                      zjevení na hoře Sinaj (Desatero), putování Izraelitů pouští a vstup do Zaslíbené země </a:t>
            </a:r>
          </a:p>
          <a:p>
            <a:pPr marL="0" indent="0">
              <a:buNone/>
            </a:pPr>
            <a:r>
              <a:rPr lang="cs-CZ" sz="2600" dirty="0"/>
              <a:t>                                 –   předávala se ústně dokud její obsah nebyl zapsán po zničení Druhého chrámu v roce 70 n. l. </a:t>
            </a:r>
          </a:p>
          <a:p>
            <a:r>
              <a:rPr lang="cs-CZ" sz="2600" dirty="0"/>
              <a:t> </a:t>
            </a:r>
            <a:r>
              <a:rPr lang="cs-CZ" sz="2600" b="1" dirty="0">
                <a:solidFill>
                  <a:srgbClr val="FF0000"/>
                </a:solidFill>
              </a:rPr>
              <a:t>2.  Texty proroků </a:t>
            </a:r>
            <a:r>
              <a:rPr lang="cs-CZ" sz="2600" dirty="0"/>
              <a:t>(</a:t>
            </a:r>
            <a:r>
              <a:rPr lang="cs-CZ" sz="2600" dirty="0" err="1"/>
              <a:t>Nevi‘im</a:t>
            </a:r>
            <a:r>
              <a:rPr lang="cs-CZ" sz="2600" dirty="0"/>
              <a:t>)  –  tzv. Přední:  Jozue, Soudců, Samuel, Královská); Zadní/Velcí – </a:t>
            </a:r>
            <a:r>
              <a:rPr lang="cs-CZ" sz="2600" dirty="0" err="1"/>
              <a:t>Izaiáš</a:t>
            </a:r>
            <a:r>
              <a:rPr lang="cs-CZ" sz="2600" dirty="0"/>
              <a:t>, Jeremiáš,  Ezechiel 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    –  tzv. 12 Malých:  </a:t>
            </a:r>
            <a:r>
              <a:rPr lang="cs-CZ" sz="2600" dirty="0" err="1"/>
              <a:t>Ozeáš</a:t>
            </a:r>
            <a:r>
              <a:rPr lang="cs-CZ" sz="2600" dirty="0"/>
              <a:t>, </a:t>
            </a:r>
            <a:r>
              <a:rPr lang="cs-CZ" sz="2600" dirty="0" err="1"/>
              <a:t>Jóel</a:t>
            </a:r>
            <a:r>
              <a:rPr lang="cs-CZ" sz="2600" dirty="0"/>
              <a:t>, Ámos, </a:t>
            </a:r>
            <a:r>
              <a:rPr lang="cs-CZ" sz="2600" dirty="0" err="1"/>
              <a:t>Abdijáš</a:t>
            </a:r>
            <a:r>
              <a:rPr lang="cs-CZ" sz="2600" dirty="0"/>
              <a:t>, Jonáš, </a:t>
            </a:r>
            <a:r>
              <a:rPr lang="cs-CZ" sz="2600" dirty="0" err="1"/>
              <a:t>Micheáš</a:t>
            </a:r>
            <a:r>
              <a:rPr lang="cs-CZ" sz="2600" dirty="0"/>
              <a:t>, </a:t>
            </a:r>
            <a:r>
              <a:rPr lang="cs-CZ" sz="2600" dirty="0" err="1"/>
              <a:t>Nahum</a:t>
            </a:r>
            <a:r>
              <a:rPr lang="cs-CZ" sz="2600" dirty="0"/>
              <a:t>, </a:t>
            </a:r>
            <a:r>
              <a:rPr lang="cs-CZ" sz="2600" dirty="0" err="1"/>
              <a:t>Abakuk</a:t>
            </a:r>
            <a:r>
              <a:rPr lang="cs-CZ" sz="2600" dirty="0"/>
              <a:t>, </a:t>
            </a:r>
            <a:r>
              <a:rPr lang="cs-CZ" sz="2600" dirty="0" err="1"/>
              <a:t>Sofoniáš</a:t>
            </a:r>
            <a:r>
              <a:rPr lang="cs-CZ" sz="2600" dirty="0"/>
              <a:t>, 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                                     </a:t>
            </a:r>
            <a:r>
              <a:rPr lang="cs-CZ" sz="2600" dirty="0" err="1"/>
              <a:t>Ageus</a:t>
            </a:r>
            <a:r>
              <a:rPr lang="cs-CZ" sz="2600" dirty="0"/>
              <a:t>, Zachariáš, </a:t>
            </a:r>
            <a:r>
              <a:rPr lang="cs-CZ" sz="2600" dirty="0" err="1"/>
              <a:t>Malachiáš</a:t>
            </a:r>
            <a:endParaRPr lang="cs-CZ" sz="2600" dirty="0"/>
          </a:p>
          <a:p>
            <a:endParaRPr lang="cs-CZ" sz="2600" b="1" dirty="0"/>
          </a:p>
          <a:p>
            <a:r>
              <a:rPr lang="cs-CZ" sz="2600" b="1" dirty="0">
                <a:solidFill>
                  <a:srgbClr val="FF0000"/>
                </a:solidFill>
              </a:rPr>
              <a:t>3.  Spisy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/>
              <a:t>(</a:t>
            </a:r>
            <a:r>
              <a:rPr lang="cs-CZ" sz="2600" dirty="0" err="1"/>
              <a:t>Ktuvim</a:t>
            </a:r>
            <a:r>
              <a:rPr lang="cs-CZ" sz="2600" dirty="0"/>
              <a:t>)  –  knihy Žalmů, Přísloví, </a:t>
            </a:r>
            <a:r>
              <a:rPr lang="cs-CZ" sz="2600" dirty="0" err="1"/>
              <a:t>Jób</a:t>
            </a:r>
            <a:r>
              <a:rPr lang="cs-CZ" sz="2600" dirty="0"/>
              <a:t>, Píseň písní, </a:t>
            </a:r>
            <a:r>
              <a:rPr lang="cs-CZ" sz="2600" dirty="0" err="1"/>
              <a:t>Růt</a:t>
            </a:r>
            <a:r>
              <a:rPr lang="cs-CZ" sz="2600" dirty="0"/>
              <a:t>, </a:t>
            </a:r>
            <a:r>
              <a:rPr lang="cs-CZ" sz="2600" dirty="0" err="1"/>
              <a:t>Kohelet</a:t>
            </a:r>
            <a:r>
              <a:rPr lang="cs-CZ" sz="2600" dirty="0"/>
              <a:t>, Pláč, Ester, Letopisy,  Daniel, </a:t>
            </a:r>
            <a:r>
              <a:rPr lang="cs-CZ" sz="2600" dirty="0" err="1"/>
              <a:t>Ezdráš</a:t>
            </a:r>
            <a:r>
              <a:rPr lang="cs-CZ" sz="2600" dirty="0"/>
              <a:t>, </a:t>
            </a:r>
            <a:r>
              <a:rPr lang="cs-CZ" sz="2600" dirty="0" err="1"/>
              <a:t>Nehemjáš</a:t>
            </a:r>
            <a:r>
              <a:rPr lang="cs-CZ" sz="2600" dirty="0"/>
              <a:t>,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apokryfy (texty nezařazené do bible)</a:t>
            </a:r>
          </a:p>
          <a:p>
            <a:endParaRPr lang="cs-CZ" sz="2600" dirty="0"/>
          </a:p>
          <a:p>
            <a:r>
              <a:rPr lang="cs-CZ" sz="2600" b="1" dirty="0"/>
              <a:t>Talmud</a:t>
            </a:r>
            <a:r>
              <a:rPr lang="cs-CZ" sz="2600" dirty="0"/>
              <a:t> (</a:t>
            </a:r>
            <a:r>
              <a:rPr lang="cs-CZ" sz="2600" dirty="0" err="1"/>
              <a:t>hebr</a:t>
            </a:r>
            <a:r>
              <a:rPr lang="cs-CZ" sz="2600" dirty="0"/>
              <a:t>. poučení, nauka)  –   komentáře k Hebrejské bibli:  předpisy a tradice v Tóře  (jeruzalémský a babylonský) 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         –  </a:t>
            </a:r>
            <a:r>
              <a:rPr lang="cs-CZ" sz="2600" dirty="0" err="1"/>
              <a:t>Mišna</a:t>
            </a:r>
            <a:r>
              <a:rPr lang="cs-CZ" sz="2600" dirty="0"/>
              <a:t>:  ústní zákony uspořádané rabim </a:t>
            </a:r>
            <a:r>
              <a:rPr lang="cs-CZ" sz="2600" dirty="0" err="1"/>
              <a:t>Jehudou</a:t>
            </a:r>
            <a:r>
              <a:rPr lang="cs-CZ" sz="2600" dirty="0"/>
              <a:t> </a:t>
            </a:r>
            <a:r>
              <a:rPr lang="cs-CZ" sz="2600" dirty="0" err="1"/>
              <a:t>Hanasim</a:t>
            </a:r>
            <a:r>
              <a:rPr lang="cs-CZ" sz="2600" dirty="0"/>
              <a:t> (2. stol. n. l.) 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         –  </a:t>
            </a:r>
            <a:r>
              <a:rPr lang="cs-CZ" sz="2600" dirty="0" err="1"/>
              <a:t>Gemara</a:t>
            </a:r>
            <a:r>
              <a:rPr lang="cs-CZ" sz="2600" dirty="0"/>
              <a:t>:  diskuse o </a:t>
            </a:r>
            <a:r>
              <a:rPr lang="cs-CZ" sz="2600" dirty="0" err="1"/>
              <a:t>Mišně</a:t>
            </a:r>
            <a:r>
              <a:rPr lang="cs-CZ" sz="2600" dirty="0"/>
              <a:t> sepsané skupinou rabínů (3. stol. – 6. stol. n. l.)</a:t>
            </a:r>
          </a:p>
          <a:p>
            <a:r>
              <a:rPr lang="cs-CZ" sz="2600" b="1" dirty="0" err="1"/>
              <a:t>Responsa</a:t>
            </a:r>
            <a:r>
              <a:rPr lang="cs-CZ" sz="2600" dirty="0"/>
              <a:t>  –  židovské „zvykové právo“</a:t>
            </a:r>
          </a:p>
          <a:p>
            <a:r>
              <a:rPr lang="cs-CZ" sz="2600" b="1" dirty="0"/>
              <a:t>Komentáře k Talmudu  </a:t>
            </a:r>
            <a:r>
              <a:rPr lang="cs-CZ" sz="2600" dirty="0"/>
              <a:t>–  </a:t>
            </a:r>
            <a:r>
              <a:rPr lang="pl-PL" sz="2600" dirty="0"/>
              <a:t>díla rabínů z 12. – 14. stol.</a:t>
            </a:r>
            <a:endParaRPr lang="cs-CZ" sz="2600" dirty="0"/>
          </a:p>
          <a:p>
            <a:r>
              <a:rPr lang="cs-CZ" sz="2600" b="1" dirty="0"/>
              <a:t>Kodexy právních (</a:t>
            </a:r>
            <a:r>
              <a:rPr lang="cs-CZ" sz="2600" b="1" dirty="0" err="1"/>
              <a:t>halacha</a:t>
            </a:r>
            <a:r>
              <a:rPr lang="cs-CZ" sz="2600" b="1" dirty="0"/>
              <a:t>) předpisů  </a:t>
            </a:r>
            <a:r>
              <a:rPr lang="cs-CZ" sz="2600" dirty="0"/>
              <a:t>–  uspořádané tematicky; 8. – 17. stol. 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0989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DAA67E-4241-45E3-B922-1F057AD4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9" y="893853"/>
            <a:ext cx="11555001" cy="62386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Římská říše  </a:t>
            </a:r>
            <a:r>
              <a:rPr lang="cs-CZ" sz="2000" dirty="0"/>
              <a:t>–  nerozlišovala se sakrální a profánní sférou (náboženství a politika)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–  </a:t>
            </a:r>
            <a:r>
              <a:rPr lang="cs-CZ" sz="2000" b="1" dirty="0"/>
              <a:t>polyteismus </a:t>
            </a:r>
            <a:r>
              <a:rPr lang="cs-CZ" sz="2000" dirty="0"/>
              <a:t>(mnohobožství):  z </a:t>
            </a:r>
            <a:r>
              <a:rPr lang="cs-CZ" sz="2000" dirty="0" err="1"/>
              <a:t>řec</a:t>
            </a:r>
            <a:r>
              <a:rPr lang="cs-CZ" sz="2000" dirty="0"/>
              <a:t>. </a:t>
            </a:r>
            <a:r>
              <a:rPr lang="cs-CZ" sz="2000" dirty="0" err="1"/>
              <a:t>Polys</a:t>
            </a:r>
            <a:r>
              <a:rPr lang="cs-CZ" sz="2000" dirty="0"/>
              <a:t>:  mnohý, četný + </a:t>
            </a:r>
            <a:r>
              <a:rPr lang="cs-CZ" sz="2000" dirty="0" err="1"/>
              <a:t>theos</a:t>
            </a:r>
            <a:r>
              <a:rPr lang="cs-CZ" sz="2000" dirty="0"/>
              <a:t>:  bůh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–  </a:t>
            </a:r>
            <a:r>
              <a:rPr lang="cs-CZ" sz="2000" b="1" dirty="0"/>
              <a:t>284:  </a:t>
            </a:r>
            <a:r>
              <a:rPr lang="cs-CZ" sz="2000" dirty="0"/>
              <a:t>od vlády Diokleciána se náboženství stává oporou císařské moci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císař  –  za </a:t>
            </a:r>
            <a:r>
              <a:rPr lang="cs-CZ" sz="2000" dirty="0" err="1"/>
              <a:t>dominátu</a:t>
            </a:r>
            <a:r>
              <a:rPr lang="cs-CZ" sz="2000" dirty="0"/>
              <a:t> získal absolutní moc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–  užíval titul </a:t>
            </a:r>
            <a:r>
              <a:rPr lang="cs-CZ" sz="2000" dirty="0" err="1"/>
              <a:t>dominus</a:t>
            </a:r>
            <a:r>
              <a:rPr lang="cs-CZ" sz="2000" dirty="0"/>
              <a:t> et deus („pán a bůh“; božský původ vlády))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–  </a:t>
            </a:r>
            <a:r>
              <a:rPr lang="cs-CZ" sz="2000" b="1" dirty="0"/>
              <a:t>313:  </a:t>
            </a:r>
            <a:r>
              <a:rPr lang="cs-CZ" sz="2000" dirty="0"/>
              <a:t>Konstantin Veliký zrovnoprávnil křesťanství s ostatními kulty (tzv. edikt milánský)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před bitvou s </a:t>
            </a:r>
            <a:r>
              <a:rPr lang="cs-CZ" sz="2000" dirty="0" err="1"/>
              <a:t>Maxentiem</a:t>
            </a:r>
            <a:r>
              <a:rPr lang="cs-CZ" sz="2000" dirty="0"/>
              <a:t> (312) uviděl </a:t>
            </a:r>
            <a:r>
              <a:rPr lang="cs-CZ" sz="2000" dirty="0" err="1"/>
              <a:t>christogram</a:t>
            </a:r>
            <a:r>
              <a:rPr lang="cs-CZ" sz="2000" dirty="0"/>
              <a:t> s nápisem:   IHSV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„V tomto znamení zvítězíš“  (</a:t>
            </a:r>
            <a:r>
              <a:rPr lang="cs-CZ" sz="2000" i="1" dirty="0"/>
              <a:t>„</a:t>
            </a:r>
            <a:r>
              <a:rPr lang="cs-CZ" sz="2000" b="1" dirty="0">
                <a:solidFill>
                  <a:srgbClr val="FF0000"/>
                </a:solidFill>
              </a:rPr>
              <a:t>I</a:t>
            </a:r>
            <a:r>
              <a:rPr lang="cs-CZ" sz="2000" dirty="0"/>
              <a:t>n </a:t>
            </a:r>
            <a:r>
              <a:rPr lang="cs-CZ" sz="2000" b="1" dirty="0">
                <a:solidFill>
                  <a:srgbClr val="FF0000"/>
                </a:solidFill>
              </a:rPr>
              <a:t>h</a:t>
            </a:r>
            <a:r>
              <a:rPr lang="cs-CZ" sz="2000" dirty="0"/>
              <a:t>oc </a:t>
            </a:r>
            <a:r>
              <a:rPr lang="cs-CZ" sz="2000" b="1" dirty="0" err="1">
                <a:solidFill>
                  <a:srgbClr val="FF0000"/>
                </a:solidFill>
              </a:rPr>
              <a:t>s</a:t>
            </a:r>
            <a:r>
              <a:rPr lang="cs-CZ" sz="2000" dirty="0" err="1"/>
              <a:t>igno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FF0000"/>
                </a:solidFill>
              </a:rPr>
              <a:t>v</a:t>
            </a:r>
            <a:r>
              <a:rPr lang="cs-CZ" sz="2000" dirty="0" err="1"/>
              <a:t>inces</a:t>
            </a:r>
            <a:r>
              <a:rPr lang="cs-CZ" sz="2000" dirty="0"/>
              <a:t>“)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Franská říše  </a:t>
            </a:r>
            <a:r>
              <a:rPr lang="cs-CZ" sz="2000" dirty="0"/>
              <a:t>–  </a:t>
            </a:r>
            <a:r>
              <a:rPr lang="cs-CZ" sz="2000" b="1" dirty="0"/>
              <a:t>451:</a:t>
            </a:r>
            <a:r>
              <a:rPr lang="cs-CZ" sz="2000" dirty="0"/>
              <a:t>  </a:t>
            </a:r>
            <a:r>
              <a:rPr lang="cs-CZ" sz="2000" dirty="0" err="1"/>
              <a:t>Merowech</a:t>
            </a:r>
            <a:r>
              <a:rPr lang="cs-CZ" sz="2000" dirty="0"/>
              <a:t> (dynastie Merovejců) </a:t>
            </a:r>
            <a:r>
              <a:rPr lang="cs-CZ" altLang="cs-CZ" sz="2000" dirty="0"/>
              <a:t>porazil Huny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–  </a:t>
            </a:r>
            <a:r>
              <a:rPr lang="cs-CZ" sz="2000" b="1" dirty="0"/>
              <a:t>466:  </a:t>
            </a:r>
            <a:r>
              <a:rPr lang="cs-CZ" sz="2000" dirty="0"/>
              <a:t>franský král </a:t>
            </a:r>
            <a:r>
              <a:rPr lang="cs-CZ" sz="2000" dirty="0" err="1"/>
              <a:t>Chlodvík</a:t>
            </a:r>
            <a:r>
              <a:rPr lang="cs-CZ" sz="2000" dirty="0"/>
              <a:t> založil říši  (</a:t>
            </a:r>
            <a:r>
              <a:rPr lang="cs-CZ" sz="2000" dirty="0" err="1"/>
              <a:t>prazil</a:t>
            </a:r>
            <a:r>
              <a:rPr lang="cs-CZ" sz="2000" dirty="0"/>
              <a:t> místních vládců + Římanů, Alamanů a Gótů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–  </a:t>
            </a:r>
            <a:r>
              <a:rPr lang="cs-CZ" sz="2000" b="1" dirty="0"/>
              <a:t>496:</a:t>
            </a:r>
            <a:r>
              <a:rPr lang="cs-CZ" sz="2000" dirty="0"/>
              <a:t>  před smrtí přijal křesťanství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</a:t>
            </a:r>
          </a:p>
          <a:p>
            <a:pPr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>
            <a:extLst>
              <a:ext uri="{FF2B5EF4-FFF2-40B4-BE49-F238E27FC236}">
                <a16:creationId xmlns:a16="http://schemas.microsoft.com/office/drawing/2014/main" id="{E67FF4F9-3069-4590-BEBB-DF30C5E10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"/>
            <a:ext cx="4783138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3">
            <a:extLst>
              <a:ext uri="{FF2B5EF4-FFF2-40B4-BE49-F238E27FC236}">
                <a16:creationId xmlns:a16="http://schemas.microsoft.com/office/drawing/2014/main" id="{D2BD7872-A37F-4B0B-BDB4-EBBAB6A3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/>
          <a:stretch>
            <a:fillRect/>
          </a:stretch>
        </p:blipFill>
        <p:spPr bwMode="auto">
          <a:xfrm>
            <a:off x="932826" y="1135813"/>
            <a:ext cx="40259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F3B4103A-347C-4930-A027-33BED88A1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9050"/>
            <a:ext cx="82296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FF0000"/>
                </a:solidFill>
              </a:rPr>
              <a:t>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Úpadek a pád Římské říše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3D39B6-7F2B-4B65-81D0-573D0B93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59" y="1258887"/>
            <a:ext cx="11575551" cy="55800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600" b="1" dirty="0"/>
              <a:t>Edward Gibbon (1737 – 1794) </a:t>
            </a:r>
          </a:p>
          <a:p>
            <a:pPr>
              <a:defRPr/>
            </a:pPr>
            <a:endParaRPr lang="cs-CZ" sz="2600" b="1" dirty="0"/>
          </a:p>
          <a:p>
            <a:pPr marL="0" indent="0">
              <a:buNone/>
              <a:defRPr/>
            </a:pPr>
            <a:r>
              <a:rPr lang="cs-CZ" sz="2000" b="1" dirty="0"/>
              <a:t>     –  </a:t>
            </a:r>
            <a:r>
              <a:rPr lang="cs-CZ" sz="2000" dirty="0"/>
              <a:t>britský historik, který se zabýval dějinami Římské říše: </a:t>
            </a:r>
          </a:p>
          <a:p>
            <a:pPr marL="0" indent="0">
              <a:buNone/>
              <a:defRPr/>
            </a:pPr>
            <a:r>
              <a:rPr lang="cs-CZ" sz="2000" dirty="0"/>
              <a:t>     –  </a:t>
            </a:r>
            <a:r>
              <a:rPr lang="cs-CZ" sz="2000" b="1" dirty="0"/>
              <a:t>1752</a:t>
            </a:r>
            <a:r>
              <a:rPr lang="cs-CZ" sz="2000" dirty="0"/>
              <a:t>:  studoval v Oxfordu a experimentoval s náboženstvím (katolické, protestantské)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s křesťanstvím se úplně rozešel (velký kritik) </a:t>
            </a:r>
          </a:p>
          <a:p>
            <a:pPr marL="0" indent="0">
              <a:buNone/>
              <a:defRPr/>
            </a:pPr>
            <a:r>
              <a:rPr lang="cs-CZ" sz="2000" dirty="0"/>
              <a:t>     –  </a:t>
            </a:r>
            <a:r>
              <a:rPr lang="cs-CZ" sz="2000" b="1" dirty="0"/>
              <a:t>1763</a:t>
            </a:r>
            <a:r>
              <a:rPr lang="cs-CZ" sz="2000" dirty="0"/>
              <a:t>:  v Paříži se setkal s Denisem Diderotem a </a:t>
            </a:r>
            <a:r>
              <a:rPr lang="cs-CZ" sz="2000" dirty="0" err="1"/>
              <a:t>d´Alembertem</a:t>
            </a:r>
            <a:r>
              <a:rPr lang="cs-CZ" sz="2000" dirty="0"/>
              <a:t> a pak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odjel do Říma, kde se rozhodl, že napíše dějiny Římské říše </a:t>
            </a:r>
          </a:p>
          <a:p>
            <a:pPr marL="0" indent="0">
              <a:buNone/>
              <a:defRPr/>
            </a:pPr>
            <a:r>
              <a:rPr lang="cs-CZ" sz="2000" dirty="0"/>
              <a:t>     –  </a:t>
            </a:r>
            <a:r>
              <a:rPr lang="cs-CZ" sz="2000" b="1" dirty="0"/>
              <a:t>1770</a:t>
            </a:r>
            <a:r>
              <a:rPr lang="cs-CZ" sz="2000" dirty="0"/>
              <a:t>:  po smrti svého otce se odstěhoval do Londýna a jako šlechtic se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zúčastnil několika zasedání parlamentu </a:t>
            </a:r>
          </a:p>
          <a:p>
            <a:pPr marL="0" indent="0">
              <a:buNone/>
              <a:defRPr/>
            </a:pPr>
            <a:r>
              <a:rPr lang="cs-CZ" sz="2000" dirty="0"/>
              <a:t>    –  </a:t>
            </a:r>
            <a:r>
              <a:rPr lang="cs-CZ" sz="2000" b="1" dirty="0"/>
              <a:t>1776 až 1788</a:t>
            </a:r>
            <a:r>
              <a:rPr lang="cs-CZ" sz="2000" dirty="0"/>
              <a:t>: vyšlo 6 dílů Úpadku a pádu Římské říše (polemiky) </a:t>
            </a:r>
          </a:p>
          <a:p>
            <a:pPr marL="0" indent="0">
              <a:buNone/>
              <a:defRPr/>
            </a:pPr>
            <a:r>
              <a:rPr lang="cs-CZ" sz="2000" dirty="0"/>
              <a:t>    –  </a:t>
            </a:r>
            <a:r>
              <a:rPr lang="cs-CZ" sz="2000" b="1" dirty="0"/>
              <a:t>1783</a:t>
            </a:r>
            <a:r>
              <a:rPr lang="cs-CZ" sz="2000" dirty="0"/>
              <a:t>:  žil opět v Lausanne </a:t>
            </a:r>
          </a:p>
          <a:p>
            <a:pPr marL="0" indent="0">
              <a:buNone/>
              <a:defRPr/>
            </a:pPr>
            <a:r>
              <a:rPr lang="cs-CZ" sz="2000" dirty="0"/>
              <a:t>    –  </a:t>
            </a:r>
            <a:r>
              <a:rPr lang="cs-CZ" sz="2000" b="1" dirty="0"/>
              <a:t>1794</a:t>
            </a:r>
            <a:r>
              <a:rPr lang="cs-CZ" sz="2000" dirty="0"/>
              <a:t>: po návratu do Anglie zemřel </a:t>
            </a:r>
          </a:p>
          <a:p>
            <a:pPr marL="0" indent="0">
              <a:buNone/>
              <a:defRPr/>
            </a:pPr>
            <a:r>
              <a:rPr lang="cs-CZ" sz="2000" dirty="0"/>
              <a:t>    –   </a:t>
            </a:r>
            <a:r>
              <a:rPr lang="cs-CZ" sz="2000" b="1" dirty="0"/>
              <a:t>Úpadek a pád Římské říše:  </a:t>
            </a:r>
            <a:r>
              <a:rPr lang="cs-CZ" sz="2000" dirty="0"/>
              <a:t>v knize shrnul základní principy a chování společnosti, </a:t>
            </a:r>
          </a:p>
          <a:p>
            <a:pPr marL="0" indent="0">
              <a:buNone/>
              <a:defRPr/>
            </a:pPr>
            <a:r>
              <a:rPr lang="cs-CZ" sz="2000" dirty="0"/>
              <a:t>    –   </a:t>
            </a:r>
            <a:r>
              <a:rPr lang="cs-CZ" sz="2000" dirty="0" err="1"/>
              <a:t>daslší</a:t>
            </a:r>
            <a:r>
              <a:rPr lang="cs-CZ" sz="2000" dirty="0"/>
              <a:t> studie:   ke starším anglickým dějinám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politické dějiny švýcarské republiky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dějiny </a:t>
            </a:r>
            <a:r>
              <a:rPr lang="cs-CZ" sz="2000" dirty="0" err="1"/>
              <a:t>Medicejů</a:t>
            </a: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5353</Words>
  <Application>Microsoft Office PowerPoint</Application>
  <PresentationFormat>Širokoúhlá obrazovka</PresentationFormat>
  <Paragraphs>476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Calibri-Bold</vt:lpstr>
      <vt:lpstr>Calibri-Light</vt:lpstr>
      <vt:lpstr>Times New Roman</vt:lpstr>
      <vt:lpstr>TimesNewRomanPS-BoldMT</vt:lpstr>
      <vt:lpstr>Motiv Office</vt:lpstr>
      <vt:lpstr>Archeologie středověké a novověké sakrální architektury </vt:lpstr>
      <vt:lpstr>                                 Náboženství</vt:lpstr>
      <vt:lpstr>                       Kulturní centra v Evropě</vt:lpstr>
      <vt:lpstr>                 Monoteistické náboženské systémy</vt:lpstr>
      <vt:lpstr>                      Bible – Písmo svaté (lat. Scriptura sacra) </vt:lpstr>
      <vt:lpstr>                          Hebrejská Bible  (Tanach)</vt:lpstr>
      <vt:lpstr>Prezentace aplikace PowerPoint</vt:lpstr>
      <vt:lpstr>Prezentace aplikace PowerPoint</vt:lpstr>
      <vt:lpstr>                    Úpadek a pád Římské říše</vt:lpstr>
      <vt:lpstr>Prezentace aplikace PowerPoint</vt:lpstr>
      <vt:lpstr>                              Příčiny úpadku</vt:lpstr>
      <vt:lpstr>               První projevy křesťanství</vt:lpstr>
      <vt:lpstr>Prezentace aplikace PowerPoint</vt:lpstr>
      <vt:lpstr>Prezentace aplikace PowerPoint</vt:lpstr>
      <vt:lpstr>                                   Prameny</vt:lpstr>
      <vt:lpstr>Prezentace aplikace PowerPoint</vt:lpstr>
      <vt:lpstr>       Hagiografie   (řec. hagios – svatý, grafeín – psáti)</vt:lpstr>
      <vt:lpstr>Prezentace aplikace PowerPoint</vt:lpstr>
      <vt:lpstr>Prezentace aplikace PowerPoint</vt:lpstr>
      <vt:lpstr>Prezentace aplikace PowerPoint</vt:lpstr>
      <vt:lpstr>                          Církevní objekty</vt:lpstr>
      <vt:lpstr>Prezentace aplikace PowerPoint</vt:lpstr>
      <vt:lpstr>Prezentace aplikace PowerPoint</vt:lpstr>
      <vt:lpstr>                               Funerální (pohřební) památky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Výzkumy církevních památek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Archeologie středověké a novověké sakrální architektury </dc:title>
  <dc:creator>Markéta Tymonová</dc:creator>
  <cp:lastModifiedBy>tym0001</cp:lastModifiedBy>
  <cp:revision>192</cp:revision>
  <dcterms:created xsi:type="dcterms:W3CDTF">2023-08-24T12:23:56Z</dcterms:created>
  <dcterms:modified xsi:type="dcterms:W3CDTF">2024-10-06T18:27:02Z</dcterms:modified>
</cp:coreProperties>
</file>