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431" r:id="rId4"/>
    <p:sldId id="265" r:id="rId5"/>
    <p:sldId id="269" r:id="rId6"/>
    <p:sldId id="277" r:id="rId7"/>
    <p:sldId id="292" r:id="rId8"/>
    <p:sldId id="427" r:id="rId9"/>
    <p:sldId id="428" r:id="rId10"/>
    <p:sldId id="284" r:id="rId11"/>
    <p:sldId id="270" r:id="rId12"/>
    <p:sldId id="271" r:id="rId13"/>
    <p:sldId id="272" r:id="rId14"/>
    <p:sldId id="273" r:id="rId15"/>
    <p:sldId id="274" r:id="rId16"/>
    <p:sldId id="280" r:id="rId17"/>
    <p:sldId id="263" r:id="rId18"/>
    <p:sldId id="268" r:id="rId19"/>
    <p:sldId id="264" r:id="rId20"/>
    <p:sldId id="279" r:id="rId21"/>
    <p:sldId id="429" r:id="rId22"/>
    <p:sldId id="283" r:id="rId23"/>
    <p:sldId id="281" r:id="rId24"/>
    <p:sldId id="430" r:id="rId25"/>
    <p:sldId id="282" r:id="rId26"/>
    <p:sldId id="266" r:id="rId27"/>
    <p:sldId id="267" r:id="rId28"/>
    <p:sldId id="275" r:id="rId29"/>
    <p:sldId id="257" r:id="rId30"/>
    <p:sldId id="258" r:id="rId31"/>
    <p:sldId id="259" r:id="rId32"/>
    <p:sldId id="260" r:id="rId3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CCAA4C-11F3-4559-878C-CA5619CFCA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A782F64-6567-4942-B940-0B332D3EE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71DAEAA-9827-4078-BF47-DA165834C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5053-2505-4CE0-B133-C2050A9500D3}" type="datetimeFigureOut">
              <a:rPr lang="cs-CZ" smtClean="0"/>
              <a:t>25.11.2024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0679AFC-8ADB-49CA-9217-698A1182F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7C5A5F6-C030-4EF2-9890-63AE4E0BF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5CAF-654D-4C15-89FF-FFFE5C4588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6586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A486B2-0692-4DBD-8700-6A9FCE2DF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DA4DE3E-70C7-4F5D-8117-2C0985850C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54A0CB3-6D0C-43E4-BFCF-673C90013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5053-2505-4CE0-B133-C2050A9500D3}" type="datetimeFigureOut">
              <a:rPr lang="cs-CZ" smtClean="0"/>
              <a:t>25.11.2024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9C87470-F2F9-436E-ABDB-29BD7A1D6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9C3EB6B-6B42-45F6-91E8-BA0205927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5CAF-654D-4C15-89FF-FFFE5C4588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938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AE60496E-FFA8-4BB6-88B5-3066EE8A06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551ADA1-223D-4D0E-B471-9B89A6718C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F5AECD5-BE74-4D98-85D4-CA90A7967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5053-2505-4CE0-B133-C2050A9500D3}" type="datetimeFigureOut">
              <a:rPr lang="cs-CZ" smtClean="0"/>
              <a:t>25.11.2024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71EEBED-FA8D-4D1B-907D-D9DA0D8CF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ACC56E2-56AD-4EFD-9720-3FEDCDBF3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5CAF-654D-4C15-89FF-FFFE5C4588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3691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87806C-2467-4401-85E5-A67A9D68E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15A8F9E-B56E-468C-96D6-E4943697B7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F8A2520-D1B0-4288-B472-C3D591753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5053-2505-4CE0-B133-C2050A9500D3}" type="datetimeFigureOut">
              <a:rPr lang="cs-CZ" smtClean="0"/>
              <a:t>25.11.2024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431F343-B4A0-43D2-9DBC-7A609222F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0342798-2533-4B68-8CFE-7198E1D3C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5CAF-654D-4C15-89FF-FFFE5C4588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2814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8ACC55-E411-4C6D-8453-08B8C547E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E61ED94-6568-4F48-98C4-0939BF0E6C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04EDCDE-4E72-40F5-90AE-1D3232104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5053-2505-4CE0-B133-C2050A9500D3}" type="datetimeFigureOut">
              <a:rPr lang="cs-CZ" smtClean="0"/>
              <a:t>25.11.2024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BA495D6-67BC-44CE-812A-7ABD77E39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5D32313-1445-4FE1-AEA6-83B93100F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5CAF-654D-4C15-89FF-FFFE5C4588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5472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92CABD-A4F9-459E-AFCF-14310C051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BCE8B17-9B0A-444B-9262-A660E0FAB2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A915F73-398D-4324-8ACE-A9EE517C04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1E9F51A-6875-4ED5-8866-32B24CA6D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5053-2505-4CE0-B133-C2050A9500D3}" type="datetimeFigureOut">
              <a:rPr lang="cs-CZ" smtClean="0"/>
              <a:t>25.11.2024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FEA7AF7-D57E-4944-BE21-786DC43DC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8EC13E0-4184-416C-97F0-EE2509CEC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5CAF-654D-4C15-89FF-FFFE5C4588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380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EA30A9-00E0-4860-9DB0-43940638F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F6F2866-A3E8-4A85-BA5F-04D03802B8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56C84AA-302E-40EF-BFA5-E5361652C6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13D2A72-CF53-47A5-8B5D-1C4A70E635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2DE179F-8B68-48AF-8B38-CFAAC19011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E1063FE7-66BD-4672-B219-892821D44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5053-2505-4CE0-B133-C2050A9500D3}" type="datetimeFigureOut">
              <a:rPr lang="cs-CZ" smtClean="0"/>
              <a:t>25.11.2024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B57C8124-A33C-4553-A38F-D8084DCD4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B51FFD2-8B9F-42CF-B87C-17F76F507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5CAF-654D-4C15-89FF-FFFE5C4588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7069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2C3952-FB1B-4E52-BF75-D6B134A23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7D01624-5476-4D33-AA5A-5901DC5F3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5053-2505-4CE0-B133-C2050A9500D3}" type="datetimeFigureOut">
              <a:rPr lang="cs-CZ" smtClean="0"/>
              <a:t>25.11.2024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3A3D7D2-15E5-4E0B-9EB1-EA59D91C3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A056B6E-C365-49BC-8B31-E7D579FB3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5CAF-654D-4C15-89FF-FFFE5C4588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4308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B1F542D-4071-43C2-ABB3-6BF3512D9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5053-2505-4CE0-B133-C2050A9500D3}" type="datetimeFigureOut">
              <a:rPr lang="cs-CZ" smtClean="0"/>
              <a:t>25.11.2024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EFE7ABC-1505-4923-A9AC-80A540311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F77CCA9-B069-4E89-B624-B93B380C9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5CAF-654D-4C15-89FF-FFFE5C4588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1929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5A0617-5342-4707-9943-CF9E780D6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1E4EA18-B0F1-418E-BF47-3FFC604C62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3CA2C04-9B4C-4629-925B-22FD66EAC4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157749E-007E-4E6A-B8FF-4356797A5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5053-2505-4CE0-B133-C2050A9500D3}" type="datetimeFigureOut">
              <a:rPr lang="cs-CZ" smtClean="0"/>
              <a:t>25.11.2024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86D71F2-56A5-4FB5-A4EF-06BB4BC4C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9C71993-F3F2-4FBA-B964-532C1FFE2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5CAF-654D-4C15-89FF-FFFE5C4588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0659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367205-17D3-42FC-84A3-51FD3D854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B1140019-DC0B-4FAA-9882-136B09C930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5783E64-55E1-4557-A1C7-DB51C1B562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79F2C8E-B3DF-4B56-A953-866E1D136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5053-2505-4CE0-B133-C2050A9500D3}" type="datetimeFigureOut">
              <a:rPr lang="cs-CZ" smtClean="0"/>
              <a:t>25.11.2024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72BC1B1-0352-4E9B-872C-EF5D738C3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B63E364-2523-4FF1-8253-CCE2872C7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5CAF-654D-4C15-89FF-FFFE5C4588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8053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4B1842C-12FB-4559-B90E-4C4C51CFA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7E0AA3D-C010-4A96-A83A-48E2AA022B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386CD0C-C55F-4FD7-A0BB-2715E9097A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245053-2505-4CE0-B133-C2050A9500D3}" type="datetimeFigureOut">
              <a:rPr lang="cs-CZ" smtClean="0"/>
              <a:t>25.11.2024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C0E0B3E-65ED-421C-A21A-A00CA19587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F677F82-D949-4F75-82C3-B699C0370D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B5CAF-654D-4C15-89FF-FFFE5C4588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4024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www.muzeum.nysa.pl/data/photos/1564647221_fot._1.jpg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7" Type="http://schemas.openxmlformats.org/officeDocument/2006/relationships/image" Target="../media/image32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6243A4-D5B9-45A1-B323-AE7F37C7FB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Archeologie středověké a novověké sakrální architektury</a:t>
            </a:r>
            <a:br>
              <a:rPr lang="cs-CZ" b="1" dirty="0"/>
            </a:b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FFE7257-B688-4507-AB04-C9B29B8CBD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sz="1800" kern="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cs-CZ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9. </a:t>
            </a:r>
            <a:r>
              <a:rPr lang="cs-CZ" b="1" kern="0" dirty="0">
                <a:effectLst/>
                <a:latin typeface="Times New Roman" panose="02020603050405020304" pitchFamily="18" charset="0"/>
                <a:ea typeface="TimesNewRomanPSMT"/>
              </a:rPr>
              <a:t>Středověké poutě a kult světců, poutní místa, cesty a „suvenýry“.</a:t>
            </a:r>
            <a:endParaRPr lang="cs-CZ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63388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92C7F25-3B9D-4185-99F4-2CF63AE4B6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039" y="535487"/>
            <a:ext cx="8154256" cy="4077128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EB12CAD-0FCB-4FFC-A624-9EF00E923A6C}"/>
              </a:ext>
            </a:extLst>
          </p:cNvPr>
          <p:cNvSpPr txBox="1"/>
          <p:nvPr/>
        </p:nvSpPr>
        <p:spPr>
          <a:xfrm rot="10800000" flipV="1">
            <a:off x="506858" y="5276476"/>
            <a:ext cx="111782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Ježíš apoštolům v Matoušově evangeliu:   </a:t>
            </a:r>
          </a:p>
          <a:p>
            <a:r>
              <a:rPr lang="cs-CZ" sz="2000" b="1" dirty="0"/>
              <a:t>„Je mi dána veškerá moc na nebi i na zemi. Jděte ke všem národům a získávejte mi učedníky, křtěte je ve jménu Otce i Syna i Ducha svatého a učte je, aby zachovávali všechno, co jsem vám přikázal. A hle, já jsem s vámi po všechny dny až do skonání světa“           </a:t>
            </a:r>
          </a:p>
          <a:p>
            <a:endParaRPr lang="cs-CZ" sz="2000" b="1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53F3666-7A21-4CED-AE6F-FC3FEEDC954F}"/>
              </a:ext>
            </a:extLst>
          </p:cNvPr>
          <p:cNvSpPr txBox="1"/>
          <p:nvPr/>
        </p:nvSpPr>
        <p:spPr>
          <a:xfrm>
            <a:off x="3591889" y="4506631"/>
            <a:ext cx="5221301" cy="646331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cs-CZ" b="1" dirty="0"/>
              <a:t>          Leonardo da Vinci:   Poslední večeře.</a:t>
            </a:r>
          </a:p>
          <a:p>
            <a:r>
              <a:rPr lang="cs-CZ" b="1" dirty="0"/>
              <a:t>Nástěnná malba v dominikánském klášteře v Miláně.</a:t>
            </a:r>
          </a:p>
        </p:txBody>
      </p:sp>
    </p:spTree>
    <p:extLst>
      <p:ext uri="{BB962C8B-B14F-4D97-AF65-F5344CB8AC3E}">
        <p14:creationId xmlns:p14="http://schemas.microsoft.com/office/powerpoint/2010/main" val="2370333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0900" y="-147639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         </a:t>
            </a:r>
            <a:r>
              <a:rPr lang="cs-CZ" sz="2800" b="1" dirty="0">
                <a:solidFill>
                  <a:srgbClr val="FF0000"/>
                </a:solidFill>
              </a:rPr>
              <a:t>Řím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8900" y="1063624"/>
            <a:ext cx="12039600" cy="5794376"/>
          </a:xfrm>
        </p:spPr>
        <p:txBody>
          <a:bodyPr>
            <a:noAutofit/>
          </a:bodyPr>
          <a:lstStyle/>
          <a:p>
            <a:r>
              <a:rPr lang="cs-CZ" sz="1800" b="1" dirty="0"/>
              <a:t>Basilika sv. Petra a Pavla  </a:t>
            </a:r>
            <a:r>
              <a:rPr lang="cs-CZ" sz="1800" dirty="0"/>
              <a:t>–</a:t>
            </a:r>
            <a:r>
              <a:rPr lang="cs-CZ" sz="1800" b="1" dirty="0"/>
              <a:t>   </a:t>
            </a:r>
            <a:r>
              <a:rPr lang="cs-CZ" sz="1800" dirty="0"/>
              <a:t>původně pohanské pohřebiště a Nerův cirkus</a:t>
            </a:r>
          </a:p>
          <a:p>
            <a:pPr marL="0" indent="0">
              <a:buNone/>
            </a:pPr>
            <a:r>
              <a:rPr lang="cs-CZ" sz="1800" dirty="0"/>
              <a:t>                        –   na místě ukřižování apoštola Petra:  východní úpatí vatikánského pahorku</a:t>
            </a:r>
          </a:p>
          <a:p>
            <a:pPr marL="0" indent="0">
              <a:buNone/>
            </a:pPr>
            <a:r>
              <a:rPr lang="cs-CZ" sz="1800" dirty="0"/>
              <a:t>                        –  </a:t>
            </a:r>
            <a:r>
              <a:rPr lang="cs-CZ" sz="1800" b="1" dirty="0"/>
              <a:t>61 a 64:   Pavel z </a:t>
            </a:r>
            <a:r>
              <a:rPr lang="cs-CZ" sz="1800" b="1" dirty="0" err="1"/>
              <a:t>Tarsu</a:t>
            </a:r>
            <a:r>
              <a:rPr lang="cs-CZ" sz="1800" b="1" dirty="0"/>
              <a:t> </a:t>
            </a:r>
            <a:r>
              <a:rPr lang="cs-CZ" sz="1800" dirty="0"/>
              <a:t>zatčen</a:t>
            </a:r>
            <a:r>
              <a:rPr lang="cs-CZ" sz="1800" b="1" dirty="0"/>
              <a:t> </a:t>
            </a:r>
            <a:r>
              <a:rPr lang="cs-CZ" sz="1800" dirty="0"/>
              <a:t>v Jeruzalémě a eskortován do Říma, kde byl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propuštěn a znovu zatčen </a:t>
            </a:r>
          </a:p>
          <a:p>
            <a:pPr marL="0" indent="0">
              <a:buNone/>
            </a:pPr>
            <a:r>
              <a:rPr lang="cs-CZ" sz="1800" dirty="0"/>
              <a:t>                        –  </a:t>
            </a:r>
            <a:r>
              <a:rPr lang="cs-CZ" sz="1800" b="1" dirty="0"/>
              <a:t>67:   </a:t>
            </a:r>
            <a:r>
              <a:rPr lang="cs-CZ" sz="1800" dirty="0"/>
              <a:t>u </a:t>
            </a:r>
            <a:r>
              <a:rPr lang="cs-CZ" sz="1800" dirty="0" err="1"/>
              <a:t>Ostijské</a:t>
            </a:r>
            <a:r>
              <a:rPr lang="cs-CZ" sz="1800" dirty="0"/>
              <a:t> cesty sťat mečem:  na místě zbudován kostel s klášterem 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                        –   </a:t>
            </a:r>
            <a:r>
              <a:rPr lang="cs-CZ" sz="1800" b="1" dirty="0"/>
              <a:t>kol. pol. 2. stol:   </a:t>
            </a:r>
            <a:r>
              <a:rPr lang="cs-CZ" sz="1800" dirty="0"/>
              <a:t>nad hrobem vznikl památník (</a:t>
            </a:r>
            <a:r>
              <a:rPr lang="cs-CZ" sz="1800" dirty="0" err="1"/>
              <a:t>memorium</a:t>
            </a:r>
            <a:r>
              <a:rPr lang="cs-CZ" sz="1800" dirty="0"/>
              <a:t>) navštěvovaný poutníky</a:t>
            </a:r>
          </a:p>
          <a:p>
            <a:pPr marL="0" indent="0">
              <a:buNone/>
            </a:pPr>
            <a:r>
              <a:rPr lang="cs-CZ" sz="1800" dirty="0"/>
              <a:t>                        –   </a:t>
            </a:r>
            <a:r>
              <a:rPr lang="cs-CZ" sz="1800" b="1" dirty="0"/>
              <a:t>324:</a:t>
            </a:r>
            <a:r>
              <a:rPr lang="cs-CZ" sz="1800" dirty="0"/>
              <a:t>  za Konstantina Velikého zbudována menší bazilika   </a:t>
            </a:r>
          </a:p>
          <a:p>
            <a:pPr marL="0" indent="0">
              <a:buNone/>
            </a:pPr>
            <a:r>
              <a:rPr lang="cs-CZ" sz="1800" dirty="0"/>
              <a:t>                        –  </a:t>
            </a:r>
            <a:r>
              <a:rPr lang="cs-CZ" sz="1800" b="1" dirty="0"/>
              <a:t>390:</a:t>
            </a:r>
            <a:r>
              <a:rPr lang="cs-CZ" sz="1800" dirty="0"/>
              <a:t>  přestavěna za </a:t>
            </a:r>
            <a:r>
              <a:rPr lang="cs-CZ" sz="1800" dirty="0" err="1"/>
              <a:t>Valentiniána</a:t>
            </a:r>
            <a:r>
              <a:rPr lang="cs-CZ" sz="1800" dirty="0"/>
              <a:t> II. </a:t>
            </a:r>
          </a:p>
          <a:p>
            <a:pPr marL="0" indent="0">
              <a:buNone/>
            </a:pPr>
            <a:r>
              <a:rPr lang="cs-CZ" sz="1800" dirty="0"/>
              <a:t>                        –  </a:t>
            </a:r>
            <a:r>
              <a:rPr lang="cs-CZ" sz="1800" b="1" dirty="0"/>
              <a:t>1505 až 1629:  </a:t>
            </a:r>
            <a:r>
              <a:rPr lang="cs-CZ" sz="1800" dirty="0"/>
              <a:t>projekt </a:t>
            </a:r>
            <a:r>
              <a:rPr lang="cs-CZ" sz="1800" dirty="0" err="1"/>
              <a:t>Donato</a:t>
            </a:r>
            <a:r>
              <a:rPr lang="cs-CZ" sz="1800" dirty="0"/>
              <a:t> </a:t>
            </a:r>
            <a:r>
              <a:rPr lang="cs-CZ" sz="1800" dirty="0" err="1"/>
              <a:t>Brabante</a:t>
            </a:r>
            <a:r>
              <a:rPr lang="cs-CZ" sz="1800" dirty="0"/>
              <a:t>, Rafael </a:t>
            </a:r>
            <a:r>
              <a:rPr lang="cs-CZ" sz="1800" dirty="0" err="1"/>
              <a:t>Santi</a:t>
            </a:r>
            <a:r>
              <a:rPr lang="cs-CZ" sz="1800" dirty="0"/>
              <a:t>, Michelangelo </a:t>
            </a:r>
            <a:r>
              <a:rPr lang="cs-CZ" sz="1800" dirty="0" err="1"/>
              <a:t>Buonarroti</a:t>
            </a:r>
            <a:r>
              <a:rPr lang="cs-CZ" sz="1800" dirty="0"/>
              <a:t> (Poslední soud)…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Lorenzo </a:t>
            </a:r>
            <a:r>
              <a:rPr lang="cs-CZ" sz="1800" dirty="0" err="1"/>
              <a:t>Bernini</a:t>
            </a:r>
            <a:r>
              <a:rPr lang="cs-CZ" sz="1800" dirty="0"/>
              <a:t> (kolonáda)          dnešní podoba za papeže Julia II. 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b="1" dirty="0"/>
              <a:t>                        </a:t>
            </a:r>
            <a:r>
              <a:rPr lang="cs-CZ" sz="1800" dirty="0"/>
              <a:t>–  </a:t>
            </a:r>
            <a:r>
              <a:rPr lang="cs-CZ" sz="1800" b="1" dirty="0"/>
              <a:t>1939:</a:t>
            </a:r>
            <a:r>
              <a:rPr lang="cs-CZ" sz="1800" dirty="0"/>
              <a:t>  nalezen </a:t>
            </a:r>
            <a:r>
              <a:rPr lang="cs-CZ" sz="1800" b="1" dirty="0"/>
              <a:t>hrob sv. Petra </a:t>
            </a:r>
            <a:r>
              <a:rPr lang="cs-CZ" sz="1800" dirty="0"/>
              <a:t>(</a:t>
            </a:r>
            <a:r>
              <a:rPr lang="cs-CZ" sz="1800" dirty="0" err="1"/>
              <a:t>pův</a:t>
            </a:r>
            <a:r>
              <a:rPr lang="cs-CZ" sz="1800" dirty="0"/>
              <a:t>. jménem Šimon), ukřižovaného za císaře Nera hlavou dolů</a:t>
            </a:r>
          </a:p>
          <a:p>
            <a:pPr marL="0" indent="0">
              <a:buNone/>
            </a:pPr>
            <a:r>
              <a:rPr lang="cs-CZ" sz="1800" dirty="0"/>
              <a:t>                        –  </a:t>
            </a:r>
            <a:r>
              <a:rPr lang="cs-CZ" sz="1800" b="1" dirty="0"/>
              <a:t>1956:</a:t>
            </a:r>
            <a:r>
              <a:rPr lang="cs-CZ" sz="1800" dirty="0"/>
              <a:t>  pod hlavním oltářem se našly kosti muže (60-70 let) zabalené v zlatem protkávané látce,</a:t>
            </a:r>
          </a:p>
          <a:p>
            <a:pPr marL="0" indent="0">
              <a:buNone/>
            </a:pPr>
            <a:r>
              <a:rPr lang="cs-CZ" sz="1800" dirty="0"/>
              <a:t>                                        uložené ve výklenku obloženém mramorem s nápisem „Petrus </a:t>
            </a:r>
            <a:r>
              <a:rPr lang="cs-CZ" sz="1800" dirty="0" err="1"/>
              <a:t>eni</a:t>
            </a:r>
            <a:r>
              <a:rPr lang="cs-CZ" sz="1800" dirty="0"/>
              <a:t>“  –  „zde je Petr“ </a:t>
            </a:r>
          </a:p>
          <a:p>
            <a:pPr marL="0" indent="0">
              <a:buNone/>
            </a:pPr>
            <a:endParaRPr lang="cs-CZ" sz="18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49A3BC4-10E0-4825-97BD-935513A167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62" y="0"/>
            <a:ext cx="3420038" cy="228086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4829C5D-12CE-4E4A-A215-F8951B90B2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527" y="2286249"/>
            <a:ext cx="1547973" cy="15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413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3600" y="0"/>
            <a:ext cx="8458200" cy="1325563"/>
          </a:xfrm>
        </p:spPr>
        <p:txBody>
          <a:bodyPr/>
          <a:lstStyle/>
          <a:p>
            <a:r>
              <a:rPr lang="cs-CZ" dirty="0"/>
              <a:t>               </a:t>
            </a:r>
            <a:r>
              <a:rPr lang="cs-CZ" sz="3200" b="1" dirty="0">
                <a:solidFill>
                  <a:srgbClr val="FF0000"/>
                </a:solidFill>
              </a:rPr>
              <a:t>Santiago de </a:t>
            </a:r>
            <a:r>
              <a:rPr lang="cs-CZ" sz="3200" b="1" dirty="0" err="1">
                <a:solidFill>
                  <a:srgbClr val="FF0000"/>
                </a:solidFill>
              </a:rPr>
              <a:t>Compostella</a:t>
            </a:r>
            <a:endParaRPr lang="cs-CZ" sz="32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325562"/>
            <a:ext cx="11582400" cy="5532437"/>
          </a:xfrm>
        </p:spPr>
        <p:txBody>
          <a:bodyPr>
            <a:normAutofit fontScale="92500" lnSpcReduction="10000"/>
          </a:bodyPr>
          <a:lstStyle/>
          <a:p>
            <a:r>
              <a:rPr lang="cs-CZ" sz="1900" b="1" dirty="0"/>
              <a:t>Sv. Jakub Starší   </a:t>
            </a:r>
            <a:r>
              <a:rPr lang="cs-CZ" sz="1900" dirty="0"/>
              <a:t>–   </a:t>
            </a:r>
            <a:r>
              <a:rPr lang="cs-CZ" sz="1900" b="1" dirty="0"/>
              <a:t>43/44:</a:t>
            </a:r>
            <a:r>
              <a:rPr lang="cs-CZ" sz="1900" dirty="0"/>
              <a:t>  v Jeruzalémě uvězněn a popraven mečem za Heroda </a:t>
            </a:r>
            <a:r>
              <a:rPr lang="cs-CZ" sz="1900" dirty="0" err="1"/>
              <a:t>Agripy</a:t>
            </a:r>
            <a:r>
              <a:rPr lang="cs-CZ" sz="1900" dirty="0"/>
              <a:t> I. </a:t>
            </a:r>
          </a:p>
          <a:p>
            <a:pPr marL="0" indent="0">
              <a:buNone/>
            </a:pPr>
            <a:r>
              <a:rPr lang="cs-CZ" sz="1900" dirty="0"/>
              <a:t>                                   –   první z Ježíšových mučedníků</a:t>
            </a:r>
          </a:p>
          <a:p>
            <a:pPr marL="0" indent="0">
              <a:buNone/>
            </a:pPr>
            <a:r>
              <a:rPr lang="cs-CZ" sz="1900" dirty="0"/>
              <a:t>                                   –   </a:t>
            </a:r>
            <a:r>
              <a:rPr lang="pl-PL" sz="1900" b="1" dirty="0"/>
              <a:t>550:</a:t>
            </a:r>
            <a:r>
              <a:rPr lang="pl-PL" sz="1900" dirty="0"/>
              <a:t>  ostatky přeneseny z Jeruzaléma do kláštera </a:t>
            </a:r>
            <a:r>
              <a:rPr lang="cs-CZ" sz="1900" dirty="0" err="1"/>
              <a:t>Raithu</a:t>
            </a:r>
            <a:r>
              <a:rPr lang="cs-CZ" sz="1900" dirty="0"/>
              <a:t> v Palestině</a:t>
            </a:r>
          </a:p>
          <a:p>
            <a:pPr marL="0" indent="0">
              <a:buNone/>
            </a:pPr>
            <a:r>
              <a:rPr lang="cs-CZ" sz="1900" dirty="0"/>
              <a:t>                                   –   </a:t>
            </a:r>
            <a:r>
              <a:rPr lang="cs-CZ" sz="1900" b="1" dirty="0"/>
              <a:t>7. stol.:  </a:t>
            </a:r>
            <a:r>
              <a:rPr lang="cs-CZ" sz="1900" dirty="0"/>
              <a:t>s mnichy do španělské Zaragozy a za muslimské expanze do Galicie </a:t>
            </a:r>
          </a:p>
          <a:p>
            <a:pPr marL="0" indent="0">
              <a:buNone/>
            </a:pPr>
            <a:r>
              <a:rPr lang="cs-CZ" sz="1900" dirty="0"/>
              <a:t>                                   –   </a:t>
            </a:r>
            <a:r>
              <a:rPr lang="cs-CZ" sz="1900" b="1" dirty="0"/>
              <a:t>poč. 9. stol.:  </a:t>
            </a:r>
            <a:r>
              <a:rPr lang="cs-CZ" sz="1900" dirty="0"/>
              <a:t>podle legendy mnicha Pelagia k hrobu dovedla hvězda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                 biskup </a:t>
            </a:r>
            <a:r>
              <a:rPr lang="cs-CZ" sz="1900" dirty="0" err="1"/>
              <a:t>Theodomir</a:t>
            </a:r>
            <a:r>
              <a:rPr lang="cs-CZ" sz="1900" dirty="0"/>
              <a:t> nechal místo prohledat a našel římský náhrobek  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                 král Alfonso II.  nechal nad hrobem postavit kostel a klášter </a:t>
            </a:r>
          </a:p>
          <a:p>
            <a:pPr marL="0" indent="0">
              <a:buNone/>
            </a:pPr>
            <a:r>
              <a:rPr lang="cs-CZ" sz="1900" dirty="0"/>
              <a:t>                                 –   pojmenování:  podle apoštola a způsobu objevu (Hvězdné pole)</a:t>
            </a:r>
          </a:p>
          <a:p>
            <a:pPr marL="0" indent="0">
              <a:buNone/>
            </a:pPr>
            <a:r>
              <a:rPr lang="cs-CZ" sz="1900" dirty="0"/>
              <a:t>                                 –   zobrazován v širokém klobouku a plášti, s poutnickou holí a mušlí (</a:t>
            </a:r>
            <a:r>
              <a:rPr lang="cs-CZ" sz="1900" dirty="0" err="1"/>
              <a:t>Pecten</a:t>
            </a:r>
            <a:r>
              <a:rPr lang="cs-CZ" sz="1900" dirty="0"/>
              <a:t> </a:t>
            </a:r>
            <a:r>
              <a:rPr lang="cs-CZ" sz="1900" dirty="0" err="1"/>
              <a:t>jacobaeus</a:t>
            </a:r>
            <a:r>
              <a:rPr lang="cs-CZ" sz="1900" dirty="0"/>
              <a:t> L. – hřebenatka)</a:t>
            </a:r>
          </a:p>
          <a:p>
            <a:pPr marL="0" indent="0">
              <a:buNone/>
            </a:pPr>
            <a:r>
              <a:rPr lang="cs-CZ" sz="1900" dirty="0"/>
              <a:t>                                 –   jako </a:t>
            </a:r>
            <a:r>
              <a:rPr lang="cs-CZ" sz="1900" dirty="0" err="1"/>
              <a:t>matamoros</a:t>
            </a:r>
            <a:r>
              <a:rPr lang="cs-CZ" sz="1900" dirty="0"/>
              <a:t> (</a:t>
            </a:r>
            <a:r>
              <a:rPr lang="cs-CZ" sz="1900" dirty="0" err="1"/>
              <a:t>maurobijce</a:t>
            </a:r>
            <a:r>
              <a:rPr lang="cs-CZ" sz="1900" dirty="0"/>
              <a:t>) se z poutníka stával obránce víry:  rytíř s mečem</a:t>
            </a:r>
          </a:p>
          <a:p>
            <a:pPr marL="0" indent="0">
              <a:buNone/>
            </a:pPr>
            <a:endParaRPr lang="cs-CZ" sz="1900" dirty="0"/>
          </a:p>
          <a:p>
            <a:r>
              <a:rPr lang="cs-CZ" sz="1900" b="1" dirty="0"/>
              <a:t>Poutě</a:t>
            </a:r>
            <a:r>
              <a:rPr lang="cs-CZ" sz="1900" dirty="0"/>
              <a:t>   –   </a:t>
            </a:r>
            <a:r>
              <a:rPr lang="cs-CZ" sz="1900" b="1" dirty="0"/>
              <a:t>po 830:  </a:t>
            </a:r>
            <a:r>
              <a:rPr lang="cs-CZ" sz="1900" dirty="0"/>
              <a:t>konec maurské nadvlády </a:t>
            </a:r>
          </a:p>
          <a:p>
            <a:pPr marL="0" indent="0">
              <a:buNone/>
            </a:pPr>
            <a:r>
              <a:rPr lang="cs-CZ" sz="1900" dirty="0"/>
              <a:t>                  –   </a:t>
            </a:r>
            <a:r>
              <a:rPr lang="cs-CZ" sz="1900" b="1" dirty="0"/>
              <a:t>11. a 12. stol.:  </a:t>
            </a:r>
            <a:r>
              <a:rPr lang="cs-CZ" sz="1900" dirty="0"/>
              <a:t>věhlasné, pro náročnost ukládána jako </a:t>
            </a:r>
            <a:r>
              <a:rPr lang="cs-CZ" sz="1900" dirty="0" err="1"/>
              <a:t>penitenciální</a:t>
            </a:r>
            <a:r>
              <a:rPr lang="cs-CZ" sz="1900" dirty="0"/>
              <a:t> pouť za těžké zločiny </a:t>
            </a:r>
          </a:p>
          <a:p>
            <a:pPr marL="0" indent="0">
              <a:buNone/>
            </a:pPr>
            <a:r>
              <a:rPr lang="cs-CZ" sz="1900" dirty="0"/>
              <a:t>                  –   </a:t>
            </a:r>
            <a:r>
              <a:rPr lang="cs-CZ" sz="1900" b="1" dirty="0"/>
              <a:t>1095:  </a:t>
            </a:r>
            <a:r>
              <a:rPr lang="cs-CZ" sz="1900" dirty="0"/>
              <a:t>papež Urban II. udělil status apoštolského stolce (</a:t>
            </a:r>
            <a:r>
              <a:rPr lang="cs-CZ" sz="1900" dirty="0" err="1"/>
              <a:t>fna</a:t>
            </a:r>
            <a:r>
              <a:rPr lang="cs-CZ" sz="1900" dirty="0"/>
              <a:t> úrovni Říma) </a:t>
            </a:r>
          </a:p>
          <a:p>
            <a:pPr marL="0" indent="0">
              <a:buNone/>
            </a:pPr>
            <a:r>
              <a:rPr lang="cs-CZ" sz="1900" dirty="0"/>
              <a:t>                  –   </a:t>
            </a:r>
            <a:r>
              <a:rPr lang="cs-CZ" sz="1900" b="1" dirty="0"/>
              <a:t>1122:</a:t>
            </a:r>
            <a:r>
              <a:rPr lang="cs-CZ" sz="1900" dirty="0"/>
              <a:t>  papež </a:t>
            </a:r>
            <a:r>
              <a:rPr lang="cs-CZ" sz="1900" dirty="0" err="1"/>
              <a:t>Kalixt</a:t>
            </a:r>
            <a:r>
              <a:rPr lang="cs-CZ" sz="1900" dirty="0"/>
              <a:t> vyzýval k poutím a stanovil svátek sv. Jakuba na 25. července </a:t>
            </a:r>
          </a:p>
          <a:p>
            <a:pPr marL="0" indent="0">
              <a:buNone/>
            </a:pPr>
            <a:r>
              <a:rPr lang="cs-CZ" sz="1900" dirty="0"/>
              <a:t>                  –   </a:t>
            </a:r>
            <a:r>
              <a:rPr lang="cs-CZ" sz="1900" b="1" dirty="0"/>
              <a:t>12. a 13. stol.:  </a:t>
            </a:r>
            <a:r>
              <a:rPr lang="cs-CZ" sz="1900" dirty="0"/>
              <a:t>proslul jako západní Jeruzalém:  až tisíc návštěvníků denně</a:t>
            </a:r>
          </a:p>
          <a:p>
            <a:endParaRPr lang="cs-CZ" sz="2100" dirty="0"/>
          </a:p>
          <a:p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800" y="0"/>
            <a:ext cx="2870200" cy="192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276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35000" y="546100"/>
            <a:ext cx="11557000" cy="63119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cs-CZ" sz="1800" dirty="0"/>
          </a:p>
          <a:p>
            <a:r>
              <a:rPr lang="cs-CZ" sz="1800" b="1" dirty="0"/>
              <a:t> </a:t>
            </a:r>
            <a:r>
              <a:rPr lang="cs-CZ" sz="2100" b="1" dirty="0"/>
              <a:t>Dante Alighieri   </a:t>
            </a:r>
            <a:r>
              <a:rPr lang="cs-CZ" sz="2100" dirty="0"/>
              <a:t>–   díle Vita Nova rozlišoval podle cíle tři druhy poutníků:   </a:t>
            </a:r>
            <a:r>
              <a:rPr lang="cs-CZ" sz="2100" dirty="0" err="1"/>
              <a:t>Romieri</a:t>
            </a:r>
            <a:r>
              <a:rPr lang="cs-CZ" sz="2100" dirty="0"/>
              <a:t>  –  do Říma</a:t>
            </a:r>
          </a:p>
          <a:p>
            <a:pPr marL="0" indent="0">
              <a:buNone/>
            </a:pPr>
            <a:r>
              <a:rPr lang="cs-CZ" sz="2100" dirty="0"/>
              <a:t>                                                                                                                                          P</a:t>
            </a:r>
            <a:r>
              <a:rPr lang="pt-BR" sz="2100" dirty="0"/>
              <a:t>almieri</a:t>
            </a:r>
            <a:r>
              <a:rPr lang="pt-BR" sz="2100" i="1" dirty="0"/>
              <a:t> </a:t>
            </a:r>
            <a:r>
              <a:rPr lang="cs-CZ" sz="2100" i="1" dirty="0"/>
              <a:t> </a:t>
            </a:r>
            <a:r>
              <a:rPr lang="pt-BR" sz="2100" dirty="0"/>
              <a:t>–</a:t>
            </a:r>
            <a:r>
              <a:rPr lang="cs-CZ" sz="2100" dirty="0"/>
              <a:t> </a:t>
            </a:r>
            <a:r>
              <a:rPr lang="pt-BR" sz="2100" dirty="0"/>
              <a:t> do Jeruzaléma</a:t>
            </a:r>
            <a:endParaRPr lang="cs-CZ" sz="2100" dirty="0"/>
          </a:p>
          <a:p>
            <a:pPr marL="0" indent="0">
              <a:buNone/>
            </a:pPr>
            <a:r>
              <a:rPr lang="cs-CZ" sz="2100" dirty="0"/>
              <a:t>                                                                                                                                          P</a:t>
            </a:r>
            <a:r>
              <a:rPr lang="pt-BR" sz="2100" dirty="0"/>
              <a:t>eregrini</a:t>
            </a:r>
            <a:r>
              <a:rPr lang="pt-BR" sz="2100" i="1" dirty="0"/>
              <a:t> </a:t>
            </a:r>
            <a:r>
              <a:rPr lang="cs-CZ" sz="2100" i="1" dirty="0"/>
              <a:t> </a:t>
            </a:r>
            <a:r>
              <a:rPr lang="pt-BR" sz="2100" dirty="0"/>
              <a:t>– </a:t>
            </a:r>
            <a:r>
              <a:rPr lang="cs-CZ" sz="2100" dirty="0"/>
              <a:t> </a:t>
            </a:r>
            <a:r>
              <a:rPr lang="pt-BR" sz="2100" dirty="0"/>
              <a:t>do Santiaga de Compostela </a:t>
            </a:r>
            <a:endParaRPr lang="cs-CZ" sz="2100" dirty="0"/>
          </a:p>
          <a:p>
            <a:pPr marL="0" indent="0">
              <a:buNone/>
            </a:pPr>
            <a:endParaRPr lang="cs-CZ" sz="2100" dirty="0"/>
          </a:p>
          <a:p>
            <a:r>
              <a:rPr lang="cs-CZ" sz="2100" b="1" dirty="0"/>
              <a:t>Tzv. Svatojakubská cesta   </a:t>
            </a:r>
            <a:r>
              <a:rPr lang="cs-CZ" sz="2100" dirty="0"/>
              <a:t>–   na  budování infrastruktury se podílely  mnišské a rytířské řády (klášter v Cluny) </a:t>
            </a:r>
          </a:p>
          <a:p>
            <a:pPr marL="0" indent="0">
              <a:buNone/>
            </a:pPr>
            <a:r>
              <a:rPr lang="cs-CZ" sz="2100" dirty="0"/>
              <a:t>                                                   –   důležitá kulturní komunikace přispívající k šíření různých inovací </a:t>
            </a:r>
          </a:p>
          <a:p>
            <a:pPr marL="0" indent="0">
              <a:buNone/>
            </a:pPr>
            <a:r>
              <a:rPr lang="cs-CZ" sz="2100" dirty="0"/>
              <a:t>                                                   –   12. stol.:  čtyři hlavní trasy </a:t>
            </a:r>
          </a:p>
          <a:p>
            <a:pPr marL="0" indent="0">
              <a:buNone/>
            </a:pPr>
            <a:endParaRPr lang="cs-CZ" sz="2100" dirty="0"/>
          </a:p>
          <a:p>
            <a:r>
              <a:rPr lang="cs-CZ" sz="2100" b="1" dirty="0"/>
              <a:t>Via </a:t>
            </a:r>
            <a:r>
              <a:rPr lang="cs-CZ" sz="2100" b="1" dirty="0" err="1"/>
              <a:t>Tolosama</a:t>
            </a:r>
            <a:r>
              <a:rPr lang="cs-CZ" sz="2100" b="1" dirty="0"/>
              <a:t>  </a:t>
            </a:r>
            <a:r>
              <a:rPr lang="cs-CZ" sz="2100" dirty="0"/>
              <a:t>–  přes </a:t>
            </a:r>
            <a:r>
              <a:rPr lang="cs-CZ" sz="2100" dirty="0" err="1"/>
              <a:t>Arles</a:t>
            </a:r>
            <a:r>
              <a:rPr lang="cs-CZ" sz="2100" dirty="0"/>
              <a:t>, </a:t>
            </a:r>
            <a:r>
              <a:rPr lang="cs-CZ" sz="2100" dirty="0" err="1"/>
              <a:t>Alyscamps</a:t>
            </a:r>
            <a:r>
              <a:rPr lang="cs-CZ" sz="2100" dirty="0"/>
              <a:t>, Saint-</a:t>
            </a:r>
            <a:r>
              <a:rPr lang="cs-CZ" sz="2100" dirty="0" err="1"/>
              <a:t>Gilles</a:t>
            </a:r>
            <a:r>
              <a:rPr lang="cs-CZ" sz="2100" dirty="0"/>
              <a:t> </a:t>
            </a:r>
            <a:r>
              <a:rPr lang="cs-CZ" sz="2100" dirty="0" err="1"/>
              <a:t>du</a:t>
            </a:r>
            <a:r>
              <a:rPr lang="cs-CZ" sz="2100" dirty="0"/>
              <a:t> Gard, </a:t>
            </a:r>
            <a:r>
              <a:rPr lang="cs-CZ" sz="2100" dirty="0" err="1"/>
              <a:t>Montpellier</a:t>
            </a:r>
            <a:r>
              <a:rPr lang="cs-CZ" sz="2100" dirty="0"/>
              <a:t>, Toulouse, Saint-</a:t>
            </a:r>
            <a:r>
              <a:rPr lang="cs-CZ" sz="2100" dirty="0" err="1"/>
              <a:t>Sernin</a:t>
            </a:r>
            <a:r>
              <a:rPr lang="cs-CZ" sz="2100" dirty="0"/>
              <a:t>, </a:t>
            </a:r>
            <a:r>
              <a:rPr lang="cs-CZ" sz="2100" dirty="0" err="1"/>
              <a:t>Somport</a:t>
            </a:r>
            <a:r>
              <a:rPr lang="cs-CZ" sz="2100" dirty="0"/>
              <a:t>,</a:t>
            </a:r>
          </a:p>
          <a:p>
            <a:pPr marL="0" indent="0">
              <a:buNone/>
            </a:pPr>
            <a:r>
              <a:rPr lang="cs-CZ" sz="2100" dirty="0"/>
              <a:t>                                   </a:t>
            </a:r>
            <a:r>
              <a:rPr lang="cs-CZ" sz="2100" dirty="0" err="1"/>
              <a:t>Canfranc</a:t>
            </a:r>
            <a:r>
              <a:rPr lang="cs-CZ" sz="2100" dirty="0"/>
              <a:t>, </a:t>
            </a:r>
            <a:r>
              <a:rPr lang="cs-CZ" sz="2100" dirty="0" err="1"/>
              <a:t>Jacu</a:t>
            </a:r>
            <a:r>
              <a:rPr lang="cs-CZ" sz="2100" dirty="0"/>
              <a:t>, </a:t>
            </a:r>
            <a:r>
              <a:rPr lang="cs-CZ" sz="2100" dirty="0" err="1"/>
              <a:t>Sangüesu</a:t>
            </a:r>
            <a:r>
              <a:rPr lang="cs-CZ" sz="2100" dirty="0"/>
              <a:t> a </a:t>
            </a:r>
            <a:r>
              <a:rPr lang="cs-CZ" sz="2100" dirty="0" err="1"/>
              <a:t>Eunate</a:t>
            </a:r>
            <a:endParaRPr lang="cs-CZ" sz="2100" dirty="0"/>
          </a:p>
          <a:p>
            <a:r>
              <a:rPr lang="cs-CZ" sz="2100" b="1" dirty="0"/>
              <a:t>Via </a:t>
            </a:r>
            <a:r>
              <a:rPr lang="cs-CZ" sz="2100" b="1" dirty="0" err="1"/>
              <a:t>Podensis</a:t>
            </a:r>
            <a:r>
              <a:rPr lang="cs-CZ" sz="2100" b="1" dirty="0"/>
              <a:t>  </a:t>
            </a:r>
            <a:r>
              <a:rPr lang="cs-CZ" sz="2100" i="1" dirty="0"/>
              <a:t>–  </a:t>
            </a:r>
            <a:r>
              <a:rPr lang="cs-CZ" sz="2100" dirty="0"/>
              <a:t>z </a:t>
            </a:r>
            <a:r>
              <a:rPr lang="cs-CZ" sz="2100" dirty="0" err="1"/>
              <a:t>Puy</a:t>
            </a:r>
            <a:r>
              <a:rPr lang="cs-CZ" sz="2100" dirty="0"/>
              <a:t> přes Valence, St.-Michel, </a:t>
            </a:r>
            <a:r>
              <a:rPr lang="cs-CZ" sz="2100" dirty="0" err="1"/>
              <a:t>Conques</a:t>
            </a:r>
            <a:r>
              <a:rPr lang="cs-CZ" sz="2100" dirty="0"/>
              <a:t>, </a:t>
            </a:r>
            <a:r>
              <a:rPr lang="cs-CZ" sz="2100" dirty="0" err="1"/>
              <a:t>Moissac</a:t>
            </a:r>
            <a:r>
              <a:rPr lang="cs-CZ" sz="2100" dirty="0"/>
              <a:t>, </a:t>
            </a:r>
            <a:r>
              <a:rPr lang="cs-CZ" sz="2100" dirty="0" err="1"/>
              <a:t>Clermont</a:t>
            </a:r>
            <a:r>
              <a:rPr lang="cs-CZ" sz="2100" dirty="0"/>
              <a:t>, </a:t>
            </a:r>
            <a:r>
              <a:rPr lang="cs-CZ" sz="2100" dirty="0" err="1"/>
              <a:t>Souillac</a:t>
            </a:r>
            <a:r>
              <a:rPr lang="cs-CZ" sz="2100" dirty="0"/>
              <a:t>, </a:t>
            </a:r>
            <a:r>
              <a:rPr lang="cs-CZ" sz="2100" dirty="0" err="1"/>
              <a:t>Rocamadour</a:t>
            </a:r>
            <a:r>
              <a:rPr lang="cs-CZ" sz="2100" dirty="0"/>
              <a:t> a </a:t>
            </a:r>
            <a:r>
              <a:rPr lang="cs-CZ" sz="2100" dirty="0" err="1"/>
              <a:t>Cahour</a:t>
            </a:r>
            <a:endParaRPr lang="cs-CZ" sz="2100" dirty="0"/>
          </a:p>
          <a:p>
            <a:r>
              <a:rPr lang="cs-CZ" sz="2100" b="1" dirty="0"/>
              <a:t>Via </a:t>
            </a:r>
            <a:r>
              <a:rPr lang="cs-CZ" sz="2100" b="1" dirty="0" err="1"/>
              <a:t>Lemovicensis</a:t>
            </a:r>
            <a:r>
              <a:rPr lang="cs-CZ" sz="2100" b="1" dirty="0"/>
              <a:t>  </a:t>
            </a:r>
            <a:r>
              <a:rPr lang="cs-CZ" sz="2100" i="1" dirty="0"/>
              <a:t>–   z</a:t>
            </a:r>
            <a:r>
              <a:rPr lang="cs-CZ" sz="2100" dirty="0"/>
              <a:t> </a:t>
            </a:r>
            <a:r>
              <a:rPr lang="cs-CZ" sz="2100" dirty="0" err="1"/>
              <a:t>Vézelay</a:t>
            </a:r>
            <a:r>
              <a:rPr lang="cs-CZ" sz="2100" dirty="0"/>
              <a:t> </a:t>
            </a:r>
            <a:r>
              <a:rPr lang="fr-FR" sz="2100" dirty="0"/>
              <a:t>přes St. Leonard, Limoges a Périgueux</a:t>
            </a:r>
            <a:endParaRPr lang="cs-CZ" sz="2100" dirty="0"/>
          </a:p>
          <a:p>
            <a:r>
              <a:rPr lang="cs-CZ" sz="2100" b="1" dirty="0"/>
              <a:t>Via </a:t>
            </a:r>
            <a:r>
              <a:rPr lang="cs-CZ" sz="2100" b="1" dirty="0" err="1"/>
              <a:t>Ruronnensis</a:t>
            </a:r>
            <a:r>
              <a:rPr lang="cs-CZ" sz="2100" b="1" dirty="0"/>
              <a:t>  </a:t>
            </a:r>
            <a:r>
              <a:rPr lang="cs-CZ" sz="2100" dirty="0"/>
              <a:t>–   nejdelší:  </a:t>
            </a:r>
            <a:r>
              <a:rPr lang="cs-CZ" sz="2100" dirty="0" err="1"/>
              <a:t>Magnum</a:t>
            </a:r>
            <a:r>
              <a:rPr lang="cs-CZ" sz="2100" dirty="0"/>
              <a:t> </a:t>
            </a:r>
            <a:r>
              <a:rPr lang="cs-CZ" sz="2100" dirty="0" err="1"/>
              <a:t>iter</a:t>
            </a:r>
            <a:r>
              <a:rPr lang="cs-CZ" sz="2100" dirty="0"/>
              <a:t> </a:t>
            </a:r>
            <a:r>
              <a:rPr lang="cs-CZ" sz="2100" dirty="0" err="1"/>
              <a:t>Sancti</a:t>
            </a:r>
            <a:r>
              <a:rPr lang="cs-CZ" sz="2100" dirty="0"/>
              <a:t> </a:t>
            </a:r>
            <a:r>
              <a:rPr lang="cs-CZ" sz="2100" dirty="0" err="1"/>
              <a:t>Jacobi</a:t>
            </a:r>
            <a:r>
              <a:rPr lang="cs-CZ" sz="2100" dirty="0"/>
              <a:t>:   z Paříže přes Rouen, </a:t>
            </a:r>
            <a:r>
              <a:rPr lang="cs-CZ" sz="2100" dirty="0" err="1"/>
              <a:t>Chartres</a:t>
            </a:r>
            <a:r>
              <a:rPr lang="cs-CZ" sz="2100" dirty="0"/>
              <a:t> a </a:t>
            </a:r>
            <a:r>
              <a:rPr lang="cs-CZ" sz="2100" dirty="0" err="1"/>
              <a:t>Tours</a:t>
            </a:r>
            <a:r>
              <a:rPr lang="cs-CZ" sz="2100" dirty="0"/>
              <a:t>, </a:t>
            </a:r>
          </a:p>
          <a:p>
            <a:pPr marL="0" indent="0">
              <a:buNone/>
            </a:pPr>
            <a:r>
              <a:rPr lang="cs-CZ" sz="2100" dirty="0"/>
              <a:t>                                         Orleans, </a:t>
            </a:r>
            <a:r>
              <a:rPr lang="cs-CZ" sz="2100" dirty="0" err="1"/>
              <a:t>Poitiers</a:t>
            </a:r>
            <a:r>
              <a:rPr lang="cs-CZ" sz="2100" dirty="0"/>
              <a:t>, </a:t>
            </a:r>
            <a:r>
              <a:rPr lang="cs-CZ" sz="2100" dirty="0" err="1"/>
              <a:t>Saintes</a:t>
            </a:r>
            <a:r>
              <a:rPr lang="cs-CZ" sz="2100" dirty="0"/>
              <a:t>, St. Jean d´ Angely, </a:t>
            </a:r>
            <a:r>
              <a:rPr lang="pt-BR" sz="2100" dirty="0"/>
              <a:t>Bordeaux</a:t>
            </a:r>
            <a:r>
              <a:rPr lang="cs-CZ" sz="2100" dirty="0"/>
              <a:t>, </a:t>
            </a:r>
            <a:r>
              <a:rPr lang="pt-BR" sz="2100" dirty="0"/>
              <a:t>Belin do Ostabatu</a:t>
            </a:r>
            <a:r>
              <a:rPr lang="cs-CZ" sz="2100" dirty="0"/>
              <a:t> </a:t>
            </a:r>
          </a:p>
          <a:p>
            <a:endParaRPr lang="cs-CZ" sz="2100" dirty="0"/>
          </a:p>
          <a:p>
            <a:r>
              <a:rPr lang="cs-CZ" sz="2100" b="1" dirty="0"/>
              <a:t>První tři   </a:t>
            </a:r>
            <a:r>
              <a:rPr lang="cs-CZ" sz="2100" dirty="0"/>
              <a:t>–   spojily se v </a:t>
            </a:r>
            <a:r>
              <a:rPr lang="cs-CZ" sz="2100" dirty="0" err="1"/>
              <a:t>Ostabatu</a:t>
            </a:r>
            <a:r>
              <a:rPr lang="cs-CZ" sz="2100" dirty="0"/>
              <a:t>, odkud cesta šla přes Pyreneje do </a:t>
            </a:r>
            <a:r>
              <a:rPr lang="cs-CZ" sz="2100" dirty="0" err="1"/>
              <a:t>Roncesvalles</a:t>
            </a:r>
            <a:r>
              <a:rPr lang="cs-CZ" sz="2100" dirty="0"/>
              <a:t>, </a:t>
            </a:r>
            <a:r>
              <a:rPr lang="cs-CZ" sz="2100" dirty="0" err="1"/>
              <a:t>Pamplony</a:t>
            </a:r>
            <a:r>
              <a:rPr lang="cs-CZ" sz="2100" dirty="0"/>
              <a:t> a </a:t>
            </a:r>
            <a:r>
              <a:rPr lang="cs-CZ" sz="2100" dirty="0" err="1"/>
              <a:t>Puente</a:t>
            </a:r>
            <a:r>
              <a:rPr lang="cs-CZ" sz="2100" dirty="0"/>
              <a:t> </a:t>
            </a:r>
            <a:r>
              <a:rPr lang="cs-CZ" sz="2100" dirty="0" err="1"/>
              <a:t>Reina</a:t>
            </a:r>
            <a:r>
              <a:rPr lang="cs-CZ" sz="2100" dirty="0"/>
              <a:t>,</a:t>
            </a:r>
          </a:p>
          <a:p>
            <a:pPr marL="0" indent="0">
              <a:buNone/>
            </a:pPr>
            <a:r>
              <a:rPr lang="cs-CZ" sz="2100" dirty="0"/>
              <a:t>                           kde se napojila i Via </a:t>
            </a:r>
            <a:r>
              <a:rPr lang="cs-CZ" sz="2100" dirty="0" err="1"/>
              <a:t>Tolosana</a:t>
            </a:r>
            <a:r>
              <a:rPr lang="cs-CZ" sz="2100" dirty="0"/>
              <a:t>. Z </a:t>
            </a:r>
            <a:r>
              <a:rPr lang="cs-CZ" sz="2100" dirty="0" err="1"/>
              <a:t>Puente</a:t>
            </a:r>
            <a:r>
              <a:rPr lang="cs-CZ" sz="2100" dirty="0"/>
              <a:t> </a:t>
            </a:r>
            <a:r>
              <a:rPr lang="cs-CZ" sz="2100" dirty="0" err="1"/>
              <a:t>Reina</a:t>
            </a:r>
            <a:r>
              <a:rPr lang="cs-CZ" sz="2100" dirty="0"/>
              <a:t> poutníci pokračovali přes </a:t>
            </a:r>
            <a:r>
              <a:rPr lang="es-ES" sz="2100" dirty="0"/>
              <a:t>Santo Domingo</a:t>
            </a:r>
            <a:r>
              <a:rPr lang="cs-CZ" sz="2100" dirty="0"/>
              <a:t>, </a:t>
            </a:r>
            <a:r>
              <a:rPr lang="cs-CZ" sz="2100" dirty="0" err="1"/>
              <a:t>Burgos</a:t>
            </a:r>
            <a:r>
              <a:rPr lang="cs-CZ" sz="2100" dirty="0"/>
              <a:t>,</a:t>
            </a:r>
          </a:p>
          <a:p>
            <a:pPr marL="0" indent="0">
              <a:buNone/>
            </a:pPr>
            <a:r>
              <a:rPr lang="cs-CZ" sz="2100" dirty="0"/>
              <a:t>                            </a:t>
            </a:r>
            <a:r>
              <a:rPr lang="es-ES" sz="2100" dirty="0"/>
              <a:t>León, Sahagún a Astorgu</a:t>
            </a:r>
            <a:endParaRPr lang="cs-CZ" sz="2100" dirty="0"/>
          </a:p>
          <a:p>
            <a:pPr marL="0" indent="0">
              <a:buNone/>
            </a:pPr>
            <a:endParaRPr lang="cs-CZ" sz="2300" dirty="0"/>
          </a:p>
        </p:txBody>
      </p:sp>
    </p:spTree>
    <p:extLst>
      <p:ext uri="{BB962C8B-B14F-4D97-AF65-F5344CB8AC3E}">
        <p14:creationId xmlns:p14="http://schemas.microsoft.com/office/powerpoint/2010/main" val="3035395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354" y="177774"/>
            <a:ext cx="1834583" cy="251879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403" y="275591"/>
            <a:ext cx="2666581" cy="2420976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218642" y="2948502"/>
            <a:ext cx="46173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Rotunda św. Mikołaja i Wacława na Górze Zamkowej w Cieszynie. </a:t>
            </a:r>
          </a:p>
          <a:p>
            <a:r>
              <a:rPr lang="pl-PL" b="1" dirty="0"/>
              <a:t>–  1942:  nlez z výzkumu G. Raschkeho.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694354" y="4330245"/>
            <a:ext cx="534967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Mušle:</a:t>
            </a:r>
          </a:p>
          <a:p>
            <a:r>
              <a:rPr lang="cs-CZ" dirty="0"/>
              <a:t>  –   </a:t>
            </a:r>
            <a:r>
              <a:rPr lang="cs-CZ" b="1" dirty="0"/>
              <a:t>11. stol.:  </a:t>
            </a:r>
            <a:r>
              <a:rPr lang="cs-CZ" dirty="0"/>
              <a:t>nejstarší nálezy v západní Evropě z hrobů </a:t>
            </a:r>
          </a:p>
          <a:p>
            <a:r>
              <a:rPr lang="cs-CZ" dirty="0"/>
              <a:t>  –   </a:t>
            </a:r>
            <a:r>
              <a:rPr lang="cs-CZ" b="1" dirty="0"/>
              <a:t>13. stol.:  </a:t>
            </a:r>
            <a:r>
              <a:rPr lang="cs-CZ" dirty="0"/>
              <a:t>nejstarší z Polska a Čech: </a:t>
            </a:r>
          </a:p>
          <a:p>
            <a:r>
              <a:rPr lang="cs-CZ" dirty="0"/>
              <a:t>                         Vratislav a Most (ze studny) </a:t>
            </a:r>
          </a:p>
          <a:p>
            <a:r>
              <a:rPr lang="cs-CZ" dirty="0"/>
              <a:t> –  </a:t>
            </a:r>
            <a:r>
              <a:rPr lang="cs-CZ" b="1" dirty="0"/>
              <a:t>12/14 stol.:  </a:t>
            </a:r>
            <a:r>
              <a:rPr lang="cs-CZ" dirty="0"/>
              <a:t>hrobový: Brno–Jakubské nám.</a:t>
            </a:r>
          </a:p>
          <a:p>
            <a:r>
              <a:rPr lang="cs-CZ" dirty="0"/>
              <a:t> –   </a:t>
            </a:r>
            <a:r>
              <a:rPr lang="cs-CZ" b="1" dirty="0"/>
              <a:t>2. pol. 14. stol.</a:t>
            </a:r>
            <a:r>
              <a:rPr lang="cs-CZ" dirty="0"/>
              <a:t>:  hrobový(?) nález z</a:t>
            </a:r>
            <a:r>
              <a:rPr lang="pl-PL" dirty="0"/>
              <a:t> Lažan  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2528" y="525037"/>
            <a:ext cx="4998479" cy="5559534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7555248" y="6238964"/>
            <a:ext cx="4870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Brno – kostel sv. Jakuba,  hrob č. 6897</a:t>
            </a:r>
          </a:p>
        </p:txBody>
      </p:sp>
    </p:spTree>
    <p:extLst>
      <p:ext uri="{BB962C8B-B14F-4D97-AF65-F5344CB8AC3E}">
        <p14:creationId xmlns:p14="http://schemas.microsoft.com/office/powerpoint/2010/main" val="6259842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" y="718998"/>
            <a:ext cx="11755799" cy="524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9468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17613" t="36759" r="14060" b="8689"/>
          <a:stretch/>
        </p:blipFill>
        <p:spPr>
          <a:xfrm>
            <a:off x="6318913" y="160949"/>
            <a:ext cx="5794317" cy="653401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14686" t="23274" r="36958" b="6017"/>
          <a:stretch/>
        </p:blipFill>
        <p:spPr>
          <a:xfrm>
            <a:off x="163773" y="780943"/>
            <a:ext cx="6155141" cy="506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1548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7021530" cy="1325563"/>
          </a:xfrm>
        </p:spPr>
        <p:txBody>
          <a:bodyPr/>
          <a:lstStyle/>
          <a:p>
            <a:r>
              <a:rPr lang="cs-CZ" dirty="0"/>
              <a:t>                 </a:t>
            </a:r>
            <a:r>
              <a:rPr lang="cs-CZ" sz="3200" b="1" dirty="0">
                <a:solidFill>
                  <a:srgbClr val="FF0000"/>
                </a:solidFill>
              </a:rPr>
              <a:t>Cáchy  (</a:t>
            </a:r>
            <a:r>
              <a:rPr lang="cs-CZ" sz="3200" b="1" dirty="0" err="1">
                <a:solidFill>
                  <a:srgbClr val="FF0000"/>
                </a:solidFill>
              </a:rPr>
              <a:t>Aachen</a:t>
            </a:r>
            <a:r>
              <a:rPr lang="cs-CZ" sz="32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58800" y="1165225"/>
            <a:ext cx="11633200" cy="5692775"/>
          </a:xfrm>
        </p:spPr>
        <p:txBody>
          <a:bodyPr>
            <a:normAutofit fontScale="92500" lnSpcReduction="10000"/>
          </a:bodyPr>
          <a:lstStyle/>
          <a:p>
            <a:r>
              <a:rPr lang="cs-CZ" sz="2000" dirty="0"/>
              <a:t>Politické a kulturní středisko Franské říše, místo korunovací římských císařů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b="1" dirty="0"/>
              <a:t>Katedrála Panny Marie  </a:t>
            </a:r>
            <a:r>
              <a:rPr lang="cs-CZ" sz="2000" dirty="0"/>
              <a:t>–  </a:t>
            </a:r>
            <a:r>
              <a:rPr lang="cs-CZ" sz="2000" b="1" dirty="0"/>
              <a:t>814:</a:t>
            </a:r>
            <a:r>
              <a:rPr lang="cs-CZ" sz="2000" dirty="0"/>
              <a:t>  pohřební místo Karla Velikého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–  </a:t>
            </a:r>
            <a:r>
              <a:rPr lang="cs-CZ" sz="2000" b="1" dirty="0"/>
              <a:t>pokladnice</a:t>
            </a:r>
            <a:r>
              <a:rPr lang="cs-CZ" sz="2000" dirty="0"/>
              <a:t>:   nejcennější říšské relikvie uložené v císařské kapli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–  </a:t>
            </a:r>
            <a:r>
              <a:rPr lang="cs-CZ" sz="2000" b="1" dirty="0"/>
              <a:t>čtyři velké relikvie</a:t>
            </a:r>
            <a:r>
              <a:rPr lang="cs-CZ" sz="2000" dirty="0"/>
              <a:t>:   tunika, do níž byla oděna Panna Marie, když počala Krista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             pruhy látky označované jako Ježíškovy plenky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             plátno k zavinutí hlavy sv. Jana Křtitele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             bederní rouška ukřižovaného Krista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–  </a:t>
            </a:r>
            <a:r>
              <a:rPr lang="cs-CZ" sz="2000" b="1" dirty="0"/>
              <a:t>pol. 14. stol.:  </a:t>
            </a:r>
            <a:r>
              <a:rPr lang="cs-CZ" sz="2000" dirty="0"/>
              <a:t>co 7 let veřejně vystavovány při ostatkových poutích za troubení rohů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–  </a:t>
            </a:r>
            <a:r>
              <a:rPr lang="cs-CZ" sz="2000" b="1" dirty="0"/>
              <a:t>1362:  </a:t>
            </a:r>
            <a:r>
              <a:rPr lang="cs-CZ" sz="2000" dirty="0"/>
              <a:t>oltář sv. Václava zřídil Karel IV. pro poutníky z českých zemí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kvůli kázání v češtině a možnosti zpovědi zde sloužil kněz znalý češtiny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200" b="1" dirty="0"/>
              <a:t>Poutní odznaky  </a:t>
            </a:r>
            <a:r>
              <a:rPr lang="cs-CZ" sz="2200" dirty="0"/>
              <a:t>–  </a:t>
            </a:r>
            <a:r>
              <a:rPr lang="cs-CZ" sz="2200" b="1" dirty="0"/>
              <a:t>kovové:</a:t>
            </a:r>
            <a:r>
              <a:rPr lang="cs-CZ" sz="2200" dirty="0"/>
              <a:t>  nejstarší:  plné plakety se sedící Madonou na trůně s dítětem a s lilií v ruce </a:t>
            </a:r>
          </a:p>
          <a:p>
            <a:pPr marL="0" indent="0">
              <a:buNone/>
            </a:pPr>
            <a:r>
              <a:rPr lang="cs-CZ" sz="2200" dirty="0"/>
              <a:t>                                                        od 14. stol.: prolamované s vyobrazením „vystavování tuniky Panny Marie“ </a:t>
            </a:r>
          </a:p>
          <a:p>
            <a:pPr marL="0" indent="0">
              <a:buNone/>
            </a:pPr>
            <a:r>
              <a:rPr lang="cs-CZ" sz="2200" dirty="0"/>
              <a:t>                                 –   </a:t>
            </a:r>
            <a:r>
              <a:rPr lang="cs-CZ" sz="2200" b="1" dirty="0"/>
              <a:t>keramické:</a:t>
            </a:r>
            <a:r>
              <a:rPr lang="cs-CZ" sz="2200" dirty="0"/>
              <a:t>  signální rohy vyráběné původně z kovu (stříbra), skla, slonoviny</a:t>
            </a:r>
          </a:p>
        </p:txBody>
      </p:sp>
      <p:pic>
        <p:nvPicPr>
          <p:cNvPr id="4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7" r="3613" b="13397"/>
          <a:stretch>
            <a:fillRect/>
          </a:stretch>
        </p:blipFill>
        <p:spPr bwMode="auto">
          <a:xfrm>
            <a:off x="8604250" y="152400"/>
            <a:ext cx="3150941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8" r="30000"/>
          <a:stretch/>
        </p:blipFill>
        <p:spPr>
          <a:xfrm>
            <a:off x="977900" y="2632981"/>
            <a:ext cx="1562100" cy="251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6663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435479"/>
            <a:ext cx="7699092" cy="6206621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90500" y="977900"/>
            <a:ext cx="3441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Cáchy:  Mědirytina A. </a:t>
            </a:r>
            <a:r>
              <a:rPr lang="cs-CZ" b="1" dirty="0" err="1"/>
              <a:t>Hogenberga</a:t>
            </a:r>
            <a:r>
              <a:rPr lang="cs-CZ" b="1" dirty="0"/>
              <a:t> z roku 1632 s davy poutníků přihlížejících ukazování mariánských relikvií.</a:t>
            </a:r>
          </a:p>
        </p:txBody>
      </p:sp>
    </p:spTree>
    <p:extLst>
      <p:ext uri="{BB962C8B-B14F-4D97-AF65-F5344CB8AC3E}">
        <p14:creationId xmlns:p14="http://schemas.microsoft.com/office/powerpoint/2010/main" val="37884232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4379" y="310342"/>
            <a:ext cx="18021264" cy="8352244"/>
          </a:xfrm>
        </p:spPr>
        <p:txBody>
          <a:bodyPr>
            <a:norm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Archeologické nálezy:</a:t>
            </a:r>
          </a:p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r>
              <a:rPr lang="cs-CZ" sz="2000" b="1" dirty="0"/>
              <a:t> </a:t>
            </a:r>
            <a:r>
              <a:rPr lang="cs-CZ" sz="2000" dirty="0"/>
              <a:t>   –  </a:t>
            </a:r>
            <a:r>
              <a:rPr lang="cs-CZ" sz="2000" b="1" dirty="0"/>
              <a:t>2. pol. 10. stol.:   </a:t>
            </a:r>
            <a:r>
              <a:rPr lang="cs-CZ" sz="2000" dirty="0"/>
              <a:t>nejstarší nálezy vyráběné </a:t>
            </a:r>
          </a:p>
          <a:p>
            <a:pPr marL="0" indent="0">
              <a:buNone/>
            </a:pPr>
            <a:r>
              <a:rPr lang="cs-CZ" sz="2000" dirty="0"/>
              <a:t>                                       v porýnských dílnách</a:t>
            </a:r>
          </a:p>
          <a:p>
            <a:pPr marL="0" indent="0">
              <a:buNone/>
            </a:pPr>
            <a:r>
              <a:rPr lang="cs-CZ" sz="2000" dirty="0"/>
              <a:t>   –   </a:t>
            </a:r>
            <a:r>
              <a:rPr lang="cs-CZ" sz="2000" b="1" dirty="0"/>
              <a:t>13. stol.:  </a:t>
            </a:r>
            <a:r>
              <a:rPr lang="cs-CZ" sz="2000" dirty="0"/>
              <a:t>rozšíření kultu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1800" b="1" dirty="0"/>
              <a:t>Bílá Lhota </a:t>
            </a:r>
            <a:r>
              <a:rPr lang="cs-CZ" sz="1800" dirty="0"/>
              <a:t>(okr. Olomouc):  zlomek rohu, tvrz</a:t>
            </a:r>
          </a:p>
          <a:p>
            <a:r>
              <a:rPr lang="cs-CZ" sz="1800" b="1" dirty="0"/>
              <a:t>Hrad Bečov </a:t>
            </a:r>
            <a:r>
              <a:rPr lang="cs-CZ" sz="1800" dirty="0"/>
              <a:t>u</a:t>
            </a:r>
            <a:r>
              <a:rPr lang="cs-CZ" sz="1800" b="1" dirty="0"/>
              <a:t> </a:t>
            </a:r>
            <a:r>
              <a:rPr lang="cs-CZ" sz="1800" dirty="0"/>
              <a:t>Karlových Varů:   prolamovaný odznak</a:t>
            </a:r>
          </a:p>
          <a:p>
            <a:r>
              <a:rPr lang="cs-CZ" sz="1800" b="1" dirty="0"/>
              <a:t>Hrad Děvín </a:t>
            </a:r>
            <a:r>
              <a:rPr lang="cs-CZ" sz="1800" dirty="0"/>
              <a:t>u České Lípy:  zlomek rohu</a:t>
            </a:r>
          </a:p>
          <a:p>
            <a:r>
              <a:rPr lang="cs-CZ" sz="1800" b="1" dirty="0"/>
              <a:t>Hrad </a:t>
            </a:r>
            <a:r>
              <a:rPr lang="cs-CZ" sz="1800" b="1" dirty="0" err="1"/>
              <a:t>Egerberg</a:t>
            </a:r>
            <a:r>
              <a:rPr lang="cs-CZ" sz="1800" b="1" dirty="0"/>
              <a:t> </a:t>
            </a:r>
            <a:r>
              <a:rPr lang="cs-CZ" sz="1800" dirty="0"/>
              <a:t>u Chomutova:  zlomek rohu</a:t>
            </a:r>
          </a:p>
          <a:p>
            <a:r>
              <a:rPr lang="cs-CZ" sz="1800" b="1" dirty="0"/>
              <a:t>Kralice na Hané:  </a:t>
            </a:r>
            <a:r>
              <a:rPr lang="cs-CZ" sz="1800" dirty="0"/>
              <a:t>zlomek rohu</a:t>
            </a:r>
          </a:p>
          <a:p>
            <a:r>
              <a:rPr lang="cs-CZ" sz="1800" b="1" dirty="0"/>
              <a:t>Olomouc – Dolní nám.,  2011–2013</a:t>
            </a:r>
            <a:r>
              <a:rPr lang="cs-CZ" sz="1800" dirty="0"/>
              <a:t>:  nalezeno 6 odznaků</a:t>
            </a:r>
          </a:p>
          <a:p>
            <a:pPr marL="0" indent="0">
              <a:buNone/>
            </a:pPr>
            <a:r>
              <a:rPr lang="cs-CZ" sz="1800" dirty="0"/>
              <a:t>                        3 ks. s trůnící P. Marií  (13.-14. stol.)</a:t>
            </a:r>
          </a:p>
          <a:p>
            <a:pPr marL="0" indent="0">
              <a:buNone/>
            </a:pPr>
            <a:r>
              <a:rPr lang="cs-CZ" sz="1800" dirty="0"/>
              <a:t>                        sv. Servác donesen z Maastrichtu</a:t>
            </a:r>
          </a:p>
          <a:p>
            <a:r>
              <a:rPr lang="cs-CZ" sz="1800" b="1" dirty="0"/>
              <a:t>Opava  – Ostrožná:  </a:t>
            </a:r>
            <a:r>
              <a:rPr lang="cs-CZ" sz="1800" dirty="0"/>
              <a:t>odznak P. Marie </a:t>
            </a:r>
          </a:p>
          <a:p>
            <a:pPr marL="0" indent="0">
              <a:buNone/>
            </a:pPr>
            <a:r>
              <a:rPr lang="cs-CZ" sz="1800" dirty="0"/>
              <a:t>                 </a:t>
            </a:r>
            <a:r>
              <a:rPr lang="cs-CZ" sz="1800" b="1" dirty="0"/>
              <a:t>–  Radniční:  </a:t>
            </a:r>
            <a:r>
              <a:rPr lang="cs-CZ" sz="1800" dirty="0"/>
              <a:t>odznak P. Marie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5703" y="677839"/>
            <a:ext cx="5791197" cy="5954219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215038" y="86334"/>
            <a:ext cx="5811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Nálezy devocionálií cášské provenience v českých zemích.</a:t>
            </a:r>
          </a:p>
          <a:p>
            <a:endParaRPr lang="cs-CZ" b="1" dirty="0"/>
          </a:p>
        </p:txBody>
      </p:sp>
      <p:sp>
        <p:nvSpPr>
          <p:cNvPr id="6" name="AutoShape 2" descr="Archeologie - ÚOP Ostrava"/>
          <p:cNvSpPr>
            <a:spLocks noChangeAspect="1" noChangeArrowheads="1"/>
          </p:cNvSpPr>
          <p:nvPr/>
        </p:nvSpPr>
        <p:spPr bwMode="auto">
          <a:xfrm>
            <a:off x="0" y="1541417"/>
            <a:ext cx="1231717" cy="395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5703" y="3055178"/>
            <a:ext cx="1083548" cy="153808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8BB0C52-24A2-4478-BD65-AFF53FE925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3" r="13587"/>
          <a:stretch/>
        </p:blipFill>
        <p:spPr>
          <a:xfrm>
            <a:off x="4178596" y="5635044"/>
            <a:ext cx="1448094" cy="114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640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</a:t>
            </a:r>
            <a:r>
              <a:rPr lang="cs-CZ" b="1" dirty="0">
                <a:solidFill>
                  <a:srgbClr val="FF0000"/>
                </a:solidFill>
              </a:rPr>
              <a:t>Homo </a:t>
            </a:r>
            <a:r>
              <a:rPr lang="cs-CZ" b="1" dirty="0" err="1">
                <a:solidFill>
                  <a:srgbClr val="FF0000"/>
                </a:solidFill>
              </a:rPr>
              <a:t>viator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3700" y="1111202"/>
            <a:ext cx="11798300" cy="5883275"/>
          </a:xfrm>
        </p:spPr>
        <p:txBody>
          <a:bodyPr>
            <a:normAutofit fontScale="85000" lnSpcReduction="20000"/>
          </a:bodyPr>
          <a:lstStyle/>
          <a:p>
            <a:r>
              <a:rPr lang="cs-CZ" sz="2100" b="1" dirty="0"/>
              <a:t>Cesty</a:t>
            </a:r>
            <a:r>
              <a:rPr lang="cs-CZ" sz="2100" dirty="0"/>
              <a:t>  –  za obchodem  (lokální, regionální zahraniční trhy, jarmarky)</a:t>
            </a:r>
          </a:p>
          <a:p>
            <a:pPr marL="0" indent="0">
              <a:buNone/>
            </a:pPr>
            <a:r>
              <a:rPr lang="cs-CZ" sz="2100" dirty="0"/>
              <a:t>                –  za vzděláním (řemeslo: tovaryšské cesty, studia: univerzity)</a:t>
            </a:r>
          </a:p>
          <a:p>
            <a:pPr marL="0" indent="0">
              <a:buNone/>
            </a:pPr>
            <a:r>
              <a:rPr lang="cs-CZ" sz="2100" dirty="0"/>
              <a:t>                –   náboženské důvody:  zbožnost (milost Boží),  pokání (odpuštění hříchů)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sz="2000" dirty="0"/>
              <a:t> </a:t>
            </a:r>
            <a:r>
              <a:rPr lang="cs-CZ" sz="2000" b="1" dirty="0"/>
              <a:t>Křesťanství</a:t>
            </a:r>
            <a:r>
              <a:rPr lang="cs-CZ" sz="2000" dirty="0"/>
              <a:t> –  z lat </a:t>
            </a:r>
            <a:r>
              <a:rPr lang="cs-CZ" sz="2000" dirty="0" err="1"/>
              <a:t>christianos</a:t>
            </a:r>
            <a:r>
              <a:rPr lang="cs-CZ" sz="2000" dirty="0"/>
              <a:t> (stoupenec Krista), učení Ježíše z Nazaretu a jeho učedníků o Božím království </a:t>
            </a:r>
          </a:p>
          <a:p>
            <a:pPr marL="0" indent="0">
              <a:buNone/>
            </a:pPr>
            <a:r>
              <a:rPr lang="cs-CZ" sz="2000" dirty="0"/>
              <a:t>                              – </a:t>
            </a:r>
            <a:r>
              <a:rPr lang="cs-CZ" sz="2000" b="1" dirty="0"/>
              <a:t>313</a:t>
            </a:r>
            <a:r>
              <a:rPr lang="cs-CZ" sz="2000" dirty="0"/>
              <a:t>:  legalizováno císařem Konstantinem I. Velikým Milánským tolerančním ediktem</a:t>
            </a:r>
          </a:p>
          <a:p>
            <a:pPr marL="0" indent="0">
              <a:buNone/>
            </a:pPr>
            <a:r>
              <a:rPr lang="cs-CZ" sz="2000" dirty="0"/>
              <a:t>                              – </a:t>
            </a:r>
            <a:r>
              <a:rPr lang="cs-CZ" sz="2000" b="1" dirty="0"/>
              <a:t>391</a:t>
            </a:r>
            <a:r>
              <a:rPr lang="cs-CZ" sz="2000" dirty="0"/>
              <a:t>:  ustaveno za státní náboženství císařem </a:t>
            </a:r>
            <a:r>
              <a:rPr lang="cs-CZ" sz="2000" dirty="0" err="1"/>
              <a:t>Theodosiem</a:t>
            </a:r>
            <a:r>
              <a:rPr lang="cs-CZ" sz="2000" dirty="0"/>
              <a:t> I.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b="1" dirty="0"/>
              <a:t>Aurelius Augustinus  </a:t>
            </a:r>
            <a:r>
              <a:rPr lang="cs-CZ" sz="2000" dirty="0"/>
              <a:t>–  </a:t>
            </a:r>
            <a:r>
              <a:rPr lang="cs-CZ" sz="2000" b="1" dirty="0"/>
              <a:t>poč. 5. stol.:</a:t>
            </a:r>
            <a:r>
              <a:rPr lang="cs-CZ" sz="2000" dirty="0"/>
              <a:t>  sv. </a:t>
            </a:r>
            <a:r>
              <a:rPr lang="cs-CZ" sz="2000" dirty="0" err="1"/>
              <a:t>Aufustin</a:t>
            </a:r>
            <a:r>
              <a:rPr lang="cs-CZ" sz="2000" dirty="0"/>
              <a:t> charakterizoval člověka jako „homo </a:t>
            </a:r>
            <a:r>
              <a:rPr lang="cs-CZ" sz="2000" dirty="0" err="1"/>
              <a:t>viator</a:t>
            </a:r>
            <a:r>
              <a:rPr lang="cs-CZ" sz="2000" dirty="0"/>
              <a:t>“, tj. poutníka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–  </a:t>
            </a:r>
            <a:r>
              <a:rPr lang="cs-CZ" sz="2000" dirty="0" err="1"/>
              <a:t>peregrinatio</a:t>
            </a:r>
            <a:r>
              <a:rPr lang="cs-CZ" sz="2000" dirty="0"/>
              <a:t>:  putování,  ve středověku synonymum pro životní cestu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–  </a:t>
            </a:r>
            <a:r>
              <a:rPr lang="cs-CZ" sz="2000" dirty="0" err="1"/>
              <a:t>peregrinus</a:t>
            </a:r>
            <a:r>
              <a:rPr lang="cs-CZ" sz="2000" dirty="0"/>
              <a:t>:   poutník byl </a:t>
            </a:r>
            <a:r>
              <a:rPr lang="cs-CZ" sz="2200" dirty="0"/>
              <a:t>vzorem dobrého křesťana </a:t>
            </a:r>
          </a:p>
          <a:p>
            <a:pPr marL="0" indent="0">
              <a:buNone/>
            </a:pPr>
            <a:r>
              <a:rPr lang="cs-CZ" sz="2200" dirty="0"/>
              <a:t>                                                                p</a:t>
            </a:r>
            <a:r>
              <a:rPr lang="cs-CZ" sz="1900" dirty="0"/>
              <a:t>outnický oděv:   hůl, mošna, plášť (</a:t>
            </a:r>
            <a:r>
              <a:rPr lang="cs-CZ" sz="1900" dirty="0" err="1"/>
              <a:t>plerína</a:t>
            </a:r>
            <a:r>
              <a:rPr lang="cs-CZ" sz="1900" dirty="0"/>
              <a:t>), klobouk s odznakem (symbol poutního místa)</a:t>
            </a:r>
          </a:p>
          <a:p>
            <a:pPr marL="0" indent="0">
              <a:buNone/>
            </a:pPr>
            <a:endParaRPr lang="cs-CZ" sz="1900" dirty="0"/>
          </a:p>
          <a:p>
            <a:r>
              <a:rPr lang="cs-CZ" sz="2000" b="1" dirty="0"/>
              <a:t>Poutnictví</a:t>
            </a:r>
            <a:r>
              <a:rPr lang="cs-CZ" sz="2000" dirty="0"/>
              <a:t>  –  hospodářský rozkvět míst spojených s kultem:   budování poutních cest, špitálů a hostinců </a:t>
            </a:r>
          </a:p>
          <a:p>
            <a:pPr marL="0" indent="0">
              <a:buNone/>
            </a:pPr>
            <a:r>
              <a:rPr lang="cs-CZ" sz="2000" dirty="0"/>
              <a:t>                        –    kulturní kontakty:  poznatky (technologie),  architektura, umění, životní styl (odívání, stravování) </a:t>
            </a:r>
          </a:p>
          <a:p>
            <a:pPr marL="0" indent="0">
              <a:buNone/>
            </a:pPr>
            <a:r>
              <a:rPr lang="cs-CZ" sz="2000" dirty="0"/>
              <a:t>                        –   křížové výpravy:   ozbrojené poutě do Svaté země za účelem ochrany svatých míst (hrady)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ochrana Božího hrobu a poutníků:   zřizování nových rytířských řádů (např. johanité)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ekonomické a sociální motivy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31711EC-4C90-4779-A3FC-4EBA21C2E9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08" b="9277"/>
          <a:stretch/>
        </p:blipFill>
        <p:spPr>
          <a:xfrm>
            <a:off x="8122631" y="152347"/>
            <a:ext cx="3877585" cy="298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2202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00692" y="556382"/>
            <a:ext cx="11791307" cy="6301617"/>
          </a:xfrm>
        </p:spPr>
        <p:txBody>
          <a:bodyPr>
            <a:normAutofit/>
          </a:bodyPr>
          <a:lstStyle/>
          <a:p>
            <a:r>
              <a:rPr lang="cs-CZ" sz="1800" b="1" dirty="0"/>
              <a:t>Kolín nad Rýnem  </a:t>
            </a:r>
            <a:r>
              <a:rPr lang="cs-CZ" sz="1800" dirty="0"/>
              <a:t>–  katedrála Nejsvětější P. Marie:  1164  ostatky Tří králů  </a:t>
            </a:r>
          </a:p>
          <a:p>
            <a:pPr marL="0" indent="0">
              <a:buNone/>
            </a:pPr>
            <a:r>
              <a:rPr lang="cs-CZ" sz="1800" dirty="0"/>
              <a:t>                                     –  1187:  zhotoven relikviář Mikulášem z </a:t>
            </a:r>
            <a:r>
              <a:rPr lang="cs-CZ" sz="1800" dirty="0" err="1"/>
              <a:t>Verdunu</a:t>
            </a:r>
            <a:r>
              <a:rPr lang="cs-CZ" sz="1800" dirty="0"/>
              <a:t> </a:t>
            </a:r>
          </a:p>
          <a:p>
            <a:pPr marL="0" indent="0">
              <a:buNone/>
            </a:pPr>
            <a:r>
              <a:rPr lang="cs-CZ" sz="1800" dirty="0"/>
              <a:t>                                     –  1. pol. 13. stol:  výroba </a:t>
            </a:r>
            <a:r>
              <a:rPr lang="cs-CZ" sz="1800" dirty="0" err="1"/>
              <a:t>plaketek</a:t>
            </a:r>
            <a:r>
              <a:rPr lang="cs-CZ" sz="1800" dirty="0"/>
              <a:t> Klanění Tří králů </a:t>
            </a:r>
          </a:p>
          <a:p>
            <a:pPr marL="0" indent="0">
              <a:buNone/>
            </a:pPr>
            <a:r>
              <a:rPr lang="cs-CZ" sz="1800" dirty="0"/>
              <a:t>                                     –   nálezy:   </a:t>
            </a:r>
            <a:r>
              <a:rPr lang="cs-CZ" sz="1800" dirty="0" err="1"/>
              <a:t>Ribe</a:t>
            </a:r>
            <a:r>
              <a:rPr lang="cs-CZ" sz="1800" dirty="0"/>
              <a:t> (Dánsko), </a:t>
            </a:r>
            <a:r>
              <a:rPr lang="cs-CZ" sz="1800" dirty="0" err="1"/>
              <a:t>Dordrecht</a:t>
            </a:r>
            <a:r>
              <a:rPr lang="cs-CZ" sz="1800" dirty="0"/>
              <a:t> (Holandsko), </a:t>
            </a:r>
            <a:r>
              <a:rPr lang="cs-CZ" sz="1800" dirty="0" err="1"/>
              <a:t>Volkesmere</a:t>
            </a:r>
            <a:r>
              <a:rPr lang="cs-CZ" sz="1800" dirty="0"/>
              <a:t> (Německo),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</a:t>
            </a:r>
            <a:r>
              <a:rPr lang="cs-CZ" sz="1800" dirty="0" err="1"/>
              <a:t>Enns</a:t>
            </a:r>
            <a:r>
              <a:rPr lang="cs-CZ" sz="1800" dirty="0"/>
              <a:t> (Rakousko), </a:t>
            </a:r>
            <a:r>
              <a:rPr lang="cs-CZ" sz="1800" dirty="0" err="1"/>
              <a:t>Nysa</a:t>
            </a:r>
            <a:r>
              <a:rPr lang="cs-CZ" sz="1800" dirty="0"/>
              <a:t> a Vratislav (Polsko), Praha </a:t>
            </a:r>
          </a:p>
          <a:p>
            <a:pPr marL="0" indent="0">
              <a:buNone/>
            </a:pPr>
            <a:endParaRPr lang="cs-CZ" sz="1800" dirty="0"/>
          </a:p>
          <a:p>
            <a:r>
              <a:rPr lang="cs-CZ" sz="1800" b="1" dirty="0"/>
              <a:t>Praha</a:t>
            </a:r>
            <a:r>
              <a:rPr lang="cs-CZ" sz="1800" dirty="0"/>
              <a:t>   –   katedrála sv. Víta:  relikvie zemských patronů:   sv. Václava:  hrob v rotundě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               sv. Vojtěcha:  1000: ostatky vykoupil B. Chrabrý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               sv. Prokopa:   Sázavský klášter </a:t>
            </a:r>
          </a:p>
          <a:p>
            <a:pPr marL="0" indent="0">
              <a:buNone/>
            </a:pPr>
            <a:r>
              <a:rPr lang="cs-CZ" sz="1800" dirty="0"/>
              <a:t>                 –   za Karla IV.:  sídelní město prezentovalo posvátnou moc římského krále a císaře</a:t>
            </a:r>
          </a:p>
          <a:p>
            <a:pPr marL="0" indent="0">
              <a:buNone/>
            </a:pPr>
            <a:r>
              <a:rPr lang="cs-CZ" sz="1800" dirty="0"/>
              <a:t>                 –   Dobytčí trh:  o svátku Kopí a hřebů Páně (13. 2.) vystavovány říšské relikvie (Svaté kopí – poutníci z Říše) </a:t>
            </a:r>
          </a:p>
          <a:p>
            <a:pPr marL="0" indent="0">
              <a:buNone/>
            </a:pPr>
            <a:r>
              <a:rPr lang="cs-CZ" sz="1800" dirty="0"/>
              <a:t>                –   katedrála sv. Víta:  jednou za 7 let vystavovány relikvie a </a:t>
            </a:r>
            <a:r>
              <a:rPr lang="cs-CZ" sz="1800" dirty="0" err="1"/>
              <a:t>loktuše</a:t>
            </a:r>
            <a:r>
              <a:rPr lang="cs-CZ" sz="1800" dirty="0"/>
              <a:t> Panny Marie (část získal v Trevíru)</a:t>
            </a:r>
          </a:p>
          <a:p>
            <a:pPr marL="0" indent="0">
              <a:buNone/>
            </a:pPr>
            <a:r>
              <a:rPr lang="cs-CZ" sz="1800" dirty="0"/>
              <a:t>                –   Vyšehrad a břevnovský klášter:  kult sv. </a:t>
            </a:r>
            <a:r>
              <a:rPr lang="cs-CZ" sz="1800" dirty="0" err="1"/>
              <a:t>Vintíře</a:t>
            </a:r>
            <a:r>
              <a:rPr lang="cs-CZ" sz="1800" dirty="0"/>
              <a:t>     (pochován v břevnovském klášteře)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b="1" dirty="0"/>
              <a:t>Domácí poutě  </a:t>
            </a:r>
            <a:r>
              <a:rPr lang="cs-CZ" sz="1800" dirty="0"/>
              <a:t>–</a:t>
            </a:r>
            <a:r>
              <a:rPr lang="cs-CZ" sz="1800" b="1" dirty="0"/>
              <a:t>  Ostrovský klášter:  </a:t>
            </a:r>
            <a:r>
              <a:rPr lang="cs-CZ" sz="1800" dirty="0"/>
              <a:t>kult sv. Gotharda:  opat v </a:t>
            </a:r>
            <a:r>
              <a:rPr lang="cs-CZ" sz="1800" dirty="0" err="1"/>
              <a:t>Niederalteichu</a:t>
            </a:r>
            <a:r>
              <a:rPr lang="cs-CZ" sz="1800" dirty="0"/>
              <a:t> a biskup v saském </a:t>
            </a:r>
            <a:r>
              <a:rPr lang="cs-CZ" sz="1800" dirty="0" err="1"/>
              <a:t>Hildesheimu</a:t>
            </a:r>
            <a:r>
              <a:rPr lang="cs-CZ" sz="1800" dirty="0"/>
              <a:t> </a:t>
            </a:r>
          </a:p>
          <a:p>
            <a:pPr marL="0" indent="0">
              <a:buNone/>
            </a:pPr>
            <a:r>
              <a:rPr lang="cs-CZ" sz="1800" dirty="0"/>
              <a:t>                           –  </a:t>
            </a:r>
            <a:r>
              <a:rPr lang="cs-CZ" sz="1800" b="1" dirty="0"/>
              <a:t>kostel sv. Jiří na Pražském hradě</a:t>
            </a:r>
            <a:r>
              <a:rPr lang="cs-CZ" sz="1800" dirty="0"/>
              <a:t>:  </a:t>
            </a:r>
            <a:r>
              <a:rPr lang="cs-CZ" sz="2000" dirty="0"/>
              <a:t>kult sv. Ludmily</a:t>
            </a:r>
          </a:p>
        </p:txBody>
      </p:sp>
      <p:pic>
        <p:nvPicPr>
          <p:cNvPr id="4" name="obrázek 6" descr="Foto">
            <a:hlinkClick r:id="rId2" tooltip="&quot;Powiększenie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048" y="290284"/>
            <a:ext cx="2434974" cy="21344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77795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318E80B-2472-4D5C-83F2-6628EFEB9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151" y="422180"/>
            <a:ext cx="2031777" cy="4914578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959D0BE-AD9F-49BF-B44B-71798E0FA355}"/>
              </a:ext>
            </a:extLst>
          </p:cNvPr>
          <p:cNvSpPr txBox="1"/>
          <p:nvPr/>
        </p:nvSpPr>
        <p:spPr>
          <a:xfrm>
            <a:off x="8065213" y="5584095"/>
            <a:ext cx="42274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Kenotaf svatého </a:t>
            </a:r>
            <a:r>
              <a:rPr lang="cs-CZ" sz="2000" b="1" dirty="0" err="1"/>
              <a:t>Vintíře</a:t>
            </a:r>
            <a:r>
              <a:rPr lang="cs-CZ" sz="2000" b="1" dirty="0"/>
              <a:t> na jižní stěně </a:t>
            </a:r>
          </a:p>
          <a:p>
            <a:r>
              <a:rPr lang="cs-CZ" sz="2000" b="1" dirty="0"/>
              <a:t>břevnovské baziliky sv. Markéty.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D6177FE-DCD5-4E85-BA0D-C7123A238E45}"/>
              </a:ext>
            </a:extLst>
          </p:cNvPr>
          <p:cNvSpPr txBox="1"/>
          <p:nvPr/>
        </p:nvSpPr>
        <p:spPr>
          <a:xfrm>
            <a:off x="421240" y="770562"/>
            <a:ext cx="8866919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Relikvie</a:t>
            </a:r>
            <a:r>
              <a:rPr lang="cs-CZ" dirty="0"/>
              <a:t>   –   ostatky svatých nebo předměty spojené s jejich činností za života </a:t>
            </a:r>
          </a:p>
          <a:p>
            <a:r>
              <a:rPr lang="cs-CZ" dirty="0"/>
              <a:t>                       nebo mučednickou smrtí, které měly ochrannou moc  </a:t>
            </a:r>
          </a:p>
          <a:p>
            <a:r>
              <a:rPr lang="cs-CZ" dirty="0"/>
              <a:t>                 –   cenné předměty vyvažované zlatem </a:t>
            </a:r>
          </a:p>
          <a:p>
            <a:r>
              <a:rPr lang="cs-CZ" dirty="0"/>
              <a:t>                 –   od 4. stol.:  uchovávané v relikviářích </a:t>
            </a:r>
          </a:p>
          <a:p>
            <a:r>
              <a:rPr lang="cs-CZ" dirty="0"/>
              <a:t>                 –   relikvie nebo hrob světce se stávaly poutními místy </a:t>
            </a:r>
          </a:p>
          <a:p>
            <a:r>
              <a:rPr lang="cs-CZ" dirty="0"/>
              <a:t>                 –    Jindřich Zdík při návštěvě Jeruzaléma obdržel od jeruzalémského</a:t>
            </a:r>
          </a:p>
          <a:p>
            <a:r>
              <a:rPr lang="cs-CZ" dirty="0"/>
              <a:t>                       patriarchy třísku z Kristova kříže</a:t>
            </a:r>
          </a:p>
          <a:p>
            <a:r>
              <a:rPr lang="cs-CZ" dirty="0"/>
              <a:t>                 –   sběratelé:  Václav II., Eliška Přemyslovna, Ludvík IX., Karel IV.  </a:t>
            </a:r>
          </a:p>
          <a:p>
            <a:endParaRPr lang="cs-CZ" dirty="0"/>
          </a:p>
          <a:p>
            <a:r>
              <a:rPr lang="cs-CZ" b="1" dirty="0"/>
              <a:t>Sv. Vojtěch</a:t>
            </a:r>
            <a:r>
              <a:rPr lang="cs-CZ" dirty="0"/>
              <a:t>  –   </a:t>
            </a:r>
            <a:r>
              <a:rPr lang="cs-CZ" b="1" dirty="0"/>
              <a:t>997:  </a:t>
            </a:r>
            <a:r>
              <a:rPr lang="cs-CZ" dirty="0"/>
              <a:t>zemřel během misijní cesty v Prusku </a:t>
            </a:r>
          </a:p>
          <a:p>
            <a:r>
              <a:rPr lang="cs-CZ" dirty="0"/>
              <a:t>                     –   ostatky vykoupil Boleslav Chrabrý a uložil je v benediktinském </a:t>
            </a:r>
          </a:p>
          <a:p>
            <a:r>
              <a:rPr lang="cs-CZ" dirty="0"/>
              <a:t>                           klášteře v </a:t>
            </a:r>
            <a:r>
              <a:rPr lang="cs-CZ" dirty="0" err="1"/>
              <a:t>Třemešně</a:t>
            </a:r>
            <a:r>
              <a:rPr lang="cs-CZ" dirty="0"/>
              <a:t> </a:t>
            </a:r>
          </a:p>
          <a:p>
            <a:r>
              <a:rPr lang="cs-CZ" dirty="0"/>
              <a:t>                     –    </a:t>
            </a:r>
            <a:r>
              <a:rPr lang="cs-CZ" b="1" dirty="0"/>
              <a:t>999:</a:t>
            </a:r>
            <a:r>
              <a:rPr lang="cs-CZ" dirty="0"/>
              <a:t>  tělo převezeno do Hnězdna a uloženo v chrámu P. Marie </a:t>
            </a:r>
          </a:p>
          <a:p>
            <a:r>
              <a:rPr lang="cs-CZ" dirty="0"/>
              <a:t>                     –   </a:t>
            </a:r>
            <a:r>
              <a:rPr lang="cs-CZ" b="1" dirty="0"/>
              <a:t>1000:</a:t>
            </a:r>
            <a:r>
              <a:rPr lang="cs-CZ" dirty="0"/>
              <a:t>  Vojtěchův bratr Radim se stal prvním arcibiskupem v Hnězdně</a:t>
            </a:r>
          </a:p>
          <a:p>
            <a:r>
              <a:rPr lang="cs-CZ" dirty="0"/>
              <a:t>                                      část ostatků odvezl císař Ota III. do Říma (bazilika sv. </a:t>
            </a:r>
            <a:r>
              <a:rPr lang="cs-CZ" dirty="0" err="1"/>
              <a:t>Brtoloměje</a:t>
            </a:r>
            <a:r>
              <a:rPr lang="cs-CZ" dirty="0"/>
              <a:t>),</a:t>
            </a:r>
          </a:p>
          <a:p>
            <a:r>
              <a:rPr lang="cs-CZ" dirty="0"/>
              <a:t>                                      část věnoval kostelu sv. Vojtěcha v Cáchách </a:t>
            </a:r>
          </a:p>
          <a:p>
            <a:r>
              <a:rPr lang="cs-CZ" dirty="0"/>
              <a:t>                     –  </a:t>
            </a:r>
            <a:r>
              <a:rPr lang="cs-CZ" b="1" dirty="0"/>
              <a:t>1038/39</a:t>
            </a:r>
            <a:r>
              <a:rPr lang="cs-CZ" dirty="0"/>
              <a:t>:  Břetislav I.  odvezl ostatky do Prahy</a:t>
            </a:r>
          </a:p>
          <a:p>
            <a:r>
              <a:rPr lang="cs-CZ" sz="2000" dirty="0"/>
              <a:t> </a:t>
            </a:r>
          </a:p>
          <a:p>
            <a:endParaRPr lang="cs-CZ" sz="2000" dirty="0"/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150029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39" y="339212"/>
            <a:ext cx="4672836" cy="6209071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5559946" y="614034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dirty="0"/>
              <a:t>Středověké poutní odznaky z českých zemí</a:t>
            </a:r>
            <a:r>
              <a:rPr lang="cs-CZ" dirty="0"/>
              <a:t>:</a:t>
            </a:r>
          </a:p>
          <a:p>
            <a:r>
              <a:rPr lang="cs-CZ" dirty="0"/>
              <a:t>1 - Olomouc, Svatý Mikuláš, 2 – Most, svatojakubská mušle, 3 – Praha, Rybná ul. Klanění tří králů, 4- Hradec </a:t>
            </a:r>
            <a:r>
              <a:rPr lang="cs-CZ" dirty="0" err="1"/>
              <a:t>Králvé</a:t>
            </a:r>
            <a:r>
              <a:rPr lang="cs-CZ" dirty="0"/>
              <a:t>, sv. Stanislav, 5 – Děčín- Mariánská louka, P. Marie, 6 – Praha, Sv. Petr a Karel IV., 7 – Králův Dvůr u Berouna, sv. Prokop, 8 – Jinolice, sv. Prokop, 9 – nez. lokalita, sv. Barbora, 10 – Jindřichův Hradec, sv. Anna, 11 – Kutná Hora, plaketa s horníkem. Podle </a:t>
            </a:r>
            <a:r>
              <a:rPr lang="cs-CZ" dirty="0" err="1"/>
              <a:t>Velímský</a:t>
            </a:r>
            <a:r>
              <a:rPr lang="cs-CZ" dirty="0"/>
              <a:t> 1998.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7120" y="3215147"/>
            <a:ext cx="1898182" cy="2694453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5670092" y="6013047"/>
            <a:ext cx="2552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/>
              <a:t>Aachen</a:t>
            </a:r>
            <a:r>
              <a:rPr lang="cs-CZ" dirty="0"/>
              <a:t> (Cáchy), P. Marie </a:t>
            </a:r>
          </a:p>
          <a:p>
            <a:r>
              <a:rPr lang="cs-CZ" dirty="0"/>
              <a:t>           dnes ztracený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/>
          <a:srcRect l="6698" r="5639"/>
          <a:stretch/>
        </p:blipFill>
        <p:spPr>
          <a:xfrm>
            <a:off x="8955941" y="3120476"/>
            <a:ext cx="1809648" cy="2694453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8607946" y="6013047"/>
            <a:ext cx="25432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Praha, Národní muzeum</a:t>
            </a:r>
          </a:p>
          <a:p>
            <a:r>
              <a:rPr lang="pl-PL" dirty="0"/>
              <a:t>     svátek Kopí a hřebů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107525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4457" y="719495"/>
            <a:ext cx="11299723" cy="6138505"/>
          </a:xfrm>
        </p:spPr>
        <p:txBody>
          <a:bodyPr>
            <a:normAutofit lnSpcReduction="10000"/>
          </a:bodyPr>
          <a:lstStyle/>
          <a:p>
            <a:r>
              <a:rPr lang="cs-CZ" sz="2000" b="1" dirty="0"/>
              <a:t>Keramické plastiky   </a:t>
            </a:r>
            <a:r>
              <a:rPr lang="cs-CZ" sz="2000" dirty="0"/>
              <a:t>–   s náboženskými atributy, přinášené z cest za pokáním, které se kladly na domácí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oltáře coby votivní (obětní) nebo ochranné dary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–   madonky, ježíškové nebo </a:t>
            </a:r>
            <a:r>
              <a:rPr lang="cs-CZ" sz="2000" dirty="0" err="1"/>
              <a:t>mníšci</a:t>
            </a:r>
            <a:r>
              <a:rPr lang="cs-CZ" sz="2000" dirty="0"/>
              <a:t>:   dárky nebo upomínky na poutní cesty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                              </a:t>
            </a:r>
            <a:r>
              <a:rPr lang="cs-CZ" sz="2000" dirty="0" err="1"/>
              <a:t>relikvijní</a:t>
            </a:r>
            <a:r>
              <a:rPr lang="cs-CZ" sz="2000" dirty="0"/>
              <a:t> schránky (dutina)</a:t>
            </a:r>
          </a:p>
          <a:p>
            <a:endParaRPr lang="cs-CZ" sz="2000" dirty="0"/>
          </a:p>
          <a:p>
            <a:r>
              <a:rPr lang="cs-CZ" sz="2000" b="1" dirty="0" err="1"/>
              <a:t>Einsiedeln</a:t>
            </a:r>
            <a:r>
              <a:rPr lang="cs-CZ" sz="2000" dirty="0"/>
              <a:t>  –  ve švýcarském opatství se k poutním účelům vyráběly plastiky (podle milostné Madony) </a:t>
            </a:r>
          </a:p>
          <a:p>
            <a:pPr marL="0" indent="0">
              <a:buNone/>
            </a:pPr>
            <a:r>
              <a:rPr lang="cs-CZ" sz="2000" dirty="0"/>
              <a:t>                        –   importy:  Praha, Olomouc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b="1" dirty="0"/>
              <a:t>Augsburg</a:t>
            </a:r>
            <a:r>
              <a:rPr lang="cs-CZ" sz="2000" dirty="0"/>
              <a:t>  –  benediktinský klášter sv. Ulricha:  nález několika set plastik   </a:t>
            </a:r>
          </a:p>
          <a:p>
            <a:endParaRPr lang="cs-CZ" sz="2000" dirty="0"/>
          </a:p>
          <a:p>
            <a:r>
              <a:rPr lang="cs-CZ" sz="2000" b="1" dirty="0"/>
              <a:t>Světské panenky  </a:t>
            </a:r>
            <a:r>
              <a:rPr lang="cs-CZ" sz="2000" dirty="0"/>
              <a:t>–  sloužily jako hračky, největší sbírka v Germánském muzeu v Norimberku </a:t>
            </a:r>
          </a:p>
          <a:p>
            <a:pPr marL="0" indent="0">
              <a:buNone/>
            </a:pPr>
            <a:r>
              <a:rPr lang="cs-CZ" sz="2000" dirty="0"/>
              <a:t>                                     –  dílny:  Kolín nad Rýnem, Augsburg, Cáchy, Vratislav, Praha (Truhlářská, Mikulandská)</a:t>
            </a:r>
          </a:p>
          <a:p>
            <a:pPr marL="0" indent="0">
              <a:buNone/>
            </a:pPr>
            <a:r>
              <a:rPr lang="cs-CZ" sz="1900" dirty="0"/>
              <a:t>                                      –   zobrazovaly aristokratickou ženu v šatech podle poslední módy s nabíraným čepcem </a:t>
            </a:r>
          </a:p>
          <a:p>
            <a:pPr marL="0" indent="0">
              <a:buNone/>
            </a:pPr>
            <a:r>
              <a:rPr lang="cs-CZ" sz="1900" dirty="0"/>
              <a:t>                                      –   tzv. </a:t>
            </a:r>
            <a:r>
              <a:rPr lang="cs-CZ" sz="1900" dirty="0" err="1"/>
              <a:t>kruseler</a:t>
            </a:r>
            <a:r>
              <a:rPr lang="cs-CZ" sz="1900" dirty="0"/>
              <a:t>:  populární od 30. a 40. let 14. stol. (zakazován oděvními řády) </a:t>
            </a:r>
          </a:p>
          <a:p>
            <a:pPr marL="0" indent="0">
              <a:buNone/>
            </a:pPr>
            <a:r>
              <a:rPr lang="cs-CZ" sz="1900" dirty="0"/>
              <a:t>                                      –   4 typy podle počtu volánů:  </a:t>
            </a:r>
            <a:r>
              <a:rPr lang="cs-CZ" sz="1800" dirty="0"/>
              <a:t>poslední panenka s kruhovou náručí, do níž se kladl tzv.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    kmotrovský peníz (něm, </a:t>
            </a:r>
            <a:r>
              <a:rPr lang="cs-CZ" sz="1800" dirty="0" err="1"/>
              <a:t>Patenpfennig</a:t>
            </a:r>
            <a:r>
              <a:rPr lang="cs-CZ" sz="1800" dirty="0"/>
              <a:t>)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9717191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4767F4F-0BB7-476E-B8E5-8D46592A20BC}"/>
              </a:ext>
            </a:extLst>
          </p:cNvPr>
          <p:cNvSpPr txBox="1"/>
          <p:nvPr/>
        </p:nvSpPr>
        <p:spPr>
          <a:xfrm>
            <a:off x="1952090" y="5866834"/>
            <a:ext cx="3441843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/>
              <a:t>      </a:t>
            </a:r>
            <a:r>
              <a:rPr lang="cs-CZ" b="1" dirty="0"/>
              <a:t>Relikviář svatého Maura </a:t>
            </a:r>
          </a:p>
          <a:p>
            <a:r>
              <a:rPr lang="cs-CZ" b="1" dirty="0"/>
              <a:t> Bečov nad Teplou, 1/3 13. stol.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9DFE0EC-C5A8-4A03-AE71-ED79463900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63" y="2005158"/>
            <a:ext cx="5248624" cy="314917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12892B9-C264-4E8C-B443-896AC3154A2F}"/>
              </a:ext>
            </a:extLst>
          </p:cNvPr>
          <p:cNvSpPr txBox="1"/>
          <p:nvPr/>
        </p:nvSpPr>
        <p:spPr>
          <a:xfrm>
            <a:off x="366873" y="508952"/>
            <a:ext cx="66122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Sv. Maur (500/512–584)  </a:t>
            </a:r>
            <a:r>
              <a:rPr lang="cs-CZ" dirty="0"/>
              <a:t>–  benediktinský mnich, biskup</a:t>
            </a:r>
          </a:p>
          <a:p>
            <a:r>
              <a:rPr lang="cs-CZ" dirty="0"/>
              <a:t>                                                   –  patron </a:t>
            </a:r>
            <a:r>
              <a:rPr lang="cs-CZ" dirty="0" err="1"/>
              <a:t>Poreče</a:t>
            </a:r>
            <a:r>
              <a:rPr lang="cs-CZ" dirty="0"/>
              <a:t> </a:t>
            </a:r>
          </a:p>
          <a:p>
            <a:r>
              <a:rPr lang="cs-CZ" dirty="0"/>
              <a:t>                                                   –  atribut mučednické koruny.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8C5FEA4-8157-400D-9AE2-74BC0EB86652}"/>
              </a:ext>
            </a:extLst>
          </p:cNvPr>
          <p:cNvSpPr txBox="1"/>
          <p:nvPr/>
        </p:nvSpPr>
        <p:spPr>
          <a:xfrm>
            <a:off x="6561456" y="508952"/>
            <a:ext cx="49607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Sv. Mikuláš (3./4. stol.)</a:t>
            </a:r>
            <a:r>
              <a:rPr lang="cs-CZ" dirty="0"/>
              <a:t>  –   biskup v Turecku </a:t>
            </a:r>
          </a:p>
          <a:p>
            <a:r>
              <a:rPr lang="cs-CZ" dirty="0"/>
              <a:t>                                                –   spravedlnost soudů </a:t>
            </a:r>
          </a:p>
          <a:p>
            <a:r>
              <a:rPr lang="cs-CZ" dirty="0"/>
              <a:t>                                                –   pochován v Bari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F99EC8B-0EE7-46E9-911F-14F192EEA7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7587" t="31163" r="41134" b="10698"/>
          <a:stretch/>
        </p:blipFill>
        <p:spPr>
          <a:xfrm>
            <a:off x="7421526" y="1626782"/>
            <a:ext cx="2704842" cy="4157032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0970F9F0-C183-44FC-AC2F-24DD6E3FF6EC}"/>
              </a:ext>
            </a:extLst>
          </p:cNvPr>
          <p:cNvSpPr txBox="1"/>
          <p:nvPr/>
        </p:nvSpPr>
        <p:spPr>
          <a:xfrm>
            <a:off x="5852887" y="6005333"/>
            <a:ext cx="63006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Relikviář pro prst svatého Mikuláše z Anežského kláštera. </a:t>
            </a:r>
          </a:p>
        </p:txBody>
      </p:sp>
    </p:spTree>
    <p:extLst>
      <p:ext uri="{BB962C8B-B14F-4D97-AF65-F5344CB8AC3E}">
        <p14:creationId xmlns:p14="http://schemas.microsoft.com/office/powerpoint/2010/main" val="12670108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232" y="2719324"/>
            <a:ext cx="4413608" cy="339079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7208072" y="6259032"/>
            <a:ext cx="4983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Praha – Mikulandská ul.:  </a:t>
            </a:r>
            <a:r>
              <a:rPr lang="cs-CZ" dirty="0"/>
              <a:t>sošky madonek a ježíšků.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2059" y="423032"/>
            <a:ext cx="3434134" cy="182598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9922" y="238144"/>
            <a:ext cx="4263598" cy="2131799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524667" y="2346984"/>
            <a:ext cx="2670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Výroba figurálních plastik.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/>
          <a:srcRect t="53618"/>
          <a:stretch/>
        </p:blipFill>
        <p:spPr>
          <a:xfrm>
            <a:off x="896351" y="3576126"/>
            <a:ext cx="3942407" cy="253399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569779" y="6259032"/>
            <a:ext cx="4595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Praha – Truhlářská</a:t>
            </a:r>
            <a:r>
              <a:rPr lang="cs-CZ" dirty="0"/>
              <a:t>: Panenka s kruhovou náručí </a:t>
            </a:r>
          </a:p>
        </p:txBody>
      </p:sp>
      <p:pic>
        <p:nvPicPr>
          <p:cNvPr id="10" name="Obrázek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13" t="38541" r="22475" b="16667"/>
          <a:stretch>
            <a:fillRect/>
          </a:stretch>
        </p:blipFill>
        <p:spPr bwMode="auto">
          <a:xfrm>
            <a:off x="896351" y="212804"/>
            <a:ext cx="2250572" cy="2846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ovéPole 2"/>
          <p:cNvSpPr txBox="1">
            <a:spLocks noChangeArrowheads="1"/>
          </p:cNvSpPr>
          <p:nvPr/>
        </p:nvSpPr>
        <p:spPr bwMode="auto">
          <a:xfrm>
            <a:off x="850471" y="3096549"/>
            <a:ext cx="2979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Norimberk: 14. – 15. stol. 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7"/>
          <a:srcRect l="9554" r="10528" b="7277"/>
          <a:stretch/>
        </p:blipFill>
        <p:spPr>
          <a:xfrm>
            <a:off x="5165332" y="2790774"/>
            <a:ext cx="1795745" cy="2639962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5137297" y="5480697"/>
            <a:ext cx="18212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Praha – Na Poříčí</a:t>
            </a:r>
          </a:p>
          <a:p>
            <a:r>
              <a:rPr lang="cs-CZ" dirty="0"/>
              <a:t>Keramická forma.</a:t>
            </a:r>
          </a:p>
        </p:txBody>
      </p:sp>
    </p:spTree>
    <p:extLst>
      <p:ext uri="{BB962C8B-B14F-4D97-AF65-F5344CB8AC3E}">
        <p14:creationId xmlns:p14="http://schemas.microsoft.com/office/powerpoint/2010/main" val="29987471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Nadpis 1"/>
          <p:cNvSpPr>
            <a:spLocks noGrp="1"/>
          </p:cNvSpPr>
          <p:nvPr>
            <p:ph type="title"/>
          </p:nvPr>
        </p:nvSpPr>
        <p:spPr>
          <a:xfrm>
            <a:off x="1981200" y="0"/>
            <a:ext cx="4114800" cy="993775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</a:t>
            </a:r>
            <a:r>
              <a:rPr lang="cs-CZ" altLang="cs-CZ" sz="3200" b="1" dirty="0" err="1">
                <a:solidFill>
                  <a:srgbClr val="FF0000"/>
                </a:solidFill>
              </a:rPr>
              <a:t>Menasova</a:t>
            </a:r>
            <a:r>
              <a:rPr lang="cs-CZ" altLang="cs-CZ" sz="3200" b="1" dirty="0">
                <a:solidFill>
                  <a:srgbClr val="FF0000"/>
                </a:solidFill>
              </a:rPr>
              <a:t> ampule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30200" y="993775"/>
            <a:ext cx="8105774" cy="6064571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70000"/>
              </a:lnSpc>
              <a:spcBef>
                <a:spcPts val="0"/>
              </a:spcBef>
              <a:defRPr/>
            </a:pPr>
            <a:r>
              <a:rPr lang="cs-CZ" sz="1900" b="1" dirty="0" err="1"/>
              <a:t>Rychleby</a:t>
            </a:r>
            <a:r>
              <a:rPr lang="cs-CZ" sz="1900" b="1" dirty="0"/>
              <a:t> </a:t>
            </a:r>
            <a:r>
              <a:rPr lang="cs-CZ" sz="1900" dirty="0"/>
              <a:t> –  v archeologickém materiálu z hradu  (bez nálezových okolností) 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  <a:defRPr/>
            </a:pPr>
            <a:r>
              <a:rPr lang="cs-CZ" sz="1900" dirty="0"/>
              <a:t>                       –   nádobka na vodu z hrobu sv. </a:t>
            </a:r>
            <a:r>
              <a:rPr lang="cs-CZ" sz="1900" dirty="0" err="1"/>
              <a:t>Menase</a:t>
            </a:r>
            <a:r>
              <a:rPr lang="cs-CZ" sz="1900" dirty="0"/>
              <a:t> uctívaného koptskou církví 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  <a:defRPr/>
            </a:pPr>
            <a:r>
              <a:rPr lang="cs-CZ" sz="1900" dirty="0"/>
              <a:t>                            v Egyptě, Etiopii, Núbii a </a:t>
            </a:r>
            <a:r>
              <a:rPr lang="cs-CZ" sz="1900" dirty="0" err="1"/>
              <a:t>Sudánu</a:t>
            </a:r>
            <a:endParaRPr lang="cs-CZ" sz="1900" dirty="0"/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  <a:defRPr/>
            </a:pPr>
            <a:r>
              <a:rPr lang="cs-CZ" sz="1900" dirty="0"/>
              <a:t> </a:t>
            </a:r>
          </a:p>
          <a:p>
            <a:pPr>
              <a:lnSpc>
                <a:spcPct val="170000"/>
              </a:lnSpc>
              <a:spcBef>
                <a:spcPts val="0"/>
              </a:spcBef>
              <a:defRPr/>
            </a:pPr>
            <a:r>
              <a:rPr lang="cs-CZ" sz="1900" b="1" dirty="0"/>
              <a:t>Sv. </a:t>
            </a:r>
            <a:r>
              <a:rPr lang="cs-CZ" sz="1900" b="1" dirty="0" err="1"/>
              <a:t>Menas</a:t>
            </a:r>
            <a:r>
              <a:rPr lang="cs-CZ" sz="1900" b="1" dirty="0"/>
              <a:t>   </a:t>
            </a:r>
            <a:r>
              <a:rPr lang="cs-CZ" sz="1900" dirty="0"/>
              <a:t>–   původně římský voják, který se veřejně přihlásil ke křesťanství 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  <a:defRPr/>
            </a:pPr>
            <a:r>
              <a:rPr lang="cs-CZ" sz="1900" dirty="0"/>
              <a:t>                          –   </a:t>
            </a:r>
            <a:r>
              <a:rPr lang="cs-CZ" sz="1900" b="1" dirty="0"/>
              <a:t>296:</a:t>
            </a:r>
            <a:r>
              <a:rPr lang="cs-CZ" sz="1900" dirty="0"/>
              <a:t>   sťat, tělo na velbloudu odvezli do Egypta a pohřbili (kde se zastavil)</a:t>
            </a:r>
          </a:p>
          <a:p>
            <a:pPr>
              <a:lnSpc>
                <a:spcPct val="170000"/>
              </a:lnSpc>
              <a:spcBef>
                <a:spcPts val="0"/>
              </a:spcBef>
              <a:defRPr/>
            </a:pPr>
            <a:r>
              <a:rPr lang="cs-CZ" sz="1900" b="1" dirty="0"/>
              <a:t>4. – 6. stol.:   </a:t>
            </a:r>
            <a:r>
              <a:rPr lang="cs-CZ" sz="1900" dirty="0"/>
              <a:t>Karm </a:t>
            </a:r>
            <a:r>
              <a:rPr lang="cs-CZ" sz="1900" dirty="0" err="1"/>
              <a:t>Abu</a:t>
            </a:r>
            <a:r>
              <a:rPr lang="cs-CZ" sz="1900" dirty="0"/>
              <a:t> Mina u Alexandrie  –  poutní místo (kultovní komplex)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  <a:defRPr/>
            </a:pPr>
            <a:r>
              <a:rPr lang="cs-CZ" sz="1900" dirty="0"/>
              <a:t>      </a:t>
            </a:r>
            <a:r>
              <a:rPr lang="cs-CZ" sz="1900" b="1" dirty="0"/>
              <a:t>849:  </a:t>
            </a:r>
            <a:r>
              <a:rPr lang="cs-CZ" sz="1900" dirty="0"/>
              <a:t>opuštěn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  <a:defRPr/>
            </a:pPr>
            <a:r>
              <a:rPr lang="cs-CZ" sz="1900" b="1" dirty="0"/>
              <a:t>     14. stol.:  </a:t>
            </a:r>
            <a:r>
              <a:rPr lang="cs-CZ" sz="1900" dirty="0"/>
              <a:t>ostatky přeneseny do Káhiry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  <a:defRPr/>
            </a:pPr>
            <a:endParaRPr lang="cs-CZ" sz="1900" dirty="0"/>
          </a:p>
          <a:p>
            <a:pPr>
              <a:lnSpc>
                <a:spcPct val="170000"/>
              </a:lnSpc>
              <a:spcBef>
                <a:spcPts val="0"/>
              </a:spcBef>
              <a:defRPr/>
            </a:pPr>
            <a:r>
              <a:rPr lang="cs-CZ" sz="1900" b="1" dirty="0"/>
              <a:t>Výzkumy:</a:t>
            </a:r>
            <a:r>
              <a:rPr lang="cs-CZ" sz="1900" dirty="0"/>
              <a:t>  1905 – 1907:  C. F. Kaufmana z Frankfurtu n. M.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cs-CZ" sz="1900" dirty="0"/>
              <a:t>                         1961 – 1981:  polská expedice Z. </a:t>
            </a:r>
            <a:r>
              <a:rPr lang="cs-CZ" sz="1900" dirty="0" err="1"/>
              <a:t>Kissa</a:t>
            </a:r>
            <a:r>
              <a:rPr lang="cs-CZ" sz="1900" dirty="0"/>
              <a:t> (stratigrafie)  3 periody:     1.   480 – 560 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cs-CZ" sz="1900" dirty="0"/>
              <a:t>                                                                                                                                             2.   </a:t>
            </a:r>
            <a:r>
              <a:rPr lang="cs-CZ" sz="1900" b="1" dirty="0"/>
              <a:t>560 – 610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cs-CZ" sz="1900" dirty="0"/>
              <a:t>                                                                                                                                             3.   610 – 650</a:t>
            </a:r>
          </a:p>
          <a:p>
            <a:pPr>
              <a:lnSpc>
                <a:spcPct val="170000"/>
              </a:lnSpc>
              <a:spcBef>
                <a:spcPts val="0"/>
              </a:spcBef>
              <a:defRPr/>
            </a:pPr>
            <a:r>
              <a:rPr lang="cs-CZ" sz="1900" b="1" dirty="0"/>
              <a:t>Rozšíření: </a:t>
            </a:r>
            <a:r>
              <a:rPr lang="cs-CZ" sz="1900" dirty="0"/>
              <a:t> Francie, Německo, Švýcarsko, Rakousko, Polsko, Maďarsko, Rumunsko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cs-CZ" sz="1500" dirty="0"/>
          </a:p>
        </p:txBody>
      </p:sp>
      <p:pic>
        <p:nvPicPr>
          <p:cNvPr id="76804" name="Picture 4" descr="P 10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5" t="10809" r="7414" b="11417"/>
          <a:stretch>
            <a:fillRect/>
          </a:stretch>
        </p:blipFill>
        <p:spPr bwMode="auto">
          <a:xfrm>
            <a:off x="8516937" y="673259"/>
            <a:ext cx="3494088" cy="361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2" t="36806" r="30727" b="36607"/>
          <a:stretch>
            <a:fillRect/>
          </a:stretch>
        </p:blipFill>
        <p:spPr bwMode="auto">
          <a:xfrm>
            <a:off x="8335963" y="4408328"/>
            <a:ext cx="3856037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79703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1"/>
          <a:stretch/>
        </p:blipFill>
        <p:spPr>
          <a:xfrm>
            <a:off x="8275326" y="2399"/>
            <a:ext cx="2815472" cy="397192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707" y="4083879"/>
            <a:ext cx="3736693" cy="279912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386" y="0"/>
            <a:ext cx="3288269" cy="397672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107157"/>
            <a:ext cx="3733800" cy="397672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900" y="3971924"/>
            <a:ext cx="3848100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1957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41439" y="-358868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Literatura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715973"/>
            <a:ext cx="11353800" cy="614202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v-SE" sz="1800" dirty="0"/>
              <a:t>ANDERSSON, L., 1989: Pilgrimsmärken och vallfart. Medeltida pilgrimskultur i Skandinavien, Lund Studies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800" dirty="0"/>
              <a:t>    in Medieval Archeology VII, 161–165. Lund.</a:t>
            </a:r>
            <a:endParaRPr lang="pl-PL" sz="1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BAIER, R. – KÜHTREIBER, T. – SCHMID, Ch., 2013: </a:t>
            </a:r>
            <a:r>
              <a:rPr lang="cs-CZ" sz="1800" dirty="0" err="1"/>
              <a:t>Pilgerzeichenfunde</a:t>
            </a:r>
            <a:r>
              <a:rPr lang="cs-CZ" sz="1800" dirty="0"/>
              <a:t> in </a:t>
            </a:r>
            <a:r>
              <a:rPr lang="cs-CZ" sz="1800" dirty="0" err="1"/>
              <a:t>Österreich</a:t>
            </a:r>
            <a:r>
              <a:rPr lang="cs-CZ" sz="1800" dirty="0"/>
              <a:t> –</a:t>
            </a:r>
            <a:r>
              <a:rPr lang="cs-CZ" sz="1800" dirty="0" err="1"/>
              <a:t>Pilgerzeichen</a:t>
            </a:r>
            <a:r>
              <a:rPr lang="cs-CZ" sz="1800" dirty="0"/>
              <a:t> </a:t>
            </a:r>
            <a:r>
              <a:rPr lang="cs-CZ" sz="1800" dirty="0" err="1"/>
              <a:t>aus</a:t>
            </a:r>
            <a:r>
              <a:rPr lang="cs-CZ" sz="1800" dirty="0"/>
              <a:t> </a:t>
            </a:r>
            <a:r>
              <a:rPr lang="cs-CZ" sz="1800" dirty="0" err="1"/>
              <a:t>österreichischen</a:t>
            </a:r>
            <a:r>
              <a:rPr lang="cs-CZ" sz="1800" dirty="0"/>
              <a:t> </a:t>
            </a:r>
            <a:r>
              <a:rPr lang="cs-CZ" sz="1800" dirty="0" err="1"/>
              <a:t>Wallfahrtsstätten</a:t>
            </a:r>
            <a:r>
              <a:rPr lang="cs-CZ" sz="1800" dirty="0"/>
              <a:t>. In:  </a:t>
            </a:r>
            <a:r>
              <a:rPr lang="cs-CZ" sz="1800" dirty="0" err="1"/>
              <a:t>Europäische</a:t>
            </a:r>
            <a:r>
              <a:rPr lang="cs-CZ" sz="1800" dirty="0"/>
              <a:t> </a:t>
            </a:r>
            <a:r>
              <a:rPr lang="cs-CZ" sz="1800" dirty="0" err="1"/>
              <a:t>Wallfahrtsstudien</a:t>
            </a:r>
            <a:r>
              <a:rPr lang="cs-CZ" sz="1800" dirty="0"/>
              <a:t>: </a:t>
            </a:r>
            <a:r>
              <a:rPr lang="cs-CZ" sz="1800" dirty="0" err="1"/>
              <a:t>Wallfahrer</a:t>
            </a:r>
            <a:r>
              <a:rPr lang="cs-CZ" sz="1800" dirty="0"/>
              <a:t> </a:t>
            </a:r>
            <a:r>
              <a:rPr lang="cs-CZ" sz="1800" dirty="0" err="1"/>
              <a:t>aus</a:t>
            </a:r>
            <a:r>
              <a:rPr lang="cs-CZ" sz="1800" dirty="0"/>
              <a:t> dem Osten </a:t>
            </a:r>
            <a:r>
              <a:rPr lang="cs-CZ" sz="1800" dirty="0" err="1"/>
              <a:t>Mittelalterliche</a:t>
            </a:r>
            <a:r>
              <a:rPr lang="cs-CZ" sz="1800" dirty="0"/>
              <a:t> </a:t>
            </a:r>
            <a:r>
              <a:rPr lang="cs-CZ" sz="1800" dirty="0" err="1"/>
              <a:t>Pilgerzeichen</a:t>
            </a:r>
            <a:r>
              <a:rPr lang="cs-CZ" sz="1800" dirty="0"/>
              <a:t> </a:t>
            </a:r>
            <a:r>
              <a:rPr lang="cs-CZ" sz="1800" dirty="0" err="1"/>
              <a:t>zwischen</a:t>
            </a:r>
            <a:r>
              <a:rPr lang="cs-CZ" sz="1800" dirty="0"/>
              <a:t> </a:t>
            </a:r>
            <a:r>
              <a:rPr lang="cs-CZ" sz="1800" dirty="0" err="1"/>
              <a:t>Ostsee</a:t>
            </a:r>
            <a:r>
              <a:rPr lang="cs-CZ" sz="1800" dirty="0"/>
              <a:t>, </a:t>
            </a:r>
            <a:r>
              <a:rPr lang="cs-CZ" sz="1800" dirty="0" err="1"/>
              <a:t>Donau</a:t>
            </a:r>
            <a:r>
              <a:rPr lang="cs-CZ" sz="1800" dirty="0"/>
              <a:t> </a:t>
            </a:r>
            <a:r>
              <a:rPr lang="cs-CZ" sz="1800" dirty="0" err="1"/>
              <a:t>und</a:t>
            </a:r>
            <a:r>
              <a:rPr lang="cs-CZ" sz="1800" dirty="0"/>
              <a:t> </a:t>
            </a:r>
            <a:r>
              <a:rPr lang="cs-CZ" sz="1800" dirty="0" err="1"/>
              <a:t>Seine</a:t>
            </a:r>
            <a:r>
              <a:rPr lang="cs-CZ" sz="1800" dirty="0"/>
              <a:t>. </a:t>
            </a:r>
            <a:r>
              <a:rPr lang="cs-CZ" sz="1800" dirty="0" err="1"/>
              <a:t>Beiträge</a:t>
            </a:r>
            <a:r>
              <a:rPr lang="cs-CZ" sz="1800" dirty="0"/>
              <a:t> der </a:t>
            </a:r>
            <a:r>
              <a:rPr lang="cs-CZ" sz="1800" dirty="0" err="1"/>
              <a:t>Tagung</a:t>
            </a:r>
            <a:r>
              <a:rPr lang="cs-CZ" sz="1800" dirty="0"/>
              <a:t> </a:t>
            </a:r>
            <a:r>
              <a:rPr lang="cs-CZ" sz="1800" dirty="0" err="1"/>
              <a:t>Perspektiven</a:t>
            </a:r>
            <a:r>
              <a:rPr lang="cs-CZ" sz="1800" dirty="0"/>
              <a:t> der </a:t>
            </a:r>
            <a:r>
              <a:rPr lang="cs-CZ" sz="1800" dirty="0" err="1"/>
              <a:t>europäischen</a:t>
            </a:r>
            <a:r>
              <a:rPr lang="cs-CZ" sz="1800" dirty="0"/>
              <a:t> </a:t>
            </a:r>
            <a:r>
              <a:rPr lang="cs-CZ" sz="1800" dirty="0" err="1"/>
              <a:t>Pilgerzeichenforschung</a:t>
            </a:r>
            <a:r>
              <a:rPr lang="cs-CZ" sz="1800" dirty="0"/>
              <a:t> (</a:t>
            </a:r>
            <a:r>
              <a:rPr lang="cs-CZ" sz="1800" dirty="0" err="1"/>
              <a:t>Kühne</a:t>
            </a:r>
            <a:r>
              <a:rPr lang="cs-CZ" sz="1800" dirty="0"/>
              <a:t> H., </a:t>
            </a:r>
            <a:r>
              <a:rPr lang="cs-CZ" sz="1800" dirty="0" err="1"/>
              <a:t>Lambacher</a:t>
            </a:r>
            <a:r>
              <a:rPr lang="cs-CZ" sz="1800" dirty="0"/>
              <a:t> L., Hrdina J., </a:t>
            </a:r>
            <a:r>
              <a:rPr lang="cs-CZ" sz="1800" dirty="0" err="1"/>
              <a:t>red</a:t>
            </a:r>
            <a:r>
              <a:rPr lang="cs-CZ" sz="1800" dirty="0"/>
              <a:t>.), t. 10 (2013), 219–273.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KOUŘIL, P., 2002: </a:t>
            </a:r>
            <a:r>
              <a:rPr lang="cs-CZ" sz="1800" dirty="0" err="1"/>
              <a:t>Menasova</a:t>
            </a:r>
            <a:r>
              <a:rPr lang="cs-CZ" sz="1800" dirty="0"/>
              <a:t> ampule z hradu </a:t>
            </a:r>
            <a:r>
              <a:rPr lang="cs-CZ" sz="1800" dirty="0" err="1"/>
              <a:t>Rychleby</a:t>
            </a:r>
            <a:r>
              <a:rPr lang="cs-CZ" sz="1800" dirty="0"/>
              <a:t> (?) ve Slezsku. In: Pro </a:t>
            </a:r>
            <a:r>
              <a:rPr lang="cs-CZ" sz="1800" dirty="0" err="1"/>
              <a:t>arte</a:t>
            </a:r>
            <a:r>
              <a:rPr lang="cs-CZ" sz="1800" dirty="0"/>
              <a:t>. Sborník k poctě Ivo Hlobila (Prix, D., </a:t>
            </a:r>
            <a:r>
              <a:rPr lang="cs-CZ" sz="1800" dirty="0" err="1"/>
              <a:t>ed</a:t>
            </a:r>
            <a:r>
              <a:rPr lang="cs-CZ" sz="1800" dirty="0"/>
              <a:t>.), 15–19. Praha.</a:t>
            </a:r>
            <a:endParaRPr lang="pl-PL" sz="1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1800" dirty="0"/>
              <a:t>MANIKOWSKA, H., 2008: Jerozolima – Rzym – Compostela. Wielkie pielgrzymowanie u schyłku średniowiecza. </a:t>
            </a:r>
            <a:r>
              <a:rPr lang="cs-CZ" sz="1800" dirty="0" err="1"/>
              <a:t>Wrocław</a:t>
            </a:r>
            <a:r>
              <a:rPr lang="cs-CZ" sz="1800" dirty="0"/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800" dirty="0" err="1"/>
              <a:t>Ohler</a:t>
            </a:r>
            <a:r>
              <a:rPr lang="cs-CZ" sz="1800" dirty="0"/>
              <a:t>, N., 2002: Náboženské poutě ve středověku a novověku. Vyšehrad, Praha.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SLIVKA, M., 1998: Středověký homo </a:t>
            </a:r>
            <a:r>
              <a:rPr lang="cs-CZ" sz="1800" dirty="0" err="1"/>
              <a:t>viator</a:t>
            </a:r>
            <a:r>
              <a:rPr lang="cs-CZ" sz="1800" dirty="0"/>
              <a:t> – Der </a:t>
            </a:r>
            <a:r>
              <a:rPr lang="cs-CZ" sz="1800" dirty="0" err="1"/>
              <a:t>mittelalterliche</a:t>
            </a:r>
            <a:r>
              <a:rPr lang="cs-CZ" sz="1800" dirty="0"/>
              <a:t> homo </a:t>
            </a:r>
            <a:r>
              <a:rPr lang="cs-CZ" sz="1800" dirty="0" err="1"/>
              <a:t>viator</a:t>
            </a:r>
            <a:r>
              <a:rPr lang="cs-CZ" sz="1800" dirty="0"/>
              <a:t>, AH 23, 303–322.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TERYNGEROVÁ, H., 2002: Středověké poutnictví a jeho odraz v archeologickém materiálu. K nálezu poutního odznaku z Opavy. In: Pro </a:t>
            </a:r>
            <a:r>
              <a:rPr lang="cs-CZ" sz="1800" dirty="0" err="1"/>
              <a:t>Arte</a:t>
            </a:r>
            <a:r>
              <a:rPr lang="cs-CZ" sz="1800" dirty="0"/>
              <a:t>. Sborník k poctě Ivo Hlobila, 31–34. Praha.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VELÍMSKÝ, T., 1998: K nálezům středověkých poutních odznaků v českých zemích – </a:t>
            </a:r>
            <a:r>
              <a:rPr lang="cs-CZ" sz="1800" dirty="0" err="1"/>
              <a:t>Zu</a:t>
            </a:r>
            <a:r>
              <a:rPr lang="cs-CZ" sz="1800" dirty="0"/>
              <a:t> den Funde der </a:t>
            </a:r>
            <a:r>
              <a:rPr lang="de-DE" sz="1800" dirty="0"/>
              <a:t>mittelalterlichen Pilgerzeichen aus böhmischen Ländern, AH 23, 435–456.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800" dirty="0"/>
              <a:t>   </a:t>
            </a:r>
            <a:r>
              <a:rPr lang="en-US" sz="1800" dirty="0"/>
              <a:t>– 2006: Reflection of Pilgrimages in the Material Culture of the Czech Middle </a:t>
            </a:r>
            <a:r>
              <a:rPr lang="en-US" sz="1800" dirty="0" err="1"/>
              <a:t>Agens</a:t>
            </a:r>
            <a:r>
              <a:rPr lang="en-US" sz="1800" dirty="0"/>
              <a:t>. In: </a:t>
            </a:r>
            <a:r>
              <a:rPr lang="en-US" sz="1800" dirty="0" err="1"/>
              <a:t>Wallfahrten</a:t>
            </a:r>
            <a:endParaRPr lang="cs-CZ" sz="1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800" dirty="0"/>
              <a:t>     </a:t>
            </a:r>
            <a:r>
              <a:rPr lang="en-US" sz="1800" dirty="0"/>
              <a:t> in</a:t>
            </a:r>
            <a:r>
              <a:rPr lang="cs-CZ" sz="1800" dirty="0"/>
              <a:t> </a:t>
            </a:r>
            <a:r>
              <a:rPr lang="de-DE" sz="1800" dirty="0"/>
              <a:t>der europäischen Kultur-</a:t>
            </a:r>
            <a:r>
              <a:rPr lang="de-DE" sz="1800" dirty="0" err="1"/>
              <a:t>Pilgrimage</a:t>
            </a:r>
            <a:r>
              <a:rPr lang="de-DE" sz="1800" dirty="0"/>
              <a:t> in European Culture. Europäische Wallfahrtstudien, Band 1 (</a:t>
            </a:r>
            <a:r>
              <a:rPr lang="de-DE" sz="1800" dirty="0" err="1"/>
              <a:t>Doležal</a:t>
            </a:r>
            <a:r>
              <a:rPr lang="de-DE" sz="1800" dirty="0"/>
              <a:t>,</a:t>
            </a:r>
            <a:r>
              <a:rPr lang="cs-CZ" sz="1800" dirty="0"/>
              <a:t> </a:t>
            </a:r>
            <a:r>
              <a:rPr lang="de-DE" sz="1800" dirty="0"/>
              <a:t>D.–</a:t>
            </a:r>
            <a:endParaRPr lang="cs-CZ" sz="1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800" dirty="0"/>
              <a:t>      </a:t>
            </a:r>
            <a:r>
              <a:rPr lang="de-DE" sz="1800" dirty="0"/>
              <a:t>Kühne,</a:t>
            </a:r>
            <a:r>
              <a:rPr lang="cs-CZ" sz="1800" dirty="0"/>
              <a:t> </a:t>
            </a:r>
            <a:r>
              <a:rPr lang="de-DE" sz="1800" dirty="0"/>
              <a:t>H., </a:t>
            </a:r>
            <a:r>
              <a:rPr lang="de-DE" sz="1800" dirty="0" err="1"/>
              <a:t>edd</a:t>
            </a:r>
            <a:r>
              <a:rPr lang="de-DE" sz="1800" dirty="0"/>
              <a:t>.), 253–270. Frankfurt am Main.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1800" dirty="0"/>
              <a:t>WACHOWSKI, K., 2005: Średniowieczne pielgrzymki mieszkańców Śląska, Archeologia Polski 50, z. 1–2, </a:t>
            </a:r>
            <a:r>
              <a:rPr lang="cs-CZ" sz="1800" dirty="0"/>
              <a:t>103–128.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ZŮBEK, A., 2013: Nález svatojakubské mušle ze středověkého hřbitova při kostele sv. Jakuba v Brně, AR LXV, 401–404.</a:t>
            </a:r>
          </a:p>
        </p:txBody>
      </p:sp>
    </p:spTree>
    <p:extLst>
      <p:ext uri="{BB962C8B-B14F-4D97-AF65-F5344CB8AC3E}">
        <p14:creationId xmlns:p14="http://schemas.microsoft.com/office/powerpoint/2010/main" val="24549632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Nadpis 1"/>
          <p:cNvSpPr>
            <a:spLocks noGrp="1"/>
          </p:cNvSpPr>
          <p:nvPr>
            <p:ph type="title"/>
          </p:nvPr>
        </p:nvSpPr>
        <p:spPr>
          <a:xfrm>
            <a:off x="1981200" y="20638"/>
            <a:ext cx="8229600" cy="1143000"/>
          </a:xfrm>
        </p:spPr>
        <p:txBody>
          <a:bodyPr/>
          <a:lstStyle/>
          <a:p>
            <a:r>
              <a:rPr lang="cs-CZ" altLang="cs-CZ" sz="3200" b="1" dirty="0"/>
              <a:t>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Zemské stezky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82885" y="1163638"/>
            <a:ext cx="11709115" cy="567372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b="1" dirty="0">
                <a:solidFill>
                  <a:srgbClr val="FF0000"/>
                </a:solidFill>
              </a:rPr>
              <a:t>Jantarová stezka  </a:t>
            </a:r>
            <a:r>
              <a:rPr lang="cs-CZ" sz="1800" dirty="0"/>
              <a:t>–</a:t>
            </a:r>
            <a:r>
              <a:rPr lang="cs-CZ" sz="1800" b="1" dirty="0"/>
              <a:t>  </a:t>
            </a:r>
            <a:r>
              <a:rPr lang="cs-CZ" sz="1800" dirty="0"/>
              <a:t>fungovala od pravěku, několik tras</a:t>
            </a:r>
          </a:p>
          <a:p>
            <a:pPr marL="0" indent="0">
              <a:buNone/>
              <a:defRPr/>
            </a:pPr>
            <a:endParaRPr lang="cs-CZ" sz="1800" b="1" dirty="0"/>
          </a:p>
          <a:p>
            <a:pPr>
              <a:defRPr/>
            </a:pPr>
            <a:r>
              <a:rPr lang="cs-CZ" sz="1800" dirty="0"/>
              <a:t>1. </a:t>
            </a:r>
            <a:r>
              <a:rPr lang="cs-CZ" sz="1800" b="1" dirty="0"/>
              <a:t>od </a:t>
            </a:r>
            <a:r>
              <a:rPr lang="cs-CZ" sz="1800" b="1" dirty="0" err="1"/>
              <a:t>Heinburku</a:t>
            </a:r>
            <a:r>
              <a:rPr lang="cs-CZ" sz="1800" b="1" dirty="0"/>
              <a:t> </a:t>
            </a:r>
            <a:r>
              <a:rPr lang="cs-CZ" sz="1800" dirty="0"/>
              <a:t>(římské </a:t>
            </a:r>
            <a:r>
              <a:rPr lang="cs-CZ" sz="1800" dirty="0" err="1"/>
              <a:t>Carnuntum</a:t>
            </a:r>
            <a:r>
              <a:rPr lang="cs-CZ" sz="1800" dirty="0"/>
              <a:t>):  podél Moravy na Břeclav, Hodonín a Přerov, podél Bečvy a Odry k Baltu.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dirty="0"/>
              <a:t>2. </a:t>
            </a:r>
            <a:r>
              <a:rPr lang="cs-CZ" sz="1800" b="1" dirty="0"/>
              <a:t>od Vídně </a:t>
            </a:r>
            <a:r>
              <a:rPr lang="cs-CZ" sz="1800" dirty="0"/>
              <a:t>(</a:t>
            </a:r>
            <a:r>
              <a:rPr lang="cs-CZ" sz="1800" dirty="0" err="1"/>
              <a:t>Vindobona</a:t>
            </a:r>
            <a:r>
              <a:rPr lang="cs-CZ" sz="1800" dirty="0"/>
              <a:t>):  podél pravého břehu Dunaje na Lávu (</a:t>
            </a:r>
            <a:r>
              <a:rPr lang="cs-CZ" sz="1800" dirty="0" err="1"/>
              <a:t>Laa</a:t>
            </a:r>
            <a:r>
              <a:rPr lang="cs-CZ" sz="1800" dirty="0"/>
              <a:t> </a:t>
            </a:r>
            <a:r>
              <a:rPr lang="cs-CZ" sz="1800" dirty="0" err="1"/>
              <a:t>an</a:t>
            </a:r>
            <a:r>
              <a:rPr lang="cs-CZ" sz="1800" dirty="0"/>
              <a:t> der </a:t>
            </a:r>
            <a:r>
              <a:rPr lang="cs-CZ" sz="1800" dirty="0" err="1"/>
              <a:t>Thaya</a:t>
            </a:r>
            <a:r>
              <a:rPr lang="cs-CZ" sz="1800" dirty="0"/>
              <a:t>), Židlochovice, Mušova, Pohořelice, 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Vyškov a </a:t>
            </a:r>
            <a:r>
              <a:rPr lang="cs-CZ" sz="1800" dirty="0" err="1"/>
              <a:t>Přerovam</a:t>
            </a:r>
            <a:r>
              <a:rPr lang="cs-CZ" sz="1800" dirty="0"/>
              <a:t> kde se spojila s trasou od Hodonína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dirty="0"/>
              <a:t>3. </a:t>
            </a:r>
            <a:r>
              <a:rPr lang="cs-CZ" sz="1800" b="1" dirty="0"/>
              <a:t>z Kremže:   </a:t>
            </a:r>
            <a:r>
              <a:rPr lang="cs-CZ" sz="1800" dirty="0"/>
              <a:t>na Znojmo, Pravlov k Židlochovicím.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dirty="0"/>
              <a:t> </a:t>
            </a:r>
            <a:r>
              <a:rPr lang="cs-CZ" sz="1800" b="1" dirty="0"/>
              <a:t>Boční trasy  </a:t>
            </a:r>
            <a:r>
              <a:rPr lang="cs-CZ" sz="1800" dirty="0"/>
              <a:t>–  severní:  od Olomouce 3 směry:   </a:t>
            </a:r>
            <a:r>
              <a:rPr lang="cs-CZ" sz="1800" b="1" dirty="0"/>
              <a:t>Jičínská stezka </a:t>
            </a:r>
            <a:r>
              <a:rPr lang="cs-CZ" sz="1800" dirty="0"/>
              <a:t>– Hranice, Starý Jičín Frýdek - odbočka na Těšín a Krakov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      </a:t>
            </a:r>
            <a:r>
              <a:rPr lang="cs-CZ" sz="1800" b="1" dirty="0" err="1"/>
              <a:t>Jívovská</a:t>
            </a:r>
            <a:r>
              <a:rPr lang="cs-CZ" sz="1800" b="1" dirty="0"/>
              <a:t> cesta </a:t>
            </a:r>
            <a:r>
              <a:rPr lang="cs-CZ" sz="1800" dirty="0"/>
              <a:t>– směr Dolany – Jívová – Opava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     </a:t>
            </a:r>
            <a:r>
              <a:rPr lang="cs-CZ" sz="1800" b="1" dirty="0"/>
              <a:t>Jesenická stezka </a:t>
            </a:r>
            <a:r>
              <a:rPr lang="cs-CZ" sz="1800" dirty="0"/>
              <a:t>– Dolany, Šternberk, Břidličná, Bruntál, na Vratislav</a:t>
            </a:r>
            <a:endParaRPr lang="cs-CZ" sz="1800" u="sng" dirty="0"/>
          </a:p>
          <a:p>
            <a:pPr>
              <a:defRPr/>
            </a:pPr>
            <a:endParaRPr lang="cs-CZ" sz="1800" u="sng" dirty="0"/>
          </a:p>
          <a:p>
            <a:pPr>
              <a:defRPr/>
            </a:pPr>
            <a:r>
              <a:rPr lang="cs-CZ" sz="1800" b="1" dirty="0"/>
              <a:t>Olešská cesta  </a:t>
            </a:r>
            <a:r>
              <a:rPr lang="cs-CZ" sz="1800" dirty="0"/>
              <a:t>–  procházela Jablunkovským průsmykem na Slovensko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621609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0CA419E-E192-440B-A833-C22D5D71F3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408" b="9277"/>
          <a:stretch/>
        </p:blipFill>
        <p:spPr>
          <a:xfrm>
            <a:off x="2163619" y="386222"/>
            <a:ext cx="6753986" cy="5192786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5DF10FCA-9D3B-48D7-BCAC-C866214EC299}"/>
              </a:ext>
            </a:extLst>
          </p:cNvPr>
          <p:cNvSpPr txBox="1"/>
          <p:nvPr/>
        </p:nvSpPr>
        <p:spPr>
          <a:xfrm>
            <a:off x="3821987" y="5825447"/>
            <a:ext cx="4054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Sv. Vendelín  </a:t>
            </a:r>
            <a:r>
              <a:rPr lang="cs-CZ" dirty="0"/>
              <a:t>–  patron poutníků (6. stol.) </a:t>
            </a:r>
          </a:p>
          <a:p>
            <a:r>
              <a:rPr lang="cs-CZ" dirty="0"/>
              <a:t>                        –</a:t>
            </a:r>
          </a:p>
        </p:txBody>
      </p:sp>
    </p:spTree>
    <p:extLst>
      <p:ext uri="{BB962C8B-B14F-4D97-AF65-F5344CB8AC3E}">
        <p14:creationId xmlns:p14="http://schemas.microsoft.com/office/powerpoint/2010/main" val="7213562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3509" y="692330"/>
            <a:ext cx="11878491" cy="616567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b="1" dirty="0"/>
              <a:t>Česká stezka  </a:t>
            </a:r>
            <a:r>
              <a:rPr lang="cs-CZ" sz="1800" dirty="0"/>
              <a:t>–</a:t>
            </a:r>
            <a:r>
              <a:rPr lang="cs-CZ" sz="1800" b="1" dirty="0"/>
              <a:t> </a:t>
            </a:r>
            <a:r>
              <a:rPr lang="cs-CZ" sz="1800" dirty="0"/>
              <a:t>spojnice Čech – Moravy – Slovenska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–  vedla od Prahy přes Pardubice, Brno, Hodonín na Slovensko (Štúrovo) a díl na maďarskou Ostřihom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</a:t>
            </a:r>
            <a:r>
              <a:rPr lang="cs-CZ" sz="1800" b="1" dirty="0" err="1"/>
              <a:t>Trstenická</a:t>
            </a:r>
            <a:r>
              <a:rPr lang="cs-CZ" sz="1800" b="1" dirty="0"/>
              <a:t> stezka </a:t>
            </a:r>
            <a:r>
              <a:rPr lang="cs-CZ" sz="1800" dirty="0"/>
              <a:t>– část mezi Prahou a Brnem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</a:t>
            </a:r>
            <a:r>
              <a:rPr lang="cs-CZ" sz="1800" b="1" dirty="0"/>
              <a:t>Brněnská cesta, Měnínská cesta  </a:t>
            </a:r>
            <a:r>
              <a:rPr lang="cs-CZ" sz="1800" dirty="0"/>
              <a:t>–  směrem na Vyškov</a:t>
            </a:r>
            <a:endParaRPr lang="cs-CZ" sz="1800" u="sng" dirty="0"/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Uherská cesta  </a:t>
            </a:r>
            <a:r>
              <a:rPr lang="cs-CZ" sz="1800" dirty="0"/>
              <a:t>–  podél Olšavy:  od Uherského Hradiště, přes Uherský brod na Slovensko k Váhu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 err="1"/>
              <a:t>Haberská</a:t>
            </a:r>
            <a:r>
              <a:rPr lang="cs-CZ" sz="1800" b="1" dirty="0"/>
              <a:t> cesta  </a:t>
            </a:r>
            <a:r>
              <a:rPr lang="cs-CZ" sz="1800" dirty="0"/>
              <a:t>–</a:t>
            </a:r>
            <a:r>
              <a:rPr lang="cs-CZ" sz="1800" b="1" dirty="0"/>
              <a:t>  </a:t>
            </a:r>
            <a:r>
              <a:rPr lang="cs-CZ" sz="1800" dirty="0"/>
              <a:t>přes Znojmo, Jihlavu,  </a:t>
            </a:r>
            <a:r>
              <a:rPr lang="cs-CZ" sz="1800" dirty="0" err="1"/>
              <a:t>Havl</a:t>
            </a:r>
            <a:r>
              <a:rPr lang="cs-CZ" sz="1800" dirty="0"/>
              <a:t>. Brod na Kolín, kde se napojila na Českou stezku (do Prahy)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–  název dle lokality Habry (mezi Čáslaví a </a:t>
            </a:r>
            <a:r>
              <a:rPr lang="cs-CZ" sz="1800" dirty="0" err="1"/>
              <a:t>Havl</a:t>
            </a:r>
            <a:r>
              <a:rPr lang="cs-CZ" sz="1800" dirty="0"/>
              <a:t>. Brodem)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–  </a:t>
            </a:r>
            <a:r>
              <a:rPr lang="cs-CZ" sz="1800" b="1" dirty="0"/>
              <a:t>Jihlavská cesta  </a:t>
            </a:r>
            <a:r>
              <a:rPr lang="cs-CZ" sz="1800" dirty="0"/>
              <a:t>–  severní úsek mimo Habry (od 12. stol.)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–  další názvy:  </a:t>
            </a:r>
            <a:r>
              <a:rPr lang="cs-CZ" sz="1800" u="sng" dirty="0"/>
              <a:t>Znojemská, Vídeňská cesta</a:t>
            </a:r>
          </a:p>
          <a:p>
            <a:pPr marL="0" indent="0">
              <a:buNone/>
              <a:defRPr/>
            </a:pPr>
            <a:endParaRPr lang="cs-CZ" sz="1800" u="sng" dirty="0"/>
          </a:p>
          <a:p>
            <a:pPr>
              <a:defRPr/>
            </a:pPr>
            <a:r>
              <a:rPr lang="cs-CZ" sz="1800" dirty="0"/>
              <a:t>  </a:t>
            </a:r>
            <a:r>
              <a:rPr lang="cs-CZ" sz="1800" b="1" dirty="0"/>
              <a:t>Libická cesta  </a:t>
            </a:r>
            <a:r>
              <a:rPr lang="cs-CZ" sz="1800" dirty="0"/>
              <a:t>–</a:t>
            </a:r>
            <a:r>
              <a:rPr lang="cs-CZ" sz="1800" b="1" dirty="0"/>
              <a:t>  </a:t>
            </a:r>
            <a:r>
              <a:rPr lang="cs-CZ" sz="1800" dirty="0" err="1"/>
              <a:t>nazev</a:t>
            </a:r>
            <a:r>
              <a:rPr lang="cs-CZ" sz="1800" dirty="0"/>
              <a:t> dle Libice nad Doubravníkem, dále šla na Žďár a Velké Meziříčí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–  někdy je označována jako Žďárská cesta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0772745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4256" y="750013"/>
            <a:ext cx="11805007" cy="633915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b="1" dirty="0"/>
              <a:t>Linecká cesta  </a:t>
            </a:r>
            <a:r>
              <a:rPr lang="cs-CZ" sz="1800" dirty="0"/>
              <a:t>–</a:t>
            </a:r>
            <a:r>
              <a:rPr lang="cs-CZ" sz="1800" b="1" dirty="0"/>
              <a:t> </a:t>
            </a:r>
            <a:r>
              <a:rPr lang="cs-CZ" sz="1800" dirty="0"/>
              <a:t> z Lince do  Prahy po pravém břehu Vltavy přes Týn n. Vltavou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–  v úseku České Budějovice – Praha vedla v trase Pasovské cesty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Pasovská cesta  </a:t>
            </a:r>
            <a:r>
              <a:rPr lang="cs-CZ" sz="1800" dirty="0"/>
              <a:t>–</a:t>
            </a:r>
            <a:r>
              <a:rPr lang="cs-CZ" sz="1800" b="1" dirty="0"/>
              <a:t> </a:t>
            </a:r>
            <a:r>
              <a:rPr lang="cs-CZ" sz="1800" dirty="0"/>
              <a:t>označována také jako </a:t>
            </a:r>
            <a:r>
              <a:rPr lang="cs-CZ" sz="1800" b="1" dirty="0"/>
              <a:t>Prachatická cesta </a:t>
            </a:r>
            <a:r>
              <a:rPr lang="cs-CZ" sz="1800" dirty="0"/>
              <a:t>či </a:t>
            </a:r>
            <a:r>
              <a:rPr lang="cs-CZ" sz="1800" b="1" dirty="0"/>
              <a:t>Zlatá cesta </a:t>
            </a:r>
            <a:r>
              <a:rPr lang="cs-CZ" sz="1800" dirty="0"/>
              <a:t>(lat.: via </a:t>
            </a:r>
            <a:r>
              <a:rPr lang="cs-CZ" sz="1800" dirty="0" err="1"/>
              <a:t>Bohemica</a:t>
            </a:r>
            <a:r>
              <a:rPr lang="cs-CZ" sz="1800" dirty="0"/>
              <a:t>, první zpráva: 1010)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–  spojovala Pasov přes Volary, Prachatice, Písek s Prahou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–  vozila se po ní sůl ze solných ložisek (</a:t>
            </a:r>
            <a:r>
              <a:rPr lang="cs-CZ" sz="1800" dirty="0" err="1"/>
              <a:t>Hallein</a:t>
            </a:r>
            <a:r>
              <a:rPr lang="cs-CZ" sz="1800" dirty="0"/>
              <a:t>, </a:t>
            </a:r>
            <a:r>
              <a:rPr lang="cs-CZ" sz="1800" dirty="0" err="1"/>
              <a:t>hallstadt</a:t>
            </a:r>
            <a:r>
              <a:rPr lang="cs-CZ" sz="1800" dirty="0"/>
              <a:t>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–  sůl převážely soumarské kolony (soumarské řády)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–  od 14. stol. měla 3 hlavní větve: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1.  Dolní:  Pasov, Prachatice, </a:t>
            </a:r>
            <a:r>
              <a:rPr lang="cs-CZ" sz="1800" dirty="0" err="1"/>
              <a:t>Waldkirchen</a:t>
            </a:r>
            <a:r>
              <a:rPr lang="cs-CZ" sz="1800" dirty="0"/>
              <a:t>, Volary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2.  Střední:  Pasov, Vimperk, Strážný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3.  Horní: Pasov, </a:t>
            </a:r>
            <a:r>
              <a:rPr lang="cs-CZ" sz="1800" dirty="0" err="1"/>
              <a:t>Kašperké</a:t>
            </a:r>
            <a:r>
              <a:rPr lang="cs-CZ" sz="1800" dirty="0"/>
              <a:t> Hory a Kvildu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Norimberská cesta  </a:t>
            </a:r>
            <a:r>
              <a:rPr lang="cs-CZ" sz="1800" dirty="0"/>
              <a:t>–  z Prahy přes Beroun, Rokycany, Plzeň, Nýřany, Kladruby, Stříbro do </a:t>
            </a:r>
            <a:r>
              <a:rPr lang="cs-CZ" sz="1800" dirty="0" err="1"/>
              <a:t>Norimberka</a:t>
            </a:r>
            <a:r>
              <a:rPr lang="cs-CZ" sz="1800" dirty="0"/>
              <a:t>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–  trasa od Stříbra do Chebu:  </a:t>
            </a:r>
            <a:r>
              <a:rPr lang="cs-CZ" sz="1800" b="1" dirty="0"/>
              <a:t>Chebská cesta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1467702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8457" y="796834"/>
            <a:ext cx="11473543" cy="606116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b="1" dirty="0"/>
              <a:t>Polská stezka  </a:t>
            </a:r>
            <a:r>
              <a:rPr lang="cs-CZ" sz="1800" dirty="0"/>
              <a:t>– </a:t>
            </a:r>
            <a:r>
              <a:rPr lang="cs-CZ" sz="1800" b="1" dirty="0"/>
              <a:t> </a:t>
            </a:r>
            <a:r>
              <a:rPr lang="cs-CZ" sz="1800" dirty="0"/>
              <a:t>také </a:t>
            </a:r>
            <a:r>
              <a:rPr lang="cs-CZ" sz="1800" b="1" dirty="0"/>
              <a:t>Kladská cesta či náchodská stezka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–  Praha – Libice – Hradec Králové – Náchod – Kladsko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–  v různých obdobích měla různé varianty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–  trasa Praha – Mladá Boleslav:   </a:t>
            </a:r>
            <a:r>
              <a:rPr lang="cs-CZ" sz="1800" b="1" dirty="0"/>
              <a:t>Boleslavská cesta</a:t>
            </a:r>
            <a:r>
              <a:rPr lang="cs-CZ" sz="1800" u="sng" dirty="0"/>
              <a:t>,</a:t>
            </a:r>
            <a:r>
              <a:rPr lang="cs-CZ" sz="1800" dirty="0"/>
              <a:t> později  </a:t>
            </a:r>
            <a:r>
              <a:rPr lang="cs-CZ" sz="1800" b="1" dirty="0"/>
              <a:t>Svatá cesta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Žitavská stezka  </a:t>
            </a:r>
            <a:r>
              <a:rPr lang="cs-CZ" sz="1800" dirty="0"/>
              <a:t>–</a:t>
            </a:r>
            <a:r>
              <a:rPr lang="cs-CZ" sz="1800" b="1" dirty="0"/>
              <a:t>  </a:t>
            </a:r>
            <a:r>
              <a:rPr lang="cs-CZ" sz="1800" dirty="0"/>
              <a:t>jedna z variant dálkových stezek z Čech do Žitavy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–  na Zhořelec a Magdeburk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dirty="0"/>
              <a:t> </a:t>
            </a:r>
            <a:r>
              <a:rPr lang="cs-CZ" sz="1800" b="1" dirty="0"/>
              <a:t>Řezenská stezka  </a:t>
            </a:r>
            <a:r>
              <a:rPr lang="cs-CZ" sz="1800" dirty="0"/>
              <a:t>–  také </a:t>
            </a:r>
            <a:r>
              <a:rPr lang="cs-CZ" sz="1800" b="1" dirty="0"/>
              <a:t>Domažlická cesta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–  jde o větev </a:t>
            </a:r>
            <a:r>
              <a:rPr lang="cs-CZ" sz="1800" b="1" dirty="0"/>
              <a:t>Bavorské cesty </a:t>
            </a:r>
            <a:r>
              <a:rPr lang="cs-CZ" sz="1800" dirty="0"/>
              <a:t>z Prahy na Plzeň a Domažlice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Srbská stezka  </a:t>
            </a:r>
            <a:r>
              <a:rPr lang="cs-CZ" sz="1800" dirty="0"/>
              <a:t>–</a:t>
            </a:r>
            <a:r>
              <a:rPr lang="cs-CZ" sz="1800" b="1" dirty="0"/>
              <a:t>  </a:t>
            </a:r>
            <a:r>
              <a:rPr lang="cs-CZ" sz="1800" dirty="0"/>
              <a:t>také </a:t>
            </a:r>
            <a:r>
              <a:rPr lang="cs-CZ" sz="1800" b="1" u="sng" dirty="0"/>
              <a:t>Chlumecká cesta</a:t>
            </a:r>
            <a:r>
              <a:rPr lang="cs-CZ" sz="1800" b="1" dirty="0"/>
              <a:t>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–  spojení:  Praha – Levý Hradec – Lovosice – Ústí n. Labem – Chlumec – Drážďany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Vitorazská stezka  </a:t>
            </a:r>
            <a:r>
              <a:rPr lang="cs-CZ" sz="1800" dirty="0"/>
              <a:t>–  spojovala Vitoraz (rak. </a:t>
            </a:r>
            <a:r>
              <a:rPr lang="cs-CZ" sz="1800" dirty="0" err="1"/>
              <a:t>Weitra</a:t>
            </a:r>
            <a:r>
              <a:rPr lang="cs-CZ" sz="1800" dirty="0"/>
              <a:t>) se Světlou (</a:t>
            </a:r>
            <a:r>
              <a:rPr lang="cs-CZ" sz="1800" dirty="0" err="1"/>
              <a:t>Zwettlem</a:t>
            </a:r>
            <a:r>
              <a:rPr lang="cs-CZ" sz="1800" dirty="0"/>
              <a:t>) přes  České Budějovice a Tábor</a:t>
            </a:r>
          </a:p>
          <a:p>
            <a:pPr marL="0" indent="0">
              <a:buNone/>
              <a:defRPr/>
            </a:pPr>
            <a:r>
              <a:rPr lang="cs-CZ" sz="1800" b="1" dirty="0"/>
              <a:t> 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06164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Zástupný symbol pro obsah 2"/>
          <p:cNvSpPr>
            <a:spLocks noGrp="1"/>
          </p:cNvSpPr>
          <p:nvPr>
            <p:ph idx="1"/>
          </p:nvPr>
        </p:nvSpPr>
        <p:spPr>
          <a:xfrm>
            <a:off x="150125" y="337480"/>
            <a:ext cx="7187496" cy="652052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cs-CZ" altLang="cs-CZ" sz="1600" b="1" dirty="0"/>
          </a:p>
          <a:p>
            <a:r>
              <a:rPr lang="cs-CZ" altLang="cs-CZ" sz="1800" b="1" dirty="0"/>
              <a:t>Náboženské poutě   </a:t>
            </a:r>
            <a:r>
              <a:rPr lang="cs-CZ" altLang="cs-CZ" sz="1800" dirty="0"/>
              <a:t>–   byly součástí života ve středověku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  (</a:t>
            </a:r>
            <a:r>
              <a:rPr lang="cs-CZ" sz="1800" dirty="0"/>
              <a:t>poutě Židů do Jeruzaléma)</a:t>
            </a:r>
            <a:r>
              <a:rPr lang="cs-CZ" altLang="cs-CZ" sz="1800" dirty="0"/>
              <a:t> </a:t>
            </a:r>
          </a:p>
          <a:p>
            <a:pPr marL="0" indent="0">
              <a:buNone/>
            </a:pPr>
            <a:endParaRPr lang="cs-CZ" altLang="cs-CZ" sz="1800" dirty="0"/>
          </a:p>
          <a:p>
            <a:r>
              <a:rPr lang="cs-CZ" altLang="cs-CZ" sz="1800" b="1" dirty="0"/>
              <a:t>Poutní centra   </a:t>
            </a:r>
            <a:r>
              <a:rPr lang="cs-CZ" altLang="cs-CZ" sz="1800" dirty="0"/>
              <a:t>–  cesty</a:t>
            </a:r>
            <a:r>
              <a:rPr lang="cs-CZ" sz="1800" dirty="0"/>
              <a:t> k nejvýznamnějším křesťanským místům: </a:t>
            </a:r>
          </a:p>
          <a:p>
            <a:pPr marL="0" indent="0">
              <a:buNone/>
            </a:pPr>
            <a:r>
              <a:rPr lang="cs-CZ" sz="1800" dirty="0"/>
              <a:t>                                    1</a:t>
            </a:r>
            <a:r>
              <a:rPr lang="cs-CZ" sz="1800" b="1" dirty="0"/>
              <a:t>.  Svatá země </a:t>
            </a:r>
            <a:r>
              <a:rPr lang="cs-CZ" sz="1800" dirty="0"/>
              <a:t>(Palestina), místa života Ježíše Krista</a:t>
            </a:r>
          </a:p>
          <a:p>
            <a:pPr marL="0" indent="0">
              <a:buNone/>
            </a:pPr>
            <a:r>
              <a:rPr lang="cs-CZ" sz="1800" dirty="0"/>
              <a:t>                                    2.  </a:t>
            </a:r>
            <a:r>
              <a:rPr lang="cs-CZ" sz="1800" b="1" dirty="0"/>
              <a:t>Řím, Santiago de </a:t>
            </a:r>
            <a:r>
              <a:rPr lang="cs-CZ" sz="1800" b="1" dirty="0" err="1"/>
              <a:t>Compostella</a:t>
            </a:r>
            <a:r>
              <a:rPr lang="cs-CZ" sz="1800" b="1" dirty="0"/>
              <a:t>:  </a:t>
            </a:r>
            <a:r>
              <a:rPr lang="cs-CZ" sz="1800" dirty="0"/>
              <a:t>skutky apoštolů</a:t>
            </a:r>
          </a:p>
          <a:p>
            <a:pPr marL="0" indent="0">
              <a:buNone/>
            </a:pPr>
            <a:r>
              <a:rPr lang="cs-CZ" sz="1800" dirty="0"/>
              <a:t>                                    3.  </a:t>
            </a:r>
            <a:r>
              <a:rPr lang="cs-CZ" sz="1800" b="1" dirty="0"/>
              <a:t>Cáchy, Kolín, Krakov</a:t>
            </a:r>
            <a:r>
              <a:rPr lang="cs-CZ" sz="1800" dirty="0"/>
              <a:t>:  kult světců</a:t>
            </a:r>
            <a:r>
              <a:rPr lang="cs-CZ" altLang="cs-CZ" sz="1800" dirty="0"/>
              <a:t>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4.  </a:t>
            </a:r>
            <a:r>
              <a:rPr lang="cs-CZ" sz="1800" b="1" dirty="0"/>
              <a:t>lokální:</a:t>
            </a:r>
            <a:r>
              <a:rPr lang="cs-CZ" sz="1800" dirty="0"/>
              <a:t>  Kájov, Chlum sv. Máří, Sázava, Praha</a:t>
            </a:r>
            <a:endParaRPr lang="cs-CZ" altLang="cs-CZ" sz="1800" dirty="0"/>
          </a:p>
          <a:p>
            <a:endParaRPr lang="cs-CZ" altLang="cs-CZ" sz="1800" dirty="0"/>
          </a:p>
          <a:p>
            <a:r>
              <a:rPr lang="cs-CZ" altLang="cs-CZ" sz="1800" b="1" dirty="0"/>
              <a:t>Poutní odznaky  </a:t>
            </a:r>
            <a:r>
              <a:rPr lang="cs-CZ" altLang="cs-CZ" sz="1800" dirty="0"/>
              <a:t>–  doklad o vykonání cesty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–  ochrana proti nemocem a nebezpečenstvím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–  kladly se pod práh, do studny, zkopávaly na poli</a:t>
            </a:r>
          </a:p>
          <a:p>
            <a:pPr marL="0" indent="0">
              <a:buNone/>
            </a:pPr>
            <a:endParaRPr lang="cs-CZ" altLang="cs-CZ" sz="1800" dirty="0"/>
          </a:p>
          <a:p>
            <a:r>
              <a:rPr lang="cs-CZ" altLang="cs-CZ" sz="1800" dirty="0"/>
              <a:t> </a:t>
            </a:r>
            <a:r>
              <a:rPr lang="cs-CZ" altLang="cs-CZ" sz="1800" b="1" dirty="0"/>
              <a:t>Devocionálie</a:t>
            </a:r>
            <a:r>
              <a:rPr lang="cs-CZ" altLang="cs-CZ" sz="1800" dirty="0"/>
              <a:t>  –  vyráběly se z kovu (cín, olovo, zlato) nebo z keramiky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–   vyobrazení:   biblických postav:  Panna Marie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               světců:   sv.  Barbora, Prokop, Stanislav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               symboly světců:  mušle sv. Jakuba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               výjimečně výjevy světského charakteru</a:t>
            </a:r>
          </a:p>
        </p:txBody>
      </p:sp>
      <p:pic>
        <p:nvPicPr>
          <p:cNvPr id="75780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621" y="188604"/>
            <a:ext cx="4854379" cy="6549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FD5B229-D0A8-413A-A29D-0877C3AAD452}"/>
              </a:ext>
            </a:extLst>
          </p:cNvPr>
          <p:cNvSpPr txBox="1"/>
          <p:nvPr/>
        </p:nvSpPr>
        <p:spPr>
          <a:xfrm flipH="1">
            <a:off x="9261639" y="6244187"/>
            <a:ext cx="1937193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b="1" dirty="0"/>
              <a:t>Hieronymus Bosch</a:t>
            </a:r>
          </a:p>
        </p:txBody>
      </p:sp>
    </p:spTree>
    <p:extLst>
      <p:ext uri="{BB962C8B-B14F-4D97-AF65-F5344CB8AC3E}">
        <p14:creationId xmlns:p14="http://schemas.microsoft.com/office/powerpoint/2010/main" val="3704876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cs-CZ" b="1" dirty="0"/>
              <a:t>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P</a:t>
            </a:r>
            <a:r>
              <a:rPr lang="pt-BR" sz="3200" b="1" dirty="0">
                <a:solidFill>
                  <a:srgbClr val="FF0000"/>
                </a:solidFill>
              </a:rPr>
              <a:t>out</a:t>
            </a:r>
            <a:r>
              <a:rPr lang="cs-CZ" sz="3200" b="1" dirty="0">
                <a:solidFill>
                  <a:srgbClr val="FF0000"/>
                </a:solidFill>
              </a:rPr>
              <a:t>ě</a:t>
            </a:r>
            <a:r>
              <a:rPr lang="pt-BR" sz="3200" b="1" dirty="0">
                <a:solidFill>
                  <a:srgbClr val="FF0000"/>
                </a:solidFill>
              </a:rPr>
              <a:t> do Svaté země</a:t>
            </a:r>
            <a:endParaRPr lang="cs-CZ" sz="32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58800" y="1325562"/>
            <a:ext cx="11633200" cy="5532438"/>
          </a:xfrm>
        </p:spPr>
        <p:txBody>
          <a:bodyPr>
            <a:normAutofit fontScale="92500" lnSpcReduction="10000"/>
          </a:bodyPr>
          <a:lstStyle/>
          <a:p>
            <a:r>
              <a:rPr lang="cs-CZ" sz="1900" b="1" dirty="0"/>
              <a:t>160</a:t>
            </a:r>
            <a:r>
              <a:rPr lang="cs-CZ" sz="1900" dirty="0"/>
              <a:t>  –  </a:t>
            </a:r>
            <a:r>
              <a:rPr lang="cs-CZ" sz="1900" b="1" dirty="0"/>
              <a:t>biskup Melita ze Sard</a:t>
            </a:r>
            <a:r>
              <a:rPr lang="cs-CZ" sz="1900" dirty="0"/>
              <a:t>:   návštěva Palestiny, tj.  míst biblických příběhů</a:t>
            </a:r>
          </a:p>
          <a:p>
            <a:r>
              <a:rPr lang="cs-CZ" sz="1900" b="1" dirty="0"/>
              <a:t>216</a:t>
            </a:r>
            <a:r>
              <a:rPr lang="cs-CZ" sz="1900" dirty="0"/>
              <a:t>  –  </a:t>
            </a:r>
            <a:r>
              <a:rPr lang="cs-CZ" sz="1900" b="1" dirty="0"/>
              <a:t>biskup Alexandr z </a:t>
            </a:r>
            <a:r>
              <a:rPr lang="cs-CZ" sz="1900" b="1" dirty="0" err="1"/>
              <a:t>Kappadokie</a:t>
            </a:r>
            <a:r>
              <a:rPr lang="cs-CZ" sz="1900" b="1" dirty="0"/>
              <a:t>:   </a:t>
            </a:r>
            <a:r>
              <a:rPr lang="cs-CZ" sz="1900" dirty="0"/>
              <a:t>putování do Jeruzaléma</a:t>
            </a:r>
          </a:p>
          <a:p>
            <a:pPr marL="0" indent="0">
              <a:buNone/>
            </a:pPr>
            <a:endParaRPr lang="cs-CZ" sz="1900" dirty="0"/>
          </a:p>
          <a:p>
            <a:r>
              <a:rPr lang="cs-CZ" sz="1900" b="1" dirty="0"/>
              <a:t>4. stol.  </a:t>
            </a:r>
            <a:r>
              <a:rPr lang="cs-CZ" sz="1900" dirty="0"/>
              <a:t>–  Palestina se stala cílem poutníků (následování Krista) </a:t>
            </a:r>
          </a:p>
          <a:p>
            <a:pPr marL="0" indent="0">
              <a:buNone/>
            </a:pPr>
            <a:r>
              <a:rPr lang="cs-CZ" sz="1900" dirty="0"/>
              <a:t>                  –  císař Konstantin nechal na místě Božího hrobu v Betlémě vystavět baziliku</a:t>
            </a:r>
          </a:p>
          <a:p>
            <a:r>
              <a:rPr lang="pt-BR" sz="1900" b="1" dirty="0"/>
              <a:t>326</a:t>
            </a:r>
            <a:r>
              <a:rPr lang="cs-CZ" sz="1900" b="1" dirty="0"/>
              <a:t>/</a:t>
            </a:r>
            <a:r>
              <a:rPr lang="pt-BR" sz="1900" b="1" dirty="0"/>
              <a:t>327</a:t>
            </a:r>
            <a:r>
              <a:rPr lang="cs-CZ" sz="1900" b="1" dirty="0"/>
              <a:t>  </a:t>
            </a:r>
            <a:r>
              <a:rPr lang="cs-CZ" sz="1900" dirty="0"/>
              <a:t>–  zpráva o cestě matky císaře Konstantina Heleny (nejstarší popis křesťanské pouti)</a:t>
            </a:r>
          </a:p>
          <a:p>
            <a:r>
              <a:rPr lang="cs-CZ" sz="1900" b="1" dirty="0"/>
              <a:t>333 </a:t>
            </a:r>
            <a:r>
              <a:rPr lang="cs-CZ" sz="1900" dirty="0"/>
              <a:t> –   soukromá cesta tzv.  Poutníka z Bordeaux:  místa spojená s událostmi ve Starém i Novém Zákoně </a:t>
            </a:r>
          </a:p>
          <a:p>
            <a:r>
              <a:rPr lang="cs-CZ" sz="1900" b="1" dirty="0"/>
              <a:t>386</a:t>
            </a:r>
            <a:r>
              <a:rPr lang="cs-CZ" sz="1900" dirty="0"/>
              <a:t>  –  sv. Hieronymus ze </a:t>
            </a:r>
            <a:r>
              <a:rPr lang="cs-CZ" sz="1900" dirty="0" err="1"/>
              <a:t>Stridonu</a:t>
            </a:r>
            <a:r>
              <a:rPr lang="cs-CZ" sz="1900" dirty="0"/>
              <a:t> založil v Betlémě klášter (vykonání pouti není podmínkou spásy) </a:t>
            </a:r>
          </a:p>
          <a:p>
            <a:r>
              <a:rPr lang="cs-CZ" sz="1900" b="1" dirty="0"/>
              <a:t>638 </a:t>
            </a:r>
            <a:r>
              <a:rPr lang="cs-CZ" sz="1900" dirty="0"/>
              <a:t> –  Jeruzalém dobyt muslimy:  třetí nejposvátnější místo islámu</a:t>
            </a:r>
          </a:p>
          <a:p>
            <a:r>
              <a:rPr lang="cs-CZ" sz="1900" b="1" dirty="0"/>
              <a:t>11. stol.  </a:t>
            </a:r>
            <a:r>
              <a:rPr lang="cs-CZ" sz="1900" dirty="0"/>
              <a:t>–   účast na křížové výpravě byla zbožným skutkem:  účastníci výpravy získali odpustky</a:t>
            </a:r>
          </a:p>
          <a:p>
            <a:endParaRPr lang="cs-CZ" sz="1900" dirty="0"/>
          </a:p>
          <a:p>
            <a:r>
              <a:rPr lang="cs-CZ" sz="1900" b="1" dirty="0"/>
              <a:t>Svatostánky</a:t>
            </a:r>
            <a:r>
              <a:rPr lang="cs-CZ" sz="1900" dirty="0"/>
              <a:t>  –  v chrámech se uchovávaly nástroje umučení Krista, kterým se připisovaly zázračné vlastnosti </a:t>
            </a:r>
          </a:p>
          <a:p>
            <a:endParaRPr lang="cs-CZ" sz="1900" dirty="0"/>
          </a:p>
          <a:p>
            <a:r>
              <a:rPr lang="cs-CZ" sz="1900" b="1" dirty="0"/>
              <a:t>Poutnické suvenýry  </a:t>
            </a:r>
            <a:r>
              <a:rPr lang="cs-CZ" sz="1900" dirty="0"/>
              <a:t>–   flakonky s olejem, které se dotkly Kristova kříže, lahvičky s vodou z Jordánu nebo 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váčky s hlínou z blízkosti Božího hrobu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76888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 noGrp="1"/>
          </p:cNvSpPr>
          <p:nvPr>
            <p:ph type="title"/>
          </p:nvPr>
        </p:nvSpPr>
        <p:spPr>
          <a:xfrm>
            <a:off x="2133600" y="0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  Křížové výpravy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59558" y="1068512"/>
            <a:ext cx="11632442" cy="611930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b="1" dirty="0"/>
              <a:t>Účas</a:t>
            </a:r>
            <a:r>
              <a:rPr lang="cs-CZ" sz="1800" dirty="0"/>
              <a:t>t  –   v boji proti nevěřícím byl zbožný skutek přinášející odpustky (pokání za odpuštění hříchů)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–   církev získání odpustků spojovala s požadavkem dlouhých poutí  (později proti Maurům nebo husitům) </a:t>
            </a:r>
          </a:p>
          <a:p>
            <a:pPr marL="0" indent="0">
              <a:buNone/>
              <a:defRPr/>
            </a:pPr>
            <a:r>
              <a:rPr lang="cs-CZ" sz="1800" b="0" i="0" u="none" strike="noStrike" baseline="0" dirty="0">
                <a:solidFill>
                  <a:srgbClr val="000000"/>
                </a:solidFill>
              </a:rPr>
              <a:t>                     </a:t>
            </a:r>
            <a:r>
              <a:rPr lang="cs-CZ" sz="1800" b="1" i="0" u="none" strike="noStrike" baseline="0" dirty="0">
                <a:solidFill>
                  <a:srgbClr val="000000"/>
                </a:solidFill>
              </a:rPr>
              <a:t>skutky zbožnosti: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  modlitba, půst, účast na pobožnostech, náboženské pouti, finanční dary</a:t>
            </a:r>
            <a:endParaRPr lang="cs-CZ" sz="1800" dirty="0"/>
          </a:p>
          <a:p>
            <a:pPr>
              <a:defRPr/>
            </a:pPr>
            <a:endParaRPr lang="cs-CZ" sz="1800" b="1" dirty="0"/>
          </a:p>
          <a:p>
            <a:pPr>
              <a:defRPr/>
            </a:pPr>
            <a:r>
              <a:rPr lang="cs-CZ" sz="1800" b="1" dirty="0"/>
              <a:t>1095</a:t>
            </a:r>
            <a:r>
              <a:rPr lang="cs-CZ" sz="1800" dirty="0"/>
              <a:t>  –  </a:t>
            </a:r>
            <a:r>
              <a:rPr lang="cs-CZ" sz="1800" b="1" dirty="0">
                <a:solidFill>
                  <a:srgbClr val="FF0000"/>
                </a:solidFill>
              </a:rPr>
              <a:t>1. výprava</a:t>
            </a:r>
            <a:r>
              <a:rPr lang="cs-CZ" sz="1800" dirty="0"/>
              <a:t>: papež Urban II. na koncilu v </a:t>
            </a:r>
            <a:r>
              <a:rPr lang="cs-CZ" sz="1800" dirty="0" err="1"/>
              <a:t>Clermontu</a:t>
            </a:r>
            <a:r>
              <a:rPr lang="cs-CZ" sz="1800" dirty="0"/>
              <a:t> vyzval k osvobození Božího hrobu v Jeruzalémě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–  u Konstantinopole čtyři proudy o sto tisících bojovnících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1099:  založeno Jeruzalémské království  –  vládce:   </a:t>
            </a:r>
            <a:r>
              <a:rPr lang="cs-CZ" sz="1800" dirty="0" err="1"/>
              <a:t>Godefroi</a:t>
            </a:r>
            <a:r>
              <a:rPr lang="cs-CZ" sz="1800" dirty="0"/>
              <a:t> z </a:t>
            </a:r>
            <a:r>
              <a:rPr lang="cs-CZ" sz="1800" dirty="0" err="1"/>
              <a:t>Bouillonu</a:t>
            </a:r>
            <a:r>
              <a:rPr lang="cs-CZ" sz="1800" dirty="0"/>
              <a:t>): Izrael, pásmo Gazy, západní Jordán</a:t>
            </a:r>
          </a:p>
          <a:p>
            <a:pPr>
              <a:defRPr/>
            </a:pPr>
            <a:r>
              <a:rPr lang="cs-CZ" sz="1800" b="1" dirty="0"/>
              <a:t>1144</a:t>
            </a:r>
            <a:r>
              <a:rPr lang="cs-CZ" sz="1800" dirty="0"/>
              <a:t>  –  </a:t>
            </a:r>
            <a:r>
              <a:rPr lang="cs-CZ" sz="1800" b="1" dirty="0">
                <a:solidFill>
                  <a:srgbClr val="FF0000"/>
                </a:solidFill>
              </a:rPr>
              <a:t>2. výprava</a:t>
            </a:r>
            <a:r>
              <a:rPr lang="cs-CZ" sz="1800" b="1" dirty="0"/>
              <a:t>:  </a:t>
            </a:r>
            <a:r>
              <a:rPr lang="cs-CZ" sz="1800" dirty="0"/>
              <a:t>vyhlášena Evženem III. po pádu </a:t>
            </a:r>
            <a:r>
              <a:rPr lang="cs-CZ" sz="1800" dirty="0" err="1"/>
              <a:t>Edessy</a:t>
            </a:r>
            <a:r>
              <a:rPr lang="cs-CZ" sz="1800" dirty="0"/>
              <a:t>, neúspěšná 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–  1154:  muslimové dobyli Jeruzalém, 1192:  příměří</a:t>
            </a:r>
          </a:p>
          <a:p>
            <a:pPr>
              <a:defRPr/>
            </a:pPr>
            <a:r>
              <a:rPr lang="cs-CZ" sz="1800" b="1" dirty="0"/>
              <a:t>1189 – 1192:  </a:t>
            </a:r>
            <a:r>
              <a:rPr lang="cs-CZ" sz="1800" b="1" dirty="0">
                <a:solidFill>
                  <a:srgbClr val="FF0000"/>
                </a:solidFill>
              </a:rPr>
              <a:t>3. výprava</a:t>
            </a:r>
            <a:r>
              <a:rPr lang="cs-CZ" sz="1800" dirty="0"/>
              <a:t>:  vyhlášena papežem Řehořem VIII.:  udržena Antiochie, hrady </a:t>
            </a:r>
            <a:r>
              <a:rPr lang="cs-CZ" sz="1800" dirty="0" err="1"/>
              <a:t>Krak</a:t>
            </a:r>
            <a:r>
              <a:rPr lang="cs-CZ" sz="1800" dirty="0"/>
              <a:t> de </a:t>
            </a:r>
            <a:r>
              <a:rPr lang="cs-CZ" sz="1800" dirty="0" err="1"/>
              <a:t>Cheveliers</a:t>
            </a:r>
            <a:r>
              <a:rPr lang="cs-CZ" sz="1800" dirty="0"/>
              <a:t>,, </a:t>
            </a:r>
            <a:r>
              <a:rPr lang="cs-CZ" sz="1800" dirty="0" err="1"/>
              <a:t>Marqab</a:t>
            </a:r>
            <a:endParaRPr lang="cs-CZ" sz="1800" dirty="0"/>
          </a:p>
          <a:p>
            <a:pPr>
              <a:defRPr/>
            </a:pPr>
            <a:r>
              <a:rPr lang="cs-CZ" sz="1800" b="1" dirty="0"/>
              <a:t>1202 – 1204:  </a:t>
            </a:r>
            <a:r>
              <a:rPr lang="cs-CZ" sz="1800" b="1" dirty="0">
                <a:solidFill>
                  <a:srgbClr val="FF0000"/>
                </a:solidFill>
              </a:rPr>
              <a:t>4. výprava</a:t>
            </a:r>
            <a:r>
              <a:rPr lang="cs-CZ" sz="1800" dirty="0"/>
              <a:t>, 1198 vyhlásil Inocenc III., dobyta Konstantinopol</a:t>
            </a:r>
          </a:p>
          <a:p>
            <a:pPr>
              <a:defRPr/>
            </a:pPr>
            <a:r>
              <a:rPr lang="cs-CZ" sz="1800" b="1" dirty="0"/>
              <a:t>1217 – 1219</a:t>
            </a:r>
            <a:r>
              <a:rPr lang="cs-CZ" sz="1800" dirty="0"/>
              <a:t>:  </a:t>
            </a:r>
            <a:r>
              <a:rPr lang="cs-CZ" sz="1800" b="1" dirty="0">
                <a:solidFill>
                  <a:srgbClr val="FF0000"/>
                </a:solidFill>
              </a:rPr>
              <a:t>5. výprava</a:t>
            </a:r>
            <a:r>
              <a:rPr lang="cs-CZ" sz="1800" dirty="0"/>
              <a:t>: snahy o vznik franského státu v Egyptě</a:t>
            </a:r>
          </a:p>
          <a:p>
            <a:pPr>
              <a:defRPr/>
            </a:pPr>
            <a:r>
              <a:rPr lang="cs-CZ" sz="1800" b="1" dirty="0"/>
              <a:t>1228 – 1299</a:t>
            </a:r>
            <a:r>
              <a:rPr lang="cs-CZ" sz="1800" dirty="0"/>
              <a:t>:  </a:t>
            </a:r>
            <a:r>
              <a:rPr lang="cs-CZ" sz="1800" b="1" dirty="0">
                <a:solidFill>
                  <a:srgbClr val="FF0000"/>
                </a:solidFill>
              </a:rPr>
              <a:t>6. výprava</a:t>
            </a:r>
            <a:r>
              <a:rPr lang="cs-CZ" sz="1800" dirty="0"/>
              <a:t>:  dočasně ovládnut Nazaret, Galilea i Jeruzalém</a:t>
            </a:r>
          </a:p>
          <a:p>
            <a:pPr>
              <a:defRPr/>
            </a:pPr>
            <a:r>
              <a:rPr lang="cs-CZ" sz="1800" b="1" dirty="0"/>
              <a:t>1248 – 1249</a:t>
            </a:r>
            <a:r>
              <a:rPr lang="cs-CZ" sz="1800" dirty="0"/>
              <a:t>:  </a:t>
            </a:r>
            <a:r>
              <a:rPr lang="cs-CZ" sz="1800" b="1" dirty="0">
                <a:solidFill>
                  <a:srgbClr val="FF0000"/>
                </a:solidFill>
              </a:rPr>
              <a:t>7. výprava</a:t>
            </a:r>
            <a:r>
              <a:rPr lang="cs-CZ" sz="1800" dirty="0"/>
              <a:t>: neúspěšná (Ludvík IX. zajat)</a:t>
            </a:r>
          </a:p>
          <a:p>
            <a:pPr>
              <a:defRPr/>
            </a:pPr>
            <a:r>
              <a:rPr lang="cs-CZ" sz="1800" b="1" dirty="0"/>
              <a:t>1270</a:t>
            </a:r>
            <a:r>
              <a:rPr lang="cs-CZ" sz="1800" dirty="0"/>
              <a:t>:  </a:t>
            </a:r>
            <a:r>
              <a:rPr lang="cs-CZ" sz="1800" b="1" dirty="0">
                <a:solidFill>
                  <a:srgbClr val="FF0000"/>
                </a:solidFill>
              </a:rPr>
              <a:t>8. výprava</a:t>
            </a:r>
            <a:r>
              <a:rPr lang="cs-CZ" sz="1800" dirty="0"/>
              <a:t>: neúspěšná –  Ludvík v Tunisu umírá, 1297 kanonizován:  vzor rytířského panovníka</a:t>
            </a:r>
          </a:p>
          <a:p>
            <a:pPr marL="0" indent="0">
              <a:buNone/>
              <a:defRPr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782648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3440" y="0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                                 Věrouka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1201783"/>
            <a:ext cx="10944497" cy="5525588"/>
          </a:xfrm>
        </p:spPr>
        <p:txBody>
          <a:bodyPr>
            <a:normAutofit/>
          </a:bodyPr>
          <a:lstStyle/>
          <a:p>
            <a:r>
              <a:rPr lang="cs-CZ" sz="2000" b="1" dirty="0"/>
              <a:t>Očistec</a:t>
            </a:r>
            <a:r>
              <a:rPr lang="cs-CZ" sz="2000" dirty="0"/>
              <a:t> (latinsky </a:t>
            </a:r>
            <a:r>
              <a:rPr lang="cs-CZ" sz="2000" dirty="0" err="1"/>
              <a:t>purgatorium</a:t>
            </a:r>
            <a:r>
              <a:rPr lang="cs-CZ" sz="2000" dirty="0"/>
              <a:t>, z </a:t>
            </a:r>
            <a:r>
              <a:rPr lang="cs-CZ" sz="2000" dirty="0" err="1"/>
              <a:t>purgo</a:t>
            </a:r>
            <a:r>
              <a:rPr lang="cs-CZ" sz="2000" dirty="0"/>
              <a:t> - čistit, očistit) je stavem, během něhož se očišťují duše zemřelých od méně závažných hříchů a nedokonalostí před svým vstupem do nebeského stavu, přičemž nezbytnou podmínkou je, aby člověk zemřel smířen s Bohem.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b="1" dirty="0"/>
              <a:t>Hřích</a:t>
            </a:r>
            <a:r>
              <a:rPr lang="cs-CZ" sz="2000" dirty="0"/>
              <a:t> je kategorickým odmítnutím Boha uskutečněným ze svobodné vůle. Jestliže je Bůh dokonalý, nekonečně dobrý a absolutně spravedlivý, je odmítnutí božského principu či přikázání nekonečně špatným činem.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b="1" dirty="0"/>
              <a:t>Trest</a:t>
            </a:r>
            <a:r>
              <a:rPr lang="cs-CZ" sz="2000" dirty="0"/>
              <a:t> nastává pokud se s Bohem nesmíříme a hříchu nelitujeme (Bůh je logicky i nekonečně milosrdný), musí nevyhnutelně nastat trest nekonečně těžký a nekonečně dlouho trvající. Tím je věčné zavržení v pekle, místu bolesti, pláče a skřípění zubů, odkud není úniku.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b="1" dirty="0"/>
              <a:t>Dogma o Neposkvrněného početí Panny Marie </a:t>
            </a:r>
            <a:r>
              <a:rPr lang="cs-CZ" sz="2000" dirty="0"/>
              <a:t>(svátek: 8.12.) týká se Mariiny nedotčenosti dědičným hříchem, jímž jsou zatíženi všichni potomci Adama a Evy od chvíle svého početí. Hlavními následky jsou: ztráta prvotní dokonalosti, smrt a nepřátelství s Bohem. Člověk se může od těchto následků osvobodit vnitřní obnovou, díky níž se potomci prvního Adama opět rodí do stavu milosti a stávají se dětmi nového Adama – Ježíše Krista.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358971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Obrázek 1">
            <a:extLst>
              <a:ext uri="{FF2B5EF4-FFF2-40B4-BE49-F238E27FC236}">
                <a16:creationId xmlns:a16="http://schemas.microsoft.com/office/drawing/2014/main" id="{5B42545B-4943-4EE6-9354-D3933E7146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39" y="527050"/>
            <a:ext cx="6715125" cy="580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ovéPole 1">
            <a:extLst>
              <a:ext uri="{FF2B5EF4-FFF2-40B4-BE49-F238E27FC236}">
                <a16:creationId xmlns:a16="http://schemas.microsoft.com/office/drawing/2014/main" id="{8EA82F70-3E6B-4381-98EB-B4D37E9AA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6330950"/>
            <a:ext cx="1936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/>
              <a:t>Zjevení sv. Jana</a:t>
            </a:r>
            <a:endParaRPr lang="cs-CZ" altLang="cs-CZ" sz="18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ástupný symbol pro obsah 2">
            <a:extLst>
              <a:ext uri="{FF2B5EF4-FFF2-40B4-BE49-F238E27FC236}">
                <a16:creationId xmlns:a16="http://schemas.microsoft.com/office/drawing/2014/main" id="{9FD756E4-AD0C-437D-9E44-594BD05E7F5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67820" y="152400"/>
            <a:ext cx="11524180" cy="6705600"/>
          </a:xfrm>
        </p:spPr>
        <p:txBody>
          <a:bodyPr>
            <a:normAutofit/>
          </a:bodyPr>
          <a:lstStyle/>
          <a:p>
            <a:r>
              <a:rPr lang="cs-CZ" altLang="cs-CZ" sz="1800" b="1" dirty="0"/>
              <a:t>Konec světa:   </a:t>
            </a:r>
            <a:r>
              <a:rPr lang="cs-CZ" altLang="cs-CZ" sz="1800" dirty="0"/>
              <a:t>obavy z věčného zatracení vedla věřící k pokání  </a:t>
            </a:r>
          </a:p>
          <a:p>
            <a:endParaRPr lang="cs-CZ" altLang="cs-CZ" sz="1800" b="1" dirty="0"/>
          </a:p>
          <a:p>
            <a:r>
              <a:rPr lang="cs-CZ" altLang="cs-CZ" sz="1800" b="1" dirty="0"/>
              <a:t>Zjevení sv. Jana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 </a:t>
            </a:r>
            <a:r>
              <a:rPr lang="cs-CZ" altLang="cs-CZ" sz="1800" dirty="0"/>
              <a:t>prorocká kniha Nového zákona, která líčí poslední bitvu u Armageddonu: Čtyři apokalyptičtí jezdci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mají zahubit čtvrtinu země </a:t>
            </a:r>
            <a:r>
              <a:rPr lang="pt-BR" altLang="cs-CZ" sz="1800" dirty="0"/>
              <a:t>mečem, hladem, morem a </a:t>
            </a:r>
            <a:r>
              <a:rPr lang="cs-CZ" altLang="cs-CZ" sz="1800" dirty="0"/>
              <a:t>dravými šelmami.</a:t>
            </a:r>
          </a:p>
          <a:p>
            <a:endParaRPr lang="cs-CZ" altLang="cs-CZ" sz="1800" dirty="0"/>
          </a:p>
          <a:p>
            <a:r>
              <a:rPr lang="cs-CZ" altLang="cs-CZ" sz="1800" dirty="0"/>
              <a:t>Zatroubil </a:t>
            </a:r>
            <a:r>
              <a:rPr lang="cs-CZ" altLang="cs-CZ" sz="1800" b="1" dirty="0"/>
              <a:t>první anděl</a:t>
            </a:r>
            <a:r>
              <a:rPr lang="cs-CZ" altLang="cs-CZ" sz="1800" dirty="0"/>
              <a:t>, nastalo krupobití, </a:t>
            </a:r>
            <a:r>
              <a:rPr lang="pl-PL" altLang="cs-CZ" sz="1800" dirty="0"/>
              <a:t>na zem začal padat oheň míšený s krví a třetina zemské zeleně byla </a:t>
            </a:r>
            <a:r>
              <a:rPr lang="cs-CZ" altLang="cs-CZ" sz="1800" dirty="0"/>
              <a:t>sežehnuta plamenem.</a:t>
            </a:r>
          </a:p>
          <a:p>
            <a:r>
              <a:rPr lang="cs-CZ" altLang="cs-CZ" sz="1800" dirty="0"/>
              <a:t>Zatroubil </a:t>
            </a:r>
            <a:r>
              <a:rPr lang="cs-CZ" altLang="cs-CZ" sz="1800" b="1" dirty="0"/>
              <a:t>druhý anděl</a:t>
            </a:r>
            <a:r>
              <a:rPr lang="cs-CZ" altLang="cs-CZ" sz="1800" dirty="0"/>
              <a:t>, do moře byl </a:t>
            </a:r>
            <a:r>
              <a:rPr lang="fi-FI" altLang="cs-CZ" sz="1800" dirty="0"/>
              <a:t>vržen oheň, takže se třetina moře</a:t>
            </a:r>
            <a:r>
              <a:rPr lang="cs-CZ" altLang="cs-CZ" sz="1800" dirty="0"/>
              <a:t> se obrátila v krev, třetina mořských tvorů zahynula a byla zničena třetina lodí.</a:t>
            </a:r>
          </a:p>
          <a:p>
            <a:r>
              <a:rPr lang="cs-CZ" altLang="cs-CZ" sz="1800" dirty="0"/>
              <a:t>Zatroubil </a:t>
            </a:r>
            <a:r>
              <a:rPr lang="cs-CZ" altLang="cs-CZ" sz="1800" b="1" dirty="0"/>
              <a:t>třetí anděl</a:t>
            </a:r>
            <a:r>
              <a:rPr lang="cs-CZ" altLang="cs-CZ" sz="1800" dirty="0"/>
              <a:t>, z nebe se zřítila velká hvězda jako pochodeň (zvaná </a:t>
            </a:r>
            <a:r>
              <a:rPr lang="pt-BR" altLang="cs-CZ" sz="1800" dirty="0"/>
              <a:t>Pelyněk), která dopadla do vod a třetinu</a:t>
            </a:r>
            <a:r>
              <a:rPr lang="cs-CZ" altLang="cs-CZ" sz="1800" dirty="0"/>
              <a:t> </a:t>
            </a:r>
            <a:r>
              <a:rPr lang="pl-PL" altLang="cs-CZ" sz="1800" dirty="0"/>
              <a:t>z nich otrávila, takže mnozí lidé </a:t>
            </a:r>
            <a:r>
              <a:rPr lang="cs-CZ" altLang="cs-CZ" sz="1800" dirty="0"/>
              <a:t>z těchto vod zemřeli.</a:t>
            </a:r>
          </a:p>
          <a:p>
            <a:r>
              <a:rPr lang="cs-CZ" altLang="cs-CZ" sz="1800" dirty="0"/>
              <a:t>Zatroubil </a:t>
            </a:r>
            <a:r>
              <a:rPr lang="cs-CZ" altLang="cs-CZ" sz="1800" b="1" dirty="0"/>
              <a:t>čtvrtý anděl</a:t>
            </a:r>
            <a:r>
              <a:rPr lang="cs-CZ" altLang="cs-CZ" sz="1800" dirty="0"/>
              <a:t>, a v tu chvíli byla zasažena třetina slunce, měsíce </a:t>
            </a:r>
            <a:r>
              <a:rPr lang="pl-PL" altLang="cs-CZ" sz="1800" dirty="0"/>
              <a:t>a hvězd, takže z třetiny potemněly a den i noc byly temnější.</a:t>
            </a:r>
          </a:p>
          <a:p>
            <a:r>
              <a:rPr lang="pt-BR" altLang="cs-CZ" sz="1800" dirty="0"/>
              <a:t>Zatroubil </a:t>
            </a:r>
            <a:r>
              <a:rPr lang="pt-BR" altLang="cs-CZ" sz="1800" b="1" dirty="0"/>
              <a:t>pátý anděl</a:t>
            </a:r>
            <a:r>
              <a:rPr lang="pt-BR" altLang="cs-CZ" sz="1800" dirty="0"/>
              <a:t>, otevřel se jícen</a:t>
            </a:r>
            <a:r>
              <a:rPr lang="cs-CZ" altLang="cs-CZ" sz="1800" dirty="0"/>
              <a:t> </a:t>
            </a:r>
            <a:r>
              <a:rPr lang="pt-BR" altLang="cs-CZ" sz="1800" dirty="0"/>
              <a:t>propasti, z ní se vyvalil dým a </a:t>
            </a:r>
            <a:r>
              <a:rPr lang="cs-CZ" altLang="cs-CZ" sz="1800" dirty="0"/>
              <a:t>k</a:t>
            </a:r>
            <a:r>
              <a:rPr lang="pt-BR" altLang="cs-CZ" sz="1800" dirty="0"/>
              <a:t>obylky,</a:t>
            </a:r>
            <a:r>
              <a:rPr lang="cs-CZ" altLang="cs-CZ" sz="1800" dirty="0"/>
              <a:t> které měly sílu škorpionů a škodily </a:t>
            </a:r>
            <a:r>
              <a:rPr lang="pl-PL" altLang="cs-CZ" sz="1800" dirty="0"/>
              <a:t>lidem, kteří nebyli na čele označeni </a:t>
            </a:r>
            <a:r>
              <a:rPr lang="cs-CZ" altLang="cs-CZ" sz="1800" dirty="0"/>
              <a:t>Boží pečetí.</a:t>
            </a:r>
          </a:p>
          <a:p>
            <a:r>
              <a:rPr lang="pt-BR" altLang="cs-CZ" sz="1800" dirty="0"/>
              <a:t>Na nebi se objevil drak se sedmi hlavami</a:t>
            </a:r>
            <a:r>
              <a:rPr lang="cs-CZ" altLang="cs-CZ" sz="1800" dirty="0"/>
              <a:t> </a:t>
            </a:r>
            <a:r>
              <a:rPr lang="pl-PL" altLang="cs-CZ" sz="1800" dirty="0"/>
              <a:t>a na každé z nich měl královskou </a:t>
            </a:r>
            <a:r>
              <a:rPr lang="cs-CZ" altLang="cs-CZ" sz="1800" dirty="0"/>
              <a:t>korunu. Ocasem smetl třetinu hvězd </a:t>
            </a:r>
            <a:r>
              <a:rPr lang="pt-BR" altLang="cs-CZ" sz="1800" dirty="0"/>
              <a:t>a postavil se před ženu, aby pohltil</a:t>
            </a:r>
            <a:r>
              <a:rPr lang="cs-CZ" altLang="cs-CZ" sz="1800" dirty="0"/>
              <a:t> dítě, jakmile se narodí.</a:t>
            </a:r>
          </a:p>
          <a:p>
            <a:r>
              <a:rPr lang="pt-BR" altLang="cs-CZ" sz="1800" dirty="0"/>
              <a:t>Čas určený pro existenci Satanova království</a:t>
            </a:r>
            <a:r>
              <a:rPr lang="cs-CZ" altLang="cs-CZ" sz="1800" dirty="0"/>
              <a:t> již uplynul. Bůh oddaluje hrůzy, </a:t>
            </a:r>
            <a:r>
              <a:rPr lang="pl-PL" altLang="cs-CZ" sz="1800" dirty="0"/>
              <a:t>které si na sebe lidstvo nachystalo, aby </a:t>
            </a:r>
            <a:r>
              <a:rPr lang="cs-CZ" altLang="cs-CZ" sz="1800" dirty="0"/>
              <a:t>co nejvíce lidí vyšlo z Babylonu odsouzeného k zániku.</a:t>
            </a:r>
          </a:p>
          <a:p>
            <a:r>
              <a:rPr lang="cs-CZ" altLang="cs-CZ" sz="1800" dirty="0"/>
              <a:t>144 000 spravedlivých bylo vykoupeno, nastoupila tisíciletá Kristova říše a nebeský Jeruzalém.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</TotalTime>
  <Words>4375</Words>
  <Application>Microsoft Office PowerPoint</Application>
  <PresentationFormat>Širokoúhlá obrazovka</PresentationFormat>
  <Paragraphs>365</Paragraphs>
  <Slides>32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Times New Roman</vt:lpstr>
      <vt:lpstr>Motiv Office</vt:lpstr>
      <vt:lpstr>Archeologie středověké a novověké sakrální architektury </vt:lpstr>
      <vt:lpstr>                            Homo viator</vt:lpstr>
      <vt:lpstr>Prezentace aplikace PowerPoint</vt:lpstr>
      <vt:lpstr>Prezentace aplikace PowerPoint</vt:lpstr>
      <vt:lpstr>                            Poutě do Svaté země</vt:lpstr>
      <vt:lpstr>                              Křížové výpravy</vt:lpstr>
      <vt:lpstr>                                 Věrouka</vt:lpstr>
      <vt:lpstr>Prezentace aplikace PowerPoint</vt:lpstr>
      <vt:lpstr>Prezentace aplikace PowerPoint</vt:lpstr>
      <vt:lpstr>Prezentace aplikace PowerPoint</vt:lpstr>
      <vt:lpstr>                                     Řím</vt:lpstr>
      <vt:lpstr>               Santiago de Compostella</vt:lpstr>
      <vt:lpstr>Prezentace aplikace PowerPoint</vt:lpstr>
      <vt:lpstr>Prezentace aplikace PowerPoint</vt:lpstr>
      <vt:lpstr>Prezentace aplikace PowerPoint</vt:lpstr>
      <vt:lpstr>Prezentace aplikace PowerPoint</vt:lpstr>
      <vt:lpstr>                 Cáchy  (Aachen)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Menasova ampule</vt:lpstr>
      <vt:lpstr>Prezentace aplikace PowerPoint</vt:lpstr>
      <vt:lpstr>                                Literatura</vt:lpstr>
      <vt:lpstr>                            Zemské stezky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Archeologie středověké a novověké sakrální architektury</dc:title>
  <dc:creator>Markéta Tymonová</dc:creator>
  <cp:lastModifiedBy>tym0001</cp:lastModifiedBy>
  <cp:revision>32</cp:revision>
  <dcterms:created xsi:type="dcterms:W3CDTF">2023-08-24T12:31:48Z</dcterms:created>
  <dcterms:modified xsi:type="dcterms:W3CDTF">2024-11-25T14:50:52Z</dcterms:modified>
</cp:coreProperties>
</file>