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</p:sldMasterIdLst>
  <p:notesMasterIdLst>
    <p:notesMasterId r:id="rId90"/>
  </p:notesMasterIdLst>
  <p:sldIdLst>
    <p:sldId id="499" r:id="rId3"/>
    <p:sldId id="569" r:id="rId4"/>
    <p:sldId id="517" r:id="rId5"/>
    <p:sldId id="518" r:id="rId6"/>
    <p:sldId id="540" r:id="rId7"/>
    <p:sldId id="541" r:id="rId8"/>
    <p:sldId id="519" r:id="rId9"/>
    <p:sldId id="520" r:id="rId10"/>
    <p:sldId id="521" r:id="rId11"/>
    <p:sldId id="429" r:id="rId12"/>
    <p:sldId id="430" r:id="rId13"/>
    <p:sldId id="480" r:id="rId14"/>
    <p:sldId id="431" r:id="rId15"/>
    <p:sldId id="482" r:id="rId16"/>
    <p:sldId id="481" r:id="rId17"/>
    <p:sldId id="524" r:id="rId18"/>
    <p:sldId id="525" r:id="rId19"/>
    <p:sldId id="526" r:id="rId20"/>
    <p:sldId id="527" r:id="rId21"/>
    <p:sldId id="528" r:id="rId22"/>
    <p:sldId id="529" r:id="rId23"/>
    <p:sldId id="530" r:id="rId24"/>
    <p:sldId id="531" r:id="rId25"/>
    <p:sldId id="532" r:id="rId26"/>
    <p:sldId id="533" r:id="rId27"/>
    <p:sldId id="534" r:id="rId28"/>
    <p:sldId id="433" r:id="rId29"/>
    <p:sldId id="483" r:id="rId30"/>
    <p:sldId id="484" r:id="rId31"/>
    <p:sldId id="485" r:id="rId32"/>
    <p:sldId id="436" r:id="rId33"/>
    <p:sldId id="487" r:id="rId34"/>
    <p:sldId id="451" r:id="rId35"/>
    <p:sldId id="453" r:id="rId36"/>
    <p:sldId id="488" r:id="rId37"/>
    <p:sldId id="489" r:id="rId38"/>
    <p:sldId id="522" r:id="rId39"/>
    <p:sldId id="523" r:id="rId40"/>
    <p:sldId id="505" r:id="rId41"/>
    <p:sldId id="506" r:id="rId42"/>
    <p:sldId id="495" r:id="rId43"/>
    <p:sldId id="504" r:id="rId44"/>
    <p:sldId id="496" r:id="rId45"/>
    <p:sldId id="542" r:id="rId46"/>
    <p:sldId id="535" r:id="rId47"/>
    <p:sldId id="543" r:id="rId48"/>
    <p:sldId id="545" r:id="rId49"/>
    <p:sldId id="544" r:id="rId50"/>
    <p:sldId id="547" r:id="rId51"/>
    <p:sldId id="536" r:id="rId52"/>
    <p:sldId id="551" r:id="rId53"/>
    <p:sldId id="549" r:id="rId54"/>
    <p:sldId id="553" r:id="rId55"/>
    <p:sldId id="557" r:id="rId56"/>
    <p:sldId id="563" r:id="rId57"/>
    <p:sldId id="559" r:id="rId58"/>
    <p:sldId id="560" r:id="rId59"/>
    <p:sldId id="561" r:id="rId60"/>
    <p:sldId id="562" r:id="rId61"/>
    <p:sldId id="556" r:id="rId62"/>
    <p:sldId id="564" r:id="rId63"/>
    <p:sldId id="565" r:id="rId64"/>
    <p:sldId id="554" r:id="rId65"/>
    <p:sldId id="566" r:id="rId66"/>
    <p:sldId id="570" r:id="rId67"/>
    <p:sldId id="571" r:id="rId68"/>
    <p:sldId id="575" r:id="rId69"/>
    <p:sldId id="572" r:id="rId70"/>
    <p:sldId id="574" r:id="rId71"/>
    <p:sldId id="573" r:id="rId72"/>
    <p:sldId id="507" r:id="rId73"/>
    <p:sldId id="578" r:id="rId74"/>
    <p:sldId id="508" r:id="rId75"/>
    <p:sldId id="513" r:id="rId76"/>
    <p:sldId id="509" r:id="rId77"/>
    <p:sldId id="514" r:id="rId78"/>
    <p:sldId id="510" r:id="rId79"/>
    <p:sldId id="515" r:id="rId80"/>
    <p:sldId id="537" r:id="rId81"/>
    <p:sldId id="552" r:id="rId82"/>
    <p:sldId id="538" r:id="rId83"/>
    <p:sldId id="555" r:id="rId84"/>
    <p:sldId id="576" r:id="rId85"/>
    <p:sldId id="577" r:id="rId86"/>
    <p:sldId id="511" r:id="rId87"/>
    <p:sldId id="516" r:id="rId88"/>
    <p:sldId id="494" r:id="rId8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1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586" autoAdjust="0"/>
    <p:restoredTop sz="94660"/>
  </p:normalViewPr>
  <p:slideViewPr>
    <p:cSldViewPr>
      <p:cViewPr varScale="1">
        <p:scale>
          <a:sx n="47" d="100"/>
          <a:sy n="47" d="100"/>
        </p:scale>
        <p:origin x="48" y="13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D6CD469-FC0F-4969-ACC4-DC28C3D53FF9}" type="datetimeFigureOut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9ED892-98BE-40CB-A619-BE3AB80909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3436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B37783-DBFA-4109-BF80-73A493DB02CB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130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14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5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33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29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80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725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2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11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79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23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37783-DBFA-4109-BF80-73A493DB02C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393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34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93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55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03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22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15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395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7245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451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4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1097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72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4397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60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72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26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550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059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7781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95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06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8523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659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01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221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015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9054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0446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071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915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4212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046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1968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4449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3764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0134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8820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8491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5744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7249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4742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55745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826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8120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5519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59224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04815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895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2916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3069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2538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41636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44026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829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747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36286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7283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320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071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047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1122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8877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950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52580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20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4479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20056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4577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25347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54503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438C5-7824-4DA1-A4A4-650DF806A6B7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76162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85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2316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86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5161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3683BB-E3C8-4E5D-8ECE-D191CEFCCB6C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402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1438C5-7824-4DA1-A4A4-650DF806A6B7}" type="slidenum">
              <a:rPr lang="cs-CZ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41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3C236-0714-471B-87F9-DD0042E7610A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10BE7-6B08-4372-82E1-64A6DCF6486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37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42A9-7ACD-4A8C-8723-233339D12471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58808-185C-484B-B08E-F2048A16FD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6559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82B0C-9D26-4614-B893-52863F71CB91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DC72E-91A4-4A32-90D4-5B62409C1A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3970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C7EFB-D998-4276-B379-1CA805A7518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4CA8D-4ABA-4DC3-9D4A-3466A9979DB8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91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DB6EE-417D-4598-B850-73F3E82BF60D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14237-5CD2-4363-BAE3-05376EDBC97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54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CA781-5D06-47BE-8152-AFD9B642B3F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34B29-0376-43AD-956C-286C21903213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89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B2AE6-F9B6-45FE-8C42-32421D35CAFC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491B2-1636-483F-AAB9-27AA7E9A3542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09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E99A0-B073-446D-9548-D1FA90B40DB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B96E7-3F94-4D60-961D-6DC075220640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500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2BB91-2B20-4315-828A-442D25C356B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F5960-3D12-42BE-9CA5-5CCD6531F62D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62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6FFDF-C3ED-47AC-86C2-0AF645F6A6D5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025AF-867A-4B16-BAEF-007FE37AA5CB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75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EFD6D-0A49-4544-B73D-64C806A4844E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5C56F-6367-4F52-B481-77D47E026F8D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1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06D7-E9F1-4DC5-B3ED-C8DD766658ED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96DD7-2540-45A5-9614-37576A8583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674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8B153-8FA0-4110-9C9D-EEA9951EE737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A1D6C-ED7D-4B42-A1C6-DB3ABF67434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16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C11A2-8B31-42CF-93B7-CF97EFBDCF0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1469D-686D-4A34-A9F6-679331D975C8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733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F3281-72B3-416A-BEC3-7F6297C78B7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7C961-DF35-47A8-8A5C-711B99981F8A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76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90212-BD61-42E2-8289-09A487793ACE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D49F5-B524-425C-8755-879B1AAADE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826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F36A2-874F-40D4-B49C-EEB5FBCE1C31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46A13-6DFE-442A-BB80-D4B73A7C00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964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F2224-CC3D-4AC9-AD51-DC72328672D8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B5AA2-C14B-48AB-8FB1-6E00107B31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862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68425-3719-47C0-B92A-A542CD9EB64C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D1BBB-4D0A-4FB2-A063-B6F13EF4A83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812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030A5-D0BF-435A-BF0E-B27C3208E568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62813-D8F6-404F-85F3-8ED38676CB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151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73B22-BBBE-4BAF-9AD4-0A6A677B319B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C7A95-4593-41B5-A0A9-1C598EBA30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40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C5EDC-CDE5-427D-B7B8-6BB3F4B60DBB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4DC43-0A15-4AF2-BD19-A4692641E6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63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59F28B-B02F-4AD1-88DC-71D606320F00}" type="datetime1">
              <a:rPr lang="cs-CZ"/>
              <a:pPr>
                <a:defRPr/>
              </a:pPr>
              <a:t>09.10.2024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581BD0-4A5C-4F75-91DA-F778B9BE5E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483F8B-DBC3-431D-B6FA-DA02B5514E00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F9BA77-7009-478C-8B0C-29544FCCD962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82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0.emf"/><Relationship Id="rId3" Type="http://schemas.openxmlformats.org/officeDocument/2006/relationships/image" Target="../media/image1.jpeg"/><Relationship Id="rId7" Type="http://schemas.openxmlformats.org/officeDocument/2006/relationships/image" Target="../media/image4.emf"/><Relationship Id="rId12" Type="http://schemas.openxmlformats.org/officeDocument/2006/relationships/image" Target="../media/image9.emf"/><Relationship Id="rId1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11" Type="http://schemas.openxmlformats.org/officeDocument/2006/relationships/image" Target="../media/image8.emf"/><Relationship Id="rId5" Type="http://schemas.microsoft.com/office/2007/relationships/hdphoto" Target="../media/hdphoto1.wdp"/><Relationship Id="rId15" Type="http://schemas.openxmlformats.org/officeDocument/2006/relationships/image" Target="../media/image12.emf"/><Relationship Id="rId10" Type="http://schemas.openxmlformats.org/officeDocument/2006/relationships/image" Target="../media/image7.emf"/><Relationship Id="rId4" Type="http://schemas.openxmlformats.org/officeDocument/2006/relationships/image" Target="../media/image2.png"/><Relationship Id="rId9" Type="http://schemas.openxmlformats.org/officeDocument/2006/relationships/image" Target="../media/image6.emf"/><Relationship Id="rId1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9.jpeg"/><Relationship Id="rId7" Type="http://schemas.microsoft.com/office/2007/relationships/hdphoto" Target="../media/hdphoto3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pn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png"/><Relationship Id="rId7" Type="http://schemas.openxmlformats.org/officeDocument/2006/relationships/image" Target="../media/image1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1.jpeg"/><Relationship Id="rId11" Type="http://schemas.openxmlformats.org/officeDocument/2006/relationships/image" Target="../media/image155.jpeg"/><Relationship Id="rId5" Type="http://schemas.openxmlformats.org/officeDocument/2006/relationships/image" Target="../media/image150.jpeg"/><Relationship Id="rId10" Type="http://schemas.microsoft.com/office/2007/relationships/hdphoto" Target="../media/hdphoto4.wdp"/><Relationship Id="rId4" Type="http://schemas.openxmlformats.org/officeDocument/2006/relationships/image" Target="../media/image149.jpeg"/><Relationship Id="rId9" Type="http://schemas.openxmlformats.org/officeDocument/2006/relationships/image" Target="../media/image1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9.pn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png"/><Relationship Id="rId7" Type="http://schemas.openxmlformats.org/officeDocument/2006/relationships/image" Target="../media/image1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10" Type="http://schemas.openxmlformats.org/officeDocument/2006/relationships/image" Target="../media/image167.jpeg"/><Relationship Id="rId4" Type="http://schemas.openxmlformats.org/officeDocument/2006/relationships/image" Target="../media/image161.jpeg"/><Relationship Id="rId9" Type="http://schemas.openxmlformats.org/officeDocument/2006/relationships/image" Target="../media/image1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1.png"/><Relationship Id="rId5" Type="http://schemas.openxmlformats.org/officeDocument/2006/relationships/image" Target="../media/image180.jpeg"/><Relationship Id="rId4" Type="http://schemas.openxmlformats.org/officeDocument/2006/relationships/image" Target="../media/image1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0.jp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9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9.jpg"/><Relationship Id="rId4" Type="http://schemas.openxmlformats.org/officeDocument/2006/relationships/image" Target="../media/image19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7" Type="http://schemas.openxmlformats.org/officeDocument/2006/relationships/image" Target="../media/image20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0.jpg"/><Relationship Id="rId5" Type="http://schemas.openxmlformats.org/officeDocument/2006/relationships/image" Target="../media/image209.jpg"/><Relationship Id="rId4" Type="http://schemas.openxmlformats.org/officeDocument/2006/relationships/image" Target="../media/image20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3.jpg"/><Relationship Id="rId4" Type="http://schemas.openxmlformats.org/officeDocument/2006/relationships/image" Target="../media/image21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7.jpg"/><Relationship Id="rId5" Type="http://schemas.openxmlformats.org/officeDocument/2006/relationships/image" Target="../media/image216.jpg"/><Relationship Id="rId4" Type="http://schemas.openxmlformats.org/officeDocument/2006/relationships/image" Target="../media/image2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gif"/><Relationship Id="rId7" Type="http://schemas.openxmlformats.org/officeDocument/2006/relationships/image" Target="../media/image22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3.jpg"/><Relationship Id="rId5" Type="http://schemas.openxmlformats.org/officeDocument/2006/relationships/image" Target="../media/image222.jpg"/><Relationship Id="rId4" Type="http://schemas.openxmlformats.org/officeDocument/2006/relationships/image" Target="../media/image22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8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2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7.jp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jpeg"/><Relationship Id="rId3" Type="http://schemas.openxmlformats.org/officeDocument/2006/relationships/image" Target="../media/image251.png"/><Relationship Id="rId7" Type="http://schemas.openxmlformats.org/officeDocument/2006/relationships/image" Target="../media/image255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4.jpeg"/><Relationship Id="rId5" Type="http://schemas.openxmlformats.org/officeDocument/2006/relationships/image" Target="../media/image253.jpeg"/><Relationship Id="rId4" Type="http://schemas.openxmlformats.org/officeDocument/2006/relationships/image" Target="../media/image25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7" Type="http://schemas.openxmlformats.org/officeDocument/2006/relationships/image" Target="../media/image26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1.jpeg"/><Relationship Id="rId5" Type="http://schemas.openxmlformats.org/officeDocument/2006/relationships/image" Target="../media/image260.jpeg"/><Relationship Id="rId4" Type="http://schemas.openxmlformats.org/officeDocument/2006/relationships/image" Target="../media/image2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7" Type="http://schemas.openxmlformats.org/officeDocument/2006/relationships/image" Target="../media/image26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265.png"/><Relationship Id="rId4" Type="http://schemas.openxmlformats.org/officeDocument/2006/relationships/image" Target="../media/image26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2.jpeg"/><Relationship Id="rId5" Type="http://schemas.openxmlformats.org/officeDocument/2006/relationships/image" Target="../media/image271.jpeg"/><Relationship Id="rId4" Type="http://schemas.openxmlformats.org/officeDocument/2006/relationships/image" Target="../media/image27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5.jpeg"/><Relationship Id="rId4" Type="http://schemas.openxmlformats.org/officeDocument/2006/relationships/image" Target="../media/image27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8.jpeg"/><Relationship Id="rId4" Type="http://schemas.openxmlformats.org/officeDocument/2006/relationships/image" Target="../media/image27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3.jpeg"/><Relationship Id="rId4" Type="http://schemas.openxmlformats.org/officeDocument/2006/relationships/image" Target="../media/image28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1.jpg"/><Relationship Id="rId4" Type="http://schemas.openxmlformats.org/officeDocument/2006/relationships/image" Target="../media/image290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3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6.jpg"/><Relationship Id="rId4" Type="http://schemas.openxmlformats.org/officeDocument/2006/relationships/image" Target="../media/image295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0.png"/><Relationship Id="rId5" Type="http://schemas.openxmlformats.org/officeDocument/2006/relationships/image" Target="../media/image299.png"/><Relationship Id="rId4" Type="http://schemas.openxmlformats.org/officeDocument/2006/relationships/image" Target="../media/image29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jpg"/><Relationship Id="rId3" Type="http://schemas.openxmlformats.org/officeDocument/2006/relationships/image" Target="../media/image301.jpg"/><Relationship Id="rId7" Type="http://schemas.openxmlformats.org/officeDocument/2006/relationships/image" Target="../media/image30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4.jpg"/><Relationship Id="rId5" Type="http://schemas.openxmlformats.org/officeDocument/2006/relationships/image" Target="../media/image303.jpg"/><Relationship Id="rId4" Type="http://schemas.openxmlformats.org/officeDocument/2006/relationships/image" Target="../media/image302.jpg"/><Relationship Id="rId9" Type="http://schemas.openxmlformats.org/officeDocument/2006/relationships/image" Target="../media/image307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jpeg"/><Relationship Id="rId3" Type="http://schemas.openxmlformats.org/officeDocument/2006/relationships/image" Target="../media/image309.jpeg"/><Relationship Id="rId7" Type="http://schemas.openxmlformats.org/officeDocument/2006/relationships/image" Target="../media/image31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2.jpeg"/><Relationship Id="rId5" Type="http://schemas.openxmlformats.org/officeDocument/2006/relationships/image" Target="../media/image311.png"/><Relationship Id="rId4" Type="http://schemas.openxmlformats.org/officeDocument/2006/relationships/image" Target="../media/image310.jpeg"/><Relationship Id="rId9" Type="http://schemas.openxmlformats.org/officeDocument/2006/relationships/image" Target="../media/image315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108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PAMÁTKY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UNESCO</a:t>
            </a:r>
            <a:endParaRPr lang="en-GB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3" name="TextovéPole 10"/>
          <p:cNvSpPr txBox="1">
            <a:spLocks noChangeArrowheads="1"/>
          </p:cNvSpPr>
          <p:nvPr/>
        </p:nvSpPr>
        <p:spPr bwMode="auto">
          <a:xfrm>
            <a:off x="395288" y="1989138"/>
            <a:ext cx="7993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endParaRPr lang="cs-CZ" altLang="cs-CZ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Char char="•"/>
            </a:pPr>
            <a:endParaRPr lang="cs-CZ" altLang="cs-CZ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9" descr="unesco 2 210 x 148_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99" b="23147" l="4271" r="46737">
                        <a14:foregroundMark x1="10153" y1="9920" x2="10153" y2="9920"/>
                        <a14:foregroundMark x1="32232" y1="13683" x2="32232" y2="13683"/>
                        <a14:foregroundMark x1="34891" y1="12315" x2="34891" y2="12315"/>
                        <a14:foregroundMark x1="39081" y1="13797" x2="39081" y2="13797"/>
                        <a14:foregroundMark x1="41015" y1="12999" x2="41015" y2="12999"/>
                        <a14:foregroundMark x1="22160" y1="13227" x2="22160" y2="13227"/>
                        <a14:foregroundMark x1="26591" y1="14025" x2="26591" y2="14025"/>
                        <a14:foregroundMark x1="29251" y1="14025" x2="29251" y2="14025"/>
                        <a14:foregroundMark x1="18372" y1="17560" x2="18372" y2="17560"/>
                        <a14:foregroundMark x1="19339" y1="17788" x2="19339" y2="17788"/>
                        <a14:foregroundMark x1="22804" y1="19042" x2="22804" y2="19042"/>
                        <a14:foregroundMark x1="23368" y1="18928" x2="23368" y2="18928"/>
                        <a14:foregroundMark x1="24819" y1="16420" x2="24819" y2="16420"/>
                        <a14:foregroundMark x1="29734" y1="19042" x2="29734" y2="19042"/>
                        <a14:foregroundMark x1="17486" y1="13911" x2="17486" y2="13911"/>
                        <a14:foregroundMark x1="24980" y1="12657" x2="24980" y2="12657"/>
                        <a14:foregroundMark x1="21273" y1="13683" x2="21273" y2="13683"/>
                        <a14:foregroundMark x1="26027" y1="18016" x2="26027" y2="18016"/>
                        <a14:foregroundMark x1="36422" y1="11288" x2="36422" y2="11288"/>
                        <a14:foregroundMark x1="30782" y1="16420" x2="30782" y2="16420"/>
                        <a14:backgroundMark x1="21676" y1="16648" x2="21676" y2="16648"/>
                        <a14:backgroundMark x1="26591" y1="17332" x2="26591" y2="17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734" r="54311" b="78450"/>
          <a:stretch/>
        </p:blipFill>
        <p:spPr bwMode="auto">
          <a:xfrm>
            <a:off x="3266000" y="6300000"/>
            <a:ext cx="2251638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000" y="3456000"/>
            <a:ext cx="1515236" cy="2131200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001" y="1224000"/>
            <a:ext cx="1504481" cy="2134800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00" y="1224000"/>
            <a:ext cx="1512000" cy="2133287"/>
          </a:xfrm>
          <a:prstGeom prst="rect">
            <a:avLst/>
          </a:prstGeom>
          <a:ln w="9525">
            <a:solidFill>
              <a:srgbClr val="7A1C0C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0000" y="3456000"/>
            <a:ext cx="1512000" cy="2129966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93600" y="3769200"/>
            <a:ext cx="2131200" cy="1503301"/>
          </a:xfrm>
          <a:prstGeom prst="rect">
            <a:avLst/>
          </a:prstGeom>
          <a:ln>
            <a:solidFill>
              <a:srgbClr val="7A1C0C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1" y="1224000"/>
            <a:ext cx="1510723" cy="2134800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0000" y="1224000"/>
            <a:ext cx="1512000" cy="2133284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0" y="3456000"/>
            <a:ext cx="1501944" cy="2131200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8000" y="3456000"/>
            <a:ext cx="1515236" cy="2131200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00" y="3456000"/>
            <a:ext cx="1512000" cy="2129966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48000" y="1224000"/>
            <a:ext cx="1515432" cy="2134800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84000" y="1224000"/>
            <a:ext cx="1512000" cy="2133285"/>
          </a:xfrm>
          <a:prstGeom prst="rect">
            <a:avLst/>
          </a:prstGeom>
          <a:ln>
            <a:solidFill>
              <a:srgbClr val="7A1C0C"/>
            </a:solidFill>
          </a:ln>
        </p:spPr>
      </p:pic>
      <p:sp>
        <p:nvSpPr>
          <p:cNvPr id="26" name="Zástupný symbol pro obsah 5"/>
          <p:cNvSpPr txBox="1">
            <a:spLocks/>
          </p:cNvSpPr>
          <p:nvPr/>
        </p:nvSpPr>
        <p:spPr bwMode="auto">
          <a:xfrm>
            <a:off x="36000" y="1224000"/>
            <a:ext cx="57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Praha</a:t>
            </a:r>
            <a:r>
              <a:rPr lang="en-GB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alt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ástupný symbol pro obsah 5"/>
          <p:cNvSpPr txBox="1">
            <a:spLocks/>
          </p:cNvSpPr>
          <p:nvPr/>
        </p:nvSpPr>
        <p:spPr bwMode="auto">
          <a:xfrm>
            <a:off x="1548000" y="1224000"/>
            <a:ext cx="104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Český Krumlov</a:t>
            </a:r>
            <a:endParaRPr lang="en-GB" alt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Zástupný symbol pro obsah 5"/>
          <p:cNvSpPr txBox="1">
            <a:spLocks/>
          </p:cNvSpPr>
          <p:nvPr/>
        </p:nvSpPr>
        <p:spPr bwMode="auto">
          <a:xfrm>
            <a:off x="3060000" y="1224000"/>
            <a:ext cx="468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Telč</a:t>
            </a:r>
            <a:endParaRPr lang="en-GB" alt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Zástupný symbol pro obsah 5"/>
          <p:cNvSpPr txBox="1">
            <a:spLocks/>
          </p:cNvSpPr>
          <p:nvPr/>
        </p:nvSpPr>
        <p:spPr bwMode="auto">
          <a:xfrm>
            <a:off x="4572000" y="1224000"/>
            <a:ext cx="1188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Žďár nad Sázavou</a:t>
            </a:r>
            <a:endParaRPr lang="en-GB" alt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Zástupný symbol pro obsah 5"/>
          <p:cNvSpPr txBox="1">
            <a:spLocks/>
          </p:cNvSpPr>
          <p:nvPr/>
        </p:nvSpPr>
        <p:spPr bwMode="auto">
          <a:xfrm>
            <a:off x="6084000" y="1224000"/>
            <a:ext cx="90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Kutná</a:t>
            </a:r>
            <a:r>
              <a:rPr lang="cs-CZ" sz="1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Hora</a:t>
            </a:r>
            <a:endParaRPr lang="en-GB" altLang="cs-CZ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Zástupný symbol pro obsah 5"/>
          <p:cNvSpPr txBox="1">
            <a:spLocks/>
          </p:cNvSpPr>
          <p:nvPr/>
        </p:nvSpPr>
        <p:spPr bwMode="auto">
          <a:xfrm>
            <a:off x="7596000" y="1224000"/>
            <a:ext cx="104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Lednice-Valtice</a:t>
            </a:r>
            <a:endParaRPr lang="en-GB" alt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Zástupný symbol pro obsah 5"/>
          <p:cNvSpPr txBox="1">
            <a:spLocks/>
          </p:cNvSpPr>
          <p:nvPr/>
        </p:nvSpPr>
        <p:spPr bwMode="auto">
          <a:xfrm>
            <a:off x="36000" y="3456000"/>
            <a:ext cx="792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Holašovice</a:t>
            </a:r>
            <a:endParaRPr lang="en-GB" alt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Zástupný symbol pro obsah 5"/>
          <p:cNvSpPr txBox="1">
            <a:spLocks/>
          </p:cNvSpPr>
          <p:nvPr/>
        </p:nvSpPr>
        <p:spPr bwMode="auto">
          <a:xfrm>
            <a:off x="1548000" y="3456000"/>
            <a:ext cx="75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Kroměříž</a:t>
            </a:r>
            <a:endParaRPr lang="en-GB" altLang="cs-CZ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Zástupný symbol pro obsah 5"/>
          <p:cNvSpPr txBox="1">
            <a:spLocks/>
          </p:cNvSpPr>
          <p:nvPr/>
        </p:nvSpPr>
        <p:spPr bwMode="auto">
          <a:xfrm>
            <a:off x="3060000" y="3456000"/>
            <a:ext cx="72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Litomyšl</a:t>
            </a:r>
            <a:endParaRPr lang="en-GB" alt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Zástupný symbol pro obsah 5"/>
          <p:cNvSpPr txBox="1">
            <a:spLocks/>
          </p:cNvSpPr>
          <p:nvPr/>
        </p:nvSpPr>
        <p:spPr bwMode="auto">
          <a:xfrm>
            <a:off x="4572000" y="3456000"/>
            <a:ext cx="72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Olomouc</a:t>
            </a:r>
            <a:endParaRPr lang="en-GB" altLang="cs-CZ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Zástupný symbol pro obsah 5"/>
          <p:cNvSpPr txBox="1">
            <a:spLocks/>
          </p:cNvSpPr>
          <p:nvPr/>
        </p:nvSpPr>
        <p:spPr bwMode="auto">
          <a:xfrm>
            <a:off x="6084000" y="3456000"/>
            <a:ext cx="50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Brno</a:t>
            </a:r>
            <a:endParaRPr lang="en-GB" altLang="cs-CZ" sz="9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Zástupný symbol pro obsah 5"/>
          <p:cNvSpPr txBox="1">
            <a:spLocks/>
          </p:cNvSpPr>
          <p:nvPr/>
        </p:nvSpPr>
        <p:spPr bwMode="auto">
          <a:xfrm>
            <a:off x="7596000" y="3456000"/>
            <a:ext cx="612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Třebíč</a:t>
            </a:r>
            <a:endParaRPr lang="en-GB" altLang="cs-CZ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41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ČESKÝ KRUMLOV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44000" y="1052736"/>
            <a:ext cx="4752528" cy="5229264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Středověké centrum města v meandru řeky Vltavy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(dochováno nedotčené)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Významné řemeslné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obchodní středisko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Zámecký komplex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(13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století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9"/>
          <a:stretch/>
        </p:blipFill>
        <p:spPr bwMode="auto">
          <a:xfrm>
            <a:off x="4860000" y="972010"/>
            <a:ext cx="4068000" cy="2979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ázek 10" descr="cesky_krumlov_le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9"/>
          <a:stretch/>
        </p:blipFill>
        <p:spPr bwMode="auto">
          <a:xfrm>
            <a:off x="155567" y="2988000"/>
            <a:ext cx="4582812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&amp;Ccaron;eský Krumlov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t="12970" r="12752" b="20088"/>
          <a:stretch/>
        </p:blipFill>
        <p:spPr bwMode="auto">
          <a:xfrm>
            <a:off x="4946400" y="4044100"/>
            <a:ext cx="3888432" cy="2132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5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300000"/>
            <a:ext cx="9144000" cy="540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Historické centrum 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1992</a:t>
            </a:r>
          </a:p>
        </p:txBody>
      </p:sp>
      <p:sp>
        <p:nvSpPr>
          <p:cNvPr id="16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6800" y="6382800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10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Obrázek 12" descr="9e6a921fbc428b5638b3986e365d4f211ee6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r="3606" b="11211"/>
          <a:stretch/>
        </p:blipFill>
        <p:spPr bwMode="auto">
          <a:xfrm>
            <a:off x="251520" y="2880000"/>
            <a:ext cx="3960440" cy="2493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ástupný symbol pro obsah 5"/>
          <p:cNvSpPr txBox="1">
            <a:spLocks/>
          </p:cNvSpPr>
          <p:nvPr/>
        </p:nvSpPr>
        <p:spPr bwMode="auto">
          <a:xfrm>
            <a:off x="0" y="936000"/>
            <a:ext cx="4788000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spcBef>
                <a:spcPts val="200"/>
              </a:spcBef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Dvě hlavní historické části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Latrán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čtvrť pod zámkem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684000" lvl="1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Měšťanské domy od gotiky dále</a:t>
            </a:r>
            <a:endParaRPr lang="en-GB" sz="1800" dirty="0">
              <a:latin typeface="Times New Roman" pitchFamily="18" charset="0"/>
              <a:cs typeface="Times New Roman" pitchFamily="18" charset="0"/>
            </a:endParaRPr>
          </a:p>
          <a:p>
            <a:pPr marL="684000" lvl="1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Fasády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vnitřní uspořádání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výzdoba, zejména vyřezávané dřevěné stropy</a:t>
            </a:r>
          </a:p>
          <a:p>
            <a:pPr marL="684000" lvl="1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Renesanční zbrojnice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ČESKÝ KRUMLOV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8" descr="http://www.ceskykrumlov.com/articlegallery/313_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6" t="29086" r="18788" b="4422"/>
          <a:stretch/>
        </p:blipFill>
        <p:spPr bwMode="auto">
          <a:xfrm>
            <a:off x="2052000" y="5521896"/>
            <a:ext cx="1862613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upload.wikimedia.org/wikipedia/commons/f/f2/%C4%8Cesk%C3%BD_Krumlov,_Latr%C3%A1n,_br%C3%A1na_sm%C4%9Brem_k_centru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5" t="29217" r="28966" b="10809"/>
          <a:stretch/>
        </p:blipFill>
        <p:spPr bwMode="auto">
          <a:xfrm>
            <a:off x="684000" y="5521896"/>
            <a:ext cx="115326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ceskykrumlov.com/articlegallery/313_1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" r="3551" b="25190"/>
          <a:stretch/>
        </p:blipFill>
        <p:spPr bwMode="auto">
          <a:xfrm>
            <a:off x="6768000" y="3636000"/>
            <a:ext cx="2204118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upload.wikimedia.org/wikipedia/commons/thumb/a/a2/%C4%8Cesk%C3%BD_Krumlov,_Latr%C3%A1n_%C4%8Dp.53,.JPG/1280px-%C4%8Cesk%C3%BD_Krumlov,_Latr%C3%A1n_%C4%8Dp.53,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2" t="3762" r="10286" b="2283"/>
          <a:stretch/>
        </p:blipFill>
        <p:spPr bwMode="auto">
          <a:xfrm>
            <a:off x="4356000" y="3636931"/>
            <a:ext cx="2130415" cy="252000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302" name="Picture 14" descr="Latrán v &amp;Ccaron;eském Krumlov&amp;ecaron;, foto: Libor Svá&amp;ccaron;ek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t="6010" r="3313" b="3702"/>
          <a:stretch/>
        </p:blipFill>
        <p:spPr bwMode="auto">
          <a:xfrm>
            <a:off x="4752000" y="938428"/>
            <a:ext cx="1899291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://www.encyklopedie.ckrumlov.cz/img/1049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0" b="4341"/>
          <a:stretch/>
        </p:blipFill>
        <p:spPr bwMode="auto">
          <a:xfrm>
            <a:off x="6768000" y="540000"/>
            <a:ext cx="2212892" cy="29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&amp;Ccaron;eský Krumlov. 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8" t="-147" r="25107" b="1460"/>
          <a:stretch/>
        </p:blipFill>
        <p:spPr bwMode="auto">
          <a:xfrm>
            <a:off x="6624000" y="3631896"/>
            <a:ext cx="2388166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364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Zástupný symbol pro obsah 5"/>
          <p:cNvSpPr txBox="1">
            <a:spLocks/>
          </p:cNvSpPr>
          <p:nvPr/>
        </p:nvSpPr>
        <p:spPr bwMode="auto">
          <a:xfrm>
            <a:off x="0" y="900000"/>
            <a:ext cx="5832000" cy="26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1900" dirty="0">
                <a:latin typeface="Times New Roman" pitchFamily="18" charset="0"/>
                <a:cs typeface="Times New Roman" pitchFamily="18" charset="0"/>
              </a:rPr>
              <a:t>Vlastní město</a:t>
            </a:r>
            <a:endParaRPr lang="en-GB" altLang="cs-CZ" sz="1900" dirty="0">
              <a:latin typeface="Times New Roman" pitchFamily="18" charset="0"/>
              <a:cs typeface="Times New Roman" pitchFamily="18" charset="0"/>
            </a:endParaRPr>
          </a:p>
          <a:p>
            <a:pPr marL="684000" lvl="1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1900" dirty="0">
                <a:latin typeface="Times New Roman" pitchFamily="18" charset="0"/>
                <a:cs typeface="Times New Roman" pitchFamily="18" charset="0"/>
              </a:rPr>
              <a:t>Pravidelný systém ulic vycházejících z hlavního náměstí </a:t>
            </a:r>
            <a:r>
              <a:rPr lang="en-GB" altLang="cs-CZ" sz="1900" dirty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altLang="cs-CZ" sz="1900" dirty="0">
                <a:latin typeface="Times New Roman" pitchFamily="18" charset="0"/>
                <a:cs typeface="Times New Roman" pitchFamily="18" charset="0"/>
              </a:rPr>
              <a:t>kruhová silnice kolem hradeb</a:t>
            </a:r>
            <a:endParaRPr lang="en-GB" altLang="cs-CZ" sz="1900" dirty="0">
              <a:latin typeface="Times New Roman" pitchFamily="18" charset="0"/>
              <a:cs typeface="Times New Roman" pitchFamily="18" charset="0"/>
            </a:endParaRPr>
          </a:p>
          <a:p>
            <a:pPr marL="684000" lvl="1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Kostel sv. Víta</a:t>
            </a: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gotický</a:t>
            </a: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(15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století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684000" lvl="1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Renesanční jezuitská kolej</a:t>
            </a: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barokní seminář</a:t>
            </a:r>
            <a:endParaRPr lang="en-GB" sz="1900" dirty="0">
              <a:latin typeface="Times New Roman" pitchFamily="18" charset="0"/>
              <a:cs typeface="Times New Roman" pitchFamily="18" charset="0"/>
            </a:endParaRPr>
          </a:p>
          <a:p>
            <a:pPr marL="684000" lvl="1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Zbytky opevnění, zvl. Budějovická brána</a:t>
            </a: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renesanční)</a:t>
            </a:r>
            <a:endParaRPr lang="en-GB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ČESKÝ </a:t>
            </a:r>
            <a:r>
              <a:rPr lang="en-GB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KRUMLOV</a:t>
            </a:r>
          </a:p>
        </p:txBody>
      </p:sp>
      <p:pic>
        <p:nvPicPr>
          <p:cNvPr id="6146" name="Picture 2" descr="http://www.visitceskykrumlov.cz/img/45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r="-78" b="6850"/>
          <a:stretch/>
        </p:blipFill>
        <p:spPr bwMode="auto">
          <a:xfrm>
            <a:off x="4095971" y="4356000"/>
            <a:ext cx="2480498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upload.wikimedia.org/wikipedia/commons/8/84/%C4%8Cesk%C3%BD_Krumlov,_Kolej_jezuitsk%C3%A1_%28b%C3%BDv.%29,_Horn%C3%AD_%C4%8Dp.1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1" b="4636"/>
          <a:stretch/>
        </p:blipFill>
        <p:spPr bwMode="auto">
          <a:xfrm>
            <a:off x="6732000" y="1296000"/>
            <a:ext cx="2245051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ckrumlov.cz/obr/region/soucas/1445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" t="-1" r="-726" b="32843"/>
          <a:stretch/>
        </p:blipFill>
        <p:spPr bwMode="auto">
          <a:xfrm>
            <a:off x="6783290" y="4238704"/>
            <a:ext cx="2193761" cy="1953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&amp;Ccaron;eský Krumlov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/>
          <a:stretch/>
        </p:blipFill>
        <p:spPr bwMode="auto">
          <a:xfrm>
            <a:off x="180000" y="3132000"/>
            <a:ext cx="3780000" cy="2833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&amp;Ccaron;eský Krumlov. 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t="10353" r="24725" b="20890"/>
          <a:stretch/>
        </p:blipFill>
        <p:spPr bwMode="auto">
          <a:xfrm>
            <a:off x="4112084" y="2700000"/>
            <a:ext cx="2448272" cy="1531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23" descr="ead81fe8cfe9fda9e4c2093e17e4d0241f008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33" y="0"/>
            <a:ext cx="1785718" cy="11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742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1052736"/>
            <a:ext cx="8640763" cy="4525963"/>
          </a:xfrm>
        </p:spPr>
        <p:txBody>
          <a:bodyPr/>
          <a:lstStyle/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Hrádek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nejstarší část hradu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kulatá věž, gotika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(13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st.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Přestavován, rozšiřován – mnoho částí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renesanční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barokní prvky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Sídlo Rožmberků přes 300 let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(1240-1601/1602)</a:t>
            </a:r>
            <a:endParaRPr lang="en-GB" sz="18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Sídlo Schwarzenbergů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(1719-1947)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Plášťový most přes skalní proláklinu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Barokní divadlo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(1766)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608" y="1815164"/>
            <a:ext cx="3240005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ČESKÝ KRUMLOV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6" descr="http://www.encyklopedie.ckrumlov.cz/img/2007102997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" r="4249" b="5822"/>
          <a:stretch/>
        </p:blipFill>
        <p:spPr bwMode="auto">
          <a:xfrm>
            <a:off x="3312000" y="3016103"/>
            <a:ext cx="1944216" cy="3051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http://infoservis.ckrumlov.info/img/12082348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r="3419" b="8772"/>
          <a:stretch/>
        </p:blipFill>
        <p:spPr bwMode="auto">
          <a:xfrm>
            <a:off x="5436221" y="3780000"/>
            <a:ext cx="3528392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://www.ckrumlov.info/img/atr512i28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t="3466" r="6227"/>
          <a:stretch/>
        </p:blipFill>
        <p:spPr bwMode="auto">
          <a:xfrm>
            <a:off x="144000" y="3359379"/>
            <a:ext cx="3023856" cy="2708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617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ČESKÝ KRUMLOV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lh6.ggpht.com/-bBry2rCfIuU/T1fS0AzqSeI/AAAAAAAACzg/SLVdCCXz6jE/s1280/Cesky_Krumlov_0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3" b="6662"/>
          <a:stretch/>
        </p:blipFill>
        <p:spPr bwMode="auto">
          <a:xfrm>
            <a:off x="-72000" y="900000"/>
            <a:ext cx="9286875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016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1052736"/>
            <a:ext cx="8640763" cy="4525963"/>
          </a:xfrm>
        </p:spPr>
        <p:txBody>
          <a:bodyPr/>
          <a:lstStyle/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Zámecký park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Divadlo s otáčivým hledištěm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Letohrádek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Bellarie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(rokoko)</a:t>
            </a:r>
            <a:endParaRPr lang="cs-CZ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Jízdárna</a:t>
            </a: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3888000"/>
            <a:ext cx="2738025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" b="1440"/>
          <a:stretch/>
        </p:blipFill>
        <p:spPr bwMode="auto">
          <a:xfrm>
            <a:off x="6800404" y="3492000"/>
            <a:ext cx="2248776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"/>
          <a:stretch/>
        </p:blipFill>
        <p:spPr bwMode="auto">
          <a:xfrm>
            <a:off x="4428000" y="1044000"/>
            <a:ext cx="3140600" cy="2295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ČESKÝ KRUMLOV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www.zamek-ceskykrumlov.eu/data/editor/163cs_41_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2668790"/>
            <a:ext cx="3677648" cy="27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328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ŽĎÁR </a:t>
            </a:r>
            <a:r>
              <a:rPr lang="cs-CZ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NAD</a:t>
            </a: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SÁZAVOU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00000"/>
            <a:ext cx="4572000" cy="2628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Jan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Blažej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Santini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(18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st.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Pět hvězd nad tělem Nepomuka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Legend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a o mučedníkovi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Barokní gotika</a:t>
            </a: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Původní oltáře</a:t>
            </a:r>
            <a:r>
              <a:rPr lang="en-GB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Santini</a:t>
            </a:r>
            <a:r>
              <a:rPr lang="en-GB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60000" indent="-288000">
              <a:buClr>
                <a:schemeClr val="bg1"/>
              </a:buClr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 Nepomucký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hlavní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&amp; 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Evangelisté</a:t>
            </a:r>
            <a:endParaRPr lang="en-GB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Clr>
                <a:schemeClr val="bg1"/>
              </a:buClr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Pět kaplí, pět bran</a:t>
            </a:r>
            <a:endParaRPr lang="en-GB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304188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Poutní kostel sv. Jana Nepomuckého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1994</a:t>
            </a:r>
          </a:p>
        </p:txBody>
      </p:sp>
      <p:pic>
        <p:nvPicPr>
          <p:cNvPr id="24" name="Picture 2" descr="&amp;Zcaron;&amp;dcaron;ár nad Sázavou.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8" t="33367" r="7512" b="11646"/>
          <a:stretch/>
        </p:blipFill>
        <p:spPr bwMode="auto">
          <a:xfrm>
            <a:off x="4576351" y="1008000"/>
            <a:ext cx="4464496" cy="1916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&amp;Zcaron;&amp;dcaron;ár nad Sázavou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3632" r="5158" b="7549"/>
          <a:stretch/>
        </p:blipFill>
        <p:spPr bwMode="auto">
          <a:xfrm>
            <a:off x="4648359" y="3047084"/>
            <a:ext cx="4392488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&amp;Zcaron;&amp;dcaron;ár nad Sázavou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5422" r="7873" b="18522"/>
          <a:stretch/>
        </p:blipFill>
        <p:spPr bwMode="auto">
          <a:xfrm>
            <a:off x="89922" y="3492000"/>
            <a:ext cx="4464496" cy="2651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://i.idnes.cz/11/051/cl6/DMK3af202_130735_285159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" r="8105" b="13439"/>
          <a:stretch/>
        </p:blipFill>
        <p:spPr bwMode="auto">
          <a:xfrm>
            <a:off x="0" y="0"/>
            <a:ext cx="2267760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54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562" name="Picture 10" descr="&amp;Zcaron;&amp;dcaron;ár nad Sázavou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00" y="2079624"/>
            <a:ext cx="4320000" cy="2874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16200000"/>
            </a:camera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upload.wikimedia.org/wikipedia/commons/thumb/3/30/Zelen%C3%A1_hora_-_olt%C3%A1%C5%99.jpg/640px-Zelen%C3%A1_hora_-_olt%C3%A1%C5%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4"/>
          <a:stretch/>
        </p:blipFill>
        <p:spPr bwMode="auto">
          <a:xfrm>
            <a:off x="6012000" y="1340767"/>
            <a:ext cx="2996763" cy="43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8" name="Picture 26" descr="http://www.vlastiveda.cz/wp-content/uploads/2012/07/zelena_hora_42050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1745" r="8038" b="10079"/>
          <a:stretch/>
        </p:blipFill>
        <p:spPr bwMode="auto">
          <a:xfrm>
            <a:off x="144000" y="1340767"/>
            <a:ext cx="2761967" cy="43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ŽĎÁR </a:t>
            </a:r>
            <a:r>
              <a:rPr lang="cs-CZ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NAD</a:t>
            </a: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SÁZAVOU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022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KUTNÁ HORA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8640763" cy="198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Stříbrné doly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(10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st.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Královské město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(14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st.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Středověké centrum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Vlašský dvůr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mincovna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Pražský groš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(1300)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Kamenný dům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patricijské domy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297611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Historické centrum 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Katedrála v Sedlci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1995 </a:t>
            </a:r>
          </a:p>
        </p:txBody>
      </p:sp>
      <p:pic>
        <p:nvPicPr>
          <p:cNvPr id="13" name="Obrázek 16" descr="L1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93" y="5328000"/>
            <a:ext cx="1871999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Kutná Hora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6" b="19287"/>
          <a:stretch/>
        </p:blipFill>
        <p:spPr bwMode="auto">
          <a:xfrm>
            <a:off x="144000" y="0"/>
            <a:ext cx="2087086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Kutná Hora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7710" r="11711" b="9668"/>
          <a:stretch/>
        </p:blipFill>
        <p:spPr bwMode="auto">
          <a:xfrm>
            <a:off x="121055" y="2766732"/>
            <a:ext cx="3843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ástupný symbol pro obsah 5"/>
          <p:cNvSpPr txBox="1">
            <a:spLocks/>
          </p:cNvSpPr>
          <p:nvPr/>
        </p:nvSpPr>
        <p:spPr bwMode="auto">
          <a:xfrm>
            <a:off x="422801" y="2832282"/>
            <a:ext cx="1152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Vlašský dvůr</a:t>
            </a: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Obrázek 11" descr="prazsky-gros-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00" y="2664000"/>
            <a:ext cx="1584000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0" name="Picture 26" descr="http://upload.wikimedia.org/wikipedia/commons/7/77/KUTNA_HORA_%28js%29_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r="16115" b="24297"/>
          <a:stretch/>
        </p:blipFill>
        <p:spPr bwMode="auto">
          <a:xfrm>
            <a:off x="4206702" y="969844"/>
            <a:ext cx="1646679" cy="11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4" descr="http://www.travelphotogallery.net/4103-4/czechia-kutna-hora-stone-house-photo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" t="1446"/>
          <a:stretch/>
        </p:blipFill>
        <p:spPr bwMode="auto">
          <a:xfrm>
            <a:off x="5998010" y="972000"/>
            <a:ext cx="3054000" cy="45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Kutná Hora. 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4" r="1342" b="33562"/>
          <a:stretch/>
        </p:blipFill>
        <p:spPr bwMode="auto">
          <a:xfrm>
            <a:off x="4067944" y="4392000"/>
            <a:ext cx="2432038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Zástupný symbol pro obsah 5"/>
          <p:cNvSpPr txBox="1">
            <a:spLocks/>
          </p:cNvSpPr>
          <p:nvPr/>
        </p:nvSpPr>
        <p:spPr bwMode="auto">
          <a:xfrm>
            <a:off x="6084168" y="1029262"/>
            <a:ext cx="126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Kamenný dům</a:t>
            </a: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343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Obrázek 16" descr="t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r="2401"/>
          <a:stretch/>
        </p:blipFill>
        <p:spPr bwMode="auto">
          <a:xfrm>
            <a:off x="4788000" y="965207"/>
            <a:ext cx="4248472" cy="2936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8568000" cy="864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Chrám sv. Barbory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gotika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Parléř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Kostel sv. Jakuba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(14. st.)</a:t>
            </a:r>
            <a:endParaRPr lang="en-GB" sz="18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1836000"/>
            <a:ext cx="2571327" cy="41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16607" b="16363"/>
          <a:stretch/>
        </p:blipFill>
        <p:spPr bwMode="auto">
          <a:xfrm>
            <a:off x="5184000" y="3996000"/>
            <a:ext cx="3420343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375" b="82344" l="3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0" t="7065" r="7515" b="23600"/>
          <a:stretch/>
        </p:blipFill>
        <p:spPr bwMode="auto">
          <a:xfrm>
            <a:off x="108000" y="-108000"/>
            <a:ext cx="1008000" cy="10408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6" name="Picture 14" descr="http://www.npu.cz/download/1348047372/kh-04-barbora-klenba-lodi-f-martin-pacal-8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1" b="3654"/>
          <a:stretch/>
        </p:blipFill>
        <p:spPr bwMode="auto">
          <a:xfrm>
            <a:off x="2818116" y="3744000"/>
            <a:ext cx="1836000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photo.czechtourism.com/image/8441/preview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8646" r="4798" b="18228"/>
          <a:stretch/>
        </p:blipFill>
        <p:spPr bwMode="auto">
          <a:xfrm>
            <a:off x="2808000" y="1296000"/>
            <a:ext cx="1872208" cy="2373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KUTNÁ HORA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92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108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PAMÁTKY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UNESCO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3" name="TextovéPole 10"/>
          <p:cNvSpPr txBox="1">
            <a:spLocks noChangeArrowheads="1"/>
          </p:cNvSpPr>
          <p:nvPr/>
        </p:nvSpPr>
        <p:spPr bwMode="auto">
          <a:xfrm>
            <a:off x="395288" y="1989138"/>
            <a:ext cx="7993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5" name="Picture 9" descr="unesco 2 210 x 148_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734" r="54311" b="78450"/>
          <a:stretch/>
        </p:blipFill>
        <p:spPr bwMode="auto">
          <a:xfrm>
            <a:off x="3266000" y="6300000"/>
            <a:ext cx="2251638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28E001B-610D-4886-9643-E4EC77A6CA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8"/>
          <a:stretch/>
        </p:blipFill>
        <p:spPr>
          <a:xfrm>
            <a:off x="180000" y="1224000"/>
            <a:ext cx="2088000" cy="1404000"/>
          </a:xfrm>
          <a:prstGeom prst="rect">
            <a:avLst/>
          </a:prstGeom>
          <a:ln w="9525">
            <a:solidFill>
              <a:srgbClr val="7A1C0C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E7BD9C5-5F6D-4953-B403-2D0472B7C4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82" y="1224000"/>
            <a:ext cx="2088000" cy="1404000"/>
          </a:xfrm>
          <a:prstGeom prst="rect">
            <a:avLst/>
          </a:prstGeom>
          <a:ln>
            <a:solidFill>
              <a:srgbClr val="7A1C0C"/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1E78430-305C-481C-B1EB-8F8E4CCE7C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7"/>
          <a:stretch/>
        </p:blipFill>
        <p:spPr>
          <a:xfrm>
            <a:off x="4639519" y="1224000"/>
            <a:ext cx="2088001" cy="1404000"/>
          </a:xfrm>
          <a:prstGeom prst="rect">
            <a:avLst/>
          </a:prstGeom>
          <a:ln>
            <a:solidFill>
              <a:srgbClr val="7A1C0C"/>
            </a:solidFill>
          </a:ln>
        </p:spPr>
      </p:pic>
      <p:sp>
        <p:nvSpPr>
          <p:cNvPr id="40" name="Zástupný symbol pro obsah 5">
            <a:extLst>
              <a:ext uri="{FF2B5EF4-FFF2-40B4-BE49-F238E27FC236}">
                <a16:creationId xmlns:a16="http://schemas.microsoft.com/office/drawing/2014/main" id="{96346F94-87E6-4463-8477-EEF8E7425294}"/>
              </a:ext>
            </a:extLst>
          </p:cNvPr>
          <p:cNvSpPr txBox="1">
            <a:spLocks/>
          </p:cNvSpPr>
          <p:nvPr/>
        </p:nvSpPr>
        <p:spPr bwMode="auto">
          <a:xfrm>
            <a:off x="144000" y="1224000"/>
            <a:ext cx="828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Arial" charset="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  <a:defRPr/>
            </a:pPr>
            <a:r>
              <a:rPr kumimoji="0" lang="cs-CZ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Erzgebirge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GB" altLang="cs-CZ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Zástupný symbol pro obsah 5">
            <a:extLst>
              <a:ext uri="{FF2B5EF4-FFF2-40B4-BE49-F238E27FC236}">
                <a16:creationId xmlns:a16="http://schemas.microsoft.com/office/drawing/2014/main" id="{29BD1229-0F2C-4D94-BB39-9B953C32F9ED}"/>
              </a:ext>
            </a:extLst>
          </p:cNvPr>
          <p:cNvSpPr txBox="1">
            <a:spLocks/>
          </p:cNvSpPr>
          <p:nvPr/>
        </p:nvSpPr>
        <p:spPr bwMode="auto">
          <a:xfrm>
            <a:off x="2376000" y="1224000"/>
            <a:ext cx="104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Arial" charset="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  <a:defRPr/>
            </a:pPr>
            <a:r>
              <a:rPr kumimoji="0" lang="cs-CZ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Kladruby</a:t>
            </a:r>
            <a:endParaRPr kumimoji="0" lang="en-GB" altLang="cs-CZ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Zástupný symbol pro obsah 5">
            <a:extLst>
              <a:ext uri="{FF2B5EF4-FFF2-40B4-BE49-F238E27FC236}">
                <a16:creationId xmlns:a16="http://schemas.microsoft.com/office/drawing/2014/main" id="{0C38FA7F-24B6-455F-A96E-6DD4F4060910}"/>
              </a:ext>
            </a:extLst>
          </p:cNvPr>
          <p:cNvSpPr txBox="1">
            <a:spLocks/>
          </p:cNvSpPr>
          <p:nvPr/>
        </p:nvSpPr>
        <p:spPr bwMode="auto">
          <a:xfrm>
            <a:off x="4608000" y="1224000"/>
            <a:ext cx="1188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Arial" charset="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  <a:defRPr/>
            </a:pPr>
            <a:r>
              <a:rPr kumimoji="0" lang="cs-CZ" sz="9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Lázeňská města</a:t>
            </a:r>
            <a:endParaRPr kumimoji="0" lang="en-GB" altLang="cs-CZ" sz="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Obrázek 48">
            <a:extLst>
              <a:ext uri="{FF2B5EF4-FFF2-40B4-BE49-F238E27FC236}">
                <a16:creationId xmlns:a16="http://schemas.microsoft.com/office/drawing/2014/main" id="{C7AE69B0-D3EB-40CE-A1A4-0005C8E449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00" y="1260000"/>
            <a:ext cx="2088000" cy="1404000"/>
          </a:xfrm>
          <a:prstGeom prst="rect">
            <a:avLst/>
          </a:prstGeom>
          <a:ln w="9525">
            <a:solidFill>
              <a:srgbClr val="7A1C0C"/>
            </a:solidFill>
          </a:ln>
        </p:spPr>
      </p:pic>
      <p:sp>
        <p:nvSpPr>
          <p:cNvPr id="51" name="Zástupný symbol pro obsah 5">
            <a:extLst>
              <a:ext uri="{FF2B5EF4-FFF2-40B4-BE49-F238E27FC236}">
                <a16:creationId xmlns:a16="http://schemas.microsoft.com/office/drawing/2014/main" id="{03B06669-2801-443C-940E-86E39FF810DD}"/>
              </a:ext>
            </a:extLst>
          </p:cNvPr>
          <p:cNvSpPr txBox="1">
            <a:spLocks/>
          </p:cNvSpPr>
          <p:nvPr/>
        </p:nvSpPr>
        <p:spPr bwMode="auto">
          <a:xfrm>
            <a:off x="6862557" y="1224000"/>
            <a:ext cx="1404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Arial" charset="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  <a:defRPr/>
            </a:pPr>
            <a:r>
              <a:rPr kumimoji="0" lang="cs-CZ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Jizerskohorské bučiny</a:t>
            </a:r>
            <a:endParaRPr kumimoji="0" lang="en-GB" altLang="cs-CZ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4" name="Obrázek 53">
            <a:extLst>
              <a:ext uri="{FF2B5EF4-FFF2-40B4-BE49-F238E27FC236}">
                <a16:creationId xmlns:a16="http://schemas.microsoft.com/office/drawing/2014/main" id="{81581958-63A2-45FA-8C68-F40B53D1A0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r="4336"/>
          <a:stretch/>
        </p:blipFill>
        <p:spPr>
          <a:xfrm>
            <a:off x="180000" y="2772000"/>
            <a:ext cx="2088480" cy="1404000"/>
          </a:xfrm>
          <a:prstGeom prst="rect">
            <a:avLst/>
          </a:prstGeom>
          <a:ln>
            <a:solidFill>
              <a:srgbClr val="7A1C0C"/>
            </a:solidFill>
          </a:ln>
        </p:spPr>
      </p:pic>
      <p:sp>
        <p:nvSpPr>
          <p:cNvPr id="56" name="Zástupný symbol pro obsah 5">
            <a:extLst>
              <a:ext uri="{FF2B5EF4-FFF2-40B4-BE49-F238E27FC236}">
                <a16:creationId xmlns:a16="http://schemas.microsoft.com/office/drawing/2014/main" id="{CDD9C43B-5919-49E0-A809-FFAC90399566}"/>
              </a:ext>
            </a:extLst>
          </p:cNvPr>
          <p:cNvSpPr txBox="1">
            <a:spLocks/>
          </p:cNvSpPr>
          <p:nvPr/>
        </p:nvSpPr>
        <p:spPr bwMode="auto">
          <a:xfrm>
            <a:off x="180000" y="3924000"/>
            <a:ext cx="57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Arial" charset="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  <a:defRPr/>
            </a:pPr>
            <a:r>
              <a:rPr kumimoji="0" lang="cs-CZ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Žatec</a:t>
            </a:r>
            <a:endParaRPr kumimoji="0" lang="en-GB" altLang="cs-CZ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7" name="Obrázek 56">
            <a:extLst>
              <a:ext uri="{FF2B5EF4-FFF2-40B4-BE49-F238E27FC236}">
                <a16:creationId xmlns:a16="http://schemas.microsoft.com/office/drawing/2014/main" id="{FE2E5895-460F-41DB-9EA6-CDCAE763BE1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877" y="2772000"/>
            <a:ext cx="5747284" cy="3384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00398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Obrázek 10" descr="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0" y="4212000"/>
            <a:ext cx="2351499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2"/>
          <a:stretch/>
        </p:blipFill>
        <p:spPr bwMode="auto">
          <a:xfrm>
            <a:off x="4788000" y="1692059"/>
            <a:ext cx="3187992" cy="2024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5" r="2794"/>
          <a:stretch/>
        </p:blipFill>
        <p:spPr bwMode="auto">
          <a:xfrm>
            <a:off x="5616000" y="3813560"/>
            <a:ext cx="3145642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979613" y="6453188"/>
            <a:ext cx="5184775" cy="268287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Sedlec - Kostnice</a:t>
            </a:r>
            <a:endParaRPr lang="en-GB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Obrázek 12" descr="kutna-hora-kostnice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3924000"/>
            <a:ext cx="2844000" cy="2269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KUTNÁ HORA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18" descr="Kutná Hora. 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6" r="2167" b="13237"/>
          <a:stretch/>
        </p:blipFill>
        <p:spPr bwMode="auto">
          <a:xfrm>
            <a:off x="144000" y="1692000"/>
            <a:ext cx="4392488" cy="2058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ástupný symbol pro obsah 5"/>
          <p:cNvSpPr txBox="1">
            <a:spLocks/>
          </p:cNvSpPr>
          <p:nvPr/>
        </p:nvSpPr>
        <p:spPr bwMode="auto">
          <a:xfrm>
            <a:off x="0" y="936000"/>
            <a:ext cx="7668000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Katedrála Nanebevzetí Panny Marie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baroko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(Jan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Blažej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Santini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Kostel Všech svatých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Kostnice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mor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války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40 – 70,000)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http://www.sedlecossuary.com/images/ossuary%20quat%20of%20arms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3" t="13966" r="14406" b="-1"/>
          <a:stretch/>
        </p:blipFill>
        <p:spPr bwMode="auto">
          <a:xfrm>
            <a:off x="7488000" y="70249"/>
            <a:ext cx="1539927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005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LEDNICE – VALTICE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899999"/>
            <a:ext cx="5868000" cy="2664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Největší uměle vytvořený krajinný celek Evropy</a:t>
            </a: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altLang="cs-CZ" sz="1800" dirty="0">
                <a:latin typeface="Times New Roman" pitchFamily="18" charset="0"/>
                <a:cs typeface="Times New Roman" pitchFamily="18" charset="0"/>
              </a:rPr>
              <a:t>18.-19. st., </a:t>
            </a:r>
            <a:r>
              <a:rPr lang="en-GB" altLang="cs-CZ" sz="18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altLang="cs-CZ" sz="18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GB" altLang="cs-CZ" sz="1800" dirty="0">
                <a:latin typeface="Times New Roman" pitchFamily="18" charset="0"/>
                <a:cs typeface="Times New Roman" pitchFamily="18" charset="0"/>
              </a:rPr>
              <a:t>0 km</a:t>
            </a:r>
            <a:r>
              <a:rPr lang="en-GB" altLang="cs-CZ" sz="18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altLang="cs-CZ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Knížecí rod </a:t>
            </a:r>
            <a:r>
              <a:rPr lang="cs-CZ" altLang="cs-CZ" sz="2000" dirty="0" err="1">
                <a:latin typeface="Times New Roman" pitchFamily="18" charset="0"/>
                <a:cs typeface="Times New Roman" pitchFamily="18" charset="0"/>
              </a:rPr>
              <a:t>Lichtenštejnů</a:t>
            </a: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1800" dirty="0">
                <a:latin typeface="Times New Roman" pitchFamily="18" charset="0"/>
                <a:cs typeface="Times New Roman" pitchFamily="18" charset="0"/>
              </a:rPr>
              <a:t>(1</a:t>
            </a:r>
            <a:r>
              <a:rPr lang="cs-CZ" altLang="cs-CZ" sz="1800" dirty="0"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en-GB" altLang="cs-CZ" sz="1800" dirty="0">
                <a:latin typeface="Times New Roman" pitchFamily="18" charset="0"/>
                <a:cs typeface="Times New Roman" pitchFamily="18" charset="0"/>
              </a:rPr>
              <a:t> – 20</a:t>
            </a:r>
            <a:r>
              <a:rPr lang="cs-CZ" altLang="cs-CZ" sz="1800" dirty="0">
                <a:latin typeface="Times New Roman" pitchFamily="18" charset="0"/>
                <a:cs typeface="Times New Roman" pitchFamily="18" charset="0"/>
              </a:rPr>
              <a:t>. st.</a:t>
            </a:r>
            <a:r>
              <a:rPr lang="en-GB" altLang="cs-CZ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Karel I – Valtice </a:t>
            </a:r>
            <a:r>
              <a:rPr lang="cs-CZ" altLang="cs-CZ" sz="1800" dirty="0">
                <a:latin typeface="Times New Roman" pitchFamily="18" charset="0"/>
                <a:cs typeface="Times New Roman" pitchFamily="18" charset="0"/>
              </a:rPr>
              <a:t>(hlavní rezidence)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, Lednice </a:t>
            </a:r>
            <a:r>
              <a:rPr lang="cs-CZ" altLang="cs-CZ" sz="1800" dirty="0">
                <a:latin typeface="Times New Roman" pitchFamily="18" charset="0"/>
                <a:cs typeface="Times New Roman" pitchFamily="18" charset="0"/>
              </a:rPr>
              <a:t>(letní)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Aleje, pěšiny</a:t>
            </a: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parky</a:t>
            </a: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cs-CZ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altLang="cs-CZ" sz="1800" dirty="0">
                <a:latin typeface="Times New Roman" pitchFamily="18" charset="0"/>
                <a:cs typeface="Times New Roman" pitchFamily="18" charset="0"/>
              </a:rPr>
              <a:t>Anglické</a:t>
            </a:r>
            <a:r>
              <a:rPr lang="en-GB" altLang="cs-CZ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Řeky, kanály</a:t>
            </a: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rybníky</a:t>
            </a: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pavilony</a:t>
            </a: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Původní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exotické dřeviny/stromy</a:t>
            </a: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307734"/>
            <a:ext cx="9144000" cy="57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Kulturní krajina</a:t>
            </a:r>
            <a:r>
              <a:rPr lang="en-GB" alt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1996</a:t>
            </a:r>
          </a:p>
        </p:txBody>
      </p:sp>
      <p:pic>
        <p:nvPicPr>
          <p:cNvPr id="14352" name="Picture 16" descr="http://upload.wikimedia.org/wikipedia/commons/thumb/7/7c/Pohansko_%281%29.jpg/1920px-Pohansko_%281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2" t="19839" r="6420" b="13130"/>
          <a:stretch/>
        </p:blipFill>
        <p:spPr bwMode="auto">
          <a:xfrm>
            <a:off x="144000" y="3501008"/>
            <a:ext cx="4860048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ástupný symbol pro obsah 5"/>
          <p:cNvSpPr txBox="1">
            <a:spLocks/>
          </p:cNvSpPr>
          <p:nvPr/>
        </p:nvSpPr>
        <p:spPr bwMode="auto">
          <a:xfrm>
            <a:off x="4896000" y="3636000"/>
            <a:ext cx="4284000" cy="26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Mlýnský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Prostřední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2000" dirty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Hlohovecký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rybník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Pohansko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lovecký zámeček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(empír)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archeologická expozice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významné velkomoravské hradiště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dodnes viditelný mohutný val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 km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velmožský dvorec, kostel, rotunda, několik domů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pohřebiště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56" name="Picture 20" descr="http://www.bohemian-tour.cz/files/modules/tours/tours/178/photos/src/13-zamek-lednice-a-minaret_52971b48e8b6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t="2279" r="7391" b="13934"/>
          <a:stretch/>
        </p:blipFill>
        <p:spPr bwMode="auto">
          <a:xfrm>
            <a:off x="5616000" y="972001"/>
            <a:ext cx="3456504" cy="2601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691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8640763" cy="324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Lednice – baroko &amp; tudorovská gotika/neogotika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16" descr="Lednicko-valtický areál.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" t="19201" r="4097" b="10570"/>
          <a:stretch/>
        </p:blipFill>
        <p:spPr bwMode="auto">
          <a:xfrm>
            <a:off x="288000" y="1367999"/>
            <a:ext cx="4032448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Obrázek 15" descr="Lednice-schod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" y="3528000"/>
            <a:ext cx="1972142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4" descr="Lednicko-valtický areál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6965" r="-1" b="17534"/>
          <a:stretch/>
        </p:blipFill>
        <p:spPr bwMode="auto">
          <a:xfrm>
            <a:off x="4500000" y="1260000"/>
            <a:ext cx="4048339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8" descr="Lednicko-valtický areál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0" t="7687" r="14079"/>
          <a:stretch/>
        </p:blipFill>
        <p:spPr bwMode="auto">
          <a:xfrm>
            <a:off x="2448000" y="3526255"/>
            <a:ext cx="2104414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LEDNICE – VALTICE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http://old.czechtourism.cz/admin/files/Image/Kudy-z-nudy/08_02_10_sklenik-lednic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27"/>
          <a:stretch/>
        </p:blipFill>
        <p:spPr bwMode="auto">
          <a:xfrm>
            <a:off x="4732742" y="3419999"/>
            <a:ext cx="4176000" cy="2745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www.penzionsoutok.cz/okoli/lednice_sklenik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8" b="19573"/>
          <a:stretch/>
        </p:blipFill>
        <p:spPr bwMode="auto">
          <a:xfrm>
            <a:off x="7131710" y="0"/>
            <a:ext cx="1777032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://upload.wikimedia.org/wikipedia/commons/thumb/2/27/Lednice_interier_skleniku.jpg/1280px-Lednice_interier_skleniku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7" b="14068"/>
          <a:stretch/>
        </p:blipFill>
        <p:spPr bwMode="auto">
          <a:xfrm>
            <a:off x="181956" y="0"/>
            <a:ext cx="1626658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515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454" name="Picture 46" descr="http://www.lednicko-valticky-areal.cz/fotky/minaret/minaret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" b="10545"/>
          <a:stretch/>
        </p:blipFill>
        <p:spPr bwMode="auto">
          <a:xfrm>
            <a:off x="125942" y="3356993"/>
            <a:ext cx="2782003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60" name="Picture 52" descr="http://upload.wikimedia.org/wikipedia/commons/7/7f/Januv_hrad_Lednic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 t="19647" b="6698"/>
          <a:stretch/>
        </p:blipFill>
        <p:spPr bwMode="auto">
          <a:xfrm>
            <a:off x="126000" y="972000"/>
            <a:ext cx="4158934" cy="2325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66" name="Picture 58" descr="http://itras.cz/fotogalerie/lednicko-valticky-areal/velke/rendezvous-0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4" t="12026" r="5791" b="20893"/>
          <a:stretch/>
        </p:blipFill>
        <p:spPr bwMode="auto">
          <a:xfrm>
            <a:off x="4427984" y="972001"/>
            <a:ext cx="4536504" cy="2312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78" name="Picture 70" descr="http://www.vyletnik.cz/images/vylet/tri_gracie-13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t="5734" r="8455" b="10565"/>
          <a:stretch/>
        </p:blipFill>
        <p:spPr bwMode="auto">
          <a:xfrm>
            <a:off x="7038682" y="3354762"/>
            <a:ext cx="1939713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8" descr="http://www.kamzajit.cz/mesto/foto/lednice-001v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33"/>
          <a:stretch/>
        </p:blipFill>
        <p:spPr bwMode="auto">
          <a:xfrm>
            <a:off x="2997403" y="3744000"/>
            <a:ext cx="3960000" cy="2241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Zástupný symbol pro obsah 5"/>
          <p:cNvSpPr txBox="1">
            <a:spLocks/>
          </p:cNvSpPr>
          <p:nvPr/>
        </p:nvSpPr>
        <p:spPr bwMode="auto">
          <a:xfrm>
            <a:off x="3033887" y="5711920"/>
            <a:ext cx="1989817" cy="25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Letohrádek Tři Grácie</a:t>
            </a:r>
            <a:endParaRPr lang="en-GB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Zástupný symbol pro obsah 5"/>
          <p:cNvSpPr txBox="1">
            <a:spLocks/>
          </p:cNvSpPr>
          <p:nvPr/>
        </p:nvSpPr>
        <p:spPr bwMode="auto">
          <a:xfrm>
            <a:off x="323725" y="3416728"/>
            <a:ext cx="791891" cy="26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Minaret </a:t>
            </a:r>
            <a:endParaRPr lang="en-GB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Zástupný symbol pro obsah 5"/>
          <p:cNvSpPr txBox="1">
            <a:spLocks/>
          </p:cNvSpPr>
          <p:nvPr/>
        </p:nvSpPr>
        <p:spPr bwMode="auto">
          <a:xfrm>
            <a:off x="2992832" y="954201"/>
            <a:ext cx="1151677" cy="24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Janův hrad</a:t>
            </a:r>
            <a:endParaRPr lang="en-GB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Zástupný symbol pro obsah 5"/>
          <p:cNvSpPr txBox="1">
            <a:spLocks/>
          </p:cNvSpPr>
          <p:nvPr/>
        </p:nvSpPr>
        <p:spPr bwMode="auto">
          <a:xfrm>
            <a:off x="4376883" y="2890604"/>
            <a:ext cx="1494314" cy="26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Dianin chrám</a:t>
            </a:r>
            <a:endParaRPr lang="en-GB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LEDNICE – VALTICE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5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464" name="Picture 56" descr="http://upload.wikimedia.org/wikipedia/commons/a/ac/Loveck%C3%BD_z%C3%A1me%C4%8Dek,_Lednic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16431" r="15881" b="9344"/>
          <a:stretch/>
        </p:blipFill>
        <p:spPr bwMode="auto">
          <a:xfrm>
            <a:off x="180000" y="972000"/>
            <a:ext cx="4263251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ástupný symbol pro obsah 5"/>
          <p:cNvSpPr txBox="1">
            <a:spLocks/>
          </p:cNvSpPr>
          <p:nvPr/>
        </p:nvSpPr>
        <p:spPr bwMode="auto">
          <a:xfrm>
            <a:off x="215999" y="999390"/>
            <a:ext cx="1476000" cy="26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Lovecký zámeček</a:t>
            </a:r>
            <a:endParaRPr lang="en-GB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http://upload.wikimedia.org/wikipedia/commons/6/60/Hlohovec_cz_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t="21771" r="21242" b="10786"/>
          <a:stretch/>
        </p:blipFill>
        <p:spPr bwMode="auto">
          <a:xfrm>
            <a:off x="4572000" y="972000"/>
            <a:ext cx="4417585" cy="2521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upload.wikimedia.org/wikipedia/commons/thumb/c/c5/Rybni%C4%8Dn%C3%AD_z%C3%A1me%C4%8Dek_%282%29.jpg/1280px-Rybni%C4%8Dn%C3%AD_z%C3%A1me%C4%8Dek_%282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" t="6713" r="1681" b="4450"/>
          <a:stretch/>
        </p:blipFill>
        <p:spPr bwMode="auto">
          <a:xfrm>
            <a:off x="180000" y="3600000"/>
            <a:ext cx="4248472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http://www.lednice.cz/sections/cs_section2/lednicko-valticky-areal/pamatky-lednicko-valtickeho-arealu/apollonuv-chram/1web-apollo_00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29787" r="13837" b="3861"/>
          <a:stretch/>
        </p:blipFill>
        <p:spPr bwMode="auto">
          <a:xfrm>
            <a:off x="4572000" y="3600000"/>
            <a:ext cx="4392488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Zástupný symbol pro obsah 5"/>
          <p:cNvSpPr txBox="1">
            <a:spLocks/>
          </p:cNvSpPr>
          <p:nvPr/>
        </p:nvSpPr>
        <p:spPr bwMode="auto">
          <a:xfrm>
            <a:off x="4680000" y="3614588"/>
            <a:ext cx="1404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Apollonův chrám</a:t>
            </a:r>
            <a:endParaRPr lang="en-GB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Zástupný symbol pro obsah 5"/>
          <p:cNvSpPr txBox="1">
            <a:spLocks/>
          </p:cNvSpPr>
          <p:nvPr/>
        </p:nvSpPr>
        <p:spPr bwMode="auto">
          <a:xfrm>
            <a:off x="216000" y="3636000"/>
            <a:ext cx="147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Rybniční zámeček</a:t>
            </a:r>
            <a:endParaRPr lang="en-GB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Zástupný symbol pro obsah 5"/>
          <p:cNvSpPr txBox="1">
            <a:spLocks/>
          </p:cNvSpPr>
          <p:nvPr/>
        </p:nvSpPr>
        <p:spPr bwMode="auto">
          <a:xfrm>
            <a:off x="4680000" y="972000"/>
            <a:ext cx="1476000" cy="27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Hraniční zámeček</a:t>
            </a:r>
            <a:endParaRPr lang="en-GB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LEDNICE – VALTICE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932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8640763" cy="108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Valtice – renesance → baroko, vinný sklep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Rybník Nesyt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Obrázek 16" descr="264033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2" r="19752"/>
          <a:stretch/>
        </p:blipFill>
        <p:spPr bwMode="auto">
          <a:xfrm>
            <a:off x="3780000" y="1764000"/>
            <a:ext cx="1368000" cy="1466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0" descr="Lednicko-valtický areál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8" r="4533"/>
          <a:stretch/>
        </p:blipFill>
        <p:spPr bwMode="auto">
          <a:xfrm>
            <a:off x="5256000" y="1188000"/>
            <a:ext cx="3780480" cy="2517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LEDNICE – VALTICE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2" name="Picture 8" descr="http://media.novinky.cz/444/204440-original1-mk6c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8" t="28536" r="18212" b="26654"/>
          <a:stretch/>
        </p:blipFill>
        <p:spPr bwMode="auto">
          <a:xfrm>
            <a:off x="72000" y="1692000"/>
            <a:ext cx="3575100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2" name="Picture 18" descr="http://www.nesytlakewines.cz/nesy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2" t="34017" r="7618" b="12336"/>
          <a:stretch/>
        </p:blipFill>
        <p:spPr bwMode="auto">
          <a:xfrm>
            <a:off x="1764000" y="3869990"/>
            <a:ext cx="5328280" cy="2672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5" r="34888"/>
          <a:stretch/>
        </p:blipFill>
        <p:spPr bwMode="auto">
          <a:xfrm>
            <a:off x="72000" y="3960000"/>
            <a:ext cx="1584177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6" descr="http://www.vyletnicile.cz/files/object5/666-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1" r="55161" b="4506"/>
          <a:stretch/>
        </p:blipFill>
        <p:spPr bwMode="auto">
          <a:xfrm>
            <a:off x="7200000" y="3960000"/>
            <a:ext cx="1872488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651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LEDNICE – VALTICE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6" name="Picture 12" descr="http://www.npu.cz/download/1363615407_42qj/valtice130318-04-_DSC07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3" r="15853" b="5064"/>
          <a:stretch/>
        </p:blipFill>
        <p:spPr bwMode="auto">
          <a:xfrm>
            <a:off x="108000" y="1116000"/>
            <a:ext cx="5732447" cy="49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http://www.npu.cz/download/1363615406_f306/valtice130318-02-z%C3%A1mek+Valtice+-+kaple+Narozen%C3%AD+p%C3%A1n%C4%9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000" y="1116000"/>
            <a:ext cx="3087189" cy="49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0" descr="Lednicko-valtický areál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6" r="15798" b="46623"/>
          <a:stretch/>
        </p:blipFill>
        <p:spPr bwMode="auto">
          <a:xfrm>
            <a:off x="108000" y="0"/>
            <a:ext cx="2710128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571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HOLAŠOVICE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900000"/>
            <a:ext cx="4968000" cy="288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Tradiční venkovské osídlení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Středověký „územní plán“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23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usedlostí na návsi;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120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budov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chlévy, stodoly, maštale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sýpky, výměnky, studny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Živé, nezakonzervované sídlo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Selský dvůr – 1530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Kaple sv. Jana Nepomuckého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Jihočeské selské baroko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0000"/>
            <a:ext cx="9144000" cy="57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Vesnická památková rezervace</a:t>
            </a:r>
            <a:r>
              <a:rPr lang="en-GB" alt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1998</a:t>
            </a:r>
          </a:p>
        </p:txBody>
      </p:sp>
      <p:pic>
        <p:nvPicPr>
          <p:cNvPr id="27" name="Picture 6" descr="C:\Documents and Settings\Lucie\Plocha\5494536e65c6f5349483c5507a0d5ed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b="3135"/>
          <a:stretch/>
        </p:blipFill>
        <p:spPr bwMode="auto">
          <a:xfrm>
            <a:off x="6948000" y="504000"/>
            <a:ext cx="2016000" cy="2955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olašovice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" t="16391" r="12947" b="23707"/>
          <a:stretch/>
        </p:blipFill>
        <p:spPr bwMode="auto">
          <a:xfrm>
            <a:off x="4392000" y="2304000"/>
            <a:ext cx="2448272" cy="11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Holašovice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2791" r="1947" b="24916"/>
          <a:stretch/>
        </p:blipFill>
        <p:spPr bwMode="auto">
          <a:xfrm>
            <a:off x="144000" y="3778567"/>
            <a:ext cx="4752527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Holašovice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0" b="27616"/>
          <a:stretch/>
        </p:blipFill>
        <p:spPr bwMode="auto">
          <a:xfrm>
            <a:off x="71999" y="0"/>
            <a:ext cx="2568714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Holašovice. 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1044000"/>
            <a:ext cx="1692000" cy="1125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Holašovice. 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4"/>
          <a:stretch/>
        </p:blipFill>
        <p:spPr bwMode="auto">
          <a:xfrm>
            <a:off x="5004048" y="3564000"/>
            <a:ext cx="4068000" cy="2590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256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HOLAŠOVICE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12" descr="http://www.naturfoto.cz/fotografie/ostatni/holasovice-48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4" r="3926" b="14858"/>
          <a:stretch/>
        </p:blipFill>
        <p:spPr bwMode="auto">
          <a:xfrm>
            <a:off x="252001" y="1057302"/>
            <a:ext cx="4392007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http://www.naturfoto.cz/fotografie/ostatni/lidova-architektura-holasovice-53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" t="7556" r="2140" b="9286"/>
          <a:stretch/>
        </p:blipFill>
        <p:spPr bwMode="auto">
          <a:xfrm>
            <a:off x="252000" y="3600000"/>
            <a:ext cx="4352722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fotoblog.in/galerie/zen/i.php?a=pametihodnosti&amp;i=1-0911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 t="12081" r="622" b="17750"/>
          <a:stretch/>
        </p:blipFill>
        <p:spPr bwMode="auto">
          <a:xfrm>
            <a:off x="4860000" y="1057302"/>
            <a:ext cx="4032480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0" descr="Holašovice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1"/>
          <a:stretch/>
        </p:blipFill>
        <p:spPr bwMode="auto">
          <a:xfrm>
            <a:off x="4860000" y="3600000"/>
            <a:ext cx="4032000" cy="2525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840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KROMĚŘÍŽ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00000"/>
            <a:ext cx="5292000" cy="4525963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Raně středověká trhová osada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(1110)</a:t>
            </a:r>
            <a:endParaRPr lang="en-GB" sz="18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5. st. –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Thurzo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gotický hrad → zámek; zničen 1643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Karel II. z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Lichtenštejna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– obnova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(1664)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Knížecí rezidence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zahrady; baroko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0" y="6300788"/>
            <a:ext cx="9143999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Zámek &amp; zahrady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1998</a:t>
            </a:r>
          </a:p>
        </p:txBody>
      </p:sp>
      <p:pic>
        <p:nvPicPr>
          <p:cNvPr id="2050" name="Picture 2" descr="Arcibiskupský zámek Krom&amp;ecaron;&amp;rcaron;í&amp;zcaron; 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4" b="3852"/>
          <a:stretch/>
        </p:blipFill>
        <p:spPr bwMode="auto">
          <a:xfrm>
            <a:off x="648000" y="2556000"/>
            <a:ext cx="2926096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Rotunda a kv&amp;ecaron;tinové záhony z terasy kolonády, Kv&amp;ecaron;tná zahr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" b="2113"/>
          <a:stretch/>
        </p:blipFill>
        <p:spPr bwMode="auto">
          <a:xfrm>
            <a:off x="3930432" y="3671306"/>
            <a:ext cx="3960000" cy="2479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Krom&amp;ecaron;&amp;rcaron;í&amp;zcaron;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12157" r="7681" b="1364"/>
          <a:stretch/>
        </p:blipFill>
        <p:spPr bwMode="auto">
          <a:xfrm>
            <a:off x="5364000" y="1008000"/>
            <a:ext cx="367200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735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UNESCO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0" descr="http://files.unescocr.webnode.cz/system_preview_detail_200000014-c1e5bc2dc8-public/Znak%20UNESC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00" y="55562"/>
            <a:ext cx="127895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ástupný symbol pro obsah 5"/>
          <p:cNvSpPr>
            <a:spLocks noGrp="1"/>
          </p:cNvSpPr>
          <p:nvPr>
            <p:ph idx="1"/>
          </p:nvPr>
        </p:nvSpPr>
        <p:spPr>
          <a:xfrm>
            <a:off x="0" y="1052735"/>
            <a:ext cx="9144000" cy="4716000"/>
          </a:xfrm>
        </p:spPr>
        <p:txBody>
          <a:bodyPr/>
          <a:lstStyle/>
          <a:p>
            <a:pPr marL="72000" indent="0" algn="ctr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United Nations Educational, Scientific and Cultural Organization</a:t>
            </a: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  <a:p>
            <a:pPr marL="72000" indent="0" algn="ctr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Organizace OSN pro vzdělání, vědu a kulturu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16. listopadu 1972 – Generální konference UNESCO přijala Úmluvu o ochraně světového kulturního a přírodního dědictví → Seznam světového dědictví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Místo výjimečného kulturního nebo přírodního významu pro společné dědictví lidstva (památky, budovy i celá města, hory, jezera, lesy, pouště)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Cíl – ochrana kulturního a přírodního dědictví pro budoucnost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1990 – přistoupilo k úmluvě Československo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2024 – 1,223 položek: 952 kulturního, 231 přírodního, 40 smíšeného charakteru ve 168 státech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Itálie – 60 záznamů, Čína – 59, Německo – 54, Francie – 53, Španělsko – 50, Indie – 43, Mexiko – 35, Spojené království – 35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Česká republika – 17 památek + 9 v kategorii  nehmotné</a:t>
            </a:r>
            <a:endParaRPr lang="cs-CZ" sz="2200" dirty="0">
              <a:solidFill>
                <a:srgbClr val="FF0000"/>
              </a:solidFill>
            </a:endParaRPr>
          </a:p>
          <a:p>
            <a:pPr marL="388766" indent="-293733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02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KROMĚŘÍŽ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1052736"/>
            <a:ext cx="8640763" cy="4525963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Arcibiskupský palác, baroko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Obrazová galerie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Knihovna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64" name="Picture 16" descr="http://www.npu.cz/download/1340003784/120618_interier_rotundy+407x6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8"/>
          <a:stretch/>
        </p:blipFill>
        <p:spPr bwMode="auto">
          <a:xfrm>
            <a:off x="144000" y="2300588"/>
            <a:ext cx="2521680" cy="32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mesto-kromeriz.cz/trasa-unesco/fotogallery/t04/full/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b="14200"/>
          <a:stretch/>
        </p:blipFill>
        <p:spPr bwMode="auto">
          <a:xfrm>
            <a:off x="2772000" y="1800000"/>
            <a:ext cx="3005459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Obrázek 20" descr="1701-knihovn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1"/>
          <a:stretch/>
        </p:blipFill>
        <p:spPr bwMode="auto">
          <a:xfrm>
            <a:off x="2843808" y="4104000"/>
            <a:ext cx="2484479" cy="187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" descr="http://www.zamek-kromeriz.cz/data/editor/6cs_9_bi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" t="3728" r="8460" b="14229"/>
          <a:stretch/>
        </p:blipFill>
        <p:spPr bwMode="auto">
          <a:xfrm>
            <a:off x="5400000" y="3933056"/>
            <a:ext cx="3634243" cy="2207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9"/>
          <a:stretch>
            <a:fillRect/>
          </a:stretch>
        </p:blipFill>
        <p:spPr bwMode="auto">
          <a:xfrm>
            <a:off x="5904000" y="1368000"/>
            <a:ext cx="3132000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28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936000"/>
            <a:ext cx="8604000" cy="111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Podzámecká &amp; Květná zahrada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Kolonáda, bludiště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Vinné sklepy</a:t>
            </a: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92"/>
          <a:stretch/>
        </p:blipFill>
        <p:spPr bwMode="auto">
          <a:xfrm>
            <a:off x="612000" y="2016000"/>
            <a:ext cx="2857500" cy="1628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1" descr="3f647cadf56541fb9513cb63ec3701871f03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649" y="-72000"/>
            <a:ext cx="1460040" cy="9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Kv&amp;ecaron;tná zahrada, Krom&amp;ecaron;&amp;rcaron;í&amp;zcaron; - rotunda a kv&amp;ecaron;tinové záhon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2" b="14898"/>
          <a:stretch/>
        </p:blipFill>
        <p:spPr bwMode="auto">
          <a:xfrm>
            <a:off x="4140000" y="1052737"/>
            <a:ext cx="4676775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KROMĚŘÍŽ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0" descr="http://im.foto.mapy.cz/orig/000/03f/00003fbc8_8ea9e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8" b="10705"/>
          <a:stretch/>
        </p:blipFill>
        <p:spPr bwMode="auto">
          <a:xfrm>
            <a:off x="180000" y="3780000"/>
            <a:ext cx="4093559" cy="2393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img.ihned.cz/attachment.php/770/25687770/atu3458BCEFGHIKNOk6Qceghpyw2ARVm/1018721774_Kromeriz_Kvetna_z_10_650x433_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2" r="27886" b="77497"/>
          <a:stretch/>
        </p:blipFill>
        <p:spPr bwMode="auto">
          <a:xfrm>
            <a:off x="154052" y="-10085"/>
            <a:ext cx="2880321" cy="9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rom&amp;ecaron;&amp;rcaron;í&amp;zcaron;. 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9" b="2759"/>
          <a:stretch/>
        </p:blipFill>
        <p:spPr bwMode="auto">
          <a:xfrm>
            <a:off x="4428000" y="3780001"/>
            <a:ext cx="4602655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794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LITOMYŠL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936000"/>
            <a:ext cx="8892000" cy="1980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00000"/>
            <a:ext cx="4608000" cy="4525963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Renesanční arkádový zámek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(16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st.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Sgrafitová výzdoba fasád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Klasicistní divadlo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(1796) 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spcBef>
                <a:spcPts val="0"/>
              </a:spcBef>
              <a:buClr>
                <a:schemeClr val="bg1"/>
              </a:buClr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Celodřevěné, původní malované dekorace hlediště, kulisy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funkční mašinérie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spcBef>
                <a:spcPts val="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Řada hospodářských budov</a:t>
            </a: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305402"/>
            <a:ext cx="9144000" cy="57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Zámek </a:t>
            </a:r>
            <a:r>
              <a:rPr lang="en-GB" alt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2000</a:t>
            </a: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10111" r="44667" b="2388"/>
          <a:stretch/>
        </p:blipFill>
        <p:spPr bwMode="auto">
          <a:xfrm>
            <a:off x="144000" y="2916000"/>
            <a:ext cx="2675847" cy="3249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2" descr="Litomyšl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7" t="38648" r="24842" b="24958"/>
          <a:stretch/>
        </p:blipFill>
        <p:spPr bwMode="auto">
          <a:xfrm>
            <a:off x="184862" y="0"/>
            <a:ext cx="1956540" cy="90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8" name="Picture 32" descr="Litomyšl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3313" r="8370" b="3739"/>
          <a:stretch/>
        </p:blipFill>
        <p:spPr bwMode="auto">
          <a:xfrm>
            <a:off x="6012160" y="4091222"/>
            <a:ext cx="2952328" cy="2402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 descr="Litomyšl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t="7628" r="7421" b="3750"/>
          <a:stretch/>
        </p:blipFill>
        <p:spPr bwMode="auto">
          <a:xfrm>
            <a:off x="2934000" y="4104000"/>
            <a:ext cx="2984724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Litomyšl. 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28135" r="18676"/>
          <a:stretch/>
        </p:blipFill>
        <p:spPr bwMode="auto">
          <a:xfrm>
            <a:off x="4860000" y="990033"/>
            <a:ext cx="4176464" cy="2505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1" r="4251" b="6557"/>
          <a:stretch/>
        </p:blipFill>
        <p:spPr bwMode="auto">
          <a:xfrm>
            <a:off x="3492000" y="2376000"/>
            <a:ext cx="1248679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52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LITOMYŠL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25899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8640763" cy="75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Na obchodní cestě spojující Moravu &amp; Čechy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Bedřich Smetana – rodné město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4" name="Obrázek 11" descr="images (3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6"/>
          <a:stretch/>
        </p:blipFill>
        <p:spPr bwMode="auto">
          <a:xfrm>
            <a:off x="7956000" y="0"/>
            <a:ext cx="1007019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0" descr="Litomyšl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20903" r="1674" b="4737"/>
          <a:stretch/>
        </p:blipFill>
        <p:spPr bwMode="auto">
          <a:xfrm>
            <a:off x="108000" y="1692000"/>
            <a:ext cx="3815342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6" descr="Litomyšl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9" t="4954" b="8294"/>
          <a:stretch/>
        </p:blipFill>
        <p:spPr bwMode="auto">
          <a:xfrm>
            <a:off x="5328000" y="980728"/>
            <a:ext cx="3708000" cy="2432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Litomyšl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8567" r="7766" b="10876"/>
          <a:stretch/>
        </p:blipFill>
        <p:spPr bwMode="auto">
          <a:xfrm>
            <a:off x="108000" y="3924000"/>
            <a:ext cx="3816000" cy="228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00" name="Picture 44" descr="http://im.foto.mapy.cz/pub/big/000/03f/00003f194_35e77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0" r="12182"/>
          <a:stretch/>
        </p:blipFill>
        <p:spPr bwMode="auto">
          <a:xfrm>
            <a:off x="4032000" y="3603402"/>
            <a:ext cx="2736304" cy="258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04" name="Picture 48" descr="http://www.historickasidla.cz/galerie/obrazky/imager.php?img=527582&amp;x=703&amp;y=1098&amp;hash=6612cfe24bad0412f04e219a41116e55&amp;ratio=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8" t="15145" b="12581"/>
          <a:stretch/>
        </p:blipFill>
        <p:spPr bwMode="auto">
          <a:xfrm>
            <a:off x="6876000" y="3494231"/>
            <a:ext cx="2127323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08" name="Picture 52" descr="http://www.stylovesamolepky.cz/img/p/181-1487-thickbox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00" b="98000" l="0" r="100000">
                        <a14:foregroundMark x1="40000" y1="44833" x2="40667" y2="27500"/>
                        <a14:foregroundMark x1="34833" y1="37500" x2="40667" y2="19000"/>
                        <a14:foregroundMark x1="66000" y1="37333" x2="66833" y2="21500"/>
                        <a14:foregroundMark x1="90833" y1="19667" x2="90833" y2="19667"/>
                        <a14:backgroundMark x1="12833" y1="71667" x2="12833" y2="71667"/>
                        <a14:backgroundMark x1="37500" y1="66333" x2="37500" y2="66333"/>
                        <a14:backgroundMark x1="13667" y1="75000" x2="13667" y2="75000"/>
                        <a14:backgroundMark x1="11833" y1="76833" x2="11833" y2="76833"/>
                        <a14:backgroundMark x1="6000" y1="75167" x2="6000" y2="75167"/>
                        <a14:backgroundMark x1="5333" y1="68667" x2="5333" y2="68667"/>
                        <a14:backgroundMark x1="14000" y1="66333" x2="14000" y2="66333"/>
                        <a14:backgroundMark x1="16333" y1="69500" x2="16333" y2="69500"/>
                        <a14:backgroundMark x1="9333" y1="71667" x2="9333" y2="71667"/>
                        <a14:backgroundMark x1="10833" y1="70167" x2="10833" y2="70167"/>
                        <a14:backgroundMark x1="31333" y1="55500" x2="31333" y2="55500"/>
                        <a14:backgroundMark x1="24500" y1="55667" x2="24500" y2="55667"/>
                        <a14:backgroundMark x1="26167" y1="57833" x2="26167" y2="57833"/>
                        <a14:backgroundMark x1="34333" y1="66833" x2="34333" y2="66833"/>
                        <a14:backgroundMark x1="95500" y1="46333" x2="95500" y2="46333"/>
                        <a14:backgroundMark x1="86500" y1="89000" x2="86500" y2="89000"/>
                        <a14:backgroundMark x1="76833" y1="79000" x2="76833" y2="79000"/>
                        <a14:backgroundMark x1="76333" y1="80833" x2="76333" y2="80833"/>
                        <a14:backgroundMark x1="73333" y1="79000" x2="73333" y2="79000"/>
                        <a14:backgroundMark x1="74333" y1="65500" x2="74333" y2="65500"/>
                        <a14:backgroundMark x1="69667" y1="57167" x2="69667" y2="57167"/>
                        <a14:backgroundMark x1="55667" y1="69833" x2="55667" y2="69833"/>
                        <a14:backgroundMark x1="57333" y1="66333" x2="57333" y2="66333"/>
                        <a14:backgroundMark x1="54833" y1="61333" x2="55000" y2="61167"/>
                        <a14:backgroundMark x1="50333" y1="60833" x2="50333" y2="60833"/>
                        <a14:backgroundMark x1="36500" y1="55167" x2="36500" y2="55167"/>
                        <a14:backgroundMark x1="35833" y1="58000" x2="35833" y2="58000"/>
                        <a14:backgroundMark x1="36000" y1="59333" x2="36167" y2="59333"/>
                        <a14:backgroundMark x1="36167" y1="56667" x2="36167" y2="56667"/>
                        <a14:backgroundMark x1="38000" y1="57833" x2="38000" y2="57833"/>
                        <a14:backgroundMark x1="82167" y1="58667" x2="82167" y2="58500"/>
                        <a14:backgroundMark x1="80333" y1="58500" x2="80333" y2="58500"/>
                        <a14:backgroundMark x1="78000" y1="58167" x2="78000" y2="58167"/>
                        <a14:backgroundMark x1="75667" y1="57667" x2="75667" y2="57667"/>
                        <a14:backgroundMark x1="73833" y1="56833" x2="73833" y2="56833"/>
                        <a14:backgroundMark x1="71833" y1="55500" x2="71833" y2="55500"/>
                        <a14:backgroundMark x1="70167" y1="54667" x2="70167" y2="54667"/>
                        <a14:backgroundMark x1="72667" y1="56333" x2="72667" y2="56333"/>
                        <a14:backgroundMark x1="83167" y1="58667" x2="83167" y2="58667"/>
                        <a14:backgroundMark x1="79833" y1="60833" x2="79833" y2="60833"/>
                        <a14:backgroundMark x1="71167" y1="16333" x2="71167" y2="16333"/>
                        <a14:backgroundMark x1="76167" y1="14833" x2="76167" y2="14833"/>
                        <a14:backgroundMark x1="79000" y1="14833" x2="79000" y2="14833"/>
                        <a14:backgroundMark x1="82167" y1="14500" x2="82167" y2="14500"/>
                        <a14:backgroundMark x1="84833" y1="15000" x2="84833" y2="15000"/>
                        <a14:backgroundMark x1="91000" y1="74333" x2="91000" y2="74333"/>
                        <a14:backgroundMark x1="79333" y1="80000" x2="79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3" b="4241"/>
          <a:stretch/>
        </p:blipFill>
        <p:spPr bwMode="auto">
          <a:xfrm>
            <a:off x="444045" y="-5219"/>
            <a:ext cx="98829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10" name="Picture 54" descr="http://www.aaz.cz/images/dekorace%20na%20zed/ostatni_houslovyklic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7586" r="81916" b="27813"/>
          <a:stretch/>
        </p:blipFill>
        <p:spPr bwMode="auto">
          <a:xfrm>
            <a:off x="3996000" y="1332000"/>
            <a:ext cx="1257022" cy="2160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511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OLOMOUC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302376"/>
            <a:ext cx="9144000" cy="57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Sloup Nejsvětější Trojice</a:t>
            </a:r>
            <a:r>
              <a:rPr lang="en-GB" alt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2000</a:t>
            </a:r>
          </a:p>
        </p:txBody>
      </p:sp>
      <p:sp>
        <p:nvSpPr>
          <p:cNvPr id="35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4356000" cy="2232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Sloup Nejsvětější Trojice 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(1716-1754)</a:t>
            </a:r>
            <a:endParaRPr lang="en-GB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m 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(nejvyšší ve střední Evropě)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Okázalá oslava katolické církve, morový sloup</a:t>
            </a: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Václav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Render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Ondřej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Zahner</a:t>
            </a: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Obrázek 10" descr="00861437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7"/>
          <a:stretch/>
        </p:blipFill>
        <p:spPr bwMode="auto">
          <a:xfrm>
            <a:off x="5983831" y="697796"/>
            <a:ext cx="3031781" cy="253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0" descr="Olomouc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8925" r="15177" b="10519"/>
          <a:stretch/>
        </p:blipFill>
        <p:spPr bwMode="auto">
          <a:xfrm>
            <a:off x="4788024" y="3354115"/>
            <a:ext cx="4227588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Olomouc.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38427"/>
            <a:ext cx="4544265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7" t="6953" r="16607" b="5180"/>
          <a:stretch/>
        </p:blipFill>
        <p:spPr bwMode="auto">
          <a:xfrm>
            <a:off x="4572000" y="906944"/>
            <a:ext cx="1300080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266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OLOMOUC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00000"/>
            <a:ext cx="5292000" cy="1152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Druhá nejstarší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největší městská rezervace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Katedrála sv. Václava</a:t>
            </a:r>
            <a:r>
              <a:rPr lang="en-GB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(1306)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Kašny</a:t>
            </a: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7" t="15959" r="3120" b="6798"/>
          <a:stretch/>
        </p:blipFill>
        <p:spPr bwMode="auto">
          <a:xfrm>
            <a:off x="144000" y="4680000"/>
            <a:ext cx="2736305" cy="1786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4" descr="Olomouc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8" t="8849" b="12661"/>
          <a:stretch/>
        </p:blipFill>
        <p:spPr bwMode="auto">
          <a:xfrm>
            <a:off x="191709" y="0"/>
            <a:ext cx="1460378" cy="90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upload.wikimedia.org/wikipedia/commons/thumb/b/b3/Olomouc_town_hall_2008.jpg/1280px-Olomouc_town_hall_20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t="4863" r="29427" b="10106"/>
          <a:stretch/>
        </p:blipFill>
        <p:spPr bwMode="auto">
          <a:xfrm>
            <a:off x="2990422" y="3888948"/>
            <a:ext cx="2560282" cy="2313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://upload.wikimedia.org/wikipedia/commons/thumb/3/35/Olomoucky_Orloj.jpg/640px-Olomoucky_Orloj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2393" r="3366"/>
          <a:stretch/>
        </p:blipFill>
        <p:spPr bwMode="auto">
          <a:xfrm>
            <a:off x="5760000" y="2988000"/>
            <a:ext cx="1512168" cy="32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http://upload.wikimedia.org/wikipedia/commons/thumb/5/51/D%C3%B3m_Svat%C3%A9ho_V%C3%A1clava%2C_Olomouc.jpg/1920px-D%C3%B3m_Svat%C3%A9ho_V%C3%A1clava%2C_Olomouc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2" t="5033" r="31911" b="13408"/>
          <a:stretch/>
        </p:blipFill>
        <p:spPr bwMode="auto">
          <a:xfrm>
            <a:off x="6234678" y="72000"/>
            <a:ext cx="2808000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4" name="Picture 14" descr="http://upload.wikimedia.org/wikipedia/commons/thumb/8/8c/Caesarova_kasna_detail.jpg/640px-Caesarova_kasna_detail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7" t="13489" r="3160" b="6126"/>
          <a:stretch/>
        </p:blipFill>
        <p:spPr bwMode="auto">
          <a:xfrm>
            <a:off x="144000" y="1980000"/>
            <a:ext cx="2016224" cy="2601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8" name="Picture 18" descr="http://foto.turistika.cz/foto/136136/95691/lrg_dsc0985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6" r="15863" b="23154"/>
          <a:stretch/>
        </p:blipFill>
        <p:spPr bwMode="auto">
          <a:xfrm>
            <a:off x="7386494" y="2988000"/>
            <a:ext cx="1656184" cy="32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Olomouc. 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r="4188" b="10314"/>
          <a:stretch/>
        </p:blipFill>
        <p:spPr bwMode="auto">
          <a:xfrm>
            <a:off x="2306013" y="1631603"/>
            <a:ext cx="3329121" cy="2157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66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OLOMOUC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9" name="Picture 16" descr="http://commondatastorage.googleapis.com/static.panoramio.com/photos/original/699602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r="751"/>
          <a:stretch/>
        </p:blipFill>
        <p:spPr bwMode="auto">
          <a:xfrm>
            <a:off x="-36512" y="916143"/>
            <a:ext cx="921702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80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BRNO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9144000" cy="4525963"/>
          </a:xfrm>
        </p:spPr>
        <p:txBody>
          <a:bodyPr/>
          <a:lstStyle/>
          <a:p>
            <a:pPr marL="324000" indent="-252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První stavba moderní architektury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(4. na světě)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24000" indent="-252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Funkcionalismus </a:t>
            </a:r>
          </a:p>
          <a:p>
            <a:pPr marL="324000" indent="-252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Ludwig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Mies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van der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Rohe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, 192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-1930</a:t>
            </a:r>
          </a:p>
          <a:p>
            <a:pPr marL="324000" indent="-252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Navrhl dům i nábytek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24000" indent="-252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Fritz a Greta Tugendhat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ovi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Židé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, 1938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marL="324000" indent="-252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3 úrovně – hlavní &amp; horní podlaží + suterén</a:t>
            </a:r>
          </a:p>
          <a:p>
            <a:pPr marL="324000" indent="-252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Zahrada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0" y="6300000"/>
            <a:ext cx="9143999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Vila Tugendhat – 2001</a:t>
            </a:r>
          </a:p>
        </p:txBody>
      </p:sp>
      <p:pic>
        <p:nvPicPr>
          <p:cNvPr id="30" name="Picture 4" descr="http://i.ytimg.com/vi/hC3xThxYIpc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3480" r="3848" b="8346"/>
          <a:stretch/>
        </p:blipFill>
        <p:spPr bwMode="auto">
          <a:xfrm>
            <a:off x="179775" y="3312488"/>
            <a:ext cx="5268878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preciosalighting.com/upImgs/brno01_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 b="9390"/>
          <a:stretch/>
        </p:blipFill>
        <p:spPr bwMode="auto">
          <a:xfrm>
            <a:off x="5670999" y="4176488"/>
            <a:ext cx="3293614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ticbrno.cz/sites/default/files/plakat-predprodej/2014/vil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7156" r="1823"/>
          <a:stretch/>
        </p:blipFill>
        <p:spPr bwMode="auto">
          <a:xfrm>
            <a:off x="4884997" y="961373"/>
            <a:ext cx="4124096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755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BRNO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44000" y="864000"/>
            <a:ext cx="8640763" cy="4525963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Bez dekorativních prvků &amp; obrazů, volný prostor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Onyxová stěna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vzácná tropická dřeva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Elektromotory posunující/otvírající okna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Ústřední topení, „klimatizace“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02" name="Picture 6" descr="http://media.novinky.cz/091/310913-top_foto1-tarsh.jpg?1332846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63" y="1990025"/>
            <a:ext cx="3960000" cy="2230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img.ct24.cz/multimedia/images/34/3343/original/3342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59" y="189965"/>
            <a:ext cx="2952000" cy="1660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Brno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t="25662" r="7211" b="3539"/>
          <a:stretch/>
        </p:blipFill>
        <p:spPr bwMode="auto">
          <a:xfrm>
            <a:off x="504000" y="2340000"/>
            <a:ext cx="3960000" cy="226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élník 15"/>
          <p:cNvSpPr/>
          <p:nvPr/>
        </p:nvSpPr>
        <p:spPr>
          <a:xfrm>
            <a:off x="0" y="631080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17" name="Picture 2" descr="http://www.tugendhat.eu/data/images/pages/tugendhat_villa_f16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r="1927"/>
          <a:stretch/>
        </p:blipFill>
        <p:spPr bwMode="auto">
          <a:xfrm>
            <a:off x="244436" y="4839642"/>
            <a:ext cx="3004005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11" descr="tugendhat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" r="24194"/>
          <a:stretch/>
        </p:blipFill>
        <p:spPr bwMode="auto">
          <a:xfrm>
            <a:off x="5819659" y="4324293"/>
            <a:ext cx="3182020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http://www.cestovatel.cz/foto-soubory/090-dsc02126-uprav-web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t="14045" r="10201" b="5008"/>
          <a:stretch/>
        </p:blipFill>
        <p:spPr bwMode="auto">
          <a:xfrm>
            <a:off x="3400911" y="4788000"/>
            <a:ext cx="2304256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26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936" y="-23486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TŘEBÍČ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5184000" cy="2016000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Soužití židovské</a:t>
            </a: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křesťanské kultury od středověku do </a:t>
            </a: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. století</a:t>
            </a:r>
            <a:endParaRPr lang="en-GB" sz="19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Židovská čtvrť</a:t>
            </a: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doklad kulturních tradic židovské diaspory 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(radnice, škola, synagoga)</a:t>
            </a:r>
            <a:endParaRPr lang="en-GB" sz="19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20. léta 19. st. </a:t>
            </a: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splynula s Třebíčí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Židovská čtvrť, židovský hřbitov</a:t>
            </a:r>
            <a:r>
              <a:rPr lang="en-GB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bazilika sv. Prokopa </a:t>
            </a:r>
            <a:r>
              <a:rPr lang="en-GB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2003</a:t>
            </a:r>
          </a:p>
        </p:txBody>
      </p:sp>
      <p:pic>
        <p:nvPicPr>
          <p:cNvPr id="11" name="Obrázek 18" descr="old-stairs-in-trebi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8"/>
          <a:stretch/>
        </p:blipFill>
        <p:spPr bwMode="auto">
          <a:xfrm>
            <a:off x="7153165" y="972008"/>
            <a:ext cx="1888424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r="4227" b="10375"/>
          <a:stretch/>
        </p:blipFill>
        <p:spPr bwMode="auto">
          <a:xfrm>
            <a:off x="5148064" y="1476000"/>
            <a:ext cx="1872208" cy="1511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6" descr="T&amp;rcaron;ebí&amp;ccaron;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9" r="5045" b="23146"/>
          <a:stretch/>
        </p:blipFill>
        <p:spPr bwMode="auto">
          <a:xfrm>
            <a:off x="108001" y="2939208"/>
            <a:ext cx="5256087" cy="3154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t="14839" r="4118" b="4618"/>
          <a:stretch/>
        </p:blipFill>
        <p:spPr bwMode="auto">
          <a:xfrm>
            <a:off x="5508000" y="3789296"/>
            <a:ext cx="3526107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105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Historické centrum 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1992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2" y="900000"/>
            <a:ext cx="6451719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6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PRAHA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9126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TŘEBÍČ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544" name="Picture 16" descr="T&amp;rcaron;ebí&amp;ccaron;.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t="1896" b="2258"/>
          <a:stretch/>
        </p:blipFill>
        <p:spPr bwMode="auto">
          <a:xfrm>
            <a:off x="5508000" y="3917123"/>
            <a:ext cx="3498989" cy="2277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2" descr="T&amp;rcaron;ebí&amp;ccaron;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"/>
          <a:stretch/>
        </p:blipFill>
        <p:spPr bwMode="auto">
          <a:xfrm>
            <a:off x="108000" y="1008000"/>
            <a:ext cx="5356878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:\Documents and Settings\Lucie\Plocha\aeefb050911334869a7a5d9e4d0e16891ed2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6" b="10421"/>
          <a:stretch/>
        </p:blipFill>
        <p:spPr bwMode="auto">
          <a:xfrm>
            <a:off x="6000194" y="1008000"/>
            <a:ext cx="2514600" cy="2781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0" descr="T&amp;rcaron;ebí&amp;ccaron;. 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3" b="24654"/>
          <a:stretch/>
        </p:blipFill>
        <p:spPr bwMode="auto">
          <a:xfrm>
            <a:off x="1000517" y="4587651"/>
            <a:ext cx="3571482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T&amp;rcaron;ebí&amp;ccaron;. 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t="3006" r="8400" b="12306"/>
          <a:stretch/>
        </p:blipFill>
        <p:spPr bwMode="auto">
          <a:xfrm>
            <a:off x="7668000" y="0"/>
            <a:ext cx="1343410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7670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TŘEBÍČ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5184000" cy="3024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Přední synagoga</a:t>
            </a: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(1639) </a:t>
            </a: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dnes Církev Husitská</a:t>
            </a:r>
            <a:endParaRPr lang="en-GB" sz="19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Zadní synagoga</a:t>
            </a: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1669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 – museum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Hřbitov</a:t>
            </a: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1900" dirty="0">
                <a:latin typeface="Times New Roman" pitchFamily="18" charset="0"/>
                <a:cs typeface="Times New Roman" pitchFamily="18" charset="0"/>
              </a:rPr>
              <a:t>,000 </a:t>
            </a: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náhrobků, nejstarší 1625</a:t>
            </a: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532" name="Picture 4" descr="T&amp;rcaron;ebí&amp;ccaron;.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6" b="7001"/>
          <a:stretch/>
        </p:blipFill>
        <p:spPr bwMode="auto">
          <a:xfrm>
            <a:off x="216000" y="3888000"/>
            <a:ext cx="4136945" cy="230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T&amp;rcaron;ebí&amp;ccaron;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r="13162" b="23195"/>
          <a:stretch/>
        </p:blipFill>
        <p:spPr bwMode="auto">
          <a:xfrm>
            <a:off x="4608000" y="3655064"/>
            <a:ext cx="3996424" cy="2529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T&amp;rcaron;ebí&amp;ccaron;. 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036" r="222"/>
          <a:stretch/>
        </p:blipFill>
        <p:spPr bwMode="auto">
          <a:xfrm>
            <a:off x="252000" y="1980000"/>
            <a:ext cx="4031968" cy="1827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3" t="7188" r="959" b="16425"/>
          <a:stretch/>
        </p:blipFill>
        <p:spPr>
          <a:xfrm>
            <a:off x="5004000" y="972000"/>
            <a:ext cx="3941260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88389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TŘEBÍČ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8" name="Picture 6" descr="http://imgcdn.geocaching.com/cache/813e10a3-a0c1-47e7-bdc3-1e6db2aa48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0" b="447"/>
          <a:stretch/>
        </p:blipFill>
        <p:spPr bwMode="auto">
          <a:xfrm>
            <a:off x="-3" y="863999"/>
            <a:ext cx="9174562" cy="544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3604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TŘEBÍČ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4572000" cy="129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Bazilika sv. Prokopa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(1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240-1280, součást benediktinského kláštera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(1101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Románské, gotické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barokní prvky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5" r="10149"/>
          <a:stretch/>
        </p:blipFill>
        <p:spPr bwMode="auto">
          <a:xfrm>
            <a:off x="2718000" y="2363747"/>
            <a:ext cx="2880321" cy="38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2" descr="T&amp;rcaron;ebí&amp;ccaron;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7" r="13039" b="11677"/>
          <a:stretch/>
        </p:blipFill>
        <p:spPr bwMode="auto">
          <a:xfrm>
            <a:off x="5688000" y="3413125"/>
            <a:ext cx="3373200" cy="2781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ttp://img.ct24.cz/cache/616x411/article/51/5097/509692.jpg?138074046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3" t="5914" b="14992"/>
          <a:stretch/>
        </p:blipFill>
        <p:spPr bwMode="auto">
          <a:xfrm>
            <a:off x="5688000" y="987056"/>
            <a:ext cx="3373178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http://www.chramovysbor.eu/obrazky/05velke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r="9264" b="9159"/>
          <a:stretch/>
        </p:blipFill>
        <p:spPr bwMode="auto">
          <a:xfrm>
            <a:off x="144000" y="2363747"/>
            <a:ext cx="2477064" cy="38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T&amp;rcaron;ebí&amp;ccaron;. 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9" b="15478"/>
          <a:stretch/>
        </p:blipFill>
        <p:spPr bwMode="auto">
          <a:xfrm>
            <a:off x="288000" y="0"/>
            <a:ext cx="1995434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10799999"/>
            </a:camera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117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936" y="-23486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TŘEBÍČ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4788000" cy="201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Benediktinský klášter – 1101 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(nedochoval se, neví se kde přesně stál) </a:t>
            </a:r>
            <a:endParaRPr lang="cs-CZ" sz="19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Nově vystavěn – 13. st. 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(sklepy &amp; přízemí)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15. st. → pevnost 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(hradby, bašty, věže)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900" dirty="0">
                <a:latin typeface="Times New Roman" pitchFamily="18" charset="0"/>
                <a:cs typeface="Times New Roman" pitchFamily="18" charset="0"/>
              </a:rPr>
              <a:t>16. st. → renesanční zámek</a:t>
            </a:r>
            <a:endParaRPr lang="en-GB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/>
                <a:ea typeface="+mn-ea"/>
                <a:cs typeface="+mn-cs"/>
              </a:rPr>
              <a:t> </a:t>
            </a: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Zámek Třebíč </a:t>
            </a: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</a:t>
            </a:r>
            <a:r>
              <a:rPr kumimoji="0" lang="cs-CZ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</a:t>
            </a: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2780928"/>
            <a:ext cx="3996000" cy="3199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9"/>
          <a:stretch/>
        </p:blipFill>
        <p:spPr>
          <a:xfrm>
            <a:off x="4428000" y="3636000"/>
            <a:ext cx="4500000" cy="2570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0" y="948522"/>
            <a:ext cx="4176000" cy="2587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898041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Hornická krajina </a:t>
            </a:r>
            <a:r>
              <a:rPr lang="cs-CZ" altLang="cs-CZ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Erzgebirge</a:t>
            </a: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/Krušnohoří – 2019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ERZGEBIRGE /KRUŠNOHOŘÍ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9072000" cy="144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Společně Česko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(5)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a Německo/Sasko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(22)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Jáchymov, Abertamy – Boží Dar – Horní Blatná, Krupka,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Mědník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, Rudá věž smrti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Železné &amp; stříbrné rudy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(12. st.)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→ unikátní montánní památky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(nadzemí i podzemí)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r="8300"/>
          <a:stretch/>
        </p:blipFill>
        <p:spPr>
          <a:xfrm>
            <a:off x="144000" y="2199535"/>
            <a:ext cx="3348848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4"/>
          <a:srcRect l="21209" r="2680"/>
          <a:stretch/>
        </p:blipFill>
        <p:spPr>
          <a:xfrm>
            <a:off x="3600000" y="2736000"/>
            <a:ext cx="5400601" cy="33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00655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Jáchymov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ERZGEBIRGE /KRUŠNOHOŘÍ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4860000" cy="1440000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Historický střed města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(1516)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Okolí – doklady těžby v důlním revíru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Stříbrné rudy; 1840 – uranové rudy </a:t>
            </a:r>
          </a:p>
          <a:p>
            <a:pPr marL="360000" indent="0">
              <a:spcBef>
                <a:spcPts val="200"/>
              </a:spcBef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(1898: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Sklodowská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-Curie – radium, polonium)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1906 – 1. radonové lázně na světě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3643" r="21671" b="6348"/>
          <a:stretch/>
        </p:blipFill>
        <p:spPr>
          <a:xfrm>
            <a:off x="4473176" y="3168000"/>
            <a:ext cx="1814400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3" b="9519"/>
          <a:stretch/>
        </p:blipFill>
        <p:spPr>
          <a:xfrm>
            <a:off x="869423" y="2592000"/>
            <a:ext cx="3121152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3938588"/>
            <a:ext cx="3960000" cy="222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06" y="1008000"/>
            <a:ext cx="3960000" cy="2035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Obrázek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3" b="9187"/>
          <a:stretch/>
        </p:blipFill>
        <p:spPr>
          <a:xfrm>
            <a:off x="6516000" y="3168000"/>
            <a:ext cx="2340000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3192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latin typeface="Times New Roman" pitchFamily="18" charset="0"/>
                <a:cs typeface="Times New Roman" pitchFamily="18" charset="0"/>
              </a:rPr>
              <a:t>Abertamy – Boží Dar – Horní Blatná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ERZGEBIRGE /KRUŠNOHOŘÍ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0" y="3487638"/>
            <a:ext cx="396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Zástupný symbol pro obsah 5"/>
          <p:cNvSpPr txBox="1">
            <a:spLocks/>
          </p:cNvSpPr>
          <p:nvPr/>
        </p:nvSpPr>
        <p:spPr bwMode="auto">
          <a:xfrm>
            <a:off x="5184000" y="5832000"/>
            <a:ext cx="3096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Abertamy </a:t>
            </a: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(odvaly uranového dolu)</a:t>
            </a:r>
            <a:endParaRPr lang="cs-CZ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3270732"/>
            <a:ext cx="3888000" cy="29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973149"/>
            <a:ext cx="3888000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Zástupný symbol pro obsah 5"/>
          <p:cNvSpPr txBox="1">
            <a:spLocks/>
          </p:cNvSpPr>
          <p:nvPr/>
        </p:nvSpPr>
        <p:spPr bwMode="auto">
          <a:xfrm>
            <a:off x="1259632" y="5832000"/>
            <a:ext cx="2808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Důl Mauritius </a:t>
            </a:r>
            <a:r>
              <a:rPr lang="cs-CZ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Arbetramy</a:t>
            </a:r>
            <a:r>
              <a:rPr lang="cs-CZ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cs-CZ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Zástupný symbol pro obsah 5"/>
          <p:cNvSpPr txBox="1">
            <a:spLocks/>
          </p:cNvSpPr>
          <p:nvPr/>
        </p:nvSpPr>
        <p:spPr bwMode="auto">
          <a:xfrm>
            <a:off x="1433833" y="972000"/>
            <a:ext cx="2808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Horní Blatná – důl Vlčí jáma</a:t>
            </a:r>
          </a:p>
        </p:txBody>
      </p:sp>
      <p:pic>
        <p:nvPicPr>
          <p:cNvPr id="29" name="Obrázek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8"/>
          <a:stretch/>
        </p:blipFill>
        <p:spPr>
          <a:xfrm>
            <a:off x="4752000" y="972000"/>
            <a:ext cx="3888000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Zástupný symbol pro obsah 5"/>
          <p:cNvSpPr txBox="1">
            <a:spLocks/>
          </p:cNvSpPr>
          <p:nvPr/>
        </p:nvSpPr>
        <p:spPr bwMode="auto">
          <a:xfrm>
            <a:off x="4824000" y="972000"/>
            <a:ext cx="3708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Boží Dar </a:t>
            </a: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400" b="1" dirty="0" err="1">
                <a:latin typeface="Times New Roman" pitchFamily="18" charset="0"/>
                <a:cs typeface="Times New Roman" pitchFamily="18" charset="0"/>
              </a:rPr>
              <a:t>sejpy</a:t>
            </a: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/odvaly po rýžování cínovce)</a:t>
            </a:r>
            <a:endParaRPr lang="cs-CZ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8071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Hornická krajina </a:t>
            </a:r>
            <a:r>
              <a:rPr lang="cs-CZ" altLang="cs-CZ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Erzgebirge</a:t>
            </a: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/Krušnohoří – 2019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ERZGEBIRGE /KRUŠNOHOŘÍ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053320"/>
            <a:ext cx="3960000" cy="222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Zástupný symbol pro obsah 5"/>
          <p:cNvSpPr txBox="1">
            <a:spLocks/>
          </p:cNvSpPr>
          <p:nvPr/>
        </p:nvSpPr>
        <p:spPr bwMode="auto">
          <a:xfrm>
            <a:off x="612000" y="2952000"/>
            <a:ext cx="1152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Mědník</a:t>
            </a:r>
            <a:endParaRPr lang="cs-CZ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1" b="5559"/>
          <a:stretch/>
        </p:blipFill>
        <p:spPr>
          <a:xfrm>
            <a:off x="4860000" y="1184521"/>
            <a:ext cx="3672000" cy="48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Zástupný symbol pro obsah 5"/>
          <p:cNvSpPr txBox="1">
            <a:spLocks/>
          </p:cNvSpPr>
          <p:nvPr/>
        </p:nvSpPr>
        <p:spPr bwMode="auto">
          <a:xfrm>
            <a:off x="5040000" y="1188000"/>
            <a:ext cx="1620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Rudá věž smrti</a:t>
            </a:r>
            <a:endParaRPr lang="cs-CZ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Zástupný symbol pro obsah 5"/>
          <p:cNvSpPr txBox="1">
            <a:spLocks/>
          </p:cNvSpPr>
          <p:nvPr/>
        </p:nvSpPr>
        <p:spPr bwMode="auto">
          <a:xfrm>
            <a:off x="4788000" y="5580000"/>
            <a:ext cx="381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Vykmanov</a:t>
            </a:r>
            <a:r>
              <a:rPr lang="cs-CZ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u Ostrova – drtírna uranové rudy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420000"/>
            <a:ext cx="3960000" cy="2710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Zástupný symbol pro obsah 5"/>
          <p:cNvSpPr txBox="1">
            <a:spLocks/>
          </p:cNvSpPr>
          <p:nvPr/>
        </p:nvSpPr>
        <p:spPr bwMode="auto">
          <a:xfrm>
            <a:off x="612000" y="5796000"/>
            <a:ext cx="1152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Krupka</a:t>
            </a:r>
          </a:p>
        </p:txBody>
      </p:sp>
    </p:spTree>
    <p:extLst>
      <p:ext uri="{BB962C8B-B14F-4D97-AF65-F5344CB8AC3E}">
        <p14:creationId xmlns:p14="http://schemas.microsoft.com/office/powerpoint/2010/main" val="26550401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Hornická krajina </a:t>
            </a:r>
            <a:r>
              <a:rPr lang="cs-CZ" altLang="cs-CZ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Erzgebirge</a:t>
            </a: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/Krušnohoří – 2019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ERZGEBIRGE /KRUŠNOHOŘÍ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1188000"/>
            <a:ext cx="3960000" cy="22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Zástupný symbol pro obsah 5"/>
          <p:cNvSpPr txBox="1">
            <a:spLocks/>
          </p:cNvSpPr>
          <p:nvPr/>
        </p:nvSpPr>
        <p:spPr bwMode="auto">
          <a:xfrm>
            <a:off x="1404000" y="1188000"/>
            <a:ext cx="1152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Krupka</a:t>
            </a:r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1188000"/>
            <a:ext cx="3960000" cy="2232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3672000"/>
            <a:ext cx="396000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Zástupný symbol pro obsah 5"/>
          <p:cNvSpPr txBox="1">
            <a:spLocks/>
          </p:cNvSpPr>
          <p:nvPr/>
        </p:nvSpPr>
        <p:spPr bwMode="auto">
          <a:xfrm>
            <a:off x="6120000" y="3672000"/>
            <a:ext cx="2340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Blatenský vodní příkop</a:t>
            </a:r>
          </a:p>
        </p:txBody>
      </p:sp>
      <p:sp>
        <p:nvSpPr>
          <p:cNvPr id="29" name="Zástupný symbol pro obsah 5"/>
          <p:cNvSpPr txBox="1">
            <a:spLocks/>
          </p:cNvSpPr>
          <p:nvPr/>
        </p:nvSpPr>
        <p:spPr bwMode="auto">
          <a:xfrm>
            <a:off x="4752000" y="3096000"/>
            <a:ext cx="2952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Mrtvé jezero (Boží Dar)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9" b="5998"/>
          <a:stretch/>
        </p:blipFill>
        <p:spPr>
          <a:xfrm>
            <a:off x="504000" y="3672000"/>
            <a:ext cx="3960000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2" name="Zástupný symbol pro obsah 5"/>
          <p:cNvSpPr txBox="1">
            <a:spLocks/>
          </p:cNvSpPr>
          <p:nvPr/>
        </p:nvSpPr>
        <p:spPr bwMode="auto">
          <a:xfrm>
            <a:off x="1800000" y="5616000"/>
            <a:ext cx="2160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Královská mincovna</a:t>
            </a:r>
          </a:p>
        </p:txBody>
      </p:sp>
    </p:spTree>
    <p:extLst>
      <p:ext uri="{BB962C8B-B14F-4D97-AF65-F5344CB8AC3E}">
        <p14:creationId xmlns:p14="http://schemas.microsoft.com/office/powerpoint/2010/main" val="4152745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/>
                <a:ea typeface="+mn-ea"/>
                <a:cs typeface="+mn-cs"/>
              </a:rPr>
              <a:t>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Zámecký</a:t>
            </a:r>
            <a:r>
              <a:rPr kumimoji="0" lang="cs-CZ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park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2010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6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PRŮHONICE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077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NÁRODNÍ HŘEBČÍN – 2019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KLADRUBY NAD LABEM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35999"/>
            <a:ext cx="9144000" cy="792000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Areál hřebčína &amp; okolní krajina; nejstarší hřebčín na světě (1579)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Starokladrubský kůň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(bělouš; kmenové stádo – NKP)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" b="4519"/>
          <a:stretch/>
        </p:blipFill>
        <p:spPr>
          <a:xfrm>
            <a:off x="0" y="1728000"/>
            <a:ext cx="9144000" cy="45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094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NÁRODNÍ HŘEBČÍN – 2019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KLADRUBY NAD LABEM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8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318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NÁRODNÍ HŘEBČÍN – 2019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KLADRUBY NAD LABEM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0" b="3257"/>
          <a:stretch/>
        </p:blipFill>
        <p:spPr>
          <a:xfrm>
            <a:off x="180000" y="1008001"/>
            <a:ext cx="4320000" cy="2245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008000"/>
            <a:ext cx="4320000" cy="2860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4"/>
          <a:stretch/>
        </p:blipFill>
        <p:spPr>
          <a:xfrm>
            <a:off x="180000" y="3381693"/>
            <a:ext cx="4320000" cy="2804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t="24480" r="2550" b="9345"/>
          <a:stretch/>
        </p:blipFill>
        <p:spPr>
          <a:xfrm>
            <a:off x="4644000" y="4104000"/>
            <a:ext cx="4320000" cy="2085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74004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Západočeský</a:t>
            </a:r>
            <a:r>
              <a:rPr kumimoji="0" lang="cs-CZ" altLang="cs-CZ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lázeňský trojúhelník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2021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SLAVNÁ LÁZEŇSKÁ MĚSTA EVROPY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9072000" cy="2657202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itchFamily="18" charset="0"/>
              </a:rPr>
              <a:t>Společně s Belgií, Francií, Itálií, Německem, Rakouskem a Velkou Británií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itchFamily="18" charset="0"/>
              </a:rPr>
              <a:t>11 měst v 7 zemích, která se vyvíjela kolem přírodních pramenů minerálních vod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itchFamily="18" charset="0"/>
              </a:rPr>
              <a:t>Doklad mezinárodní evropské lázeňské kultury (počátek 18. století – třicátá léta 20. století)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itchFamily="18" charset="0"/>
              </a:rPr>
              <a:t>Pestrá nabídka možností trávení volného času → odraz v podobě měst a jejich architektuře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itchFamily="18" charset="0"/>
              </a:rPr>
              <a:t>Soubory lázeňských budov – lázeňské domy, zřídelní pavilony, pitné haly, kolonády, společenské domy, kasina, divadla, atd.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itchFamily="18" charset="0"/>
              </a:rPr>
              <a:t>Kombinace lázeňských a léčebných procedur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itchFamily="18" charset="0"/>
              </a:rPr>
              <a:t>Začlenění do krajiny, parky, zahrady, promenády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4" b="11491"/>
          <a:stretch/>
        </p:blipFill>
        <p:spPr>
          <a:xfrm>
            <a:off x="2115676" y="3593201"/>
            <a:ext cx="4912648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86821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Německo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SLAVNÁ LÁZEŇSKÁ MĚSTA EVROPY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040961"/>
            <a:ext cx="3996000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Zástupný symbol pro obsah 5"/>
          <p:cNvSpPr txBox="1">
            <a:spLocks/>
          </p:cNvSpPr>
          <p:nvPr/>
        </p:nvSpPr>
        <p:spPr bwMode="auto">
          <a:xfrm>
            <a:off x="2988000" y="1039819"/>
            <a:ext cx="147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Baden-Baden</a:t>
            </a: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1040961"/>
            <a:ext cx="3554272" cy="26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Zástupný symbol pro obsah 5"/>
          <p:cNvSpPr txBox="1">
            <a:spLocks/>
          </p:cNvSpPr>
          <p:nvPr/>
        </p:nvSpPr>
        <p:spPr bwMode="auto">
          <a:xfrm>
            <a:off x="5148000" y="1042817"/>
            <a:ext cx="147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Bad</a:t>
            </a:r>
            <a:r>
              <a:rPr lang="cs-CZ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Ems</a:t>
            </a:r>
          </a:p>
        </p:txBody>
      </p:sp>
      <p:pic>
        <p:nvPicPr>
          <p:cNvPr id="30" name="Obrázek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93" b="12883"/>
          <a:stretch/>
        </p:blipFill>
        <p:spPr>
          <a:xfrm>
            <a:off x="0" y="3914798"/>
            <a:ext cx="9144000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Zástupný symbol pro obsah 5"/>
          <p:cNvSpPr txBox="1">
            <a:spLocks/>
          </p:cNvSpPr>
          <p:nvPr/>
        </p:nvSpPr>
        <p:spPr bwMode="auto">
          <a:xfrm>
            <a:off x="212285" y="3933762"/>
            <a:ext cx="1548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Bad</a:t>
            </a:r>
            <a:r>
              <a:rPr lang="cs-CZ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Kissingen</a:t>
            </a:r>
            <a:endParaRPr lang="cs-CZ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2108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Spa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Belgie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SLAVNÁ LÁZEŇSKÁ MĚSTA EVROPY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/>
          <a:stretch/>
        </p:blipFill>
        <p:spPr>
          <a:xfrm>
            <a:off x="-252000" y="900000"/>
            <a:ext cx="949177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5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Vichy – Francie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SLAVNÁ LÁZEŇSKÁ MĚSTA EVROPY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2" t="17850" r="22078" b="12852"/>
          <a:stretch/>
        </p:blipFill>
        <p:spPr>
          <a:xfrm>
            <a:off x="155575" y="1052736"/>
            <a:ext cx="3984377" cy="3339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9" b="6446"/>
          <a:stretch/>
        </p:blipFill>
        <p:spPr>
          <a:xfrm>
            <a:off x="3600000" y="2924944"/>
            <a:ext cx="5400000" cy="3213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1652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Montecatini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Terme – Itálie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SLAVNÁ LÁZEŇSKÁ MĚSTA EVROPY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4032" b="11010"/>
          <a:stretch/>
        </p:blipFill>
        <p:spPr>
          <a:xfrm>
            <a:off x="146864" y="1014892"/>
            <a:ext cx="4968000" cy="3367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6" b="7545"/>
          <a:stretch/>
        </p:blipFill>
        <p:spPr>
          <a:xfrm>
            <a:off x="4211960" y="3116038"/>
            <a:ext cx="4788000" cy="3064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51733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Baden u Vídně - Rakousko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SLAVNÁ LÁZEŇSKÁ MĚSTA EVROPY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7" b="11398"/>
          <a:stretch/>
        </p:blipFill>
        <p:spPr>
          <a:xfrm>
            <a:off x="1764000" y="982009"/>
            <a:ext cx="7236000" cy="3776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28367" r="3990"/>
          <a:stretch/>
        </p:blipFill>
        <p:spPr>
          <a:xfrm>
            <a:off x="180000" y="3780000"/>
            <a:ext cx="4536000" cy="2387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33409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Bath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Anglie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SLAVNÁ LÁZEŇSKÁ MĚSTA EVROPY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66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PRŮHONICE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2" y="935999"/>
            <a:ext cx="5616000" cy="1548000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Přírodně-krajinářský park, údolí potoka Botiče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1885, hrabě Arnošt Emanuel Silva-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Tarouca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Významná sbírka rostlin – estetická i vědecká hodnota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Rybníky, jezy; louky, lesy, dřeviny,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rhododendrony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azalky,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alpinium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původní i nová flora; anglický park</a:t>
            </a:r>
          </a:p>
          <a:p>
            <a:pPr marL="72000" indent="0">
              <a:spcBef>
                <a:spcPts val="200"/>
              </a:spcBef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3"/>
          <a:stretch/>
        </p:blipFill>
        <p:spPr>
          <a:xfrm>
            <a:off x="3348000" y="3743334"/>
            <a:ext cx="2562231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08"/>
          <a:stretch/>
        </p:blipFill>
        <p:spPr>
          <a:xfrm>
            <a:off x="5976000" y="1065358"/>
            <a:ext cx="3024000" cy="2574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5"/>
          <a:stretch/>
        </p:blipFill>
        <p:spPr>
          <a:xfrm>
            <a:off x="5976000" y="3744000"/>
            <a:ext cx="3024000" cy="2411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325" b="651"/>
          <a:stretch/>
        </p:blipFill>
        <p:spPr>
          <a:xfrm>
            <a:off x="144000" y="2631199"/>
            <a:ext cx="3120281" cy="2381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377558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Západočeský</a:t>
            </a:r>
            <a:r>
              <a:rPr kumimoji="0" lang="cs-CZ" altLang="cs-CZ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lázeňský trojúhelník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2021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SLAVNÁ LÁZEŇSKÁ MĚSTA EVROPY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563888" y="3368847"/>
            <a:ext cx="5400000" cy="28255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3"/>
          <a:stretch/>
        </p:blipFill>
        <p:spPr>
          <a:xfrm>
            <a:off x="150385" y="981348"/>
            <a:ext cx="5400000" cy="3257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688157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Západočeský</a:t>
            </a:r>
            <a:r>
              <a:rPr kumimoji="0" lang="cs-CZ" altLang="cs-CZ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lázeňský trojúhelník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2021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SLAVNÁ LÁZEŇSKÁ MĚSTA EVROPY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r="1767"/>
          <a:stretch/>
        </p:blipFill>
        <p:spPr>
          <a:xfrm>
            <a:off x="144000" y="1008000"/>
            <a:ext cx="5400000" cy="2993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21611" r="4818"/>
          <a:stretch/>
        </p:blipFill>
        <p:spPr>
          <a:xfrm>
            <a:off x="4212000" y="3348000"/>
            <a:ext cx="4752528" cy="2789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66912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Západočeský</a:t>
            </a:r>
            <a:r>
              <a:rPr kumimoji="0" lang="cs-CZ" altLang="cs-CZ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lázeňský trojúhelník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2021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SLAVNÁ LÁZEŇSKÁ MĚSTA EVROPY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579886"/>
            <a:ext cx="3384000" cy="4513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r="2687"/>
          <a:stretch/>
        </p:blipFill>
        <p:spPr>
          <a:xfrm>
            <a:off x="180000" y="1046610"/>
            <a:ext cx="5184576" cy="405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15992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Původní bukové lesy Karpat a dalších oblastí Evropy – 2021 (2007)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JIZERSKOHORSKÉ BUČINY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9072000" cy="1872002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94 oddělených lokalit na území 18 států; 2007 – slovenské a ukrajinské porosty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2011, 2017, 2021 – Albánie, Belgie, Bosna a Hercegovina, Bulharsko, Chorvatsko, Francie, Itálie, Německo, Polsko, Rakousko, Rumunsko, Severní Makedonie, Slovinsko, Španělsko, Švýcarsku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Zachovalé bučiny demonstrujících proces postglaciální expanze buku evropského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4"/>
          <a:stretch/>
        </p:blipFill>
        <p:spPr>
          <a:xfrm>
            <a:off x="1380852" y="2741773"/>
            <a:ext cx="6382296" cy="34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403224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Původní bukové lesy Karpat a dalších oblastí Evropy – 2021 (2007)</a:t>
            </a:r>
            <a:endParaRPr lang="en-US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JIZERSKOHORSKÉ BUČINY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03" y="1008000"/>
            <a:ext cx="3312000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03" y="3672000"/>
            <a:ext cx="3312000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0" y="1008000"/>
            <a:ext cx="3312000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0" y="3672000"/>
            <a:ext cx="3312000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036747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Žatec a krajina žateckého chmele – 2023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ŽATECKO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9072000" cy="2997058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krajina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historické centrum Žatce s průmyslovou čtvrtí z 19. století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vesnice Trnovany &amp;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Stekník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zámek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Stekník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37B64DB-EF13-40EC-87CC-906A297803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" b="6820"/>
          <a:stretch/>
        </p:blipFill>
        <p:spPr>
          <a:xfrm>
            <a:off x="0" y="2149363"/>
            <a:ext cx="9144000" cy="3943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689417-E068-4389-A94E-837CE0642B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0" t="17486" r="4641"/>
          <a:stretch/>
        </p:blipFill>
        <p:spPr>
          <a:xfrm>
            <a:off x="6468425" y="1008000"/>
            <a:ext cx="2520000" cy="1907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44039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Žatec a krajina žateckého chmele – 2023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ŽATECKO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9072000" cy="2997058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krajina – více než 700 letá tradice, dodnes pokračující</a:t>
            </a:r>
          </a:p>
          <a:p>
            <a:pPr marL="648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chmelnice, budovy sloužící k sušení, balení &amp; skladování chmele</a:t>
            </a:r>
          </a:p>
          <a:p>
            <a:pPr marL="648000" lvl="1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historická dopravní síť silnic, železnic, řeky Ohře &amp; dalších vodních toků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E70423AD-82A4-4D34-B939-0A0919CC3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83" y="2149363"/>
            <a:ext cx="8270833" cy="3888000"/>
          </a:xfrm>
          <a:prstGeom prst="rect">
            <a:avLst/>
          </a:prstGeom>
        </p:spPr>
      </p:pic>
      <p:sp>
        <p:nvSpPr>
          <p:cNvPr id="36" name="Ovál 35">
            <a:extLst>
              <a:ext uri="{FF2B5EF4-FFF2-40B4-BE49-F238E27FC236}">
                <a16:creationId xmlns:a16="http://schemas.microsoft.com/office/drawing/2014/main" id="{A4EA6D44-D7D3-4B25-B5D2-8027FBF0ABB2}"/>
              </a:ext>
            </a:extLst>
          </p:cNvPr>
          <p:cNvSpPr>
            <a:spLocks noChangeAspect="1"/>
          </p:cNvSpPr>
          <p:nvPr/>
        </p:nvSpPr>
        <p:spPr>
          <a:xfrm>
            <a:off x="5292080" y="4293096"/>
            <a:ext cx="648000" cy="648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32D2C4AC-1414-4A87-BACD-350EA50D77F1}"/>
              </a:ext>
            </a:extLst>
          </p:cNvPr>
          <p:cNvSpPr>
            <a:spLocks noChangeAspect="1"/>
          </p:cNvSpPr>
          <p:nvPr/>
        </p:nvSpPr>
        <p:spPr>
          <a:xfrm>
            <a:off x="6228184" y="3789077"/>
            <a:ext cx="648000" cy="648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965296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Žatec a krajina žateckého chmele – 2023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ŽATECKO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F20FA13B-B28C-4A3F-9C06-72BFFF45CB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08" t="9076" r="11559" b="6758"/>
          <a:stretch/>
        </p:blipFill>
        <p:spPr>
          <a:xfrm>
            <a:off x="5905349" y="1044000"/>
            <a:ext cx="305865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31171A16-FA4C-4468-BF7B-E695993B3B40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9" r="20260"/>
          <a:stretch/>
        </p:blipFill>
        <p:spPr>
          <a:xfrm>
            <a:off x="5904000" y="3420000"/>
            <a:ext cx="3058650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AA54EAE0-A559-4101-AA99-98C95B5700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8"/>
          <a:stretch/>
        </p:blipFill>
        <p:spPr>
          <a:xfrm>
            <a:off x="180000" y="1044000"/>
            <a:ext cx="305865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376D993B-EC6F-4E08-8A23-7358635A49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18"/>
          <a:stretch/>
        </p:blipFill>
        <p:spPr>
          <a:xfrm>
            <a:off x="3420000" y="1224000"/>
            <a:ext cx="234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815239E-55A3-4F0E-8362-713D561321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7" r="1572" b="13549"/>
          <a:stretch/>
        </p:blipFill>
        <p:spPr>
          <a:xfrm>
            <a:off x="180000" y="3420000"/>
            <a:ext cx="3058651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BA75266A-1706-4ECD-A5DC-1B50F2D4E1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r="19285"/>
          <a:stretch/>
        </p:blipFill>
        <p:spPr>
          <a:xfrm>
            <a:off x="3420000" y="3780000"/>
            <a:ext cx="234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76371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Žatec a krajina žateckého chmele – 2023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ŽATEC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5999"/>
            <a:ext cx="9072000" cy="2997058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historické centrum s průmyslovou čtvrtí z 19. století (stavby spojené se zpracováním chmele &amp; obchodováním</a:t>
            </a: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DDB71014-9FA9-4D8F-8C33-3E2DA73E8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3080"/>
            <a:ext cx="9144000" cy="4088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05379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Žatec a krajina žateckého chmele – 2023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ŽATEC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98391EE-55C9-48FD-8B0E-9E7689F53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38"/>
          <a:stretch/>
        </p:blipFill>
        <p:spPr>
          <a:xfrm>
            <a:off x="3366534" y="3854552"/>
            <a:ext cx="319493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9F94D2D-119C-4DC1-AE2C-24D0EBF30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008000"/>
            <a:ext cx="3695405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A9727D7D-F081-4457-AEAE-83942B640F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r="17514"/>
          <a:stretch/>
        </p:blipFill>
        <p:spPr>
          <a:xfrm>
            <a:off x="180000" y="3636000"/>
            <a:ext cx="3024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484ACDA3-7353-4405-AEF4-6AD06EE9A2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724000" y="3636000"/>
            <a:ext cx="224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156FA07C-5A5A-4AE3-A57A-C06838CEEA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00" y="1008000"/>
            <a:ext cx="448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54412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TELČ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6" name="Picture 44" descr="Tel&amp;ccaron;.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0" b="-153"/>
          <a:stretch/>
        </p:blipFill>
        <p:spPr bwMode="auto">
          <a:xfrm>
            <a:off x="-5736" y="899998"/>
            <a:ext cx="9179423" cy="548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1" y="6310800"/>
            <a:ext cx="9144000" cy="540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Historické centrum – </a:t>
            </a:r>
            <a:r>
              <a:rPr lang="en-GB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1992</a:t>
            </a:r>
          </a:p>
        </p:txBody>
      </p:sp>
    </p:spTree>
    <p:extLst>
      <p:ext uri="{BB962C8B-B14F-4D97-AF65-F5344CB8AC3E}">
        <p14:creationId xmlns:p14="http://schemas.microsoft.com/office/powerpoint/2010/main" val="18203844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Žatec a krajina žateckého chmele – 2023</a:t>
            </a:r>
            <a:endParaRPr kumimoji="0" lang="en-US" altLang="cs-CZ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TRNOVANY &amp; </a:t>
            </a:r>
            <a:r>
              <a:rPr kumimoji="0" lang="cs-CZ" altLang="cs-CZ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STEKNÍK</a:t>
            </a:r>
            <a:endParaRPr kumimoji="0" lang="en-US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3D9114E-1DDC-4868-BA15-98577801E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" r="20906"/>
          <a:stretch/>
        </p:blipFill>
        <p:spPr>
          <a:xfrm>
            <a:off x="962777" y="1044000"/>
            <a:ext cx="3210445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Zástupný symbol pro obsah 5">
            <a:extLst>
              <a:ext uri="{FF2B5EF4-FFF2-40B4-BE49-F238E27FC236}">
                <a16:creationId xmlns:a16="http://schemas.microsoft.com/office/drawing/2014/main" id="{F649A8E0-62DE-4146-817E-EF3A34D587C1}"/>
              </a:ext>
            </a:extLst>
          </p:cNvPr>
          <p:cNvSpPr txBox="1">
            <a:spLocks/>
          </p:cNvSpPr>
          <p:nvPr/>
        </p:nvSpPr>
        <p:spPr bwMode="auto">
          <a:xfrm>
            <a:off x="1036191" y="1044000"/>
            <a:ext cx="2808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Arial" charset="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Trnovany – sušárny chmele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F685334-D06E-475E-A4E2-866F1DFD8A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72000"/>
            <a:ext cx="4416000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CE2F474-3FBA-4D4A-9070-DABB5C398A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2477" t="8157" r="12773" b="12849"/>
          <a:stretch/>
        </p:blipFill>
        <p:spPr>
          <a:xfrm>
            <a:off x="5386117" y="3672000"/>
            <a:ext cx="3177573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9280C88C-A9BD-473C-9982-ED70F47F26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1" t="15806"/>
          <a:stretch/>
        </p:blipFill>
        <p:spPr>
          <a:xfrm>
            <a:off x="4980329" y="1044000"/>
            <a:ext cx="3803671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248183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71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Slovácký Verbuňk – 2005</a:t>
            </a:r>
            <a:endParaRPr lang="en-GB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6000"/>
            <a:ext cx="6120000" cy="525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Jižní Morava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Zlínsko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st.)</a:t>
            </a:r>
            <a:endParaRPr lang="en-GB" sz="18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Základní složka místních zvyků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oslav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Mužský lidový tanec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Z německého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Werbung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verbování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Lidové taneční skupiny na Slovácku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Zpěv, pomalé pohyby, tempo postupně zrychluje</a:t>
            </a: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Bez přesné choreografie, improvizace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individuální vyjádření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(výskoky, podřepy, otočky…)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Celá škála figur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rytmů; stále se vyvíjí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proměňuje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Šest základních regionálních variant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Mezinárodní folklórní festival ve Strážnici:</a:t>
            </a:r>
          </a:p>
          <a:p>
            <a:pPr marL="360000" indent="0"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soutěž o nejlepšího tanečníka verbuňku</a:t>
            </a:r>
            <a:endParaRPr lang="en-GB" altLang="cs-CZ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cs-CZ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Nehmotné kulturní dědictví lidstva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http://img8.rajce.idnes.cz/d0801/5/5080/5080809_083f9d7a1e2a239942b869a3c02d98df/images/verbunk_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5" t="5249" r="28858" b="3685"/>
          <a:stretch/>
        </p:blipFill>
        <p:spPr bwMode="auto">
          <a:xfrm>
            <a:off x="6336000" y="936000"/>
            <a:ext cx="1645705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a2.www.unesco.org/culture/ich/img/photo/thumb/05617-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t="11110" b="3391"/>
          <a:stretch/>
        </p:blipFill>
        <p:spPr bwMode="auto">
          <a:xfrm>
            <a:off x="5580001" y="4248000"/>
            <a:ext cx="3256578" cy="194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0678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72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Slovácký Verbuňk – 2005</a:t>
            </a:r>
            <a:endParaRPr lang="en-GB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4274" name="Picture 2" descr="http://www.unesco.org/culture/ich/img/photo/src/008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4" t="21203" r="17306" b="12714"/>
          <a:stretch/>
        </p:blipFill>
        <p:spPr bwMode="auto">
          <a:xfrm>
            <a:off x="155575" y="972000"/>
            <a:ext cx="5040561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 descr="http://www.lipovjan.cz/galerie/2013_04_13_hodonin_verbunk_a_unesco/0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t="18105" r="3786" b="6728"/>
          <a:stretch/>
        </p:blipFill>
        <p:spPr bwMode="auto">
          <a:xfrm>
            <a:off x="6264000" y="980728"/>
            <a:ext cx="2730779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wa1.www.unesco.org/culture/ich/img/photo/thumb/00874-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t="12963" r="12810" b="9548"/>
          <a:stretch/>
        </p:blipFill>
        <p:spPr bwMode="auto">
          <a:xfrm>
            <a:off x="4260366" y="3306289"/>
            <a:ext cx="2129219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 descr="http://upload.wikimedia.org/wikipedia/commons/1/1d/Diplom_verbunk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4674289"/>
            <a:ext cx="2179359" cy="15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cs-CZ" altLang="cs-CZ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Nehmotné kulturní dědictví lidstva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462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73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Masopustní průvody s maskami</a:t>
            </a:r>
            <a:r>
              <a:rPr lang="en-GB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– 2010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936000"/>
            <a:ext cx="4968000" cy="507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asopust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= hodování mezi dvěma půsty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VČ – Hlinsko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šest okolních vesnic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Pravděpodobně předkřesťanská tradice – oslavy konce zimy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Obchůzka průvodu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masek + dechovka</a:t>
            </a:r>
          </a:p>
          <a:p>
            <a:pPr marL="360000" indent="0">
              <a:spcBef>
                <a:spcPts val="0"/>
              </a:spcBef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kobyla, ras,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turek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slaměný, žena s nůší…</a:t>
            </a:r>
            <a:endParaRPr lang="en-GB" sz="18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Chlapci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červené masky, ženatí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černé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Zastávka u každého domu, předvedení rituálního tance; pohoštění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dárky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Zajištění dobré úrody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blahobytu; vítání jara; Popeleční středa, pak 40 dní půst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(+ 6 nedělí)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před Velikonocemi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Zabití kobyly a její symbolické oživení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(alkoholem)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2" descr="http://www.unesco.org/culture/ich/img/photo/src/035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5" r="18167" b="3097"/>
          <a:stretch/>
        </p:blipFill>
        <p:spPr bwMode="auto">
          <a:xfrm>
            <a:off x="5652000" y="3460660"/>
            <a:ext cx="264537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Masopust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r="8019"/>
          <a:stretch/>
        </p:blipFill>
        <p:spPr bwMode="auto">
          <a:xfrm>
            <a:off x="4932000" y="972000"/>
            <a:ext cx="2012175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Masopust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6" t="16190" r="34528" b="2668"/>
          <a:stretch/>
        </p:blipFill>
        <p:spPr bwMode="auto">
          <a:xfrm>
            <a:off x="7128000" y="972000"/>
            <a:ext cx="1814505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Hlinecko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5704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74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Masopustní průvody s maskami</a:t>
            </a:r>
            <a:r>
              <a:rPr lang="en-GB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– 2010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7352" name="Picture 8" descr="http://www.akce.cz/data/image/645/kosinovsky-ples-obce-studnice-2014_b48665_profi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 r="1909" b="1839"/>
          <a:stretch/>
        </p:blipFill>
        <p:spPr bwMode="auto">
          <a:xfrm>
            <a:off x="504000" y="1008000"/>
            <a:ext cx="3744000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a1.www.unesco.org/culture/ich/img/photo/thumb/03438-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22414" r="6256" b="2240"/>
          <a:stretch/>
        </p:blipFill>
        <p:spPr bwMode="auto">
          <a:xfrm>
            <a:off x="504000" y="3501008"/>
            <a:ext cx="3744416" cy="2691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a2.www.unesco.org/culture/ich/img/photo/thumb/03431-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15"/>
          <a:stretch/>
        </p:blipFill>
        <p:spPr bwMode="auto">
          <a:xfrm>
            <a:off x="4541902" y="1833009"/>
            <a:ext cx="4128393" cy="3543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Hlinecko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4867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75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Jízda králů</a:t>
            </a:r>
            <a:r>
              <a:rPr lang="en-GB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– 2011</a:t>
            </a:r>
          </a:p>
        </p:txBody>
      </p:sp>
      <p:sp>
        <p:nvSpPr>
          <p:cNvPr id="2" name="Obdélník 1"/>
          <p:cNvSpPr/>
          <p:nvPr/>
        </p:nvSpPr>
        <p:spPr>
          <a:xfrm>
            <a:off x="89692" y="3026930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1" y="1052735"/>
            <a:ext cx="6336000" cy="5076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Města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Hluk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&amp; 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Kunovice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vesnice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Skoronice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GB" sz="2000" dirty="0" err="1">
                <a:latin typeface="Times New Roman" pitchFamily="18" charset="0"/>
                <a:cs typeface="Times New Roman" pitchFamily="18" charset="0"/>
              </a:rPr>
              <a:t>Vlčnov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Jaro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součást letnic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Ceremoniální procesí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jízda skupiny mladých mužů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Legrúti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/vyvolávači, </a:t>
            </a:r>
            <a:r>
              <a:rPr lang="cs-CZ" sz="2000" dirty="0" err="1">
                <a:latin typeface="Times New Roman" pitchFamily="18" charset="0"/>
                <a:cs typeface="Times New Roman" pitchFamily="18" charset="0"/>
              </a:rPr>
              <a:t>legrúti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/pážata s tasenými šavlemi, kteří stráží krále, zbytek královské družiny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Král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chlapec, obličej zakrytý pentlemi, v ústech růži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Král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 družina v ženských slavnostních krojích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Koně ozdobeni růžemi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Rýmované vyvolávání – žádost o finanční dary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8" descr="http://www.vlcnov.cz/old/VLCNOV_/OBCASNIK/IMAGE08/200805292032_VL_NOVSK_KR_L_ROK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6" t="4872" r="13196" b="4062"/>
          <a:stretch/>
        </p:blipFill>
        <p:spPr bwMode="auto">
          <a:xfrm>
            <a:off x="6192000" y="1044000"/>
            <a:ext cx="2827246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malydobrodruh.cz/wp-content/uploads/Jizda-kralu-Hluk-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9517" r="11509" b="9536"/>
          <a:stretch/>
        </p:blipFill>
        <p:spPr bwMode="auto">
          <a:xfrm>
            <a:off x="5868000" y="4068000"/>
            <a:ext cx="3187925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Slovácko &amp; Haná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662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76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6330" name="Picture 10" descr="http://wa2.www.unesco.org/culture/ich/img/photo/thumb/05082-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5969"/>
          <a:stretch/>
        </p:blipFill>
        <p:spPr bwMode="auto">
          <a:xfrm>
            <a:off x="144004" y="3708000"/>
            <a:ext cx="3636000" cy="2455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Ride of the Kings – 2011</a:t>
            </a:r>
          </a:p>
        </p:txBody>
      </p:sp>
      <p:pic>
        <p:nvPicPr>
          <p:cNvPr id="59396" name="Picture 4" descr="http://img.blesk.cz/img/1/full/1284174-img-jizda-kralu-kunovic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9"/>
          <a:stretch/>
        </p:blipFill>
        <p:spPr bwMode="auto">
          <a:xfrm>
            <a:off x="4068000" y="1980000"/>
            <a:ext cx="4953919" cy="36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wa2.www.unesco.org/culture/ich/img/photo/thumb/05078-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" t="11652" r="18186" b="4349"/>
          <a:stretch/>
        </p:blipFill>
        <p:spPr bwMode="auto">
          <a:xfrm>
            <a:off x="144002" y="1008001"/>
            <a:ext cx="3636000" cy="2581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Slovácko &amp; Haná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5853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77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Sokolnictví </a:t>
            </a:r>
            <a:r>
              <a:rPr lang="en-GB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– 2012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5724000" cy="342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Tradiční způsob lovu pomocí vycvičených sokolů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dalších dravců; chov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výcvik; tradice přes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4,000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let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Amatéři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profesionálové bez ohledu na věk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pohlaví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Pevný vztah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duchovní vazba mezi sokolníky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jejich ptáky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Společné hodnoty, tradice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praktiky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metody výcviku, péče o dravce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budování vazby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výstroj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Tradiční oděv, výstroj dravce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10" descr="http://www.makov.cz/photos/2101_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7"/>
          <a:stretch/>
        </p:blipFill>
        <p:spPr bwMode="auto">
          <a:xfrm>
            <a:off x="5687996" y="1296000"/>
            <a:ext cx="3329262" cy="41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obrazky.zayferus.cz/articles/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" t="1445" r="1414" b="1706"/>
          <a:stretch/>
        </p:blipFill>
        <p:spPr bwMode="auto">
          <a:xfrm>
            <a:off x="1620000" y="4320000"/>
            <a:ext cx="2603271" cy="18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Spojené arabské emiráty, Rakousko, Belgie, Kazachstán, Mongolsko, Maroko, …</a:t>
            </a:r>
            <a:endParaRPr lang="en-GB" altLang="cs-CZ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0651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Katar, Německo, Francie, Maďarsko, Itálie, Jižní Korea, Pákistán, Portugalsko,… </a:t>
            </a:r>
            <a:endParaRPr lang="en-GB" altLang="cs-CZ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78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2" descr="http://www.merlet.cz/photo_cache/3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900000"/>
            <a:ext cx="7171776" cy="54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Sokolnictví </a:t>
            </a:r>
            <a:r>
              <a:rPr lang="en-GB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– 2012</a:t>
            </a:r>
          </a:p>
        </p:txBody>
      </p:sp>
    </p:spTree>
    <p:extLst>
      <p:ext uri="{BB962C8B-B14F-4D97-AF65-F5344CB8AC3E}">
        <p14:creationId xmlns:p14="http://schemas.microsoft.com/office/powerpoint/2010/main" val="35309839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972000"/>
            <a:ext cx="7488000" cy="1044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Profesionální &amp; lidové/amatérské interpretační umění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Výtvarná tvorba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(řezba, malování &amp; kostýmování loutek, malba dekorací)</a:t>
            </a:r>
            <a:endParaRPr kumimoji="0" lang="cs-CZ" sz="20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0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Loutkářství </a:t>
            </a:r>
            <a:r>
              <a:rPr kumimoji="0" lang="en-GB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201</a:t>
            </a: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endParaRPr kumimoji="0" lang="en-GB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dirty="0">
                <a:solidFill>
                  <a:schemeClr val="bg1"/>
                </a:solidFill>
                <a:latin typeface="Algerian"/>
              </a:rPr>
              <a:t> </a:t>
            </a:r>
            <a:r>
              <a:rPr lang="cs-CZ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Slovensko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r="7753"/>
          <a:stretch/>
        </p:blipFill>
        <p:spPr>
          <a:xfrm>
            <a:off x="144000" y="2052000"/>
            <a:ext cx="4624631" cy="38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3" r="16952" b="6404"/>
          <a:stretch/>
        </p:blipFill>
        <p:spPr>
          <a:xfrm>
            <a:off x="4930748" y="2052000"/>
            <a:ext cx="4068000" cy="38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4214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TELČ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-2" y="900000"/>
            <a:ext cx="5220000" cy="108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1800" dirty="0">
                <a:latin typeface="Times New Roman" pitchFamily="18" charset="0"/>
                <a:cs typeface="Times New Roman" pitchFamily="18" charset="0"/>
              </a:rPr>
              <a:t>Královská vodní pevnost </a:t>
            </a:r>
            <a:r>
              <a:rPr lang="cs-CZ" altLang="cs-CZ" sz="1600" dirty="0">
                <a:latin typeface="Times New Roman" pitchFamily="18" charset="0"/>
                <a:cs typeface="Times New Roman" pitchFamily="18" charset="0"/>
              </a:rPr>
              <a:t>(14. století)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1800" dirty="0">
                <a:latin typeface="Times New Roman" pitchFamily="18" charset="0"/>
                <a:cs typeface="Times New Roman" pitchFamily="18" charset="0"/>
              </a:rPr>
              <a:t>Hradby &amp; systém rybníků → Moravské Benátky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altLang="cs-CZ" sz="1800" dirty="0">
                <a:latin typeface="Times New Roman" pitchFamily="18" charset="0"/>
                <a:cs typeface="Times New Roman" pitchFamily="18" charset="0"/>
              </a:rPr>
              <a:t>Renesanční zámek &amp; vnitřní město 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cs-CZ" altLang="cs-CZ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5" name="Picture 50" descr="Tel&amp;ccaron;.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" t="27426" r="11652" b="29197"/>
          <a:stretch/>
        </p:blipFill>
        <p:spPr bwMode="auto">
          <a:xfrm>
            <a:off x="6408000" y="0"/>
            <a:ext cx="2579140" cy="91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8" descr="Tel&amp;ccaron;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r="4626" b="15188"/>
          <a:stretch/>
        </p:blipFill>
        <p:spPr bwMode="auto">
          <a:xfrm>
            <a:off x="5040016" y="1008000"/>
            <a:ext cx="3924472" cy="2493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62" name="Picture 58" descr="https://praguevisit.files.wordpress.com/2011/04/telc_castl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9" t="9494" r="10321" b="6418"/>
          <a:stretch/>
        </p:blipFill>
        <p:spPr bwMode="auto">
          <a:xfrm>
            <a:off x="177759" y="2016001"/>
            <a:ext cx="3600000" cy="2493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64" name="Picture 60" descr="http://www.brno.me/photos/trip/telc_castl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" b="7199"/>
          <a:stretch/>
        </p:blipFill>
        <p:spPr bwMode="auto">
          <a:xfrm>
            <a:off x="3870000" y="3615632"/>
            <a:ext cx="2016144" cy="2549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8" descr="Tel&amp;ccaron;. 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t="2850" r="8526" b="16594"/>
          <a:stretch/>
        </p:blipFill>
        <p:spPr bwMode="auto">
          <a:xfrm>
            <a:off x="6012000" y="3795648"/>
            <a:ext cx="3024336" cy="2339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2" descr="Tel&amp;ccaron;. 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t="8435" r="6195" b="28354"/>
          <a:stretch/>
        </p:blipFill>
        <p:spPr bwMode="auto">
          <a:xfrm>
            <a:off x="440129" y="4598425"/>
            <a:ext cx="3276884" cy="1566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7946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Modrotisk </a:t>
            </a:r>
            <a:r>
              <a:rPr kumimoji="0" lang="en-GB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201</a:t>
            </a: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  <a:endParaRPr kumimoji="0" lang="en-GB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Rakousko, Německo, Maďarsko &amp; Slovensko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5724000" cy="2340000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Textilní tiskařská technika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(18. st.)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Rodinné dílny, matrice až 300 let staré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Matricemi se na látku tiskne chemická směs, ta brání obarvení, vytištěné vzory zůstávají bílé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Lidové kroje – např. Valašsko &amp; Horácko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19. st. dílny v každém městečku, 20. st. ubývaly → dodnes v provozu dílny v Olešnici &amp; Strážnici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"/>
          <a:stretch/>
        </p:blipFill>
        <p:spPr>
          <a:xfrm>
            <a:off x="4881054" y="3276000"/>
            <a:ext cx="396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1" b="7274"/>
          <a:stretch/>
        </p:blipFill>
        <p:spPr>
          <a:xfrm>
            <a:off x="324000" y="3276000"/>
            <a:ext cx="432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" r="17430" b="27005"/>
          <a:stretch/>
        </p:blipFill>
        <p:spPr>
          <a:xfrm>
            <a:off x="5652120" y="1044000"/>
            <a:ext cx="2958352" cy="2077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35974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Modrotisk </a:t>
            </a:r>
            <a:r>
              <a:rPr kumimoji="0" lang="en-GB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201</a:t>
            </a:r>
            <a:r>
              <a:rPr kumimoji="0" lang="cs-CZ" altLang="cs-CZ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  <a:endParaRPr kumimoji="0" lang="en-GB" altLang="cs-CZ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Rakousko, Německo, Maďarsko &amp; Slovensko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t="1983" b="4771"/>
          <a:stretch/>
        </p:blipFill>
        <p:spPr>
          <a:xfrm>
            <a:off x="144000" y="1512000"/>
            <a:ext cx="6394355" cy="41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8" t="6951" r="9010" b="1700"/>
          <a:stretch/>
        </p:blipFill>
        <p:spPr>
          <a:xfrm>
            <a:off x="6696000" y="1800000"/>
            <a:ext cx="2304192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42078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Ruční</a:t>
            </a:r>
            <a:r>
              <a:rPr kumimoji="0" lang="cs-CZ" altLang="cs-CZ" sz="27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výroba vánočních ozdob z foukaných skleněných perel</a:t>
            </a:r>
            <a:endParaRPr kumimoji="0" lang="en-GB" altLang="cs-CZ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9108504" cy="424488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Tradiční krkonošská výroba vánočních ozdob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1332000"/>
            <a:ext cx="3645386" cy="20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37" y="3461772"/>
            <a:ext cx="5211429" cy="27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9995" r="5704" b="4927"/>
          <a:stretch/>
        </p:blipFill>
        <p:spPr>
          <a:xfrm>
            <a:off x="4860000" y="1116000"/>
            <a:ext cx="3331571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406342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Vorařství – 2022</a:t>
            </a:r>
          </a:p>
        </p:txBody>
      </p:sp>
      <p:sp>
        <p:nvSpPr>
          <p:cNvPr id="12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Rakousko, Německo, Lotyšsko, Polsko &amp; Španělsko</a:t>
            </a:r>
            <a:endParaRPr lang="en-GB" altLang="cs-CZ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ástupný symbol pro obsah 5"/>
          <p:cNvSpPr>
            <a:spLocks noGrp="1"/>
          </p:cNvSpPr>
          <p:nvPr>
            <p:ph idx="1"/>
          </p:nvPr>
        </p:nvSpPr>
        <p:spPr>
          <a:xfrm>
            <a:off x="0" y="935999"/>
            <a:ext cx="9108000" cy="972000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řemeslné postupy při stavbě voru (600 m dlouhý, 50 m široký, 2 m vysoký)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ovládání &amp; navigace voru po řece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osobité zvyky, vorařské písně &amp; slang; ochrana vody &amp; ekosystému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7E8B81C1-E52D-4BA8-85F2-75069FD9F7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35" y="1980000"/>
            <a:ext cx="3264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5858C7F-4E3A-4507-AEAA-11D8E18A0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641" y="4320000"/>
            <a:ext cx="2688525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9DD76476-C2DF-4C20-9973-1A9F4801B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519" y="1980000"/>
            <a:ext cx="3424585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01FE7960-08F3-4AA8-853E-D916FB0CD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0" y="4320000"/>
            <a:ext cx="2735225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408688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9A3F9-965D-4763-921C-B2F60CF99545}" type="slidenum">
              <a:rPr kumimoji="0" lang="cs-CZ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Ruční výroba skla – 2023</a:t>
            </a:r>
            <a:endParaRPr kumimoji="0" lang="en-GB" altLang="cs-CZ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Zástupný symbol pro zápatí 14"/>
          <p:cNvSpPr>
            <a:spLocks noGrp="1"/>
          </p:cNvSpPr>
          <p:nvPr>
            <p:ph type="ftr" sz="quarter" idx="11"/>
          </p:nvPr>
        </p:nvSpPr>
        <p:spPr bwMode="auto">
          <a:xfrm>
            <a:off x="-1" y="6309319"/>
            <a:ext cx="9144000" cy="576000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Finsko, Francie, </a:t>
            </a:r>
            <a:r>
              <a:rPr lang="cs-CZ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Německo, Maďarsko &amp; Španělsko</a:t>
            </a:r>
            <a:endParaRPr kumimoji="0" lang="en-GB" altLang="cs-CZ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Zástupný symbol pro obsah 5"/>
          <p:cNvSpPr>
            <a:spLocks noGrp="1"/>
          </p:cNvSpPr>
          <p:nvPr>
            <p:ph idx="1"/>
          </p:nvPr>
        </p:nvSpPr>
        <p:spPr>
          <a:xfrm>
            <a:off x="0" y="936000"/>
            <a:ext cx="9108504" cy="720000"/>
          </a:xfrm>
        </p:spPr>
        <p:txBody>
          <a:bodyPr/>
          <a:lstStyle/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tradiční techniky – foukání skla, práce u kahanu</a:t>
            </a:r>
          </a:p>
          <a:p>
            <a:pPr marL="360000" indent="-288000">
              <a:spcBef>
                <a:spcPts val="200"/>
              </a:spcBef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studené techniky – broušení, rytí &amp; zlacení skla; zpracování bižuterie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344980B-E492-4B4A-AFBD-CA837914C9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14563"/>
          <a:stretch/>
        </p:blipFill>
        <p:spPr>
          <a:xfrm>
            <a:off x="210788" y="1620000"/>
            <a:ext cx="2830704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D7E16D8-5ECB-4078-8923-88E0A1A6C8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4" r="17627"/>
          <a:stretch/>
        </p:blipFill>
        <p:spPr>
          <a:xfrm>
            <a:off x="3190704" y="1980000"/>
            <a:ext cx="172800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71E7AFE-DF76-4C00-AFEC-B9DB8BE67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147" y="4284000"/>
            <a:ext cx="2702703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323E0E0-73AF-4FF1-B3C7-96CEE2AE5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00" y="4284000"/>
            <a:ext cx="2702703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8F0BE7C1-7A52-452A-8A47-3EB67EF7BE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4284000"/>
            <a:ext cx="2702703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4ABFAABE-2615-449C-BDA3-04135D11E4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17" y="1980000"/>
            <a:ext cx="144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32902240-3B02-4F7B-8773-4B7E2EA4C6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9"/>
          <a:stretch/>
        </p:blipFill>
        <p:spPr>
          <a:xfrm>
            <a:off x="6657129" y="1980000"/>
            <a:ext cx="230687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70097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85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Program Člověk a biosféra</a:t>
            </a:r>
            <a:endParaRPr lang="en-GB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0" y="972000"/>
            <a:ext cx="9144000" cy="4680000"/>
          </a:xfrm>
        </p:spPr>
        <p:txBody>
          <a:bodyPr/>
          <a:lstStyle/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Zahájen UNESCO v roce 1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971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Cíl: zlepšení vztahů mezi lidmi &amp; prostředím, udržitelný rozvoj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Světová síť biosférických rezervací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2018 – 686 rezervací ve 122 zemích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(včetně 20 přeshraničních)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Biosférická rezervace – ekosystém mimořádného vědeckého &amp; přírodního významu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Udržitelné využívání přírodních zdrojů</a:t>
            </a:r>
          </a:p>
          <a:p>
            <a:pPr marL="684000" lvl="1" indent="-252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Křivoklátsko – 1977</a:t>
            </a:r>
          </a:p>
          <a:p>
            <a:pPr marL="684000" lvl="1" indent="-252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Třeboňsko – 1977</a:t>
            </a:r>
          </a:p>
          <a:p>
            <a:pPr marL="684000" lvl="1" indent="-252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Dolní Morava – 2003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(původně Pálava – 1986;</a:t>
            </a:r>
          </a:p>
          <a:p>
            <a:pPr marL="720000" lvl="1" indent="0">
              <a:spcBef>
                <a:spcPts val="0"/>
              </a:spcBef>
              <a:buSzPct val="45000"/>
              <a:buNone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rozšířeno &amp; přejmenováno 2003)</a:t>
            </a:r>
          </a:p>
          <a:p>
            <a:pPr marL="684000" lvl="1" indent="-252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Šumava – 1990</a:t>
            </a:r>
          </a:p>
          <a:p>
            <a:pPr marL="684000" lvl="1" indent="-252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Krkonoše – 1992</a:t>
            </a:r>
          </a:p>
          <a:p>
            <a:pPr marL="684000" lvl="1" indent="-252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r>
              <a:rPr lang="cs-CZ" sz="2000" dirty="0">
                <a:latin typeface="Times New Roman" pitchFamily="18" charset="0"/>
                <a:cs typeface="Times New Roman" pitchFamily="18" charset="0"/>
              </a:rPr>
              <a:t>Bílé Karpaty – 1996</a:t>
            </a:r>
          </a:p>
          <a:p>
            <a:pPr marL="360000" indent="-288000">
              <a:buSzPct val="45000"/>
              <a:buFont typeface="Wingdings" pitchFamily="2" charset="2"/>
              <a:buChar char="q"/>
              <a:tabLst>
                <a:tab pos="388766" algn="l"/>
                <a:tab pos="483797" algn="l"/>
                <a:tab pos="889841" algn="l"/>
                <a:tab pos="1298764" algn="l"/>
                <a:tab pos="1706249" algn="l"/>
                <a:tab pos="2113732" algn="l"/>
                <a:tab pos="2518337" algn="l"/>
                <a:tab pos="2928699" algn="l"/>
                <a:tab pos="3336184" algn="l"/>
                <a:tab pos="3742228" algn="l"/>
                <a:tab pos="4151152" algn="l"/>
                <a:tab pos="4558635" algn="l"/>
                <a:tab pos="4966119" algn="l"/>
                <a:tab pos="5370722" algn="l"/>
                <a:tab pos="5781086" algn="l"/>
                <a:tab pos="6188569" algn="l"/>
                <a:tab pos="6594613" algn="l"/>
                <a:tab pos="7000657" algn="l"/>
                <a:tab pos="7411022" algn="l"/>
                <a:tab pos="7818504" algn="l"/>
                <a:tab pos="8223109" algn="l"/>
              </a:tabLst>
            </a:pPr>
            <a:endParaRPr lang="en-GB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6513" r="9190" b="35528"/>
          <a:stretch/>
        </p:blipFill>
        <p:spPr>
          <a:xfrm>
            <a:off x="5760000" y="3168000"/>
            <a:ext cx="2704690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570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86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Program Člověk a biosféra</a:t>
            </a:r>
            <a:endParaRPr lang="en-GB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2466" name="Picture 2" descr="http://upload.wikimedia.org/wikipedia/commons/1/17/Soutok_Moravy_a_Dyje_-_%C4%8Desk%C3%BD_b%C5%99eh_obr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" b="8703"/>
          <a:stretch/>
        </p:blipFill>
        <p:spPr bwMode="auto">
          <a:xfrm>
            <a:off x="288000" y="1008000"/>
            <a:ext cx="414000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6" name="Picture 12" descr="http://upload.wikimedia.org/wikipedia/commons/d/d4/%C4%8Cerven%C3%BD_kame%C5%8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 b="831"/>
          <a:stretch/>
        </p:blipFill>
        <p:spPr bwMode="auto">
          <a:xfrm>
            <a:off x="288000" y="3636000"/>
            <a:ext cx="4140000" cy="2512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Znak chrán&amp;ecaron;né krajinné oblasti Bílé Karpat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623" y="5434570"/>
            <a:ext cx="649338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www.trebonsko.cz/fotky/krajina-trebonska/letecke-snimky/img0000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3" b="10468"/>
          <a:stretch/>
        </p:blipFill>
        <p:spPr bwMode="auto">
          <a:xfrm>
            <a:off x="4716000" y="3636000"/>
            <a:ext cx="4140000" cy="2520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sedgeol.upol.cz/site/wp-content/gallery/field-execution-iii/kadlec-trip-fig_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2" b="-215"/>
          <a:stretch/>
        </p:blipFill>
        <p:spPr bwMode="auto">
          <a:xfrm>
            <a:off x="4716016" y="1008000"/>
            <a:ext cx="414000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http://zf.mendelu.cz/wcd/photogallery/zf/clanky/2014/dolni-morava/logo-dolni_morav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008" y="2942522"/>
            <a:ext cx="756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2" descr="http://www.jablko.cz/Priroda/Ekologie/img/Trebonsko2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677" y="5650570"/>
            <a:ext cx="657258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2253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" name="TextovéPole 6"/>
          <p:cNvSpPr txBox="1">
            <a:spLocks noChangeArrowheads="1"/>
          </p:cNvSpPr>
          <p:nvPr/>
        </p:nvSpPr>
        <p:spPr bwMode="auto">
          <a:xfrm>
            <a:off x="0" y="103925"/>
            <a:ext cx="91440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altLang="cs-CZ" sz="39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DĚKUJI ZA POZORNOST</a:t>
            </a:r>
            <a:endParaRPr lang="cs-CZ" altLang="cs-CZ" sz="3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Praha.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4" b="3313"/>
          <a:stretch/>
        </p:blipFill>
        <p:spPr bwMode="auto">
          <a:xfrm>
            <a:off x="-5" y="900000"/>
            <a:ext cx="9156393" cy="543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ovéPole 5"/>
          <p:cNvSpPr txBox="1">
            <a:spLocks noChangeArrowheads="1"/>
          </p:cNvSpPr>
          <p:nvPr/>
        </p:nvSpPr>
        <p:spPr bwMode="auto">
          <a:xfrm>
            <a:off x="0" y="916860"/>
            <a:ext cx="9180513" cy="5436000"/>
          </a:xfrm>
          <a:prstGeom prst="rect">
            <a:avLst/>
          </a:prstGeom>
          <a:solidFill>
            <a:schemeClr val="bg1">
              <a:alpha val="2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  <a:p>
            <a:pPr eaLnBrk="1" hangingPunct="1"/>
            <a:endParaRPr lang="cs-CZ" altLang="cs-CZ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15728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7A1C0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7A1C0C"/>
          </a:solidFill>
          <a:ln>
            <a:solidFill>
              <a:srgbClr val="7A1C0C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4800" dirty="0">
              <a:solidFill>
                <a:prstClr val="white"/>
              </a:solidFill>
              <a:latin typeface="Algerian" pitchFamily="82" charset="0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974904" y="6381328"/>
            <a:ext cx="2133600" cy="365125"/>
          </a:xfrm>
        </p:spPr>
        <p:txBody>
          <a:bodyPr/>
          <a:lstStyle/>
          <a:p>
            <a:pPr>
              <a:defRPr/>
            </a:pPr>
            <a:fld id="{D149A3F9-965D-4763-921C-B2F60CF99545}" type="slidenum">
              <a:rPr lang="cs-CZ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cs-CZ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295" name="Obdélník 10"/>
          <p:cNvSpPr>
            <a:spLocks noChangeArrowheads="1"/>
          </p:cNvSpPr>
          <p:nvPr/>
        </p:nvSpPr>
        <p:spPr bwMode="auto">
          <a:xfrm>
            <a:off x="0" y="108000"/>
            <a:ext cx="91440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altLang="cs-CZ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TELČ</a:t>
            </a:r>
            <a:endParaRPr lang="en-US" altLang="cs-CZ" sz="3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1150938"/>
            <a:ext cx="8964613" cy="2787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upload.wikimedia.org/wikipedia/commons/thumb/2/20/Stone_sculpture_of_celtic_hero.jpg/220px-Stone_sculpture_of_celtic_hero.jpg"/>
          <p:cNvSpPr>
            <a:spLocks noChangeAspect="1" noChangeArrowheads="1"/>
          </p:cNvSpPr>
          <p:nvPr/>
        </p:nvSpPr>
        <p:spPr bwMode="auto">
          <a:xfrm>
            <a:off x="155575" y="-1249363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Picture 8" descr="Tel&amp;ccaron;.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9" t="8199" r="-1" b="19507"/>
          <a:stretch/>
        </p:blipFill>
        <p:spPr bwMode="auto">
          <a:xfrm>
            <a:off x="4644000" y="3672000"/>
            <a:ext cx="4302623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2" descr="Tel&amp;ccaron;.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 t="13555" r="756"/>
          <a:stretch/>
        </p:blipFill>
        <p:spPr bwMode="auto">
          <a:xfrm>
            <a:off x="144000" y="1008000"/>
            <a:ext cx="4332362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6" descr="Tel&amp;ccaron;.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" t="9692" r="17076" b="18014"/>
          <a:stretch/>
        </p:blipFill>
        <p:spPr bwMode="auto">
          <a:xfrm>
            <a:off x="144000" y="3671218"/>
            <a:ext cx="432048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happy-art.ch/Fotos/Czech-Republic/Telc-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8" r="6154" b="10301"/>
          <a:stretch/>
        </p:blipFill>
        <p:spPr bwMode="auto">
          <a:xfrm>
            <a:off x="4644134" y="1008000"/>
            <a:ext cx="4320479" cy="256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14647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</TotalTime>
  <Words>2755</Words>
  <Application>Microsoft Office PowerPoint</Application>
  <PresentationFormat>Předvádění na obrazovce (4:3)</PresentationFormat>
  <Paragraphs>880</Paragraphs>
  <Slides>87</Slides>
  <Notes>87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87</vt:i4>
      </vt:variant>
    </vt:vector>
  </HeadingPairs>
  <TitlesOfParts>
    <vt:vector size="94" baseType="lpstr">
      <vt:lpstr>Algerian</vt:lpstr>
      <vt:lpstr>Arial</vt:lpstr>
      <vt:lpstr>Calibri</vt:lpstr>
      <vt:lpstr>Times New Roman</vt:lpstr>
      <vt:lpstr>Wingdings</vt:lpstr>
      <vt:lpstr>Motiv sady Office</vt:lpstr>
      <vt:lpstr>1_Motiv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Alča</dc:creator>
  <cp:lastModifiedBy>dlu0001</cp:lastModifiedBy>
  <cp:revision>663</cp:revision>
  <dcterms:created xsi:type="dcterms:W3CDTF">2011-02-24T13:20:38Z</dcterms:created>
  <dcterms:modified xsi:type="dcterms:W3CDTF">2024-10-09T13:33:12Z</dcterms:modified>
</cp:coreProperties>
</file>