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3"/>
  </p:notesMasterIdLst>
  <p:sldIdLst>
    <p:sldId id="392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7" r:id="rId16"/>
    <p:sldId id="438" r:id="rId17"/>
    <p:sldId id="440" r:id="rId18"/>
    <p:sldId id="439" r:id="rId19"/>
    <p:sldId id="441" r:id="rId20"/>
    <p:sldId id="442" r:id="rId21"/>
    <p:sldId id="28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B8E18B"/>
    <a:srgbClr val="009A46"/>
    <a:srgbClr val="920000"/>
    <a:srgbClr val="004D86"/>
    <a:srgbClr val="D2ECB6"/>
    <a:srgbClr val="007434"/>
    <a:srgbClr val="57B7FF"/>
    <a:srgbClr val="FFDB69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0" autoAdjust="0"/>
    <p:restoredTop sz="95512" autoAdjust="0"/>
  </p:normalViewPr>
  <p:slideViewPr>
    <p:cSldViewPr>
      <p:cViewPr varScale="1">
        <p:scale>
          <a:sx n="111" d="100"/>
          <a:sy n="111" d="100"/>
        </p:scale>
        <p:origin x="8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ED097-D199-4905-AA77-3F50B3078DB9}" type="datetimeFigureOut">
              <a:rPr lang="en-GB" smtClean="0"/>
              <a:t>03/09/2016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29981-DEC9-48B0-95EC-F6FD8044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5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76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3D9-0F7E-4C4E-85A9-B4B249845C4C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2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1EA73-D6BC-4A71-9988-752268BA9B06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0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595EC-728F-4C20-A936-8575E55F3227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1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3AD7-09D2-43CF-A0C0-C181DF00B021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5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F9D03-F339-4888-BFC9-0C6745BEE4DB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6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F1B3D-4233-44A2-BD25-6851A8E9AB16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3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10794-F01F-4315-A480-2471063C34E1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7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3B3A3-9320-40CF-953A-3C483507A43A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4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AE7B3-8116-40C0-B884-E9A36ACB5C0F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6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1F1AA-AA7E-4522-A0A6-8E9D113BD81B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8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40E5C-07CC-40C8-9F46-56E74D5AE2EC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0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DA9E4-EBCE-44D4-B7A2-0A187A66E324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4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F32B9-BABD-477A-9BC6-01481AA0A696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8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4108B-D7AE-4459-B91A-39DF7C97026F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5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781D0-77E9-48F5-86DD-D0CBDC29CEC5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6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B3B15-DABD-4A34-8391-01783FDCA25F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8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D2ECB6"/>
          </a:fgClr>
          <a:bgClr>
            <a:srgbClr val="009A4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578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0E68CF-B954-415F-96C3-41A7268915F2}" type="slidenum">
              <a:rPr lang="cs-CZ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139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i rohy na opačné straně 6"/>
          <p:cNvSpPr/>
          <p:nvPr/>
        </p:nvSpPr>
        <p:spPr>
          <a:xfrm>
            <a:off x="0" y="0"/>
            <a:ext cx="9144000" cy="1521012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solidFill>
                  <a:srgbClr val="FFFFFF"/>
                </a:solidFill>
                <a:effectLst/>
                <a:latin typeface="Algerian" panose="04020705040A02060702" pitchFamily="82" charset="0"/>
              </a:rPr>
              <a:t>Natural Heritage</a:t>
            </a:r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 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1548000"/>
            <a:ext cx="9144000" cy="3744000"/>
          </a:xfrm>
        </p:spPr>
        <p:txBody>
          <a:bodyPr/>
          <a:lstStyle/>
          <a:p>
            <a:pPr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Majestic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mountains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peaceful hilly areas, deep forests, clear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rivers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reservoirs, romantic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valleys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mysterious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underground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Increasing interest of tourists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→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natural scenery change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→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nature protection, laws introduced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→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careful use of resources, protection of  biodiversity &amp; natural habitats</a:t>
            </a:r>
          </a:p>
          <a:p>
            <a:pPr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heritage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features, geological and physiographical formations </a:t>
            </a:r>
            <a:r>
              <a:rPr lang="en-GB" sz="20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natural sites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outstanding universal value from the point of view of natural beauty, science and/or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0"/>
              </a:spcBef>
              <a:buClr>
                <a:srgbClr val="00602B"/>
              </a:buClr>
              <a:buSzPct val="100000"/>
              <a:buNone/>
            </a:pP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UNESCO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Convention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Concerning the Protection of the World Cultural and Natural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endParaRPr lang="en-GB" sz="16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cs-CZ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habitat</a:t>
            </a:r>
            <a:r>
              <a:rPr lang="cs-CZ" sz="19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9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threatened </a:t>
            </a:r>
            <a:r>
              <a:rPr lang="en-GB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animal &amp; plant</a:t>
            </a:r>
            <a:r>
              <a:rPr lang="cs-CZ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cs-CZ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GB" sz="19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listed </a:t>
            </a:r>
            <a:r>
              <a:rPr lang="en-GB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GB" sz="19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Heritage Site </a:t>
            </a:r>
            <a:endParaRPr lang="cs-CZ" sz="19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 – </a:t>
            </a:r>
            <a:r>
              <a:rPr lang="en-GB" sz="19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cs-CZ" sz="19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GB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19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UNESCO List of World Cultural and Natural </a:t>
            </a:r>
            <a:r>
              <a:rPr lang="en-GB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r>
              <a:rPr lang="cs-CZ" sz="19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natural </a:t>
            </a:r>
            <a:r>
              <a:rPr lang="cs-CZ" sz="19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endParaRPr lang="cs-CZ" sz="19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hostetin.veronica.cz/sites/default/files/hostetin_krajina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19001"/>
          <a:stretch/>
        </p:blipFill>
        <p:spPr bwMode="auto">
          <a:xfrm>
            <a:off x="2441475" y="4788000"/>
            <a:ext cx="4261049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33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Valley </a:t>
            </a:r>
            <a:r>
              <a:rPr lang="en-GB" sz="20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River </a:t>
            </a:r>
            <a:r>
              <a:rPr lang="en-GB" sz="2000" b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Dyje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GB" sz="2000" baseline="30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fields &amp; wetlands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 of protected plants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velvet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plant (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verbascum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Greater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Pasqua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animals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 otter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black stork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NATIONAL PARKS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72000" y="6480000"/>
            <a:ext cx="87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1400" b="1" dirty="0" smtClean="0">
                <a:solidFill>
                  <a:prstClr val="white"/>
                </a:solidFill>
                <a:latin typeface="Constantia"/>
                <a:cs typeface="Times New Roman" pitchFamily="18" charset="0"/>
              </a:rPr>
              <a:t>divizna, koniklec velkokvětý, vydra říční, čáp černý</a:t>
            </a:r>
            <a:endParaRPr lang="en-GB" altLang="en-US" sz="1400" dirty="0" smtClean="0">
              <a:solidFill>
                <a:prstClr val="white"/>
              </a:solidFill>
              <a:latin typeface="Constantia"/>
              <a:cs typeface="Times New Roman" pitchFamily="18" charset="0"/>
            </a:endParaRPr>
          </a:p>
        </p:txBody>
      </p:sp>
      <p:pic>
        <p:nvPicPr>
          <p:cNvPr id="17414" name="Picture 6" descr="http://i.idnes.cz/09/041/gal/TOM2a3edb_KamennyVrch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3" b="13849"/>
          <a:stretch/>
        </p:blipFill>
        <p:spPr bwMode="auto">
          <a:xfrm>
            <a:off x="4644000" y="4437111"/>
            <a:ext cx="4032000" cy="1800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sonpp.cz/data/headerfooter/header_images/sonpp-tit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2448000"/>
            <a:ext cx="4032000" cy="186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http://www.pension-blanka.cz/foto/f19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1" y="3060000"/>
            <a:ext cx="4029075" cy="2638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josefstepanek.cz/wp-content/uploads/2009/08/np-podyj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3" y="5158825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9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Bohemian Switzerland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(2000,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youngest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Sandstone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formations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the River Elbe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biotope are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peregrine falcon in central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NATIONAL PARKS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72000" y="6480000"/>
            <a:ext cx="87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1400" b="1" dirty="0" smtClean="0">
                <a:solidFill>
                  <a:prstClr val="white"/>
                </a:solidFill>
                <a:latin typeface="Constantia"/>
                <a:cs typeface="Times New Roman" pitchFamily="18" charset="0"/>
              </a:rPr>
              <a:t>sokol stěhovavý</a:t>
            </a:r>
            <a:endParaRPr lang="en-GB" altLang="en-US" sz="1400" dirty="0" smtClean="0">
              <a:solidFill>
                <a:prstClr val="white"/>
              </a:solidFill>
              <a:latin typeface="Constantia"/>
              <a:cs typeface="Times New Roman" pitchFamily="18" charset="0"/>
            </a:endParaRPr>
          </a:p>
        </p:txBody>
      </p:sp>
      <p:pic>
        <p:nvPicPr>
          <p:cNvPr id="16386" name="Picture 2" descr="http://images.anchoice.cz/10000157/489460/original/ceske-svycars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2628000"/>
            <a:ext cx="4029075" cy="292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cottage.cz/sites/default/files/01%20V%C3%BDhled%20z%20Mariiny%20vyhl%C3%ADdky%20v%20Jet%C5%99ichovic%C3%ADch,%20foto%20M.%20Ra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6324"/>
          <a:stretch/>
        </p:blipFill>
        <p:spPr bwMode="auto">
          <a:xfrm>
            <a:off x="4788000" y="4140000"/>
            <a:ext cx="3780000" cy="2169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itras.cz/fotogalerie/maly-pravcicky-kuzel/velke/maly-kuzel-sojka-0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25984" r="1201" b="7401"/>
          <a:stretch/>
        </p:blipFill>
        <p:spPr bwMode="auto">
          <a:xfrm>
            <a:off x="4788000" y="2051680"/>
            <a:ext cx="3780000" cy="194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josefstepanek.cz/wp-content/uploads/2009/08/np-ceske-svycarsk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2" y="5066176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56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5688000" cy="2844000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harmonic landscape with typical relief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 algn="just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White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Carpathians,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Blansko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Forest,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Litovelské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Pomoraví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Broumov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Region, Central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Bohemian Uplands, Bohemian Karst,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Jeseníky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Mountains,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Jizera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Mountains,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Křivoklát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Region, Lusatian Mountains,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Elbe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sandstone Formations,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Šumava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Mountains,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Kokořín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Mácha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Region,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Pálava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Eagle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Mountains,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Poodří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Slavkov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Forest,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Žďár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Uplands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Moravian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Karst,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Třeboň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Region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Iron Mountains</a:t>
            </a:r>
            <a:endParaRPr lang="en-GB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PROTECTED LANDSCAPE AREAS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4" name="Picture 12" descr="http://www.nastodole.cz/_storage.public/photos/0000/2011-08-30-06-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11695" r="7508" b="8964"/>
          <a:stretch/>
        </p:blipFill>
        <p:spPr bwMode="auto">
          <a:xfrm>
            <a:off x="4788000" y="3816000"/>
            <a:ext cx="4104472" cy="24840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kct-tabor.cz/gymta/ChranenaUzemiCR/Poodri/img/chko_poodr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4"/>
          <a:stretch/>
        </p:blipFill>
        <p:spPr bwMode="auto">
          <a:xfrm>
            <a:off x="252000" y="3816000"/>
            <a:ext cx="4428000" cy="248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http://www.kokorinsko.net/DSC_5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5015" r="4574" b="6672"/>
          <a:stretch/>
        </p:blipFill>
        <p:spPr bwMode="auto">
          <a:xfrm>
            <a:off x="5724000" y="1224000"/>
            <a:ext cx="3312000" cy="235846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464617" y="6005348"/>
            <a:ext cx="105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Poodří</a:t>
            </a:r>
            <a:endParaRPr lang="en-GB" sz="1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148064" y="6023001"/>
            <a:ext cx="704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Pálava</a:t>
            </a:r>
            <a:endParaRPr lang="en-GB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8028384" y="3318335"/>
            <a:ext cx="7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Kokořín</a:t>
            </a:r>
            <a:endParaRPr lang="en-GB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82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1955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oldest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Protected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2002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Malá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Skála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Prachov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Rocks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Global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Geoparks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Rock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towns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caves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precious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stones/gemstones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Bohemian Paradise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4340" name="Picture 4" descr="https://upload.wikimedia.org/wikipedia/commons/thumb/5/52/Hrad_Trosky%2C_leteck%C3%BD_sn%C3%ADmek.jpg/1280px-Hrad_Trosky%2C_leteck%C3%BD_sn%C3%ADm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"/>
          <a:stretch/>
        </p:blipFill>
        <p:spPr bwMode="auto">
          <a:xfrm>
            <a:off x="180000" y="2736000"/>
            <a:ext cx="4320000" cy="28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itras.cz/fotogalerie/hruboskalsko/velke/vyhlidka-u-lvicka-0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6"/>
          <a:stretch/>
        </p:blipFill>
        <p:spPr bwMode="auto">
          <a:xfrm>
            <a:off x="4644000" y="2736000"/>
            <a:ext cx="4320000" cy="2842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4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youngest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Protected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territory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former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military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Valuable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forest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covers, meadows, wetlands, moorlands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tens of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brooks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B</a:t>
            </a:r>
            <a:r>
              <a:rPr lang="cs-CZ" sz="2800" b="1" dirty="0" err="1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rdy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72000" y="6480000"/>
            <a:ext cx="87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1400" b="1" dirty="0" smtClean="0">
                <a:solidFill>
                  <a:prstClr val="white"/>
                </a:solidFill>
                <a:latin typeface="Constantia"/>
                <a:cs typeface="Times New Roman" pitchFamily="18" charset="0"/>
              </a:rPr>
              <a:t>mokřad, vřesoviště</a:t>
            </a:r>
            <a:endParaRPr lang="en-GB" altLang="en-US" sz="1400" dirty="0" smtClean="0">
              <a:solidFill>
                <a:prstClr val="white"/>
              </a:solidFill>
              <a:latin typeface="Constantia"/>
              <a:cs typeface="Times New Roman" pitchFamily="18" charset="0"/>
            </a:endParaRPr>
          </a:p>
        </p:txBody>
      </p:sp>
      <p:pic>
        <p:nvPicPr>
          <p:cNvPr id="13314" name="Picture 2" descr="http://i.idnes.cz/15/062/cl6/JAN5bdb35_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" b="9645"/>
          <a:stretch/>
        </p:blipFill>
        <p:spPr bwMode="auto">
          <a:xfrm>
            <a:off x="180000" y="2628000"/>
            <a:ext cx="432000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nase-voda.cz/wp-content/uploads/2016/01/CHKO-Brdy-kraj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2628000"/>
            <a:ext cx="4320000" cy="2880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4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1973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largest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1,160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GB" sz="1600" baseline="30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16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Primeval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forests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species rich meadows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pastures, pseudo-karst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hamlets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population of lynxes, bears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wolves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 cent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covered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forests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err="1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Beskydy</a:t>
            </a:r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Mountains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72000" y="6480000"/>
            <a:ext cx="87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1400" b="1" dirty="0" smtClean="0">
                <a:solidFill>
                  <a:prstClr val="white"/>
                </a:solidFill>
                <a:latin typeface="Constantia"/>
                <a:cs typeface="Times New Roman" pitchFamily="18" charset="0"/>
              </a:rPr>
              <a:t>osada, rys</a:t>
            </a:r>
            <a:endParaRPr lang="en-GB" altLang="en-US" sz="1400" dirty="0" smtClean="0">
              <a:solidFill>
                <a:prstClr val="white"/>
              </a:solidFill>
              <a:latin typeface="Constantia"/>
              <a:cs typeface="Times New Roman" pitchFamily="18" charset="0"/>
            </a:endParaRPr>
          </a:p>
        </p:txBody>
      </p:sp>
      <p:pic>
        <p:nvPicPr>
          <p:cNvPr id="11268" name="Picture 4" descr="https://upload.wikimedia.org/wikipedia/commons/2/26/Lynx_lyn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00" y="2795165"/>
            <a:ext cx="2988000" cy="279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czechmatediary.com/wp-content/uploads/2014/05/besky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2484000"/>
            <a:ext cx="5112000" cy="3420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81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1981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smallest 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(40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GB" sz="1600" baseline="30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16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Well-preserved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percent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covered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forests, mainly spruce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(57 %)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pine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n-GB" sz="16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>
              <a:buClr>
                <a:srgbClr val="004D86"/>
              </a:buClr>
              <a:buSzPct val="100000"/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chemeClr val="accent4">
                  <a:lumMod val="10000"/>
                </a:schemeClr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B</a:t>
            </a:r>
            <a:r>
              <a:rPr lang="cs-CZ" sz="2800" b="1" dirty="0" err="1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laník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72000" y="6480000"/>
            <a:ext cx="87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1400" b="1" dirty="0" smtClean="0">
                <a:solidFill>
                  <a:prstClr val="white"/>
                </a:solidFill>
                <a:latin typeface="Constantia"/>
                <a:cs typeface="Times New Roman" pitchFamily="18" charset="0"/>
              </a:rPr>
              <a:t>smrk</a:t>
            </a:r>
            <a:endParaRPr lang="en-GB" altLang="en-US" sz="1400" dirty="0" smtClean="0">
              <a:solidFill>
                <a:prstClr val="white"/>
              </a:solidFill>
              <a:latin typeface="Constantia"/>
              <a:cs typeface="Times New Roman" pitchFamily="18" charset="0"/>
            </a:endParaRPr>
          </a:p>
        </p:txBody>
      </p:sp>
      <p:pic>
        <p:nvPicPr>
          <p:cNvPr id="10244" name="Picture 4" descr="http://oidnes.cz/14/062/cl6/TOM53d76b_Podblanicko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607697"/>
            <a:ext cx="5652000" cy="3059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mesto-vlasim.info/pics/activni-dovolena/na-kole/velky-bla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0" y="2243218"/>
            <a:ext cx="2844000" cy="3788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81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hundred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Small-scale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areas with valuable nature of national or international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1838 –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Žofín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Virgin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oldest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1933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Adršpach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-Teplice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Rocks,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Boubín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Virgin Forest, Black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Devil Lakes,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Javorina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Mionší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Razula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Praděd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natural forest associations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pastures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(largest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about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km</a:t>
            </a:r>
            <a:r>
              <a:rPr lang="en-GB" sz="1600" baseline="30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16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Bohdaneč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pond,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Milešovka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Radhošť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Rejvíz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Soos</a:t>
            </a:r>
            <a:endParaRPr lang="en-GB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NATIONAL NATURE RESERVES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218" name="Picture 2" descr="Národní p&amp;rcaron;írodní rezervace &amp;Zcaron;ofínský prales, Novohradské ho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0"/>
          <a:stretch/>
        </p:blipFill>
        <p:spPr bwMode="auto">
          <a:xfrm>
            <a:off x="180000" y="3456000"/>
            <a:ext cx="43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etrovy kameny a vrchol Prad&amp;ecaron;du, jádro NPR Prad&amp;ecaron;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" b="8984"/>
          <a:stretch/>
        </p:blipFill>
        <p:spPr bwMode="auto">
          <a:xfrm>
            <a:off x="4644000" y="3456000"/>
            <a:ext cx="432000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3395942" y="6048000"/>
            <a:ext cx="105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Žofín</a:t>
            </a:r>
            <a:endParaRPr lang="en-GB" sz="1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932000" y="6046734"/>
            <a:ext cx="105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Praděd</a:t>
            </a:r>
            <a:endParaRPr lang="en-GB" sz="1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79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hundred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structures 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geological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formation, mineral deposits, endangered species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habitats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 or international scientific, ecological or aesthetic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endParaRPr lang="cs-CZ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Grandmother’s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Valley,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Barrandov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Rocks,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Bozkov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Dolomity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Caves,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Pomezí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Cave,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Kalendář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věků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Kamenná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slunce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Landek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Pravčice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Gate,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Rešov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waterfalls,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Skalky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skřítků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Svatoš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Rocks, Venus Bowls (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Venušiny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misky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or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Zbrašov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Aragonit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Caves </a:t>
            </a:r>
            <a:endParaRPr lang="en-GB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NATIONAL NATURE </a:t>
            </a:r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MONUMENTS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8194" name="Picture 2" descr="https://upload.wikimedia.org/wikipedia/commons/thumb/1/10/D%C5%99%C3%ADn_v_kv%C4%9Btu.jpg/1280px-D%C5%99%C3%ADn_v_kv%C4%9Bt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6739"/>
          <a:stretch/>
        </p:blipFill>
        <p:spPr bwMode="auto">
          <a:xfrm>
            <a:off x="144000" y="3276000"/>
            <a:ext cx="3312369" cy="28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597805" y="5724000"/>
            <a:ext cx="1404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cs-CZ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Garden</a:t>
            </a:r>
            <a:endParaRPr lang="en-GB" sz="1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s://upload.wikimedia.org/wikipedia/commons/thumb/f/ff/Panska_skala.jpg/1280px-Panska_skal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r="14926"/>
          <a:stretch/>
        </p:blipFill>
        <p:spPr bwMode="auto">
          <a:xfrm>
            <a:off x="6120000" y="3240000"/>
            <a:ext cx="2880321" cy="28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6395411" y="5724000"/>
            <a:ext cx="1050058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Panská skála</a:t>
            </a:r>
            <a:endParaRPr lang="en-GB" sz="1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Kamenná slun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r="25250"/>
          <a:stretch/>
        </p:blipFill>
        <p:spPr bwMode="auto">
          <a:xfrm>
            <a:off x="3560400" y="3384000"/>
            <a:ext cx="2459348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3936063" y="5652000"/>
            <a:ext cx="140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Kamenná slunce</a:t>
            </a:r>
            <a:endParaRPr lang="en-GB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75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Countless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Reserves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(small-scale areas of regional importance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6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Countless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Monuments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(smaller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regional importance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6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>
              <a:buClr>
                <a:srgbClr val="004D86"/>
              </a:buClr>
              <a:buSzPct val="100000"/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chemeClr val="accent4">
                  <a:lumMod val="10000"/>
                </a:schemeClr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NATURE </a:t>
            </a:r>
            <a:r>
              <a:rPr lang="cs-CZ" sz="2800" b="1" dirty="0" err="1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reserves</a:t>
            </a:r>
            <a:r>
              <a:rPr lang="cs-CZ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&amp; </a:t>
            </a:r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MONUMENTS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7170" name="Picture 2" descr="http://www.turistik.cz/cz/kraje/ustecky-kraj/okres-chomutov/vysoka-pec-okres-chomutov/jezerka-prirodni-rezervace/galerie/ir/files/gallery/3090/20440--c8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r="11748"/>
          <a:stretch/>
        </p:blipFill>
        <p:spPr bwMode="auto">
          <a:xfrm>
            <a:off x="144000" y="1944000"/>
            <a:ext cx="30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11560" y="4536000"/>
            <a:ext cx="1404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Jezerka NR</a:t>
            </a:r>
            <a:endParaRPr lang="en-GB" sz="1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taggmanager.cz/poi_images/1144/2010_prirodni_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20313"/>
          <a:stretch/>
        </p:blipFill>
        <p:spPr bwMode="auto">
          <a:xfrm>
            <a:off x="3331965" y="2916624"/>
            <a:ext cx="2480070" cy="27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3687030" y="5400000"/>
            <a:ext cx="1404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Království NR</a:t>
            </a:r>
            <a:endParaRPr lang="en-GB" sz="1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www.turistik.cz/cz/kraje/vysocina/okres-havlickuv-brod/svetla-nad-sazavou/stvoridla-prirodni-rezervace/galerie/ir/files/gallery/3171/20993--c800x6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r="14151"/>
          <a:stretch/>
        </p:blipFill>
        <p:spPr bwMode="auto">
          <a:xfrm>
            <a:off x="5940000" y="1944000"/>
            <a:ext cx="30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7562464" y="4536000"/>
            <a:ext cx="1404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Stvořidla</a:t>
            </a:r>
            <a:r>
              <a:rPr lang="cs-CZ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NR</a:t>
            </a:r>
            <a:endParaRPr lang="en-GB" sz="1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8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4932000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Run by UNESCO, started 1971</a:t>
            </a:r>
            <a:endParaRPr lang="cs-CZ" sz="20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Aim – balanced relationship between mankind &amp; nature, sustainable development</a:t>
            </a:r>
            <a:endParaRPr lang="cs-CZ" sz="20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Network of Biosphere Reserves</a:t>
            </a:r>
            <a:endParaRPr lang="cs-CZ" sz="20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Biosphere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Reserve – ecosystem with plants &amp; animals of unusual scientific &amp; natural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interest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residents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ratified by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designated by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UNESCO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Sustainable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use of natural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651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Biosphere Reserves in 120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transboundary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000" lvl="1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Křivoklátsko</a:t>
            </a:r>
            <a:r>
              <a:rPr lang="en-GB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1977</a:t>
            </a:r>
            <a:endParaRPr lang="cs-CZ" sz="18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6000" lvl="1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Třeboň</a:t>
            </a:r>
            <a:r>
              <a:rPr lang="en-GB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Basin – 1977</a:t>
            </a:r>
            <a:endParaRPr lang="cs-CZ" sz="18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6000" lvl="1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Lower Morava – 2003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(former </a:t>
            </a:r>
            <a:r>
              <a:rPr lang="en-GB" sz="16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Pálava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1986, extended &amp; renamed 2003)</a:t>
            </a:r>
            <a:endParaRPr lang="cs-CZ" sz="16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6000" lvl="1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Šumava</a:t>
            </a:r>
            <a:r>
              <a:rPr lang="en-GB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1990</a:t>
            </a:r>
            <a:endParaRPr lang="cs-CZ" sz="18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6000" lvl="1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Krkonoše</a:t>
            </a:r>
            <a:r>
              <a:rPr lang="en-GB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1992</a:t>
            </a:r>
            <a:endParaRPr lang="cs-CZ" sz="18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6000" lvl="1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Bílé</a:t>
            </a:r>
            <a:r>
              <a:rPr lang="en-GB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Karpaty</a:t>
            </a:r>
            <a:r>
              <a:rPr lang="en-GB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18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1996</a:t>
            </a:r>
            <a:endParaRPr lang="en-GB" sz="18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Man and the biosphere programme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pic>
        <p:nvPicPr>
          <p:cNvPr id="2054" name="Picture 6" descr="https://upload.wikimedia.org/wikipedia/commons/thumb/7/75/Man_and_the_Biosphere_Programme_Logo.svg/2000px-Man_and_the_Biosphere_Programme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412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br-sumava.cz/data/File/loga_pikto/br_mapa_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18" y="4698000"/>
            <a:ext cx="38229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2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protection areas on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territory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 Union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000" lvl="1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Protection Areas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(Bird areas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6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000" lvl="1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Křivoklátsko, Třeboňsko, Lednice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ponds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Poodří, Libavá</a:t>
            </a:r>
          </a:p>
          <a:p>
            <a:pPr marL="576000" lvl="1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Sites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Community Importance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(Locality of European importance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6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41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Bird Areas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1,075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Localities of European Importance 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dirty="0" smtClean="0">
              <a:solidFill>
                <a:schemeClr val="accent4">
                  <a:lumMod val="10000"/>
                </a:schemeClr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NATUR</a:t>
            </a:r>
            <a:r>
              <a:rPr lang="cs-CZ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2000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6" name="Picture 14" descr="http://natura.karbofuran.cz/imgs/cso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97" b="94911" l="542" r="97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2816896"/>
            <a:ext cx="4029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1836000" y="2772000"/>
            <a:ext cx="1404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2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Bird Areas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148000" y="2772000"/>
            <a:ext cx="2484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2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Localities of European </a:t>
            </a:r>
            <a:r>
              <a:rPr lang="en-GB" sz="1200" b="1" dirty="0" err="1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Importanc</a:t>
            </a:r>
            <a:r>
              <a:rPr lang="cs-CZ" sz="12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GB" sz="1200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8" descr="http://www.veronica.cz/ochranaprirody/natura_jmk/mapy/evl_c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0" y="2996952"/>
            <a:ext cx="3816000" cy="25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14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se zakulacenými rohy na opačné straně 1"/>
          <p:cNvSpPr/>
          <p:nvPr/>
        </p:nvSpPr>
        <p:spPr>
          <a:xfrm>
            <a:off x="0" y="1656000"/>
            <a:ext cx="9144000" cy="2556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908000"/>
            <a:ext cx="9144000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solidFill>
                  <a:srgbClr val="FFFFFF"/>
                </a:solidFill>
                <a:latin typeface="Algerian" panose="04020705040A02060702" pitchFamily="82" charset="0"/>
              </a:rPr>
              <a:t>Thank you for attention</a:t>
            </a:r>
            <a:endParaRPr lang="en-GB" sz="6600" b="1" dirty="0">
              <a:solidFill>
                <a:srgbClr val="FFFFF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38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1977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Biosphere Reserve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1978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Protected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Landscape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GB" sz="2000" baseline="30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predominantly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forested highland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Broad-leafed &amp;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mixed coniferous forest ecosystems, grasslands, pastures, valley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meadows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agricultural land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Berounka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River valley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canyons,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floodplains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terraces, steep slopes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cliffs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1,800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plant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native species of trees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shrubs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Hunting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grounds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royalty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→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deforestation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 interference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nature reserves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monuments</a:t>
            </a:r>
            <a:endParaRPr lang="en-GB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KŘIVOKLÁTSKO</a:t>
            </a:r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– </a:t>
            </a:r>
            <a:r>
              <a:rPr lang="cs-CZ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KŘIVOKLÁT</a:t>
            </a:r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Region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72000" y="6480000"/>
            <a:ext cx="87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1400" b="1" dirty="0">
                <a:solidFill>
                  <a:prstClr val="white"/>
                </a:solidFill>
                <a:latin typeface="Constantia"/>
                <a:cs typeface="Times New Roman" pitchFamily="18" charset="0"/>
              </a:rPr>
              <a:t>l</a:t>
            </a:r>
            <a:r>
              <a:rPr lang="cs-CZ" altLang="en-US" sz="1400" b="1" dirty="0" smtClean="0">
                <a:solidFill>
                  <a:prstClr val="white"/>
                </a:solidFill>
                <a:latin typeface="Constantia"/>
                <a:cs typeface="Times New Roman" pitchFamily="18" charset="0"/>
              </a:rPr>
              <a:t>istnatý, jehličnatý</a:t>
            </a:r>
            <a:endParaRPr lang="en-GB" altLang="en-US" sz="1400" dirty="0" smtClean="0">
              <a:solidFill>
                <a:prstClr val="white"/>
              </a:solidFill>
              <a:latin typeface="Constantia"/>
              <a:cs typeface="Times New Roman" pitchFamily="18" charset="0"/>
            </a:endParaRPr>
          </a:p>
        </p:txBody>
      </p:sp>
      <p:pic>
        <p:nvPicPr>
          <p:cNvPr id="5126" name="Picture 6" descr="http://krajina.kr-stredocesky.cz/apollo/pictures/2_20041123133059838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74" y="3780000"/>
            <a:ext cx="6735451" cy="248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15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3600000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1977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Biosphere Reserve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1979 – Protected Landscape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en-GB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700 km</a:t>
            </a:r>
            <a:r>
              <a:rPr lang="en-GB" sz="2000" baseline="30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predominantly shallow, flat or slightly rolling region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50 %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forests </a:t>
            </a: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Extensive system of fishponds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shallow artificial lakes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0.1 to 500 ha)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460, most built in 15 &amp; 16 centuries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interconnected by system of canals &amp; ditches &amp;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Lužnice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River</a:t>
            </a: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Various types of wetlands, reed and sedges belts, marshes, alder &amp; willow covers, wet meadows, floodplain forests, swampland</a:t>
            </a: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 bird area for water birds nesting &amp; migration</a:t>
            </a: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 nature reserves &amp; monuments + two 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Ramsar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sites</a:t>
            </a: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T</a:t>
            </a:r>
            <a:r>
              <a:rPr lang="cs-CZ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ŘEBOŇSKO</a:t>
            </a:r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– </a:t>
            </a:r>
            <a:r>
              <a:rPr lang="cs-CZ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TŘEBOŇ</a:t>
            </a:r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Basin/Region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72000" y="6480000"/>
            <a:ext cx="87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1400" b="1" dirty="0" smtClean="0">
                <a:solidFill>
                  <a:prstClr val="white"/>
                </a:solidFill>
                <a:latin typeface="Constantia"/>
                <a:cs typeface="Times New Roman" pitchFamily="18" charset="0"/>
              </a:rPr>
              <a:t>strouha, rákos, ostřice/šáchor/vodní rákos, močál/bažina/mokřad, olše, vrba</a:t>
            </a:r>
            <a:endParaRPr lang="en-GB" altLang="en-US" sz="1400" dirty="0" smtClean="0">
              <a:solidFill>
                <a:prstClr val="white"/>
              </a:solidFill>
              <a:latin typeface="Constantia"/>
              <a:cs typeface="Times New Roman" pitchFamily="18" charset="0"/>
            </a:endParaRPr>
          </a:p>
        </p:txBody>
      </p:sp>
      <p:pic>
        <p:nvPicPr>
          <p:cNvPr id="12" name="Picture 22" descr="http://www.jablko.cz/Priroda/Ekologie/img/Trebonsk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2682000"/>
            <a:ext cx="142406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asopis.ochranaprirody.cz/res/archive/040/004944.jpg?seek=1421162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3744000"/>
            <a:ext cx="4029075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0/01/Zadn%C3%AD_kouty,_T%C5%99ebo%C5%88sk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0" b="3936"/>
          <a:stretch/>
        </p:blipFill>
        <p:spPr bwMode="auto">
          <a:xfrm>
            <a:off x="4608000" y="3744000"/>
            <a:ext cx="4029075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59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1976 –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Protected Landscape Area 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Pálava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Biosphere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Reserve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extended &amp; renamed</a:t>
            </a:r>
            <a:endParaRPr lang="cs-CZ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354 km</a:t>
            </a:r>
            <a:r>
              <a:rPr lang="en-GB" sz="2000" baseline="30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Pavlov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ills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limestone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cliffs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steep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slopes covered with steppes, forests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grasslands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remnants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floodplain meadows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forests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considerable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arable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vineyards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reserves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monuments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Ramsar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endParaRPr lang="en-GB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Dolní Morava </a:t>
            </a:r>
            <a:r>
              <a:rPr lang="en-GB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– </a:t>
            </a:r>
            <a:r>
              <a:rPr lang="cs-CZ" sz="2800" b="1" dirty="0" err="1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Lower</a:t>
            </a:r>
            <a:r>
              <a:rPr lang="cs-CZ" sz="2800" b="1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Morava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pic>
        <p:nvPicPr>
          <p:cNvPr id="8" name="Picture 2" descr="http://upload.wikimedia.org/wikipedia/commons/1/17/Soutok_Moravy_a_Dyje_-_%C4%8Desk%C3%BD_b%C5%99eh_obr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" b="8703"/>
          <a:stretch/>
        </p:blipFill>
        <p:spPr bwMode="auto">
          <a:xfrm>
            <a:off x="288000" y="3456000"/>
            <a:ext cx="414000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edgeol.upol.cz/site/wp-content/gallery/field-execution-iii/kadlec-trip-fig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2" b="-215"/>
          <a:stretch/>
        </p:blipFill>
        <p:spPr bwMode="auto">
          <a:xfrm>
            <a:off x="4716016" y="3456000"/>
            <a:ext cx="414000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http://zf.mendelu.cz/wcd/photogallery/zf/clanky/2014/dolni-morava/logo-dolni_mora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00" y="492205"/>
            <a:ext cx="1449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72000" y="6480000"/>
            <a:ext cx="87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1400" b="1" dirty="0" smtClean="0">
                <a:solidFill>
                  <a:prstClr val="white"/>
                </a:solidFill>
                <a:latin typeface="Constantia"/>
                <a:cs typeface="Times New Roman" pitchFamily="18" charset="0"/>
              </a:rPr>
              <a:t>vápenec</a:t>
            </a:r>
            <a:endParaRPr lang="en-GB" altLang="en-US" sz="1400" dirty="0" smtClean="0">
              <a:solidFill>
                <a:prstClr val="white"/>
              </a:solidFill>
              <a:latin typeface="Constanti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41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1977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Biosphere Reserve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1979 –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Protected Landscape Area 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1991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 Park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1,671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GB" sz="2000" baseline="30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mountain range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primeval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mountain forests, plains, glacial lakes, peat bogs, rivers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canyons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beech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mountain spruce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Blanice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 site for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River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Pearl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Mussel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reserves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monuments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Ramsar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endParaRPr lang="en-GB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>
              <a:buClr>
                <a:srgbClr val="004D86"/>
              </a:buClr>
              <a:buSzPct val="100000"/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chemeClr val="accent4">
                  <a:lumMod val="10000"/>
                </a:schemeClr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err="1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Šumava</a:t>
            </a:r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– </a:t>
            </a:r>
            <a:r>
              <a:rPr lang="en-GB" sz="2800" b="1" dirty="0" err="1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Šumava</a:t>
            </a:r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Mountains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pic>
        <p:nvPicPr>
          <p:cNvPr id="3074" name="Picture 2" descr="http://www.br-sumava.cz/data/File/priroda/15816500-plesnejez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0" y="3132000"/>
            <a:ext cx="7360200" cy="31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72000" y="6480000"/>
            <a:ext cx="87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1400" b="1" dirty="0" smtClean="0">
                <a:solidFill>
                  <a:prstClr val="white"/>
                </a:solidFill>
                <a:latin typeface="Constantia"/>
                <a:cs typeface="Times New Roman" pitchFamily="18" charset="0"/>
              </a:rPr>
              <a:t>rašeliniště, buk, smrk</a:t>
            </a:r>
            <a:endParaRPr lang="en-GB" altLang="en-US" sz="1400" dirty="0" smtClean="0">
              <a:solidFill>
                <a:prstClr val="white"/>
              </a:solidFill>
              <a:latin typeface="Constantia"/>
              <a:cs typeface="Times New Roman" pitchFamily="18" charset="0"/>
            </a:endParaRPr>
          </a:p>
        </p:txBody>
      </p:sp>
      <p:pic>
        <p:nvPicPr>
          <p:cNvPr id="3078" name="Picture 6" descr="http://www.br-sumava.cz/web/br-sumava/images/footerlog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12" y="387000"/>
            <a:ext cx="1187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0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1963 –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declared National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1992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Biosphere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Reserve </a:t>
            </a:r>
            <a:endParaRPr lang="cs-CZ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mountain &amp;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highland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CR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548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GB" sz="2000" baseline="30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(total area 604 km</a:t>
            </a:r>
            <a:r>
              <a:rPr lang="en-GB" sz="2000" baseline="30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vegetation belts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submontane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montane,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subalpine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alpine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Arctic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alpine ecosystems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flower rich mountain meadows, mountain spruce forest, mixed beech-spruce forest, Alpine tundra, subarctic peat bogs,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dwarf pine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covers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glacial kettles</a:t>
            </a: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err="1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Krkonoše</a:t>
            </a:r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/</a:t>
            </a:r>
            <a:r>
              <a:rPr lang="en-GB" sz="2800" b="1" dirty="0" err="1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Karkonosze</a:t>
            </a:r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– Giant Mountains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72000" y="6480000"/>
            <a:ext cx="87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sz="1400" b="1" dirty="0" smtClean="0">
                <a:solidFill>
                  <a:prstClr val="white"/>
                </a:solidFill>
                <a:latin typeface="Constantia"/>
                <a:cs typeface="Times New Roman" pitchFamily="18" charset="0"/>
              </a:rPr>
              <a:t>smrk, buk, rašeliniště</a:t>
            </a:r>
            <a:endParaRPr lang="en-GB" altLang="en-US" sz="1400" dirty="0" smtClean="0">
              <a:solidFill>
                <a:prstClr val="white"/>
              </a:solidFill>
              <a:latin typeface="Constantia"/>
              <a:cs typeface="Times New Roman" pitchFamily="18" charset="0"/>
            </a:endParaRPr>
          </a:p>
        </p:txBody>
      </p:sp>
      <p:pic>
        <p:nvPicPr>
          <p:cNvPr id="20482" name="Picture 2" descr="http://www.pohadkovacesta.cz/images/foto1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15" y="3079777"/>
            <a:ext cx="4588570" cy="32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krnap.cz/data/File/hlavicky/zakladni_nastaveni/tmavozelena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5"/>
          <a:stretch/>
        </p:blipFill>
        <p:spPr bwMode="auto">
          <a:xfrm>
            <a:off x="6372000" y="936000"/>
            <a:ext cx="2656122" cy="11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np krkonoš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33777"/>
            <a:ext cx="1367999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45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1980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Protected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Landscape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1996 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Biosphere Reserve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715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km</a:t>
            </a:r>
            <a:r>
              <a:rPr lang="en-GB" sz="2000" baseline="30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hills &amp; uplands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orchid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rare species rich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grasslands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near-natural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temperate broad-leaved forests, old meadow orchards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solitary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fruit trees of different old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fruit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cultivars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reserves</a:t>
            </a:r>
            <a:endParaRPr lang="en-GB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err="1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Bílé</a:t>
            </a:r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Karpaty</a:t>
            </a:r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 – White Carpathians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pic>
        <p:nvPicPr>
          <p:cNvPr id="8" name="Picture 12" descr="http://upload.wikimedia.org/wikipedia/commons/d/d4/%C4%8Cerven%C3%BD_kame%C5%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" b="831"/>
          <a:stretch/>
        </p:blipFill>
        <p:spPr bwMode="auto">
          <a:xfrm>
            <a:off x="1420697" y="2628000"/>
            <a:ext cx="6050606" cy="36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Znak chrán&amp;ecaron;né krajinné oblasti Bílé Karpa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13" y="2466061"/>
            <a:ext cx="11183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9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0"/>
            <a:ext cx="9144000" cy="1773312"/>
          </a:xfrm>
        </p:spPr>
        <p:txBody>
          <a:bodyPr/>
          <a:lstStyle/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Four Parks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established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protect rare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unique plant &amp;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animal species</a:t>
            </a:r>
            <a:endParaRPr lang="cs-CZ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zones/belts, the strictest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prohibition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camping, making fire outside designated areas, road building, entering outside marked paths, etc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Giant </a:t>
            </a:r>
            <a:r>
              <a:rPr lang="en-GB" sz="20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Mountains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(1963,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oldest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000" indent="-252000">
              <a:buClr>
                <a:srgbClr val="00602B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Šumava</a:t>
            </a:r>
            <a:r>
              <a:rPr lang="en-GB" sz="2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Mountains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690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GB" sz="2000" baseline="30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cs-CZ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se zakulacenými rohy na opačné straně 5"/>
          <p:cNvSpPr/>
          <p:nvPr/>
        </p:nvSpPr>
        <p:spPr>
          <a:xfrm>
            <a:off x="0" y="0"/>
            <a:ext cx="9144000" cy="900000"/>
          </a:xfrm>
          <a:prstGeom prst="round2DiagRect">
            <a:avLst>
              <a:gd name="adj1" fmla="val 16667"/>
              <a:gd name="adj2" fmla="val 49524"/>
            </a:avLst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8000"/>
            <a:ext cx="9144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tx1"/>
                </a:solidFill>
                <a:effectLst/>
                <a:latin typeface="Algerian" panose="04020705040A02060702" pitchFamily="82" charset="0"/>
                <a:cs typeface="Times New Roman" panose="02020603050405020304" pitchFamily="18" charset="0"/>
              </a:rPr>
              <a:t>NATIONAL PARKS</a:t>
            </a:r>
            <a:endParaRPr lang="en-GB" sz="28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6426000"/>
            <a:ext cx="9144000" cy="432000"/>
          </a:xfrm>
          <a:prstGeom prst="rect">
            <a:avLst/>
          </a:prstGeom>
          <a:solidFill>
            <a:srgbClr val="00602B">
              <a:alpha val="49804"/>
            </a:srgbClr>
          </a:solidFill>
          <a:ln w="12700">
            <a:solidFill>
              <a:srgbClr val="0060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472" y="1947494"/>
            <a:ext cx="2233055" cy="13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4" descr="http://www.vyletnik.cz/images/vylet/krkono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r="-288" b="8663"/>
          <a:stretch/>
        </p:blipFill>
        <p:spPr bwMode="auto">
          <a:xfrm>
            <a:off x="180000" y="3384000"/>
            <a:ext cx="4320000" cy="2805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static.panoramio.com/photos/original/758855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t="4913" r="5660" b="8128"/>
          <a:stretch/>
        </p:blipFill>
        <p:spPr bwMode="auto">
          <a:xfrm>
            <a:off x="4644000" y="3384000"/>
            <a:ext cx="4320000" cy="2805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josefstepanek.cz/wp-content/uploads/2009/08/np-krkonossk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8"/>
          <a:stretch/>
        </p:blipFill>
        <p:spPr bwMode="auto">
          <a:xfrm>
            <a:off x="3450187" y="5292000"/>
            <a:ext cx="108874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josefstepanek.cz/wp-content/uploads/2009/08/np-sumav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6"/>
          <a:stretch/>
        </p:blipFill>
        <p:spPr bwMode="auto">
          <a:xfrm>
            <a:off x="7920527" y="5292000"/>
            <a:ext cx="110336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79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těrbina">
  <a:themeElements>
    <a:clrScheme name="Štěrb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Štěrbin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těrb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15692</TotalTime>
  <Words>1117</Words>
  <Application>Microsoft Office PowerPoint</Application>
  <PresentationFormat>Předvádění na obrazovce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0" baseType="lpstr">
      <vt:lpstr>Algerian</vt:lpstr>
      <vt:lpstr>Arial</vt:lpstr>
      <vt:lpstr>Calibri</vt:lpstr>
      <vt:lpstr>Constantia</vt:lpstr>
      <vt:lpstr>Segoe UI Symbol</vt:lpstr>
      <vt:lpstr>Tahoma</vt:lpstr>
      <vt:lpstr>Times New Roman</vt:lpstr>
      <vt:lpstr>Wingdings</vt:lpstr>
      <vt:lpstr>Štěrbina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</dc:title>
  <dc:creator>PC</dc:creator>
  <cp:lastModifiedBy>Dluhošová Radmila</cp:lastModifiedBy>
  <cp:revision>455</cp:revision>
  <dcterms:created xsi:type="dcterms:W3CDTF">2014-10-19T12:29:13Z</dcterms:created>
  <dcterms:modified xsi:type="dcterms:W3CDTF">2016-09-03T10:45:51Z</dcterms:modified>
</cp:coreProperties>
</file>