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80" r:id="rId1"/>
  </p:sldMasterIdLst>
  <p:notesMasterIdLst>
    <p:notesMasterId r:id="rId66"/>
  </p:notesMasterIdLst>
  <p:sldIdLst>
    <p:sldId id="474" r:id="rId2"/>
    <p:sldId id="461" r:id="rId3"/>
    <p:sldId id="475" r:id="rId4"/>
    <p:sldId id="483" r:id="rId5"/>
    <p:sldId id="482" r:id="rId6"/>
    <p:sldId id="480" r:id="rId7"/>
    <p:sldId id="462" r:id="rId8"/>
    <p:sldId id="441" r:id="rId9"/>
    <p:sldId id="464" r:id="rId10"/>
    <p:sldId id="484" r:id="rId11"/>
    <p:sldId id="442" r:id="rId12"/>
    <p:sldId id="465" r:id="rId13"/>
    <p:sldId id="468" r:id="rId14"/>
    <p:sldId id="469" r:id="rId15"/>
    <p:sldId id="443" r:id="rId16"/>
    <p:sldId id="472" r:id="rId17"/>
    <p:sldId id="486" r:id="rId18"/>
    <p:sldId id="487" r:id="rId19"/>
    <p:sldId id="444" r:id="rId20"/>
    <p:sldId id="488" r:id="rId21"/>
    <p:sldId id="445" r:id="rId22"/>
    <p:sldId id="489" r:id="rId23"/>
    <p:sldId id="512" r:id="rId24"/>
    <p:sldId id="491" r:id="rId25"/>
    <p:sldId id="492" r:id="rId26"/>
    <p:sldId id="493" r:id="rId27"/>
    <p:sldId id="446" r:id="rId28"/>
    <p:sldId id="494" r:id="rId29"/>
    <p:sldId id="447" r:id="rId30"/>
    <p:sldId id="516" r:id="rId31"/>
    <p:sldId id="530" r:id="rId32"/>
    <p:sldId id="532" r:id="rId33"/>
    <p:sldId id="533" r:id="rId34"/>
    <p:sldId id="519" r:id="rId35"/>
    <p:sldId id="521" r:id="rId36"/>
    <p:sldId id="448" r:id="rId37"/>
    <p:sldId id="534" r:id="rId38"/>
    <p:sldId id="501" r:id="rId39"/>
    <p:sldId id="449" r:id="rId40"/>
    <p:sldId id="535" r:id="rId41"/>
    <p:sldId id="502" r:id="rId42"/>
    <p:sldId id="536" r:id="rId43"/>
    <p:sldId id="503" r:id="rId44"/>
    <p:sldId id="542" r:id="rId45"/>
    <p:sldId id="451" r:id="rId46"/>
    <p:sldId id="537" r:id="rId47"/>
    <p:sldId id="540" r:id="rId48"/>
    <p:sldId id="511" r:id="rId49"/>
    <p:sldId id="544" r:id="rId50"/>
    <p:sldId id="509" r:id="rId51"/>
    <p:sldId id="547" r:id="rId52"/>
    <p:sldId id="549" r:id="rId53"/>
    <p:sldId id="508" r:id="rId54"/>
    <p:sldId id="550" r:id="rId55"/>
    <p:sldId id="454" r:id="rId56"/>
    <p:sldId id="455" r:id="rId57"/>
    <p:sldId id="552" r:id="rId58"/>
    <p:sldId id="553" r:id="rId59"/>
    <p:sldId id="514" r:id="rId60"/>
    <p:sldId id="456" r:id="rId61"/>
    <p:sldId id="504" r:id="rId62"/>
    <p:sldId id="515" r:id="rId63"/>
    <p:sldId id="505" r:id="rId64"/>
    <p:sldId id="288" r:id="rId6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2B"/>
    <a:srgbClr val="B8E18B"/>
    <a:srgbClr val="009A46"/>
    <a:srgbClr val="920000"/>
    <a:srgbClr val="004D86"/>
    <a:srgbClr val="D2ECB6"/>
    <a:srgbClr val="007434"/>
    <a:srgbClr val="57B7FF"/>
    <a:srgbClr val="FFDB69"/>
    <a:srgbClr val="FFD0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81" autoAdjust="0"/>
    <p:restoredTop sz="94591" autoAdjust="0"/>
  </p:normalViewPr>
  <p:slideViewPr>
    <p:cSldViewPr>
      <p:cViewPr varScale="1">
        <p:scale>
          <a:sx n="130" d="100"/>
          <a:sy n="130" d="100"/>
        </p:scale>
        <p:origin x="1194" y="126"/>
      </p:cViewPr>
      <p:guideLst>
        <p:guide orient="horz" pos="2160"/>
        <p:guide pos="2880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1ED097-D199-4905-AA77-3F50B3078DB9}" type="datetimeFigureOut">
              <a:rPr lang="en-GB" smtClean="0"/>
              <a:t>05/11/2024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D29981-DEC9-48B0-95EC-F6FD804432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158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29981-DEC9-48B0-95EC-F6FD8044327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605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29981-DEC9-48B0-95EC-F6FD8044327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464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29981-DEC9-48B0-95EC-F6FD8044327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182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/>
              <a:ahLst/>
              <a:cxnLst>
                <a:cxn ang="0">
                  <a:pos x="5311" y="3209"/>
                </a:cxn>
                <a:cxn ang="0">
                  <a:pos x="0" y="3689"/>
                </a:cxn>
                <a:cxn ang="0">
                  <a:pos x="0" y="9"/>
                </a:cxn>
                <a:cxn ang="0">
                  <a:pos x="5328" y="0"/>
                </a:cxn>
                <a:cxn ang="0">
                  <a:pos x="5311" y="320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</p:grpSp>
      <p:sp>
        <p:nvSpPr>
          <p:cNvPr id="7680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7680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D5B3D9-0F7E-4C4E-85A9-B4B249845C4C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125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01EA73-D6BC-4A71-9988-752268BA9B06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204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C595EC-728F-4C20-A936-8575E55F3227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914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3924300"/>
            <a:ext cx="8229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C13AD7-09D2-43CF-A0C0-C181DF00B021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356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7F9D03-F339-4888-BFC9-0C6745BEE4DB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066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FF1B3D-4233-44A2-BD25-6851A8E9AB16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234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610794-F01F-4315-A480-2471063C34E1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370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13B3A3-9320-40CF-953A-3C483507A43A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444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BAE7B3-8116-40C0-B884-E9A36ACB5C0F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866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31F1AA-AA7E-4522-A0A6-8E9D113BD81B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084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F40E5C-07CC-40C8-9F46-56E74D5AE2EC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901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1DA9E4-EBCE-44D4-B7A2-0A187A66E324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041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CF32B9-BABD-477A-9BC6-01481AA0A696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584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C4108B-D7AE-4459-B91A-39DF7C97026F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250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A781D0-77E9-48F5-86DD-D0CBDC29CEC5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566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AB3B15-DABD-4A34-8391-01783FDCA25F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988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D2ECB6"/>
          </a:fgClr>
          <a:bgClr>
            <a:srgbClr val="009A46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75779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75780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/>
              <a:ahLst/>
              <a:cxnLst>
                <a:cxn ang="0">
                  <a:pos x="4560" y="932"/>
                </a:cxn>
                <a:cxn ang="0">
                  <a:pos x="0" y="1199"/>
                </a:cxn>
                <a:cxn ang="0">
                  <a:pos x="0" y="0"/>
                </a:cxn>
                <a:cxn ang="0">
                  <a:pos x="4562" y="0"/>
                </a:cxn>
                <a:cxn ang="0">
                  <a:pos x="4560" y="932"/>
                </a:cxn>
                <a:cxn ang="0">
                  <a:pos x="4560" y="932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</p:grpSp>
      <p:sp>
        <p:nvSpPr>
          <p:cNvPr id="7578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7578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578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578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0E68CF-B954-415F-96C3-41A7268915F2}" type="slidenum">
              <a:rPr lang="cs-CZ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81395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microsoft.com/office/2007/relationships/hdphoto" Target="../media/hdphoto2.wdp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1.jpeg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114.jpeg"/><Relationship Id="rId7" Type="http://schemas.openxmlformats.org/officeDocument/2006/relationships/image" Target="../media/image117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6.jpeg"/><Relationship Id="rId5" Type="http://schemas.microsoft.com/office/2007/relationships/hdphoto" Target="../media/hdphoto3.wdp"/><Relationship Id="rId4" Type="http://schemas.openxmlformats.org/officeDocument/2006/relationships/image" Target="../media/image11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120.png"/><Relationship Id="rId7" Type="http://schemas.openxmlformats.org/officeDocument/2006/relationships/image" Target="../media/image122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5.wdp"/><Relationship Id="rId5" Type="http://schemas.openxmlformats.org/officeDocument/2006/relationships/image" Target="../media/image121.png"/><Relationship Id="rId4" Type="http://schemas.microsoft.com/office/2007/relationships/hdphoto" Target="../media/hdphoto4.wdp"/><Relationship Id="rId9" Type="http://schemas.openxmlformats.org/officeDocument/2006/relationships/image" Target="../media/image1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7" Type="http://schemas.openxmlformats.org/officeDocument/2006/relationships/image" Target="../media/image130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image" Target="../media/image132.jpeg"/><Relationship Id="rId7" Type="http://schemas.openxmlformats.org/officeDocument/2006/relationships/image" Target="../media/image135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image" Target="../media/image138.jpeg"/><Relationship Id="rId7" Type="http://schemas.microsoft.com/office/2007/relationships/hdphoto" Target="../media/hdphoto6.wdp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1.pn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7" Type="http://schemas.openxmlformats.org/officeDocument/2006/relationships/image" Target="../media/image149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7" Type="http://schemas.openxmlformats.org/officeDocument/2006/relationships/image" Target="../media/image166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1.jpeg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7" Type="http://schemas.openxmlformats.org/officeDocument/2006/relationships/image" Target="../media/image177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6.jpeg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3" Type="http://schemas.openxmlformats.org/officeDocument/2006/relationships/image" Target="../media/image179.jpeg"/><Relationship Id="rId7" Type="http://schemas.openxmlformats.org/officeDocument/2006/relationships/image" Target="../media/image183.pn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2.png"/><Relationship Id="rId11" Type="http://schemas.openxmlformats.org/officeDocument/2006/relationships/image" Target="../media/image187.png"/><Relationship Id="rId5" Type="http://schemas.openxmlformats.org/officeDocument/2006/relationships/image" Target="../media/image181.jpeg"/><Relationship Id="rId10" Type="http://schemas.openxmlformats.org/officeDocument/2006/relationships/image" Target="../media/image186.png"/><Relationship Id="rId4" Type="http://schemas.openxmlformats.org/officeDocument/2006/relationships/image" Target="../media/image180.jpeg"/><Relationship Id="rId9" Type="http://schemas.openxmlformats.org/officeDocument/2006/relationships/image" Target="../media/image18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2.jpeg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6.jpeg"/><Relationship Id="rId4" Type="http://schemas.openxmlformats.org/officeDocument/2006/relationships/image" Target="../media/image195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jpeg"/><Relationship Id="rId3" Type="http://schemas.openxmlformats.org/officeDocument/2006/relationships/image" Target="../media/image198.jpeg"/><Relationship Id="rId7" Type="http://schemas.openxmlformats.org/officeDocument/2006/relationships/image" Target="../media/image202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1.jpeg"/><Relationship Id="rId11" Type="http://schemas.openxmlformats.org/officeDocument/2006/relationships/image" Target="../media/image206.jpeg"/><Relationship Id="rId5" Type="http://schemas.openxmlformats.org/officeDocument/2006/relationships/image" Target="../media/image200.jpeg"/><Relationship Id="rId10" Type="http://schemas.openxmlformats.org/officeDocument/2006/relationships/image" Target="../media/image205.jpeg"/><Relationship Id="rId4" Type="http://schemas.openxmlformats.org/officeDocument/2006/relationships/image" Target="../media/image199.jpeg"/><Relationship Id="rId9" Type="http://schemas.openxmlformats.org/officeDocument/2006/relationships/image" Target="../media/image20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0.jpeg"/><Relationship Id="rId4" Type="http://schemas.openxmlformats.org/officeDocument/2006/relationships/image" Target="../media/image20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4.jpeg"/><Relationship Id="rId4" Type="http://schemas.openxmlformats.org/officeDocument/2006/relationships/image" Target="../media/image2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8.jpeg"/><Relationship Id="rId4" Type="http://schemas.openxmlformats.org/officeDocument/2006/relationships/image" Target="../media/image21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7" Type="http://schemas.openxmlformats.org/officeDocument/2006/relationships/image" Target="../media/image227.pn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6.png"/><Relationship Id="rId5" Type="http://schemas.openxmlformats.org/officeDocument/2006/relationships/image" Target="../media/image225.png"/><Relationship Id="rId4" Type="http://schemas.openxmlformats.org/officeDocument/2006/relationships/image" Target="../media/image22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1.jpeg"/><Relationship Id="rId4" Type="http://schemas.openxmlformats.org/officeDocument/2006/relationships/image" Target="../media/image23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7" Type="http://schemas.openxmlformats.org/officeDocument/2006/relationships/image" Target="../media/image237.jpeg"/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6.jpeg"/><Relationship Id="rId5" Type="http://schemas.openxmlformats.org/officeDocument/2006/relationships/image" Target="../media/image235.jpeg"/><Relationship Id="rId4" Type="http://schemas.openxmlformats.org/officeDocument/2006/relationships/image" Target="../media/image234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39.png"/><Relationship Id="rId7" Type="http://schemas.openxmlformats.org/officeDocument/2006/relationships/image" Target="../media/image241.png"/><Relationship Id="rId12" Type="http://schemas.microsoft.com/office/2007/relationships/hdphoto" Target="../media/hdphoto11.wdp"/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8.wdp"/><Relationship Id="rId11" Type="http://schemas.openxmlformats.org/officeDocument/2006/relationships/image" Target="../media/image243.png"/><Relationship Id="rId5" Type="http://schemas.openxmlformats.org/officeDocument/2006/relationships/image" Target="../media/image240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24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jpeg"/><Relationship Id="rId3" Type="http://schemas.openxmlformats.org/officeDocument/2006/relationships/image" Target="../media/image245.jpeg"/><Relationship Id="rId7" Type="http://schemas.openxmlformats.org/officeDocument/2006/relationships/image" Target="../media/image249.jpeg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8.jpeg"/><Relationship Id="rId5" Type="http://schemas.openxmlformats.org/officeDocument/2006/relationships/image" Target="../media/image247.jpeg"/><Relationship Id="rId10" Type="http://schemas.openxmlformats.org/officeDocument/2006/relationships/image" Target="../media/image252.jpeg"/><Relationship Id="rId4" Type="http://schemas.openxmlformats.org/officeDocument/2006/relationships/image" Target="../media/image246.jpeg"/><Relationship Id="rId9" Type="http://schemas.openxmlformats.org/officeDocument/2006/relationships/image" Target="../media/image25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7" Type="http://schemas.openxmlformats.org/officeDocument/2006/relationships/image" Target="../media/image258.jpeg"/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7.jpeg"/><Relationship Id="rId5" Type="http://schemas.openxmlformats.org/officeDocument/2006/relationships/image" Target="../media/image256.jpeg"/><Relationship Id="rId4" Type="http://schemas.openxmlformats.org/officeDocument/2006/relationships/image" Target="../media/image25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eg"/><Relationship Id="rId7" Type="http://schemas.openxmlformats.org/officeDocument/2006/relationships/image" Target="../media/image264.png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3.png"/><Relationship Id="rId5" Type="http://schemas.openxmlformats.org/officeDocument/2006/relationships/image" Target="../media/image262.png"/><Relationship Id="rId4" Type="http://schemas.openxmlformats.org/officeDocument/2006/relationships/image" Target="../media/image26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areknohavica.cz/jaromir-nohavica-v-jednom-dumku/" TargetMode="External"/><Relationship Id="rId2" Type="http://schemas.openxmlformats.org/officeDocument/2006/relationships/hyperlink" Target="https://www.youtube.com/watch?v=itCMk4PaSt8" TargetMode="Externa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ceskatelevize.cz/ivysilani/1102732990-folklorika/413236100141001-s-prajzaky-ke-korenum-moravstiny/titulky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jpeg"/><Relationship Id="rId2" Type="http://schemas.openxmlformats.org/officeDocument/2006/relationships/hyperlink" Target="https://www.youtube.com/watch?v=5aBlkKeUkIk" TargetMode="Externa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jpeg"/><Relationship Id="rId3" Type="http://schemas.openxmlformats.org/officeDocument/2006/relationships/image" Target="../media/image266.jpeg"/><Relationship Id="rId7" Type="http://schemas.openxmlformats.org/officeDocument/2006/relationships/image" Target="../media/image270.jpeg"/><Relationship Id="rId2" Type="http://schemas.openxmlformats.org/officeDocument/2006/relationships/hyperlink" Target="https://www.youtube.com/watch?v=GxrOXluE9xc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9.jpeg"/><Relationship Id="rId5" Type="http://schemas.openxmlformats.org/officeDocument/2006/relationships/image" Target="../media/image268.jpeg"/><Relationship Id="rId4" Type="http://schemas.openxmlformats.org/officeDocument/2006/relationships/image" Target="../media/image26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12.wdp"/><Relationship Id="rId5" Type="http://schemas.openxmlformats.org/officeDocument/2006/relationships/image" Target="../media/image275.png"/><Relationship Id="rId4" Type="http://schemas.openxmlformats.org/officeDocument/2006/relationships/image" Target="../media/image274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se zakulacenými rohy na opačné straně 6"/>
          <p:cNvSpPr/>
          <p:nvPr/>
        </p:nvSpPr>
        <p:spPr>
          <a:xfrm>
            <a:off x="0" y="0"/>
            <a:ext cx="9144000" cy="1521012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72000"/>
            <a:ext cx="9144000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4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CULTURAL HERITAGE </a:t>
            </a:r>
            <a:endParaRPr lang="cs-CZ" sz="4800" b="1" dirty="0" smtClean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  <a:p>
            <a:pPr eaLnBrk="1" hangingPunct="1"/>
            <a:r>
              <a:rPr lang="en-GB" sz="4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OF </a:t>
            </a:r>
            <a:r>
              <a:rPr lang="cs-CZ" sz="4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Czech </a:t>
            </a:r>
            <a:r>
              <a:rPr lang="en-GB" sz="4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SILESIA</a:t>
            </a:r>
            <a:endParaRPr lang="en-GB" sz="4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2" name="AutoShape 12" descr="Výsledek obrázku pro ireland in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Obdélník 9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00602B">
              <a:alpha val="49804"/>
            </a:srgbClr>
          </a:solidFill>
          <a:ln w="12700">
            <a:solidFill>
              <a:srgbClr val="00602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pic>
        <p:nvPicPr>
          <p:cNvPr id="2052" name="Picture 4" descr="Výsledek obrázku pro mapa slezs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000" y="1944000"/>
            <a:ext cx="5371439" cy="41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&amp;Ccaron;eské Slezsko po roce 1920 na map&amp;ecaron; &amp;Ccaron;eské republik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10" y="1980000"/>
            <a:ext cx="3501696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upload.wikimedia.org/wikipedia/commons/thumb/d/dd/Silesia.svg/491px-Silesia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0" y="4200595"/>
            <a:ext cx="1441658" cy="17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9419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2" descr="Výsledek obrázku pro ireland in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Obdélník se zakulacenými rohy na opačné straně 5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21510" name="Picture 6" descr="Výsledek obrázku pro haví&amp;rcaron;ov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" r="877"/>
          <a:stretch/>
        </p:blipFill>
        <p:spPr bwMode="auto">
          <a:xfrm>
            <a:off x="4824000" y="1116000"/>
            <a:ext cx="3726000" cy="262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 descr="Výsledek obrázku pro v&amp;ecaron;&amp;zcaron;i&amp;ccaron;ky porub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7"/>
          <a:stretch/>
        </p:blipFill>
        <p:spPr bwMode="auto">
          <a:xfrm>
            <a:off x="612000" y="1116000"/>
            <a:ext cx="3724275" cy="262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3204000" y="1188000"/>
            <a:ext cx="864000" cy="288000"/>
          </a:xfrm>
        </p:spPr>
        <p:txBody>
          <a:bodyPr/>
          <a:lstStyle/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en-GB" sz="1400" b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Věžičky</a:t>
            </a:r>
            <a:endParaRPr lang="cs-CZ" sz="1400" b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Zástupný symbol pro text 2"/>
          <p:cNvSpPr txBox="1">
            <a:spLocks/>
          </p:cNvSpPr>
          <p:nvPr/>
        </p:nvSpPr>
        <p:spPr bwMode="auto">
          <a:xfrm>
            <a:off x="6120000" y="3456000"/>
            <a:ext cx="1476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r>
              <a:rPr lang="en-GB" sz="1400" b="1" kern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House of culture</a:t>
            </a:r>
            <a:endParaRPr lang="cs-CZ" sz="1400" b="1" kern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8000" indent="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endParaRPr lang="cs-CZ" sz="1900" kern="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8" descr="Výsledek obrázku pro haví&amp;rcaron;ov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5"/>
          <a:stretch/>
        </p:blipFill>
        <p:spPr bwMode="auto">
          <a:xfrm>
            <a:off x="4824000" y="3924000"/>
            <a:ext cx="3724275" cy="266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http://thinkostrava.cz/cs/component/joomgallery/image?view=image&amp;format=raw&amp;type=orig&amp;id=8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00" y="3924000"/>
            <a:ext cx="3726000" cy="266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Poruba &amp; Havířov</a:t>
            </a:r>
            <a:endParaRPr lang="en-GB" sz="28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3782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5940000"/>
          </a:xfrm>
        </p:spPr>
        <p:txBody>
          <a:bodyPr/>
          <a:lstStyle/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Wars, industrialisation, mining, urbanisation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expulsion &amp; resettlement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0">
              <a:spcBef>
                <a:spcPts val="300"/>
              </a:spcBef>
              <a:buClr>
                <a:srgbClr val="00602B"/>
              </a:buClr>
              <a:buSzPct val="100000"/>
              <a:buNone/>
            </a:pP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→ </a:t>
            </a: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part of tangible heritage destroyed &amp; most intangible heritage forgotten</a:t>
            </a: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Three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larger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historical town centres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Opava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Krnov,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Bruntál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Modern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industrial towns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Ostrava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Karviná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Orlová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&amp;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their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surroundings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Less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populated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mountain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foothill areas of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Beskydy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Jeseníky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Mountains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12" descr="Výsledek obrázku pro ireland in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Obdélník se zakulacenými rohy na opačné straně 5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TANGIBLE CULTURAL HERITAGE</a:t>
            </a:r>
          </a:p>
        </p:txBody>
      </p:sp>
      <p:sp>
        <p:nvSpPr>
          <p:cNvPr id="8" name="Obdélník 7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00602B">
              <a:alpha val="49804"/>
            </a:srgbClr>
          </a:solidFill>
          <a:ln w="12700">
            <a:solidFill>
              <a:srgbClr val="00602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9" name="Obdélník 8"/>
          <p:cNvSpPr>
            <a:spLocks noChangeArrowheads="1"/>
          </p:cNvSpPr>
          <p:nvPr/>
        </p:nvSpPr>
        <p:spPr bwMode="auto">
          <a:xfrm>
            <a:off x="0" y="639000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  <a:r>
              <a:rPr lang="cs-C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Czech Silesia </a:t>
            </a:r>
            <a:r>
              <a:rPr lang="cs-C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eleven National Cultural Monuments; 3 castles, 2 religious objects, 2 industrial sites, 2 WWII monuments, 2 solitaire samples</a:t>
            </a:r>
            <a:endParaRPr lang="en-GB" altLang="en-US" sz="1400" b="1" dirty="0" smtClean="0">
              <a:latin typeface="Constantia"/>
              <a:cs typeface="Times New Roman" pitchFamily="18" charset="0"/>
            </a:endParaRPr>
          </a:p>
        </p:txBody>
      </p:sp>
      <p:pic>
        <p:nvPicPr>
          <p:cNvPr id="10" name="Picture 18" descr="http://www.historickasidla.cz/galerie/obrazky/imager.php?img=524780&amp;x=600&amp;y=1024&amp;hash=86f379b3bd413e5958f1e74fcd3b2157&amp;ratio=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5" b="3726"/>
          <a:stretch/>
        </p:blipFill>
        <p:spPr bwMode="auto">
          <a:xfrm>
            <a:off x="4171035" y="2664000"/>
            <a:ext cx="2272380" cy="36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0" descr="Výsledek obrázku pro historické centrum krnov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7" t="20349" r="31082"/>
          <a:stretch/>
        </p:blipFill>
        <p:spPr bwMode="auto">
          <a:xfrm>
            <a:off x="6624000" y="3204000"/>
            <a:ext cx="2302586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6" name="Picture 14" descr="Výsledek obrázku pro historické centrum bruntál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79" y="3204000"/>
            <a:ext cx="3775171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9616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4932000"/>
          </a:xfrm>
        </p:spPr>
        <p:txBody>
          <a:bodyPr/>
          <a:lstStyle/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Chateau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Bruntál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1900" i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Freudenthal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GB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century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century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rebuilt Renaissance 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18 century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Baroque adaptation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Picture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gallery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library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armoury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Rococo paintings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Arcade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gallery around triangle courtyard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Park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16 century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remains of town walls with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bastion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Sala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Terrena</a:t>
            </a:r>
            <a:endParaRPr lang="cs-CZ" sz="19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Teutonic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Order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German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Order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1621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1945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National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Cultural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Monument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2001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12" descr="Výsledek obrázku pro ireland in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Obdélník se zakulacenými rohy na opačné straně 5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Castles &amp;</a:t>
            </a:r>
            <a:r>
              <a:rPr lang="cs-CZ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chateaux</a:t>
            </a:r>
            <a:r>
              <a:rPr lang="cs-CZ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seats 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of wealthy </a:t>
            </a:r>
            <a:r>
              <a:rPr lang="en-GB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&amp; 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influential owners</a:t>
            </a:r>
          </a:p>
        </p:txBody>
      </p:sp>
      <p:pic>
        <p:nvPicPr>
          <p:cNvPr id="8" name="Picture 40" descr="http://upload.wikimedia.org/wikipedia/commons/thumb/5/56/Brunt%C3%A1l,_z%C3%A1mek,_n%C3%A1dvo%C5%99%C3%AD_01.jpg/360px-Brunt%C3%A1l,_z%C3%A1mek,_n%C3%A1dvo%C5%99%C3%AD_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7"/>
          <a:stretch/>
        </p:blipFill>
        <p:spPr bwMode="auto">
          <a:xfrm>
            <a:off x="360000" y="3888000"/>
            <a:ext cx="2204271" cy="27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nd06.jxs.cz/456/118/235f812ace_94197872_o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4"/>
          <a:stretch/>
        </p:blipFill>
        <p:spPr bwMode="auto">
          <a:xfrm>
            <a:off x="6048000" y="1008000"/>
            <a:ext cx="2880000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6" descr="http://www.portalymest.cz/obrazky/zamek-a-muzeum-bruntal-2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" r="1282" b="10831"/>
          <a:stretch/>
        </p:blipFill>
        <p:spPr bwMode="auto">
          <a:xfrm>
            <a:off x="6048000" y="4788000"/>
            <a:ext cx="2880000" cy="18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2" descr="http://mail.vyletnik.cz/images/vylet/uzivatele/vlasta79/bruntal-04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000" y="2772000"/>
            <a:ext cx="2880000" cy="18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8" descr="http://www.mubruntal.cz/VismoOnline_ActionScripts/Image.ashx?id_org=1316&amp;id_obrazky=62894&amp;datum=3.12.2013+16%3A31%3A03"/>
          <p:cNvPicPr>
            <a:picLocks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2836861" y="4324271"/>
            <a:ext cx="2938549" cy="18994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5140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4932000"/>
          </a:xfrm>
        </p:spPr>
        <p:txBody>
          <a:bodyPr/>
          <a:lstStyle/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Chateau </a:t>
            </a:r>
            <a:r>
              <a:rPr lang="en-GB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Hradec </a:t>
            </a:r>
            <a:r>
              <a:rPr lang="en-GB" sz="1900" b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nad</a:t>
            </a:r>
            <a:r>
              <a:rPr lang="en-GB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b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Moravicí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1900" i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Grätz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1060 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first mention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GB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century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royal castle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→</a:t>
            </a: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Passed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Nicholas I, Duke of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Opava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Mikuláš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Opavský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White Chateau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site of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Přemyslid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castle</a:t>
            </a:r>
            <a:endParaRPr lang="cs-CZ" sz="19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8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century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rebuilt Renaissance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1796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rebuilt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Empire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White Tower &amp; Red Chateau – Neo-Gothic, 19 century</a:t>
            </a: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Landscape</a:t>
            </a:r>
            <a:r>
              <a:rPr lang="cs-CZ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park (19 century)</a:t>
            </a: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Lichnowsky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family – until 1945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National Cultural Monument</a:t>
            </a:r>
            <a:r>
              <a:rPr lang="cs-CZ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2001</a:t>
            </a:r>
            <a:endParaRPr lang="cs-CZ" sz="19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en-GB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4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cs-CZ" sz="1800" dirty="0" smtClean="0"/>
          </a:p>
          <a:p>
            <a:pPr marL="504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cs-CZ" sz="1800" dirty="0" smtClean="0"/>
          </a:p>
          <a:p>
            <a:pPr marL="504000" lvl="1">
              <a:spcBef>
                <a:spcPts val="400"/>
              </a:spcBef>
              <a:buClr>
                <a:schemeClr val="accent1">
                  <a:lumMod val="50000"/>
                </a:schemeClr>
              </a:buClr>
            </a:pPr>
            <a:endParaRPr lang="en-GB" sz="1800" dirty="0" smtClean="0"/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12" descr="Výsledek obrázku pro ireland in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Obdélník se zakulacenými rohy na opačné straně 5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00602B">
              <a:alpha val="49804"/>
            </a:srgbClr>
          </a:solidFill>
          <a:ln w="12700">
            <a:solidFill>
              <a:srgbClr val="00602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0" name="Obdélník 9"/>
          <p:cNvSpPr>
            <a:spLocks noChangeArrowheads="1"/>
          </p:cNvSpPr>
          <p:nvPr/>
        </p:nvSpPr>
        <p:spPr bwMode="auto">
          <a:xfrm>
            <a:off x="0" y="6480000"/>
            <a:ext cx="914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Queen-widow </a:t>
            </a:r>
            <a:r>
              <a:rPr lang="en-GB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Kunigunda</a:t>
            </a:r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settled </a:t>
            </a:r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here after </a:t>
            </a:r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death </a:t>
            </a:r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Ottokar</a:t>
            </a:r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 </a:t>
            </a:r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Marchfeld</a:t>
            </a:r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1278</a:t>
            </a:r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cs-CZ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lived </a:t>
            </a:r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here with </a:t>
            </a:r>
            <a:r>
              <a:rPr lang="en-GB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Zavis</a:t>
            </a:r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Falkenstein</a:t>
            </a:r>
            <a:endParaRPr lang="en-GB" altLang="en-US" sz="1400" dirty="0" smtClean="0">
              <a:solidFill>
                <a:prstClr val="white"/>
              </a:solidFill>
              <a:latin typeface="Constantia"/>
              <a:cs typeface="Times New Roman" pitchFamily="18" charset="0"/>
            </a:endParaRPr>
          </a:p>
        </p:txBody>
      </p:sp>
      <p:pic>
        <p:nvPicPr>
          <p:cNvPr id="11" name="Picture 18" descr="http://www.zamek-hradec.cz/data/titulka/0csleft_1_big.jpg?gcm_date=143211966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4" t="9412" r="9941" b="5519"/>
          <a:stretch/>
        </p:blipFill>
        <p:spPr bwMode="auto">
          <a:xfrm>
            <a:off x="6615060" y="3096000"/>
            <a:ext cx="2141879" cy="32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0" descr="http://www.npu.cz/download/1279784854/Interi%C3%A9r+2+-+erbovn%C3%A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9"/>
          <a:stretch/>
        </p:blipFill>
        <p:spPr bwMode="auto">
          <a:xfrm>
            <a:off x="6408000" y="1055776"/>
            <a:ext cx="2556000" cy="18684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upload.wikimedia.org/wikipedia/commons/thumb/2/2f/Hradec5_396388-1382.jpg/1024px-Hradec5_396388-138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4" t="10418" r="12373" b="15465"/>
          <a:stretch/>
        </p:blipFill>
        <p:spPr bwMode="auto">
          <a:xfrm>
            <a:off x="2777060" y="4049879"/>
            <a:ext cx="3551927" cy="2160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http://foto4.cz/images/opavsko/moravice/hradec-nad-moravici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" b="9991"/>
          <a:stretch/>
        </p:blipFill>
        <p:spPr bwMode="auto">
          <a:xfrm>
            <a:off x="360000" y="3924000"/>
            <a:ext cx="2130987" cy="24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Castles &amp;</a:t>
            </a:r>
            <a:r>
              <a:rPr lang="cs-CZ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chateaux</a:t>
            </a:r>
            <a:endParaRPr lang="en-GB" sz="40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2304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4932000"/>
          </a:xfrm>
        </p:spPr>
        <p:txBody>
          <a:bodyPr/>
          <a:lstStyle/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Chateu</a:t>
            </a: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b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Jánský</a:t>
            </a:r>
            <a:r>
              <a:rPr lang="en-GB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b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vrch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1900" i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Schloß</a:t>
            </a:r>
            <a:r>
              <a:rPr lang="en-GB" sz="1900" i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i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Johannesberg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hill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above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Javorník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900" i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Jauernig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part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Duchy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Nysa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14 centuries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Prince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Bolko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 of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Svídnik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Świdnica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beginning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16 century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Prince-bishops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Breslau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/16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centuries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rebuilt Renaissance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18 century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rebuilt Baroque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National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Cultural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Monument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2002</a:t>
            </a:r>
            <a:endParaRPr lang="cs-CZ" sz="2000" dirty="0">
              <a:solidFill>
                <a:schemeClr val="accent4">
                  <a:lumMod val="1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12" descr="Výsledek obrázku pro ireland in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Obdélník se zakulacenými rohy na opačné straně 5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pic>
        <p:nvPicPr>
          <p:cNvPr id="1028" name="Picture 4" descr="Výsledek obrázku pro jánský vrch záme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"/>
          <a:stretch/>
        </p:blipFill>
        <p:spPr bwMode="auto">
          <a:xfrm>
            <a:off x="324000" y="3276000"/>
            <a:ext cx="3537563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Zámek Jánský vrch M&amp;ecaron;sto Javorník, er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6" t="17349" r="14967" b="20644"/>
          <a:stretch/>
        </p:blipFill>
        <p:spPr bwMode="auto">
          <a:xfrm>
            <a:off x="6444000" y="1096210"/>
            <a:ext cx="2376000" cy="1567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Výsledek obrázku pro jánský vrch zám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000" y="2880000"/>
            <a:ext cx="2376000" cy="31653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://stc.npu.cz/download/1343293633/JV-3.patro1_200+532x8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451" y="3276000"/>
            <a:ext cx="2130660" cy="320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Castles &amp;</a:t>
            </a:r>
            <a:r>
              <a:rPr lang="cs-CZ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chateaux</a:t>
            </a:r>
            <a:endParaRPr lang="en-GB" sz="40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8946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99999"/>
            <a:ext cx="9144000" cy="5455777"/>
          </a:xfrm>
        </p:spPr>
        <p:txBody>
          <a:bodyPr/>
          <a:lstStyle/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Silesian </a:t>
            </a:r>
            <a:r>
              <a:rPr lang="en-GB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Ostrava </a:t>
            </a: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Castle</a:t>
            </a:r>
            <a:endParaRPr lang="cs-CZ" sz="1900" b="1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century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guarding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castle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 border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Moravia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Dukes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Opole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century</a:t>
            </a:r>
            <a:r>
              <a:rPr lang="cs-CZ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rebuilt Renaissance style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1714</a:t>
            </a:r>
            <a:r>
              <a:rPr lang="cs-CZ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1945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Wilczek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von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Guttenland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Vlčkové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z 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Dobré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Zemice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→</a:t>
            </a:r>
            <a:endParaRPr lang="cs-CZ" sz="19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Mining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Castle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dropped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16 metres</a:t>
            </a:r>
            <a:r>
              <a:rPr lang="cs-CZ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→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became ruin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Torso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original palace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Baroque gate &amp;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adjoining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wings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survived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Frýdek</a:t>
            </a: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Castle</a:t>
            </a:r>
            <a:endParaRPr lang="cs-CZ" sz="1900" b="1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14 century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Casimir I Duke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Těšín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1900" i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Teschen</a:t>
            </a:r>
            <a:r>
              <a:rPr lang="en-GB" sz="1900" i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900" i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Cieszyn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protect trade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route from Moravia to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Silesia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century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rebuilt Renaissance 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 century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rebuilt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Classicist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1918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possession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Czechoslovak</a:t>
            </a:r>
            <a:r>
              <a:rPr lang="cs-CZ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ia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Seat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Museum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Beskydy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Region 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12" descr="Výsledek obrázku pro ireland in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Obdélník se zakulacenými rohy na opačné straně 5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Castles &amp;</a:t>
            </a:r>
            <a:r>
              <a:rPr lang="cs-CZ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chateaux</a:t>
            </a:r>
            <a:endParaRPr lang="en-GB" sz="40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9" name="Picture 8" descr="http://www.otevrte13komnatu.cz/img/b4/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000" y="972000"/>
            <a:ext cx="2952000" cy="1452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Výsledek obrázku pro frýdecký zámek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7" b="18768"/>
          <a:stretch/>
        </p:blipFill>
        <p:spPr bwMode="auto">
          <a:xfrm>
            <a:off x="6627730" y="2526211"/>
            <a:ext cx="1792539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Výsledek obrázku pro frýdecký zámek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0" t="9217" r="6908" b="7002"/>
          <a:stretch/>
        </p:blipFill>
        <p:spPr bwMode="auto">
          <a:xfrm>
            <a:off x="6048000" y="4248000"/>
            <a:ext cx="2952000" cy="20809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bdélník 19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00602B">
              <a:alpha val="49804"/>
            </a:srgbClr>
          </a:solidFill>
          <a:ln w="12700">
            <a:solidFill>
              <a:srgbClr val="00602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21" name="Obdélník 20"/>
          <p:cNvSpPr>
            <a:spLocks noChangeArrowheads="1"/>
          </p:cNvSpPr>
          <p:nvPr/>
        </p:nvSpPr>
        <p:spPr bwMode="auto">
          <a:xfrm>
            <a:off x="0" y="6480000"/>
            <a:ext cx="914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cs-CZ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Demolition </a:t>
            </a:r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assessment </a:t>
            </a:r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1954</a:t>
            </a:r>
            <a:r>
              <a:rPr lang="cs-CZ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recently </a:t>
            </a:r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restored &amp; </a:t>
            </a:r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completed with </a:t>
            </a:r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modern </a:t>
            </a:r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imitation of castle premises</a:t>
            </a:r>
            <a:endParaRPr lang="en-GB" altLang="en-US" sz="1400" dirty="0" smtClean="0">
              <a:solidFill>
                <a:prstClr val="white"/>
              </a:solidFill>
              <a:latin typeface="Constanti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6094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5913376"/>
          </a:xfrm>
        </p:spPr>
        <p:txBody>
          <a:bodyPr/>
          <a:lstStyle/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Edelštejn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900" i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Edelstein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cs-CZ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Cukmantl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First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mentioned 1281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built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Bohemian king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protect Moravian-Silesian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border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silver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mines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Repeatedly pledged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15 century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Hussite base against Catholic Silesia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→</a:t>
            </a: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Seized &amp; demolished by Bishop of Breslau </a:t>
            </a: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1900" b="1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1900" b="1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Kaltenštejn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1900" i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Kaltenstein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GB" sz="2000" i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Schwarzwasser</a:t>
            </a:r>
            <a:r>
              <a:rPr lang="en-GB" sz="2000" i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Černá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Voda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First mentioned 1295</a:t>
            </a: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Possession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Bishop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Breslau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Repeatedly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pledged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maintained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15 century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Partly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demolished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16 century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Bergfried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free-standing tower) 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12" descr="Výsledek obrázku pro ireland in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Obdélník se zakulacenými rohy na opačné straně 5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ruins of castles</a:t>
            </a:r>
            <a:endParaRPr lang="en-GB" sz="40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13326" name="Picture 14" descr="Z&amp;rcaron;ícenina hradu Edelštej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044000"/>
            <a:ext cx="3017673" cy="22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8" name="Picture 26" descr="Výsledek obrázku pro Kaltenštej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486" y="4149080"/>
            <a:ext cx="3026580" cy="22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412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5913376"/>
          </a:xfrm>
        </p:spPr>
        <p:txBody>
          <a:bodyPr/>
          <a:lstStyle/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Fulštejn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1900" i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Füllstein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until 1950;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Bohušov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near Bruntál)</a:t>
            </a: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Built in 1255</a:t>
            </a: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Bishop of Olomouc, handed it over to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Herbort</a:t>
            </a:r>
            <a:endParaRPr lang="en-GB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→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founder of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Fulštejn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family (owned it until 16c</a:t>
            </a:r>
            <a:r>
              <a:rPr lang="cs-CZ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entury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1648 – base of Swedish army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→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blew it up afterwards</a:t>
            </a:r>
          </a:p>
          <a:p>
            <a:pPr marL="324000" indent="0">
              <a:spcBef>
                <a:spcPts val="300"/>
              </a:spcBef>
              <a:buClr>
                <a:srgbClr val="00602B"/>
              </a:buClr>
              <a:buSzPct val="100000"/>
              <a:buNone/>
            </a:pPr>
            <a:endParaRPr lang="en-GB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12" descr="Výsledek obrázku pro ireland in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Obdélník se zakulacenými rohy na opačné straně 5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ruins of castles</a:t>
            </a:r>
            <a:endParaRPr lang="en-GB" sz="40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13332" name="Picture 20" descr="https://upload.wikimedia.org/wikipedia/commons/thumb/4/4a/Ful%C5%A1tejn_5.JPG/800px-Ful%C5%A1tejn_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7"/>
          <a:stretch/>
        </p:blipFill>
        <p:spPr bwMode="auto">
          <a:xfrm>
            <a:off x="5004000" y="2340000"/>
            <a:ext cx="3419475" cy="42817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Výsledek obrázku pro bruntálsk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3052109"/>
            <a:ext cx="3952875" cy="2857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7127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5913376"/>
          </a:xfrm>
        </p:spPr>
        <p:txBody>
          <a:bodyPr/>
          <a:lstStyle/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Cvilín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900" i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Schellenburg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GB" sz="1900" i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Jägerndorf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Originally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royal castle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Dukes of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Opava</a:t>
            </a:r>
            <a:endParaRPr lang="cs-CZ" sz="19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First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mentioned 1253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Repeatedly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pledged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After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Thirty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Years’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War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→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fell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into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ruin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1900" b="1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1900" b="1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1900" b="1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1900" b="1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1900" b="1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Vikštejn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900" i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Wiegstein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near </a:t>
            </a:r>
            <a:r>
              <a:rPr lang="en-GB" sz="1900" i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Wigstadtl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Vítkov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First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mentioned 1377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Lords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Kravaře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Herren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von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Krawarn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Repeatedly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seized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destroyed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restored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Finally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abandoned in 18 century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4000" indent="0">
              <a:spcBef>
                <a:spcPts val="300"/>
              </a:spcBef>
              <a:buClr>
                <a:srgbClr val="00602B"/>
              </a:buClr>
              <a:buSzPct val="100000"/>
              <a:buNone/>
            </a:pPr>
            <a:endParaRPr lang="en-GB" sz="19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2000" dirty="0">
              <a:solidFill>
                <a:schemeClr val="accent4">
                  <a:lumMod val="1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12" descr="Výsledek obrázku pro ireland in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Obdélník se zakulacenými rohy na opačné straně 5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ruins of castles</a:t>
            </a:r>
            <a:endParaRPr lang="en-GB" sz="40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20" name="Obdélník 19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00602B">
              <a:alpha val="49804"/>
            </a:srgbClr>
          </a:solidFill>
          <a:ln w="12700">
            <a:solidFill>
              <a:srgbClr val="00602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21" name="Obdélník 20"/>
          <p:cNvSpPr>
            <a:spLocks noChangeArrowheads="1"/>
          </p:cNvSpPr>
          <p:nvPr/>
        </p:nvSpPr>
        <p:spPr bwMode="auto">
          <a:xfrm>
            <a:off x="0" y="6480000"/>
            <a:ext cx="914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cs-CZ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1618-1648</a:t>
            </a:r>
            <a:endParaRPr lang="en-GB" altLang="en-US" sz="1400" dirty="0" smtClean="0">
              <a:solidFill>
                <a:prstClr val="white"/>
              </a:solidFill>
              <a:latin typeface="Constantia"/>
              <a:cs typeface="Times New Roman" pitchFamily="18" charset="0"/>
            </a:endParaRPr>
          </a:p>
        </p:txBody>
      </p:sp>
      <p:pic>
        <p:nvPicPr>
          <p:cNvPr id="24582" name="Picture 6" descr="Výsledek obrázku pro šelenburk krnov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" t="2515" r="1701" b="7791"/>
          <a:stretch/>
        </p:blipFill>
        <p:spPr bwMode="auto">
          <a:xfrm>
            <a:off x="1259529" y="2608639"/>
            <a:ext cx="3600400" cy="15121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2" descr="Výsledek obrázku pro hrad vikštejn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8" name="Picture 34" descr="Hrad Vikštej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00" y="3683869"/>
            <a:ext cx="3726000" cy="2485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0" name="Picture 14" descr="Výsledek obrázku pro hrad šelenbur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00" y="1152000"/>
            <a:ext cx="3724275" cy="19240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8102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5941302"/>
          </a:xfrm>
        </p:spPr>
        <p:txBody>
          <a:bodyPr/>
          <a:lstStyle/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Jeseník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900" i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Freiwaldau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called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Frývaldov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until 1947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Water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stronghold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15 century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Residential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fortified tower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surrounded by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moat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century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rebuilt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Baroque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Bishops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Breslau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until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20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century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Museum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Jeseník Region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1900" b="1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Kravaře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900" i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Krawarn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cs-CZ" sz="19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Baroque castle</a:t>
            </a:r>
            <a:r>
              <a:rPr lang="cs-CZ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 site of former stronghold</a:t>
            </a:r>
            <a:endParaRPr lang="cs-CZ" sz="19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18 century</a:t>
            </a:r>
            <a:r>
              <a:rPr lang="cs-CZ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beginning</a:t>
            </a:r>
            <a:r>
              <a:rPr lang="cs-CZ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Eichendorffs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19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Museum of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Hlučín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Region</a:t>
            </a:r>
            <a:endParaRPr lang="cs-CZ" sz="19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1900" b="1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Šilheřovice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900" i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Schillersdorf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9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Classicist castle with Neo-Baroque elements</a:t>
            </a:r>
            <a:endParaRPr lang="cs-CZ" sz="19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18 century</a:t>
            </a:r>
            <a:r>
              <a:rPr lang="cs-CZ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end</a:t>
            </a:r>
            <a:r>
              <a:rPr lang="cs-CZ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Eichendorffs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19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4000" indent="0">
              <a:spcBef>
                <a:spcPts val="300"/>
              </a:spcBef>
              <a:buClr>
                <a:srgbClr val="00602B"/>
              </a:buClr>
              <a:buSzPct val="100000"/>
              <a:buNone/>
            </a:pP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000" indent="0">
              <a:spcBef>
                <a:spcPts val="300"/>
              </a:spcBef>
              <a:buClr>
                <a:srgbClr val="00602B"/>
              </a:buClr>
              <a:buSzPct val="100000"/>
              <a:buNone/>
            </a:pPr>
            <a:endParaRPr lang="cs-CZ" sz="2000" dirty="0">
              <a:solidFill>
                <a:schemeClr val="accent4">
                  <a:lumMod val="1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12" descr="Výsledek obrázku pro ireland in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Obdélník se zakulacenými rohy na opačné straně 5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fortresses, smaller castles </a:t>
            </a: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&amp; 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manors</a:t>
            </a:r>
            <a:endParaRPr lang="en-GB" sz="40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26626" name="Picture 2" descr="https://upload.wikimedia.org/wikipedia/commons/1/1e/Jesen%C3%ADk_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8" b="15965"/>
          <a:stretch/>
        </p:blipFill>
        <p:spPr bwMode="auto">
          <a:xfrm>
            <a:off x="5436000" y="1013416"/>
            <a:ext cx="3528000" cy="18864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4" name="Picture 10" descr="Výsledek obrázku pro zámek krava&amp;rcaron;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4" b="15565"/>
          <a:stretch/>
        </p:blipFill>
        <p:spPr bwMode="auto">
          <a:xfrm>
            <a:off x="5436000" y="3017589"/>
            <a:ext cx="3528000" cy="1944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40" name="Picture 16" descr="Výsledek obrázku pro zámek šilhe&amp;rcaron;ovic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" t="3286" r="3326" b="6153"/>
          <a:stretch/>
        </p:blipFill>
        <p:spPr bwMode="auto">
          <a:xfrm>
            <a:off x="5436000" y="5080976"/>
            <a:ext cx="3528393" cy="16561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0973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4932000"/>
          </a:xfrm>
        </p:spPr>
        <p:txBody>
          <a:bodyPr/>
          <a:lstStyle/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20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Complex</a:t>
            </a:r>
            <a:r>
              <a:rPr lang="cs-CZ" sz="20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area</a:t>
            </a:r>
            <a:r>
              <a:rPr lang="cs-CZ" sz="20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with regions where</a:t>
            </a:r>
            <a:endParaRPr lang="cs-CZ" sz="20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traditional ties severed due to radical</a:t>
            </a:r>
            <a:r>
              <a:rPr lang="cs-CZ" sz="20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&amp;</a:t>
            </a:r>
            <a:r>
              <a:rPr lang="en-GB" sz="20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not natural change of inhabitants</a:t>
            </a:r>
            <a:endParaRPr lang="cs-CZ" sz="20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culture </a:t>
            </a:r>
            <a:r>
              <a:rPr lang="cs-CZ" sz="20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20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everyday life of original population forgotten </a:t>
            </a:r>
            <a:r>
              <a:rPr lang="cs-CZ" sz="20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20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replaced by culture of new residents</a:t>
            </a:r>
            <a:endParaRPr lang="cs-CZ" sz="20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20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new culture </a:t>
            </a:r>
            <a:r>
              <a:rPr lang="en-GB" sz="20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became</a:t>
            </a:r>
            <a:r>
              <a:rPr lang="en-GB" sz="2400" dirty="0">
                <a:solidFill>
                  <a:schemeClr val="accent4">
                    <a:lumMod val="10000"/>
                  </a:schemeClr>
                </a:solidFill>
                <a:effectLst/>
              </a:rPr>
              <a:t> </a:t>
            </a:r>
            <a:r>
              <a:rPr lang="en-GB" sz="20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heritage of new settlers, their descendants, region &amp; country </a:t>
            </a: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→</a:t>
            </a:r>
            <a:r>
              <a:rPr lang="cs-CZ" sz="2000" dirty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Silesia </a:t>
            </a:r>
            <a:r>
              <a:rPr lang="cs-CZ" sz="20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20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area where cultures met for centuries &amp;</a:t>
            </a:r>
            <a:r>
              <a:rPr lang="cs-CZ" sz="20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replaced each other in recent </a:t>
            </a:r>
            <a:r>
              <a:rPr lang="en-GB" sz="20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decades</a:t>
            </a:r>
            <a:endParaRPr lang="cs-CZ" sz="20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Concept</a:t>
            </a:r>
            <a:r>
              <a:rPr lang="cs-CZ" sz="20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&amp;</a:t>
            </a:r>
            <a:r>
              <a:rPr lang="en-GB" sz="20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perception of </a:t>
            </a:r>
            <a:r>
              <a:rPr lang="en-GB" sz="20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cultural heritage of Silesia</a:t>
            </a:r>
            <a:r>
              <a:rPr lang="cs-CZ" sz="20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→</a:t>
            </a:r>
            <a:r>
              <a:rPr lang="cs-CZ" sz="20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result</a:t>
            </a:r>
            <a:r>
              <a:rPr lang="en-GB" sz="20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of</a:t>
            </a:r>
            <a:r>
              <a:rPr lang="en-GB" sz="20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historical </a:t>
            </a:r>
            <a:r>
              <a:rPr lang="cs-CZ" sz="20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20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cultural development </a:t>
            </a:r>
            <a:r>
              <a:rPr lang="cs-CZ" sz="20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GB" sz="20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complicated destines of its inhabitants in previous generations</a:t>
            </a:r>
            <a:endParaRPr lang="cs-CZ" sz="20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20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Repeated</a:t>
            </a:r>
            <a:r>
              <a:rPr lang="cs-CZ" sz="20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splitting</a:t>
            </a:r>
            <a:r>
              <a:rPr lang="cs-CZ" sz="20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20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1742</a:t>
            </a:r>
            <a:r>
              <a:rPr lang="cs-CZ" sz="20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0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1918-1920</a:t>
            </a:r>
            <a:r>
              <a:rPr lang="cs-CZ" sz="20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cs-CZ" sz="2000" dirty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→</a:t>
            </a:r>
            <a:r>
              <a:rPr lang="en-GB" sz="20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Czech Silesia only a</a:t>
            </a:r>
            <a:r>
              <a:rPr lang="cs-CZ" sz="20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pp</a:t>
            </a:r>
            <a:r>
              <a:rPr lang="en-GB" sz="20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1/6 </a:t>
            </a:r>
            <a:r>
              <a:rPr lang="en-GB" sz="20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historical territory</a:t>
            </a:r>
            <a:endParaRPr lang="cs-CZ" sz="20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en-GB" sz="19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12" descr="Výsledek obrázku pro ireland in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Obdélník se zakulacenými rohy na opačné straně 5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Silesia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8" name="Picture 6" descr="Výsledek obrázku pro Slezsko v sou&amp;ccaron;asnost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293096"/>
            <a:ext cx="3088985" cy="24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7445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2312976"/>
          </a:xfrm>
        </p:spPr>
        <p:txBody>
          <a:bodyPr/>
          <a:lstStyle/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Raduň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1900" i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Radun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cs-CZ" sz="19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Renaissance stronghold</a:t>
            </a:r>
            <a:r>
              <a:rPr lang="cs-CZ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16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century</a:t>
            </a:r>
            <a:endParaRPr lang="cs-CZ" sz="19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 century</a:t>
            </a:r>
            <a:r>
              <a:rPr lang="cs-CZ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adapted into Empire chateau</a:t>
            </a:r>
            <a:endParaRPr lang="cs-CZ" sz="19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Johann Graf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Larisch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von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Mönnich</a:t>
            </a:r>
            <a:endParaRPr lang="cs-CZ" sz="19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Landscape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park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decorative gardens,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orangery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ponds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1912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passed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Blücher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family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(interior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taken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away by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Blüchers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before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WWII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12" descr="Výsledek obrázku pro ireland in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Obdélník se zakulacenými rohy na opačné straně 5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fortresses, smaller castles </a:t>
            </a: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&amp; 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manors</a:t>
            </a:r>
            <a:endParaRPr lang="en-GB" sz="40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7" name="Picture 26" descr="http://nd04.jxs.cz/907/403/9ef4630845_70001650_o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0" t="3745" r="10534" b="6806"/>
          <a:stretch/>
        </p:blipFill>
        <p:spPr bwMode="auto">
          <a:xfrm>
            <a:off x="180000" y="3392858"/>
            <a:ext cx="3456384" cy="25473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8" descr="http://slevyprorodiny.cz/sites/default/files/radun_-_interier_ii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6" r="12822" b="3265"/>
          <a:stretch/>
        </p:blipFill>
        <p:spPr bwMode="auto">
          <a:xfrm>
            <a:off x="3780312" y="4176000"/>
            <a:ext cx="2447960" cy="17243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2.rajce.idnes.cz/d0203/1/1269/1269918_9c4effe18b3d84d40c07cd320dcaa7f7/images/070_-_Radunsky_zamek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" t="7656" r="558" b="10582"/>
          <a:stretch/>
        </p:blipFill>
        <p:spPr bwMode="auto">
          <a:xfrm>
            <a:off x="6226209" y="1139830"/>
            <a:ext cx="2736304" cy="30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http://img99.rajce.idnes.cz/d9903/6/6771/6771601_5b0b9b9c2bc1deaf6f41d4a32be9a721/images/Radun-zamek-interier_18_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8"/>
          <a:stretch/>
        </p:blipFill>
        <p:spPr bwMode="auto">
          <a:xfrm>
            <a:off x="6372200" y="4475660"/>
            <a:ext cx="2592000" cy="19818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3099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2" descr="Výsledek obrázku pro ireland in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Obdélník se zakulacenými rohy na opačné straně 5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28674" name="Picture 2" descr="Záme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1" t="6325" r="18786" b="4197"/>
          <a:stretch/>
        </p:blipFill>
        <p:spPr bwMode="auto">
          <a:xfrm>
            <a:off x="216000" y="1224000"/>
            <a:ext cx="2639569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http://www.zanikleobce.cz/detail_img.php?i=12917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" r="17432" b="27143"/>
          <a:stretch/>
        </p:blipFill>
        <p:spPr bwMode="auto">
          <a:xfrm>
            <a:off x="4392000" y="3708000"/>
            <a:ext cx="4246293" cy="24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2" name="Picture 10" descr="Výsledek obrázku pro zámek ostrava t&amp;rcaron;ebovi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0" y="3708000"/>
            <a:ext cx="3758739" cy="24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90" name="Picture 18" descr="Výsledek obrázku pro zámek orlová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6" t="4733" r="10304" b="4712"/>
          <a:stretch/>
        </p:blipFill>
        <p:spPr bwMode="auto">
          <a:xfrm>
            <a:off x="6192000" y="1224000"/>
            <a:ext cx="2736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92" name="Picture 20" descr="Výsledek obrázku pro zámek ráj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" r="13327"/>
          <a:stretch/>
        </p:blipFill>
        <p:spPr bwMode="auto">
          <a:xfrm>
            <a:off x="2983954" y="1224000"/>
            <a:ext cx="3079661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Vanished castles &amp; 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manors</a:t>
            </a:r>
            <a:endParaRPr lang="en-GB" sz="40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18" name="Zástupný symbol pro text 2"/>
          <p:cNvSpPr txBox="1">
            <a:spLocks/>
          </p:cNvSpPr>
          <p:nvPr/>
        </p:nvSpPr>
        <p:spPr bwMode="auto">
          <a:xfrm>
            <a:off x="972000" y="1260000"/>
            <a:ext cx="864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r>
              <a:rPr lang="cs-CZ" sz="1400" b="1" kern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Hrabyně</a:t>
            </a:r>
          </a:p>
        </p:txBody>
      </p:sp>
      <p:sp>
        <p:nvSpPr>
          <p:cNvPr id="19" name="Zástupný symbol pro text 2"/>
          <p:cNvSpPr txBox="1">
            <a:spLocks/>
          </p:cNvSpPr>
          <p:nvPr/>
        </p:nvSpPr>
        <p:spPr bwMode="auto">
          <a:xfrm>
            <a:off x="5724128" y="5868000"/>
            <a:ext cx="1188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r>
              <a:rPr lang="cs-CZ" sz="1400" b="1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Dobroslavice</a:t>
            </a:r>
          </a:p>
        </p:txBody>
      </p:sp>
      <p:sp>
        <p:nvSpPr>
          <p:cNvPr id="20" name="Zástupný symbol pro text 2"/>
          <p:cNvSpPr txBox="1">
            <a:spLocks/>
          </p:cNvSpPr>
          <p:nvPr/>
        </p:nvSpPr>
        <p:spPr bwMode="auto">
          <a:xfrm>
            <a:off x="1578826" y="5868000"/>
            <a:ext cx="1188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r>
              <a:rPr lang="cs-CZ" sz="1400" b="1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Třebovice</a:t>
            </a:r>
          </a:p>
        </p:txBody>
      </p:sp>
      <p:sp>
        <p:nvSpPr>
          <p:cNvPr id="23" name="Zástupný symbol pro text 2"/>
          <p:cNvSpPr txBox="1">
            <a:spLocks/>
          </p:cNvSpPr>
          <p:nvPr/>
        </p:nvSpPr>
        <p:spPr bwMode="auto">
          <a:xfrm>
            <a:off x="7034253" y="1260000"/>
            <a:ext cx="1188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r>
              <a:rPr lang="cs-CZ" sz="1400" b="1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Orlová</a:t>
            </a:r>
          </a:p>
        </p:txBody>
      </p:sp>
      <p:sp>
        <p:nvSpPr>
          <p:cNvPr id="24" name="Zástupný symbol pro text 2"/>
          <p:cNvSpPr txBox="1">
            <a:spLocks/>
          </p:cNvSpPr>
          <p:nvPr/>
        </p:nvSpPr>
        <p:spPr bwMode="auto">
          <a:xfrm>
            <a:off x="4140000" y="1260000"/>
            <a:ext cx="468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r>
              <a:rPr lang="cs-CZ" sz="1400" b="1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Ráj</a:t>
            </a:r>
          </a:p>
        </p:txBody>
      </p:sp>
    </p:spTree>
    <p:extLst>
      <p:ext uri="{BB962C8B-B14F-4D97-AF65-F5344CB8AC3E}">
        <p14:creationId xmlns:p14="http://schemas.microsoft.com/office/powerpoint/2010/main" val="3618953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4932000"/>
          </a:xfrm>
        </p:spPr>
        <p:txBody>
          <a:bodyPr/>
          <a:lstStyle/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 of the Assumption of Virgin Mary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Opava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century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Gothic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German Order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Late-Baroque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marble epitaph of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Karl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Liechtenstein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Renaissance &amp;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Baroque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gravestones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1993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elevated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into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co-cathedral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National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Cultural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Monument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1995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1900" b="1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1900" b="1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Chapel of the Holy Cross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Opava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1400,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Přemek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I, the Duke of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Opava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Swedish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Chapel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Silesian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brick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Gothic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octagon plan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Thirteen late-Gothic frescoes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National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Cultural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Monument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1995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12" descr="Výsledek obrázku pro ireland in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Obdélník se zakulacenými rohy na opačné straně 5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Religious monuments</a:t>
            </a:r>
            <a:endParaRPr lang="en-GB" sz="40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19" name="Picture 26" descr="http://commondatastorage.googleapis.com/static.panoramio.com/photos/original/1819948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" t="2574" r="21649" b="3500"/>
          <a:stretch/>
        </p:blipFill>
        <p:spPr bwMode="auto">
          <a:xfrm>
            <a:off x="6480000" y="984632"/>
            <a:ext cx="2496000" cy="230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8" descr="http://static.panoramio.com/photos/original/612534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718" y="4269047"/>
            <a:ext cx="2303999" cy="230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2" name="Picture 8" descr="http://www.images.atlasceska.cz/images/pamatky/velka/18134/v32598_Konkatedrala-Nanebevzeti-Panny-Marie--Opav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6" t="11800" r="28338" b="20693"/>
          <a:stretch/>
        </p:blipFill>
        <p:spPr bwMode="auto">
          <a:xfrm>
            <a:off x="4536000" y="1944412"/>
            <a:ext cx="1789536" cy="183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ýsledek obrázku pro švédská kaple fresk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9" r="10959" b="75019"/>
          <a:stretch/>
        </p:blipFill>
        <p:spPr bwMode="auto">
          <a:xfrm>
            <a:off x="354702" y="5310000"/>
            <a:ext cx="3914034" cy="104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://www.images.atlasceska.cz/images/pamatky/velka/18134/v32599_Konkatedrala-Nanebevzeti-Panny-Marie--Opava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519" b="92593" l="50000" r="75679">
                        <a14:foregroundMark x1="67654" y1="90926" x2="74568" y2="90926"/>
                        <a14:foregroundMark x1="73951" y1="30741" x2="74198" y2="34815"/>
                        <a14:backgroundMark x1="74444" y1="34259" x2="74568" y2="38889"/>
                        <a14:backgroundMark x1="74198" y1="24074" x2="74444" y2="29630"/>
                        <a14:backgroundMark x1="74568" y1="47593" x2="74815" y2="64815"/>
                        <a14:backgroundMark x1="75062" y1="79074" x2="75062" y2="82963"/>
                        <a14:backgroundMark x1="68025" y1="91667" x2="75062" y2="91111"/>
                        <a14:backgroundMark x1="56543" y1="91852" x2="65556" y2="91667"/>
                        <a14:backgroundMark x1="74321" y1="30000" x2="74691" y2="33519"/>
                        <a14:backgroundMark x1="74568" y1="67593" x2="74938" y2="7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71" t="19508" r="26310" b="24662"/>
          <a:stretch/>
        </p:blipFill>
        <p:spPr bwMode="auto">
          <a:xfrm>
            <a:off x="7031734" y="3515479"/>
            <a:ext cx="1646060" cy="280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3515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99999"/>
            <a:ext cx="9144000" cy="5820935"/>
          </a:xfrm>
        </p:spPr>
        <p:txBody>
          <a:bodyPr/>
          <a:lstStyle/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Bílá</a:t>
            </a: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b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Voda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1900" i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Weißwasser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Piarist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college,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founded 1723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Jakob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Ernst von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Liechtenstein-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Kastelkorn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close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to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Church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the Annunciation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604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Trivial &amp; grammar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school,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theological college, philosophical studies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Reform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1818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only ordinary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school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parish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administration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1876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Poor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Clerics of the Mother of God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resettled from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Wrocław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Kindergarten,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primary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economic school for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girls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dormitory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shelter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 elderly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nuns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1950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abolishment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convents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→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detention &amp;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internment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convent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pilgrimage Baroque Church of Our Lady of Sorrows and the Exaltation of the Cross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(Panny Marie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Sedmibolestné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Povýšení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svatého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Kříže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Cvilín Hill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1722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1728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century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14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chapels of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Calvary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1870s 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stairway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Church</a:t>
            </a:r>
            <a:endParaRPr lang="cs-CZ" sz="19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222 steps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Cultural Monument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12" descr="Výsledek obrázku pro ireland in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Obdélník se zakulacenými rohy na opačné straně 5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Religious monuments</a:t>
            </a:r>
            <a:endParaRPr lang="en-GB" sz="40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2052" name="Picture 4" descr="Bývalá piarstická kolej a kostel Navštívení Panny Marie v Bílé Vod&amp;ecaron;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6" t="25780" r="21382" b="11962"/>
          <a:stretch/>
        </p:blipFill>
        <p:spPr bwMode="auto">
          <a:xfrm>
            <a:off x="4941240" y="720000"/>
            <a:ext cx="4032448" cy="14823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ýsledek obrázku pro kostel Panny Marie Sedmibolestné a Povýšení svatého K&amp;rcaron;í&amp;zcaron;e krnov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5" t="8313" r="17236" b="10379"/>
          <a:stretch/>
        </p:blipFill>
        <p:spPr bwMode="auto">
          <a:xfrm>
            <a:off x="6666391" y="4485114"/>
            <a:ext cx="2307297" cy="223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Výsledek obrázku pro k&amp;rcaron;í&amp;zcaron;ová cesta krnov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4" t="9741" r="21673" b="17601"/>
          <a:stretch/>
        </p:blipFill>
        <p:spPr bwMode="auto">
          <a:xfrm>
            <a:off x="4135498" y="4776935"/>
            <a:ext cx="2360581" cy="194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8893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99999"/>
            <a:ext cx="9144000" cy="5455777"/>
          </a:xfrm>
        </p:spPr>
        <p:txBody>
          <a:bodyPr/>
          <a:lstStyle/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pilgrimage </a:t>
            </a: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 </a:t>
            </a:r>
            <a:r>
              <a:rPr lang="en-GB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the Visitation of Virgin </a:t>
            </a: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Mary</a:t>
            </a:r>
            <a:r>
              <a:rPr lang="cs-CZ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Frýdek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1777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 place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where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miraculous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statue 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Virgin Mary was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found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mid-17c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1999 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elevated into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basilica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minor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1900" b="1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 of the Assumption of Virgin </a:t>
            </a: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Mary</a:t>
            </a:r>
            <a:endParaRPr lang="cs-CZ" sz="1900" b="1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Hrabyně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900" i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Hrabin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1723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1731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on place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wooden chapel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mentioned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1497)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Pilgrimage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Virgin Mary of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Hrabyně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Matka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Boží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Hrabyňská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1900" b="1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pilgrimage </a:t>
            </a: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 </a:t>
            </a:r>
            <a:r>
              <a:rPr lang="en-GB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Virgin Mary the </a:t>
            </a: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Helpful</a:t>
            </a:r>
            <a:endParaRPr lang="cs-CZ" sz="1900" b="1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Uhlířský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Hill (</a:t>
            </a:r>
            <a:r>
              <a:rPr lang="en-GB" sz="1900" i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Köhler</a:t>
            </a:r>
            <a:r>
              <a:rPr lang="en-GB" sz="1900" i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Berg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GB" sz="1900" i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near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Bruntál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1756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1765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on place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wooden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pilgrimage chapel (from 1653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1766-1770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linden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alley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planted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connects Church with town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2000" dirty="0">
              <a:solidFill>
                <a:schemeClr val="accent4">
                  <a:lumMod val="1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12" descr="Výsledek obrázku pro ireland in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Obdélník se zakulacenými rohy na opačné straně 5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Religious monuments</a:t>
            </a:r>
            <a:endParaRPr lang="en-GB" sz="40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00602B">
              <a:alpha val="49804"/>
            </a:srgbClr>
          </a:solidFill>
          <a:ln w="12700">
            <a:solidFill>
              <a:srgbClr val="00602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9" name="Obdélník 8"/>
          <p:cNvSpPr>
            <a:spLocks noChangeArrowheads="1"/>
          </p:cNvSpPr>
          <p:nvPr/>
        </p:nvSpPr>
        <p:spPr bwMode="auto">
          <a:xfrm>
            <a:off x="0" y="6480000"/>
            <a:ext cx="914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cs-CZ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GB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Navštívení</a:t>
            </a:r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Panny Marie; Mary visited </a:t>
            </a:r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Elizabeth</a:t>
            </a:r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Mary pregnant with Jesus </a:t>
            </a:r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Elizabeth with John the Baptist</a:t>
            </a:r>
            <a:endParaRPr lang="en-GB" altLang="en-US" sz="1400" dirty="0" smtClean="0">
              <a:solidFill>
                <a:prstClr val="white"/>
              </a:solidFill>
              <a:latin typeface="Constantia"/>
              <a:cs typeface="Times New Roman" pitchFamily="18" charset="0"/>
            </a:endParaRPr>
          </a:p>
        </p:txBody>
      </p:sp>
      <p:pic>
        <p:nvPicPr>
          <p:cNvPr id="3080" name="Picture 8" descr="Výsledek obrázku pro bazilika frýd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3" y="355495"/>
            <a:ext cx="1567189" cy="208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Výsledek obrázku pro hrabyn&amp;ecaron; kost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800" y="2556000"/>
            <a:ext cx="2474999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4" name="Picture 62" descr="Výsledek obrázku pro uhlí&amp;rcaron;ský vrch koste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0" t="18728" r="10660" b="34563"/>
          <a:stretch/>
        </p:blipFill>
        <p:spPr bwMode="auto">
          <a:xfrm>
            <a:off x="6867502" y="4468505"/>
            <a:ext cx="2080000" cy="18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4" name="Picture 72" descr="http://www.ado.cz/poutni/hrabyne/Starsi%20obraze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000" y="2556000"/>
            <a:ext cx="1032883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4223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5940000"/>
          </a:xfrm>
        </p:spPr>
        <p:txBody>
          <a:bodyPr/>
          <a:lstStyle/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 of Saint Martin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Bohušov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until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1950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Fulštejn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900" i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Füllstein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Late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century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place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older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burial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site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Herbord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von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Fülme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(later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Füllstein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&amp;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his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sons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 century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rebuilt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after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fire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1999-2000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reconstruction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→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 </a:t>
            </a: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Burial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ground discovered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below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presbytery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Tombstones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bishop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Heinrich von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Fulstein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Jindřich Sup z 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Fulštejna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Sup/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Herbord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family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Erik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von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Fulstein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(Erik Sup z 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Fulštejna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Wenceslas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Sedlnitzky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von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Choltitz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→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Segoe UI Symbol" panose="020B0502040204020203" pitchFamily="34" charset="0"/>
              <a:ea typeface="Segoe UI Symbol" panose="020B0502040204020203" pitchFamily="34" charset="0"/>
              <a:cs typeface="Times New Roman" panose="02020603050405020304" pitchFamily="18" charset="0"/>
            </a:endParaRPr>
          </a:p>
          <a:p>
            <a:pPr marL="57600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unique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documents of Silesian Gothic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sculpture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 of Saint Peter of </a:t>
            </a:r>
            <a:r>
              <a:rPr lang="en-GB" sz="19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Alcantara</a:t>
            </a:r>
            <a:endParaRPr lang="cs-CZ" sz="1900" b="1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Karviná-Doly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1732-1736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Baroque Church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Mining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→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terrain dropped 32 m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→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leans at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angle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6.8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degrees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4000" indent="0">
              <a:spcBef>
                <a:spcPts val="300"/>
              </a:spcBef>
              <a:buClr>
                <a:srgbClr val="00602B"/>
              </a:buClr>
              <a:buSzPct val="100000"/>
              <a:buNone/>
            </a:pP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12" descr="Výsledek obrázku pro ireland in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Obdélník se zakulacenými rohy na opačné straně 5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Religious monuments</a:t>
            </a:r>
            <a:endParaRPr lang="en-GB" sz="40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8196" name="Picture 4" descr="http://www.bohusov.cz/wp-content/uploads/2015/02/phoca_thumb_l_hrobka_varhan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75" t="18706" r="2924"/>
          <a:stretch/>
        </p:blipFill>
        <p:spPr bwMode="auto">
          <a:xfrm>
            <a:off x="5256000" y="1008000"/>
            <a:ext cx="1186473" cy="183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18" descr="Výsledek obrázku pro bohušov kostel svatého martin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4" t="17992" r="14755" b="24919"/>
          <a:stretch/>
        </p:blipFill>
        <p:spPr bwMode="auto">
          <a:xfrm>
            <a:off x="5612393" y="2988000"/>
            <a:ext cx="3352096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8" name="Picture 26" descr="Výsledek obrázku pro bohušov kostel svatého martin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4" r="3600" b="3716"/>
          <a:stretch/>
        </p:blipFill>
        <p:spPr bwMode="auto">
          <a:xfrm>
            <a:off x="6593544" y="1008000"/>
            <a:ext cx="2370945" cy="183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30" name="Picture 38" descr="Výsledek obrázku pro karviná doly kostel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7" r="19260"/>
          <a:stretch/>
        </p:blipFill>
        <p:spPr bwMode="auto">
          <a:xfrm>
            <a:off x="4284000" y="5179464"/>
            <a:ext cx="1717121" cy="12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36" name="Picture 44" descr="Výsledek obrázku pro karviná doly kostel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4" t="22577" r="8253" b="16488"/>
          <a:stretch/>
        </p:blipFill>
        <p:spPr bwMode="auto">
          <a:xfrm>
            <a:off x="6156176" y="4932000"/>
            <a:ext cx="2808313" cy="17549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6016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5904000"/>
          </a:xfrm>
        </p:spPr>
        <p:txBody>
          <a:bodyPr/>
          <a:lstStyle/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Pilgrimage</a:t>
            </a:r>
            <a:r>
              <a:rPr lang="cs-CZ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 </a:t>
            </a:r>
            <a:r>
              <a:rPr lang="en-GB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Virgin Mary the </a:t>
            </a: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Helpful</a:t>
            </a:r>
            <a:endParaRPr lang="cs-CZ" sz="1900" b="1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Zlaté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Hory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1900" i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Cukmantl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Mid-18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century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Maria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Hilf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 place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forest chapel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Completed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chapels,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Calvary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&amp;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pilgrimage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house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Interwar period – 100 thousand pilgrims annually</a:t>
            </a: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945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expulsion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German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→</a:t>
            </a:r>
          </a:p>
          <a:p>
            <a:pPr marL="57600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fall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into disrepair,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pilgrimages forbidden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→</a:t>
            </a:r>
          </a:p>
          <a:p>
            <a:pPr marL="57600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1973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 blasted away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1995 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built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anew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financial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help of the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displaced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Pilgrimage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three nations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every September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 of Saint Joseph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Žulová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900" i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Friedberg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GB" sz="1900" i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Frýdberk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century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Classicist Church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Integrates parts of original Gothic castle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around 1300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Castle rebuilt Renaissance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1636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burnt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down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partly demolished by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Swedish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Preserved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stone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bergfried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→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 </a:t>
            </a:r>
          </a:p>
          <a:p>
            <a:pPr marL="57600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tower with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bell tower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added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Cultural Monument</a:t>
            </a:r>
            <a:endParaRPr lang="en-GB" sz="19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2000" dirty="0">
              <a:solidFill>
                <a:schemeClr val="accent4">
                  <a:lumMod val="1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12" descr="Výsledek obrázku pro ireland in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Obdélník se zakulacenými rohy na opačné straně 5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Religious monuments</a:t>
            </a:r>
            <a:endParaRPr lang="en-GB" sz="40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5122" name="Picture 2" descr="http://www.ado.cz/poutni/zlate_hory/mariahilf_184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1" t="11999" r="1023" b="20286"/>
          <a:stretch/>
        </p:blipFill>
        <p:spPr bwMode="auto">
          <a:xfrm>
            <a:off x="6300000" y="2958659"/>
            <a:ext cx="2520000" cy="14122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Výsledek obrázku pro zlaté hory kostel panny marie pomocné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3" t="11003" r="10059" b="11488"/>
          <a:stretch/>
        </p:blipFill>
        <p:spPr bwMode="auto">
          <a:xfrm>
            <a:off x="6120000" y="1044000"/>
            <a:ext cx="2880000" cy="1785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8" name="Picture 28" descr="Výsledek obrázku pro &amp;zcaron;ulová kostel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" t="2176" r="10856" b="2813"/>
          <a:stretch/>
        </p:blipFill>
        <p:spPr bwMode="auto">
          <a:xfrm>
            <a:off x="6120000" y="4500000"/>
            <a:ext cx="2880000" cy="21458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2015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5508000"/>
          </a:xfrm>
        </p:spPr>
        <p:txBody>
          <a:bodyPr/>
          <a:lstStyle/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Těšín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region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group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old wooden sacral structures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local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folk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gorol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architecture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Functioning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churches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their original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locations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 </a:t>
            </a:r>
            <a:r>
              <a:rPr lang="en-GB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Corpus </a:t>
            </a: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Christi</a:t>
            </a:r>
            <a:r>
              <a:rPr lang="cs-CZ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Guty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1563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→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probably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oldest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wooden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Interior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appearance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17 &amp;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centuries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Preserved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bell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1565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Pilgrimage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 </a:t>
            </a:r>
            <a:r>
              <a:rPr lang="en-GB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Saint Anthony of </a:t>
            </a: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Padua</a:t>
            </a:r>
            <a:endParaRPr lang="cs-CZ" sz="1900" b="1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1640,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top of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Malá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Prašivá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Hill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Georg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von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Oppersdorff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Sacristy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&amp;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choir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**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18 century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Organ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1801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 </a:t>
            </a:r>
            <a:r>
              <a:rPr lang="en-GB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All the Saints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Sedliště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One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largest of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its kind in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CR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624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1638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probably on place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older predecessor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Many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original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elements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2000" dirty="0">
              <a:solidFill>
                <a:schemeClr val="accent4">
                  <a:lumMod val="1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12" descr="Výsledek obrázku pro ireland in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Obdélník se zakulacenými rohy na opačné straně 5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Wooden Churches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00602B">
              <a:alpha val="49804"/>
            </a:srgbClr>
          </a:solidFill>
          <a:ln w="12700">
            <a:solidFill>
              <a:srgbClr val="00602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9" name="Obdélník 8"/>
          <p:cNvSpPr>
            <a:spLocks noChangeArrowheads="1"/>
          </p:cNvSpPr>
          <p:nvPr/>
        </p:nvSpPr>
        <p:spPr bwMode="auto">
          <a:xfrm>
            <a:off x="0" y="6480000"/>
            <a:ext cx="914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cs-CZ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Room</a:t>
            </a:r>
            <a:r>
              <a:rPr lang="cs-CZ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keeping robes, sacred vessels, etc</a:t>
            </a:r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cs-CZ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** kůr; </a:t>
            </a:r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area </a:t>
            </a:r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provides seating for </a:t>
            </a:r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clergy &amp; </a:t>
            </a:r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church choir</a:t>
            </a:r>
            <a:endParaRPr lang="en-GB" altLang="en-US" sz="1400" b="1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8" descr="2013 Trzyniec, Guty, Ko&amp;sacute;ció&amp;lstrok; Bo&amp;zdot;ego Cia&amp;lstrok;a 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5" t="14457" b="5475"/>
          <a:stretch/>
        </p:blipFill>
        <p:spPr bwMode="auto">
          <a:xfrm>
            <a:off x="6408000" y="1260000"/>
            <a:ext cx="2485144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6" name="Picture 20" descr="Výsledek obrázku pro Kostel sv. Antonína Paduánského na Malé Prašivé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4" t="15930" r="1098" b="14062"/>
          <a:stretch/>
        </p:blipFill>
        <p:spPr bwMode="auto">
          <a:xfrm>
            <a:off x="6408000" y="2989275"/>
            <a:ext cx="2484000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8" name="Picture 22" descr="http://www.ado.cz/poutni/prasiva/DSC0369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9" t="11614" r="5573" b="16370"/>
          <a:stretch/>
        </p:blipFill>
        <p:spPr bwMode="auto">
          <a:xfrm>
            <a:off x="4437142" y="3385275"/>
            <a:ext cx="1836000" cy="122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4" name="Picture 28" descr="Výsledek obrázku pro Kostel sedlišt&amp;ecaron;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0" t="2447" b="10043"/>
          <a:stretch/>
        </p:blipFill>
        <p:spPr bwMode="auto">
          <a:xfrm>
            <a:off x="6408000" y="4716000"/>
            <a:ext cx="2484000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0" name="Picture 34" descr="Výsledek obrázku pro Kostel sedlišt&amp;ecaron;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5" t="9052" r="10513" b="8439"/>
          <a:stretch/>
        </p:blipFill>
        <p:spPr bwMode="auto">
          <a:xfrm>
            <a:off x="4545142" y="4878000"/>
            <a:ext cx="1728000" cy="12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0729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4932000"/>
          </a:xfrm>
        </p:spPr>
        <p:txBody>
          <a:bodyPr/>
          <a:lstStyle/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Czech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Silesia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not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many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→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complicated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attitude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local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towards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Jewish minority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+</a:t>
            </a: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Demolition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synagogues after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1938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Jewish </a:t>
            </a:r>
            <a:r>
              <a:rPr lang="en-GB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Synagogue in </a:t>
            </a: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Krnov</a:t>
            </a:r>
            <a:endParaRPr lang="cs-CZ" sz="1900" b="1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1871-1872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Neo-Romanesque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Interior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Moorish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Convert</a:t>
            </a:r>
            <a:r>
              <a:rPr lang="cs-CZ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into market hall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→</a:t>
            </a:r>
          </a:p>
          <a:p>
            <a:pPr marL="57600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protected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destruction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during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WWII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After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War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archives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Nowadays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cultural-social centre</a:t>
            </a:r>
            <a:endParaRPr lang="en-GB" sz="19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2000" dirty="0">
              <a:solidFill>
                <a:schemeClr val="accent4">
                  <a:lumMod val="1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12" descr="Výsledek obrázku pro ireland in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Obdélník se zakulacenými rohy na opačné straně 5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Jewish monuments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10246" name="Picture 6" descr="Výsledek obrázku pro synagoga krnov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6" t="6420" r="5006" b="15793"/>
          <a:stretch/>
        </p:blipFill>
        <p:spPr bwMode="auto">
          <a:xfrm>
            <a:off x="5220000" y="1296000"/>
            <a:ext cx="3384376" cy="25202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Výsledek obrázku pro synagoga krnov interié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4" t="1" r="7092" b="1165"/>
          <a:stretch/>
        </p:blipFill>
        <p:spPr bwMode="auto">
          <a:xfrm>
            <a:off x="4572000" y="3996000"/>
            <a:ext cx="2088232" cy="1881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Výsledek obrázku pro synagoga krnov interié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4" t="5438" r="3817" b="10789"/>
          <a:stretch/>
        </p:blipFill>
        <p:spPr bwMode="auto">
          <a:xfrm>
            <a:off x="6807400" y="4982203"/>
            <a:ext cx="2160000" cy="16400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Výsledek obrázku pro opavská synagog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832" y="4500000"/>
            <a:ext cx="1656000" cy="2122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Výsledek obrázku pro opavská synagog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2" b="2044"/>
          <a:stretch/>
        </p:blipFill>
        <p:spPr bwMode="auto">
          <a:xfrm>
            <a:off x="180001" y="3996000"/>
            <a:ext cx="2444544" cy="208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2064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5976000"/>
          </a:xfrm>
        </p:spPr>
        <p:txBody>
          <a:bodyPr/>
          <a:lstStyle/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Most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towns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damaged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end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WWII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→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restored &amp; completed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→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locality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preserved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original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historical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form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→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NO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town reserve BUT 1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town zones (out of 25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CR)</a:t>
            </a: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Seats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historical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dominions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preserved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original urban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arrangement</a:t>
            </a:r>
            <a:endParaRPr lang="cs-CZ" sz="19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12" descr="Výsledek obrázku pro ireland in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Obdélník se zakulacenými rohy na opačné straně 5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town zones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11272" name="Picture 8" descr="Výsledek obrázku pro bílove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" t="1419" b="5585"/>
          <a:stretch/>
        </p:blipFill>
        <p:spPr bwMode="auto">
          <a:xfrm>
            <a:off x="324000" y="1926000"/>
            <a:ext cx="3780000" cy="24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ástupný symbol pro text 2"/>
          <p:cNvSpPr txBox="1">
            <a:spLocks/>
          </p:cNvSpPr>
          <p:nvPr/>
        </p:nvSpPr>
        <p:spPr bwMode="auto">
          <a:xfrm>
            <a:off x="612000" y="1944000"/>
            <a:ext cx="864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r>
              <a:rPr lang="cs-CZ" sz="1400" b="1" kern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Bílovec</a:t>
            </a:r>
          </a:p>
        </p:txBody>
      </p:sp>
      <p:pic>
        <p:nvPicPr>
          <p:cNvPr id="12" name="Picture 2" descr="http://info.hlucin.com/foto/texty/full/531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" t="5272" r="3910" b="10935"/>
          <a:stretch/>
        </p:blipFill>
        <p:spPr bwMode="auto">
          <a:xfrm>
            <a:off x="324000" y="4482000"/>
            <a:ext cx="3780000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0" name="Picture 26" descr="Fulnek, Komenský square 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3" r="837" b="18321"/>
          <a:stretch/>
        </p:blipFill>
        <p:spPr bwMode="auto">
          <a:xfrm>
            <a:off x="4320000" y="1926000"/>
            <a:ext cx="4500000" cy="24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Zástupný symbol pro text 2"/>
          <p:cNvSpPr txBox="1">
            <a:spLocks/>
          </p:cNvSpPr>
          <p:nvPr/>
        </p:nvSpPr>
        <p:spPr bwMode="auto">
          <a:xfrm>
            <a:off x="4536000" y="1944000"/>
            <a:ext cx="864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r>
              <a:rPr lang="cs-CZ" sz="1400" b="1" kern="0" dirty="0" smtClean="0">
                <a:solidFill>
                  <a:srgbClr val="00602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Fulnek </a:t>
            </a:r>
          </a:p>
        </p:txBody>
      </p:sp>
      <p:pic>
        <p:nvPicPr>
          <p:cNvPr id="11296" name="Picture 32" descr="Výsledek obrázku pro odry nám&amp;ecaron;stí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8" r="6588" b="15946"/>
          <a:stretch/>
        </p:blipFill>
        <p:spPr bwMode="auto">
          <a:xfrm>
            <a:off x="4320000" y="4482000"/>
            <a:ext cx="4500000" cy="223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Zástupný symbol pro text 2"/>
          <p:cNvSpPr txBox="1">
            <a:spLocks/>
          </p:cNvSpPr>
          <p:nvPr/>
        </p:nvSpPr>
        <p:spPr bwMode="auto">
          <a:xfrm>
            <a:off x="4536000" y="4500000"/>
            <a:ext cx="864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r>
              <a:rPr lang="cs-CZ" sz="1400" b="1" kern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Odry </a:t>
            </a:r>
          </a:p>
        </p:txBody>
      </p:sp>
      <p:sp>
        <p:nvSpPr>
          <p:cNvPr id="50" name="Zástupný symbol pro text 2"/>
          <p:cNvSpPr txBox="1">
            <a:spLocks/>
          </p:cNvSpPr>
          <p:nvPr/>
        </p:nvSpPr>
        <p:spPr bwMode="auto">
          <a:xfrm>
            <a:off x="612000" y="4500000"/>
            <a:ext cx="864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r>
              <a:rPr lang="cs-CZ" sz="1400" b="1" kern="0" dirty="0" smtClean="0">
                <a:solidFill>
                  <a:srgbClr val="00602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Hlučín</a:t>
            </a:r>
          </a:p>
        </p:txBody>
      </p:sp>
    </p:spTree>
    <p:extLst>
      <p:ext uri="{BB962C8B-B14F-4D97-AF65-F5344CB8AC3E}">
        <p14:creationId xmlns:p14="http://schemas.microsoft.com/office/powerpoint/2010/main" val="2101665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1548000"/>
            <a:ext cx="9144000" cy="4473288"/>
          </a:xfrm>
        </p:spPr>
        <p:txBody>
          <a:bodyPr/>
          <a:lstStyle/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20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20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20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20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20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20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20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20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20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900" indent="0">
              <a:buClr>
                <a:srgbClr val="00602B"/>
              </a:buClr>
              <a:buSzPct val="100000"/>
              <a:buNone/>
            </a:pPr>
            <a:endParaRPr lang="cs-CZ" sz="10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900" indent="0">
              <a:buClr>
                <a:srgbClr val="00602B"/>
              </a:buClr>
              <a:buSzPct val="100000"/>
              <a:buNone/>
            </a:pPr>
            <a:endParaRPr lang="cs-CZ" sz="10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900" indent="0">
              <a:buClr>
                <a:srgbClr val="00602B"/>
              </a:buClr>
              <a:buSzPct val="100000"/>
              <a:buNone/>
            </a:pPr>
            <a:endParaRPr lang="cs-CZ" sz="10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900" indent="0">
              <a:buClr>
                <a:srgbClr val="00602B"/>
              </a:buClr>
              <a:buSzPct val="100000"/>
              <a:buNone/>
            </a:pPr>
            <a:endParaRPr lang="cs-CZ" sz="10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12" descr="Výsledek obrázku pro ireland in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Obdélník 9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00602B">
              <a:alpha val="49804"/>
            </a:srgbClr>
          </a:solidFill>
          <a:ln w="12700">
            <a:solidFill>
              <a:srgbClr val="00602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pic>
        <p:nvPicPr>
          <p:cNvPr id="3076" name="Picture 4" descr="Silesia (Now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" t="8867" r="6522" b="7373"/>
          <a:stretch/>
        </p:blipFill>
        <p:spPr bwMode="auto">
          <a:xfrm>
            <a:off x="4862223" y="1512000"/>
            <a:ext cx="4072227" cy="28083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upload.wikimedia.org/wikipedia/commons/thumb/0/03/Crown_of_Bohemia_1648.png/1024px-Crown_of_Bohemia_164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44" y="1944000"/>
            <a:ext cx="3690928" cy="352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bdélník 16"/>
          <p:cNvSpPr>
            <a:spLocks noChangeArrowheads="1"/>
          </p:cNvSpPr>
          <p:nvPr/>
        </p:nvSpPr>
        <p:spPr bwMode="auto">
          <a:xfrm>
            <a:off x="304808" y="5508000"/>
            <a:ext cx="356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altLang="en-US" sz="1400" b="1" dirty="0" smtClean="0">
                <a:solidFill>
                  <a:srgbClr val="0060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Lands of the Crown of Bohemia before 1742</a:t>
            </a:r>
            <a:endParaRPr lang="en-GB" altLang="en-US" sz="1400" dirty="0" smtClean="0">
              <a:solidFill>
                <a:srgbClr val="00602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bdélník 17"/>
          <p:cNvSpPr>
            <a:spLocks noChangeArrowheads="1"/>
          </p:cNvSpPr>
          <p:nvPr/>
        </p:nvSpPr>
        <p:spPr bwMode="auto">
          <a:xfrm>
            <a:off x="4932000" y="4320000"/>
            <a:ext cx="392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1400" b="1" dirty="0" smtClean="0">
                <a:solidFill>
                  <a:srgbClr val="0060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Prussian Silesia</a:t>
            </a:r>
            <a:r>
              <a:rPr lang="cs-CZ" sz="1400" b="1" dirty="0" smtClean="0">
                <a:solidFill>
                  <a:srgbClr val="0060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b="1" dirty="0" smtClean="0">
                <a:solidFill>
                  <a:srgbClr val="0060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yellow</a:t>
            </a:r>
            <a:r>
              <a:rPr lang="cs-CZ" sz="1400" b="1" dirty="0" smtClean="0">
                <a:solidFill>
                  <a:srgbClr val="0060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sz="1400" b="1" dirty="0">
                <a:solidFill>
                  <a:srgbClr val="0060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1871</a:t>
            </a:r>
            <a:r>
              <a:rPr lang="cs-CZ" sz="1400" b="1" dirty="0" smtClean="0">
                <a:solidFill>
                  <a:srgbClr val="0060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GB" sz="1400" b="1" dirty="0" smtClean="0">
                <a:solidFill>
                  <a:srgbClr val="0060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Silesia </a:t>
            </a:r>
            <a:r>
              <a:rPr lang="cs-CZ" sz="1400" b="1" dirty="0" smtClean="0">
                <a:solidFill>
                  <a:srgbClr val="0060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blue (</a:t>
            </a:r>
            <a:r>
              <a:rPr lang="en-GB" sz="1400" b="1" dirty="0" smtClean="0">
                <a:solidFill>
                  <a:srgbClr val="0060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1740</a:t>
            </a:r>
            <a:r>
              <a:rPr lang="cs-CZ" sz="1400" b="1" dirty="0" smtClean="0">
                <a:solidFill>
                  <a:srgbClr val="0060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altLang="en-US" sz="1400" b="1" dirty="0" smtClean="0">
              <a:solidFill>
                <a:srgbClr val="00602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2" descr="Map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8" t="25587" r="3821" b="32865"/>
          <a:stretch/>
        </p:blipFill>
        <p:spPr bwMode="auto">
          <a:xfrm>
            <a:off x="2975325" y="1296000"/>
            <a:ext cx="1744366" cy="122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bdélník 19"/>
          <p:cNvSpPr>
            <a:spLocks noChangeArrowheads="1"/>
          </p:cNvSpPr>
          <p:nvPr/>
        </p:nvSpPr>
        <p:spPr bwMode="auto">
          <a:xfrm>
            <a:off x="2965508" y="2520000"/>
            <a:ext cx="1764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altLang="en-US" sz="1200" b="1" dirty="0">
                <a:solidFill>
                  <a:srgbClr val="0060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Crown of Bohemia </a:t>
            </a:r>
            <a:r>
              <a:rPr lang="cs-CZ" altLang="en-US" sz="1200" b="1" dirty="0" smtClean="0">
                <a:solidFill>
                  <a:srgbClr val="0060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1618</a:t>
            </a:r>
            <a:endParaRPr lang="en-GB" altLang="en-US" sz="1200" dirty="0" smtClean="0">
              <a:solidFill>
                <a:srgbClr val="00602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s://upload.wikimedia.org/wikipedia/commons/thumb/7/72/Karte_B%C3%B6hmen_unter_Karl_IV.png/800px-Karte_B%C3%B6hmen_unter_Karl_IV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2" t="9711" r="20807" b="43229"/>
          <a:stretch/>
        </p:blipFill>
        <p:spPr bwMode="auto">
          <a:xfrm>
            <a:off x="4054063" y="4644000"/>
            <a:ext cx="1620000" cy="13949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bdélník 21"/>
          <p:cNvSpPr>
            <a:spLocks noChangeArrowheads="1"/>
          </p:cNvSpPr>
          <p:nvPr/>
        </p:nvSpPr>
        <p:spPr bwMode="auto">
          <a:xfrm>
            <a:off x="5680001" y="5724000"/>
            <a:ext cx="972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altLang="en-US" sz="1200" b="1" dirty="0" smtClean="0">
                <a:solidFill>
                  <a:srgbClr val="0060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Charles IV</a:t>
            </a:r>
            <a:endParaRPr lang="en-GB" altLang="en-US" sz="1200" dirty="0" smtClean="0">
              <a:solidFill>
                <a:srgbClr val="00602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bdélník se zakulacenými rohy na opačné straně 20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Silesia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9548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2" descr="Výsledek obrázku pro ireland in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Obdélník se zakulacenými rohy na opačné straně 5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town zones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11300" name="Picture 36" descr="Javornik panorama 12.06.09 p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9" r="14634"/>
          <a:stretch/>
        </p:blipFill>
        <p:spPr bwMode="auto">
          <a:xfrm>
            <a:off x="4860000" y="1042743"/>
            <a:ext cx="3888000" cy="27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Zástupný symbol pro text 2"/>
          <p:cNvSpPr txBox="1">
            <a:spLocks/>
          </p:cNvSpPr>
          <p:nvPr/>
        </p:nvSpPr>
        <p:spPr bwMode="auto">
          <a:xfrm>
            <a:off x="5256000" y="1080000"/>
            <a:ext cx="864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r>
              <a:rPr lang="cs-CZ" sz="1400" b="1" kern="0" dirty="0" smtClean="0">
                <a:solidFill>
                  <a:srgbClr val="00602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Javorník </a:t>
            </a:r>
          </a:p>
        </p:txBody>
      </p:sp>
      <p:pic>
        <p:nvPicPr>
          <p:cNvPr id="11322" name="Picture 58" descr="Výsledek obrázku pro zlaté hor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6" t="8366"/>
          <a:stretch/>
        </p:blipFill>
        <p:spPr bwMode="auto">
          <a:xfrm>
            <a:off x="396000" y="3960000"/>
            <a:ext cx="4176000" cy="27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Zástupný symbol pro text 2"/>
          <p:cNvSpPr txBox="1">
            <a:spLocks/>
          </p:cNvSpPr>
          <p:nvPr/>
        </p:nvSpPr>
        <p:spPr bwMode="auto">
          <a:xfrm>
            <a:off x="792000" y="3996000"/>
            <a:ext cx="1044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r>
              <a:rPr lang="cs-CZ" sz="1400" b="1" kern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Zlaté Hory</a:t>
            </a:r>
          </a:p>
        </p:txBody>
      </p:sp>
      <p:pic>
        <p:nvPicPr>
          <p:cNvPr id="11328" name="Picture 64" descr="Karvina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00" y="3960000"/>
            <a:ext cx="3888000" cy="27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0" descr="Nám&amp;ecaron;stí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" y="1044000"/>
            <a:ext cx="4176000" cy="27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Zástupný symbol pro text 2"/>
          <p:cNvSpPr txBox="1">
            <a:spLocks/>
          </p:cNvSpPr>
          <p:nvPr/>
        </p:nvSpPr>
        <p:spPr bwMode="auto">
          <a:xfrm>
            <a:off x="792000" y="1080000"/>
            <a:ext cx="864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r>
              <a:rPr lang="cs-CZ" sz="1400" b="1" kern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Vidnava </a:t>
            </a:r>
          </a:p>
        </p:txBody>
      </p:sp>
      <p:sp>
        <p:nvSpPr>
          <p:cNvPr id="51" name="Zástupný symbol pro text 2"/>
          <p:cNvSpPr txBox="1">
            <a:spLocks/>
          </p:cNvSpPr>
          <p:nvPr/>
        </p:nvSpPr>
        <p:spPr bwMode="auto">
          <a:xfrm>
            <a:off x="5256000" y="3996000"/>
            <a:ext cx="864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r>
              <a:rPr lang="cs-CZ" sz="1400" b="1" kern="0" dirty="0" smtClean="0">
                <a:solidFill>
                  <a:srgbClr val="00602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Karviná </a:t>
            </a:r>
          </a:p>
        </p:txBody>
      </p:sp>
    </p:spTree>
    <p:extLst>
      <p:ext uri="{BB962C8B-B14F-4D97-AF65-F5344CB8AC3E}">
        <p14:creationId xmlns:p14="http://schemas.microsoft.com/office/powerpoint/2010/main" val="39845784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620000"/>
          </a:xfrm>
        </p:spPr>
        <p:txBody>
          <a:bodyPr/>
          <a:lstStyle/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Opava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900" i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Troppau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capital of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Principality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Opava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Duchy</a:t>
            </a:r>
            <a:r>
              <a:rPr lang="cs-CZ" sz="190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GB" sz="190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Opava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1900" i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Herzogtum</a:t>
            </a:r>
            <a:r>
              <a:rPr lang="en-GB" sz="1900" i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i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Troppau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&amp; Austrian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Silesia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174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2-1928)</a:t>
            </a: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Oldest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mention 1201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town rights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around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1220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Destruction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historical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core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1945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" name="AutoShape 12" descr="Výsledek obrázku pro ireland in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Obdélník se zakulacenými rohy na opačné straně 5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town zones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3" name="Picture 2" descr="Výsledek obrázku pro opava 194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364" y="1332000"/>
            <a:ext cx="3561271" cy="23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 descr="http://www.historickasidla.cz/galerie/obrazky/imager.php?img=524780&amp;x=600&amp;y=1024&amp;hash=86f379b3bd413e5958f1e74fcd3b2157&amp;ratio=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5" b="3726"/>
          <a:stretch/>
        </p:blipFill>
        <p:spPr bwMode="auto">
          <a:xfrm>
            <a:off x="180000" y="2618950"/>
            <a:ext cx="2304000" cy="36500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ástupný symbol pro text 2"/>
          <p:cNvSpPr txBox="1">
            <a:spLocks/>
          </p:cNvSpPr>
          <p:nvPr/>
        </p:nvSpPr>
        <p:spPr bwMode="auto">
          <a:xfrm>
            <a:off x="216000" y="6300000"/>
            <a:ext cx="2160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en-GB" sz="1400" b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Hláska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trade centre (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14c)</a:t>
            </a:r>
          </a:p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endParaRPr lang="cs-CZ" sz="1400" b="1" kern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 descr="https://upload.wikimedia.org/wikipedia/commons/thumb/f/f0/Opava_U_Bileho_konicka_409.JPG/800px-Opava_U_Bileho_konicka_40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43" t="4216" r="12615" b="7225"/>
          <a:stretch/>
        </p:blipFill>
        <p:spPr bwMode="auto">
          <a:xfrm>
            <a:off x="7020000" y="3888000"/>
            <a:ext cx="1944217" cy="25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ástupný symbol pro text 2"/>
          <p:cNvSpPr txBox="1">
            <a:spLocks/>
          </p:cNvSpPr>
          <p:nvPr/>
        </p:nvSpPr>
        <p:spPr bwMode="auto">
          <a:xfrm>
            <a:off x="5220000" y="6480000"/>
            <a:ext cx="1620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en-GB" sz="14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GB" sz="1400" b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mouřenína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13c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endParaRPr lang="cs-CZ" sz="1400" b="1" kern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6" descr="http://www.propamatky.info/images/original/cl_gal_711_954384_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1" t="2970" r="3445" b="10236"/>
          <a:stretch/>
        </p:blipFill>
        <p:spPr bwMode="auto">
          <a:xfrm>
            <a:off x="5054121" y="3888000"/>
            <a:ext cx="1765563" cy="25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ástupný symbol pro text 2"/>
          <p:cNvSpPr txBox="1">
            <a:spLocks/>
          </p:cNvSpPr>
          <p:nvPr/>
        </p:nvSpPr>
        <p:spPr bwMode="auto">
          <a:xfrm>
            <a:off x="7092000" y="6480000"/>
            <a:ext cx="1908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en-GB" sz="14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GB" sz="1400" b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bílého</a:t>
            </a:r>
            <a:r>
              <a:rPr lang="en-GB" sz="14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koníčka</a:t>
            </a:r>
            <a:r>
              <a:rPr lang="cs-CZ" sz="1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16c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endParaRPr lang="cs-CZ" sz="1400" b="1" kern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4" descr="Výsledek obrázku pro slezská univerzita opava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4" t="2414" r="10637" b="7628"/>
          <a:stretch/>
        </p:blipFill>
        <p:spPr bwMode="auto">
          <a:xfrm>
            <a:off x="2700000" y="2232000"/>
            <a:ext cx="2160000" cy="19037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ástupný symbol pro text 2"/>
          <p:cNvSpPr txBox="1">
            <a:spLocks/>
          </p:cNvSpPr>
          <p:nvPr/>
        </p:nvSpPr>
        <p:spPr bwMode="auto">
          <a:xfrm>
            <a:off x="2628000" y="4104000"/>
            <a:ext cx="2340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cs-CZ" sz="14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Arma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cs-CZ" sz="14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military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headquarters</a:t>
            </a:r>
            <a:endParaRPr lang="cs-CZ" sz="1400" b="1" kern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10" descr="Výsledek obrázku pro rodný d&amp;uring;m joy adamsonové opava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7"/>
          <a:stretch/>
        </p:blipFill>
        <p:spPr bwMode="auto">
          <a:xfrm>
            <a:off x="2700000" y="4417456"/>
            <a:ext cx="2160000" cy="20616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Zástupný symbol pro text 2"/>
          <p:cNvSpPr txBox="1">
            <a:spLocks/>
          </p:cNvSpPr>
          <p:nvPr/>
        </p:nvSpPr>
        <p:spPr bwMode="auto">
          <a:xfrm>
            <a:off x="3132000" y="6480000"/>
            <a:ext cx="1296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cs-CZ" sz="14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Joy</a:t>
            </a:r>
            <a:r>
              <a:rPr lang="cs-CZ" sz="1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Adamson</a:t>
            </a:r>
            <a:endParaRPr lang="cs-CZ" sz="14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endParaRPr lang="cs-CZ" sz="1400" b="1" kern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2469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2" descr="Výsledek obrázku pro ireland in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Obdélník se zakulacenými rohy na opačné straně 5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town zones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14" name="Zástupný symbol pro text 2"/>
          <p:cNvSpPr txBox="1">
            <a:spLocks/>
          </p:cNvSpPr>
          <p:nvPr/>
        </p:nvSpPr>
        <p:spPr bwMode="auto">
          <a:xfrm>
            <a:off x="4140000" y="6264000"/>
            <a:ext cx="3672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cs-CZ" sz="14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Franciscan</a:t>
            </a:r>
            <a:r>
              <a:rPr lang="cs-CZ" sz="1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 </a:t>
            </a:r>
            <a:r>
              <a:rPr lang="en-GB" sz="14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Saint </a:t>
            </a:r>
            <a:r>
              <a:rPr lang="en-GB" sz="1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Wenceslas</a:t>
            </a:r>
            <a:r>
              <a:rPr lang="cs-CZ" sz="1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13c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endParaRPr lang="cs-CZ" sz="1400" b="1" kern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4" descr="http://nd05.jxs.cz/887/415/8b5f2f5a75_87805596_o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" t="5435" r="4530" b="7669"/>
          <a:stretch/>
        </p:blipFill>
        <p:spPr bwMode="auto">
          <a:xfrm>
            <a:off x="216000" y="4068000"/>
            <a:ext cx="3412799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ástupný symbol pro text 2"/>
          <p:cNvSpPr txBox="1">
            <a:spLocks/>
          </p:cNvSpPr>
          <p:nvPr/>
        </p:nvSpPr>
        <p:spPr bwMode="auto">
          <a:xfrm>
            <a:off x="612000" y="6264000"/>
            <a:ext cx="2664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cs-CZ" sz="14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</a:t>
            </a:r>
            <a:r>
              <a:rPr lang="cs-CZ" sz="1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1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1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Assumption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14c)</a:t>
            </a:r>
          </a:p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endParaRPr lang="cs-CZ" sz="1400" b="1" kern="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 descr="http://img2.rajce.idnes.cz/d0201/7/7221/7221123_2b5e254949e1f30867b7c02d50b112d0/images/sv_ducha-SDIM2347-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46" b="3629"/>
          <a:stretch/>
        </p:blipFill>
        <p:spPr bwMode="auto">
          <a:xfrm>
            <a:off x="216000" y="1188000"/>
            <a:ext cx="2401597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6" descr="https://c2.staticflickr.com/6/5614/15539318558_28f4da98fd_b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6" r="3006"/>
          <a:stretch/>
        </p:blipFill>
        <p:spPr bwMode="auto">
          <a:xfrm>
            <a:off x="5400000" y="1188000"/>
            <a:ext cx="3528392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Zástupný symbol pro text 2"/>
          <p:cNvSpPr txBox="1">
            <a:spLocks/>
          </p:cNvSpPr>
          <p:nvPr/>
        </p:nvSpPr>
        <p:spPr bwMode="auto">
          <a:xfrm>
            <a:off x="252000" y="3384000"/>
            <a:ext cx="5004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en-GB" sz="14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 of the Holy Spirit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17c) &amp; </a:t>
            </a:r>
            <a:r>
              <a:rPr lang="en-GB" sz="1400" b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Minorite</a:t>
            </a:r>
            <a:r>
              <a:rPr lang="en-GB" sz="14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Monastery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(13c)</a:t>
            </a:r>
            <a:endParaRPr lang="cs-CZ" sz="14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endParaRPr lang="cs-CZ" sz="1400" b="1" kern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46" descr="http://www.winro.cz/_media/winro-34a23763303e86028e4d6859ff8682dc/kostel_sv_vaclava_opava_po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5" b="23822"/>
          <a:stretch/>
        </p:blipFill>
        <p:spPr bwMode="auto">
          <a:xfrm>
            <a:off x="3794399" y="4068000"/>
            <a:ext cx="2232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2" descr="http://www.nejkacka.eu/wp-content/uploads/2013/03/dum_umeni_v_opave_0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" r="7435"/>
          <a:stretch/>
        </p:blipFill>
        <p:spPr bwMode="auto">
          <a:xfrm>
            <a:off x="6192000" y="4068000"/>
            <a:ext cx="2736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http://im.foto.mapy.cz/pub/big/000/01a/00001aeaf_22e38a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7" r="16790"/>
          <a:stretch/>
        </p:blipFill>
        <p:spPr bwMode="auto">
          <a:xfrm>
            <a:off x="2786004" y="1188000"/>
            <a:ext cx="2448272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7106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2" descr="Výsledek obrázku pro ireland in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Obdélník se zakulacenými rohy na opačné straně 5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town zones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14" name="Zástupný symbol pro text 2"/>
          <p:cNvSpPr txBox="1">
            <a:spLocks/>
          </p:cNvSpPr>
          <p:nvPr/>
        </p:nvSpPr>
        <p:spPr bwMode="auto">
          <a:xfrm>
            <a:off x="3708000" y="6264000"/>
            <a:ext cx="1620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en-GB" sz="1400" b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Sobek</a:t>
            </a:r>
            <a:r>
              <a:rPr lang="en-GB" sz="14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Palace</a:t>
            </a:r>
            <a:r>
              <a:rPr lang="cs-CZ" sz="1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18c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endParaRPr lang="cs-CZ" sz="1400" b="1" kern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Zástupný symbol pro text 2"/>
          <p:cNvSpPr txBox="1">
            <a:spLocks/>
          </p:cNvSpPr>
          <p:nvPr/>
        </p:nvSpPr>
        <p:spPr bwMode="auto">
          <a:xfrm>
            <a:off x="6624000" y="6264000"/>
            <a:ext cx="1944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en-GB" sz="14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Silesian </a:t>
            </a:r>
            <a:r>
              <a:rPr lang="en-GB" sz="1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Theatre</a:t>
            </a:r>
            <a:r>
              <a:rPr lang="cs-CZ" sz="1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1804)</a:t>
            </a:r>
            <a:endParaRPr lang="cs-CZ" sz="14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endParaRPr lang="cs-CZ" sz="1400" b="1" kern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Zástupný symbol pro text 2"/>
          <p:cNvSpPr txBox="1">
            <a:spLocks/>
          </p:cNvSpPr>
          <p:nvPr/>
        </p:nvSpPr>
        <p:spPr bwMode="auto">
          <a:xfrm>
            <a:off x="6768000" y="3384000"/>
            <a:ext cx="1980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en-GB" sz="14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Silesian </a:t>
            </a:r>
            <a:r>
              <a:rPr lang="en-GB" sz="1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Museum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1814)</a:t>
            </a:r>
            <a:endParaRPr lang="cs-CZ" sz="14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endParaRPr lang="cs-CZ" sz="1400" b="1" kern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Zástupný symbol pro text 2"/>
          <p:cNvSpPr txBox="1">
            <a:spLocks/>
          </p:cNvSpPr>
          <p:nvPr/>
        </p:nvSpPr>
        <p:spPr bwMode="auto">
          <a:xfrm>
            <a:off x="540000" y="6264000"/>
            <a:ext cx="1764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en-GB" sz="1400" b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Blücher</a:t>
            </a:r>
            <a:r>
              <a:rPr lang="en-GB" sz="14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Palace</a:t>
            </a:r>
            <a:r>
              <a:rPr lang="cs-CZ" sz="1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18c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endParaRPr lang="cs-CZ" sz="1400" b="1" kern="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Zástupný symbol pro text 2"/>
          <p:cNvSpPr txBox="1">
            <a:spLocks/>
          </p:cNvSpPr>
          <p:nvPr/>
        </p:nvSpPr>
        <p:spPr bwMode="auto">
          <a:xfrm>
            <a:off x="180000" y="3384000"/>
            <a:ext cx="6120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None/>
            </a:pPr>
            <a:r>
              <a:rPr lang="en-GB" sz="14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 of St </a:t>
            </a:r>
            <a:r>
              <a:rPr lang="en-GB" sz="1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Adalbert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4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Jesuit college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(17 c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Land Government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Land Archives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1400" b="1" kern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" descr="http://www.images.atlasceska.cz/images/pamatky/velka/18141/v31102_Kostel-sv-Vojtecha--Opav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" t="22114" r="6429" b="5425"/>
          <a:stretch/>
        </p:blipFill>
        <p:spPr bwMode="auto">
          <a:xfrm>
            <a:off x="216000" y="1188000"/>
            <a:ext cx="2664296" cy="2160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4" descr="http://img15.rajce.idnes.cz/d1503/9/9221/9221592_f1cd4cac7ba16bd8a346ce2c26390673/images/JEZUITSKA_KOLEJ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7" t="15481" r="15705" b="15777"/>
          <a:stretch/>
        </p:blipFill>
        <p:spPr bwMode="auto">
          <a:xfrm>
            <a:off x="3095968" y="1188000"/>
            <a:ext cx="324036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6" descr="https://upload.wikimedia.org/wikipedia/commons/thumb/6/6b/Opava_-_Sobk%C5%AFv_pal%C3%A1c.jpg/1024px-Opava_-_Sobk%C5%AFv_pal%C3%A1c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"/>
          <a:stretch/>
        </p:blipFill>
        <p:spPr bwMode="auto">
          <a:xfrm>
            <a:off x="2952140" y="4068000"/>
            <a:ext cx="3096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2" descr="https://upload.wikimedia.org/wikipedia/commons/thumb/8/88/Historick%C3%A1_v%C3%BDstavn%C3%AD_budova_v_roce_2012.jpg/1024px-Historick%C3%A1_v%C3%BDstavn%C3%AD_budova_v_roce_201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5" t="7455" r="13145" b="8306"/>
          <a:stretch/>
        </p:blipFill>
        <p:spPr bwMode="auto">
          <a:xfrm>
            <a:off x="6552000" y="1188000"/>
            <a:ext cx="2376264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Výsledek obrázku pro slezské divadlo opav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5" t="14590" r="19370" b="9292"/>
          <a:stretch/>
        </p:blipFill>
        <p:spPr bwMode="auto">
          <a:xfrm>
            <a:off x="6264000" y="4068000"/>
            <a:ext cx="2664297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Opava - Blucher&amp;uring;v palác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2" r="10321"/>
          <a:stretch/>
        </p:blipFill>
        <p:spPr bwMode="auto">
          <a:xfrm>
            <a:off x="216000" y="4068000"/>
            <a:ext cx="2520281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5665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4932000"/>
          </a:xfrm>
        </p:spPr>
        <p:txBody>
          <a:bodyPr/>
          <a:lstStyle/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Bruntál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900" i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Freudenthal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1210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first mention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1223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Middle Ages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gold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silver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ore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mining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1621 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property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German Order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cultural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monuments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8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Chateau &amp;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burgher houses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8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the Assumption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beg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14c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828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Piarist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monastery with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Our Lady of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Consolation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(18c)</a:t>
            </a:r>
          </a:p>
          <a:p>
            <a:pPr marL="828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Seminarium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puerorum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Petrinium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1920s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828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Baroque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statue of Saint John of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Nepomuk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8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Holy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Trinity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Column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12" descr="Výsledek obrázku pro ireland in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Obdélník se zakulacenými rohy na opačné straně 5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00602B">
              <a:alpha val="49804"/>
            </a:srgbClr>
          </a:solidFill>
          <a:ln w="12700">
            <a:solidFill>
              <a:srgbClr val="00602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9" name="Obdélník 8"/>
          <p:cNvSpPr>
            <a:spLocks noChangeArrowheads="1"/>
          </p:cNvSpPr>
          <p:nvPr/>
        </p:nvSpPr>
        <p:spPr bwMode="auto">
          <a:xfrm>
            <a:off x="0" y="6480000"/>
            <a:ext cx="914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cs-CZ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Panna </a:t>
            </a:r>
            <a:r>
              <a:rPr lang="cs-C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cs-CZ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arie Těšitelka; </a:t>
            </a:r>
            <a:r>
              <a:rPr lang="cs-C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chlapecký seminář </a:t>
            </a:r>
            <a:r>
              <a:rPr lang="cs-CZ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Petrinium</a:t>
            </a:r>
            <a:r>
              <a:rPr lang="cs-C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altLang="en-US" sz="1400" b="1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town zones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18434" name="Picture 2" descr="Historické nám&amp;ecaron;stí v Bruntá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8" t="19209" r="31179" b="9934"/>
          <a:stretch/>
        </p:blipFill>
        <p:spPr bwMode="auto">
          <a:xfrm>
            <a:off x="179135" y="4608000"/>
            <a:ext cx="4968551" cy="14668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8" name="Picture 26" descr="Základní škola a m&amp;ecaron;stské osmileté gymnázium Bruntá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"/>
          <a:stretch/>
        </p:blipFill>
        <p:spPr bwMode="auto">
          <a:xfrm>
            <a:off x="5293644" y="3564000"/>
            <a:ext cx="2520000" cy="16475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http://nd06.jxs.cz/456/118/235f812ace_94197872_o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4"/>
          <a:stretch/>
        </p:blipFill>
        <p:spPr bwMode="auto">
          <a:xfrm>
            <a:off x="5293644" y="5326496"/>
            <a:ext cx="2520000" cy="1417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66" name="Picture 34" descr="File:Socha sv. Jana Nepomuckého (Bruntál)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2" t="2363" r="22534" b="20778"/>
          <a:stretch/>
        </p:blipFill>
        <p:spPr bwMode="auto">
          <a:xfrm>
            <a:off x="7956000" y="4140000"/>
            <a:ext cx="1008000" cy="20493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8" descr="Morovy sloup Bruntal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7" t="30767" r="29163" b="10910"/>
          <a:stretch/>
        </p:blipFill>
        <p:spPr bwMode="auto">
          <a:xfrm>
            <a:off x="7956000" y="1764000"/>
            <a:ext cx="1008112" cy="21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68" name="Picture 36" descr="Výsledek obrázku pro kostel panny marie ut&amp;ecaron;šitelky bruntál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5" r="12379" b="12501"/>
          <a:stretch/>
        </p:blipFill>
        <p:spPr bwMode="auto">
          <a:xfrm>
            <a:off x="6523431" y="1008000"/>
            <a:ext cx="1296144" cy="21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70" name="Picture 38" descr="Výsledek obrázku pro kostel panny marie ut&amp;ecaron;šitelky bruntál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0" y="1008000"/>
            <a:ext cx="1708561" cy="21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0702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5436000"/>
          </a:xfrm>
        </p:spPr>
        <p:txBody>
          <a:bodyPr/>
          <a:lstStyle/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Frýdek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900" i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Friedek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century,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Casimir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I, Duke of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Cieszyn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century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centre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state country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 century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development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textile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industry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Well-preserved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urban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whole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number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Castle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Pilgrimage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the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Visitation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Saint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Judoc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(Saint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Joyce)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Saint John the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Baptist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Remains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town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walls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Burgher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houses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(40;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16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20c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Art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Nouveau house with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restaurant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Radhošť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000" indent="0">
              <a:spcBef>
                <a:spcPts val="300"/>
              </a:spcBef>
              <a:buClr>
                <a:srgbClr val="00602B"/>
              </a:buClr>
              <a:buSzPct val="100000"/>
              <a:buNone/>
            </a:pPr>
            <a:endParaRPr lang="cs-CZ" sz="2000" dirty="0">
              <a:solidFill>
                <a:schemeClr val="accent4">
                  <a:lumMod val="1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12" descr="Výsledek obrázku pro ireland in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Obdélník se zakulacenými rohy na opačné straně 5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00602B">
              <a:alpha val="49804"/>
            </a:srgbClr>
          </a:solidFill>
          <a:ln w="12700">
            <a:solidFill>
              <a:srgbClr val="00602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9" name="Obdélník 8"/>
          <p:cNvSpPr>
            <a:spLocks noChangeArrowheads="1"/>
          </p:cNvSpPr>
          <p:nvPr/>
        </p:nvSpPr>
        <p:spPr bwMode="auto">
          <a:xfrm>
            <a:off x="0" y="6480000"/>
            <a:ext cx="914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cs-C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cs-CZ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tavovské panství; svatý Jošt</a:t>
            </a:r>
            <a:endParaRPr lang="en-GB" altLang="en-US" sz="1400" dirty="0" smtClean="0">
              <a:solidFill>
                <a:prstClr val="white"/>
              </a:solidFill>
              <a:latin typeface="Constantia"/>
              <a:cs typeface="Times New Roman" pitchFamily="18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town zones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21518" name="Picture 14" descr="Výsledek obrázku pro frýdek kostel jana k&amp;rcaron;tite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5" t="5372" b="11306"/>
          <a:stretch/>
        </p:blipFill>
        <p:spPr bwMode="auto">
          <a:xfrm>
            <a:off x="4490598" y="5003768"/>
            <a:ext cx="2758045" cy="16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4" name="Picture 20" descr="Výsledek obrázku pro frýdek nám&amp;ecaron;stí svobody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9" b="21644"/>
          <a:stretch/>
        </p:blipFill>
        <p:spPr bwMode="auto">
          <a:xfrm>
            <a:off x="5148064" y="1008000"/>
            <a:ext cx="3842196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6" name="Picture 22" descr="Výsledek obrázku pro frýdek hradby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5"/>
          <a:stretch/>
        </p:blipFill>
        <p:spPr bwMode="auto">
          <a:xfrm>
            <a:off x="7364252" y="3525689"/>
            <a:ext cx="1631532" cy="230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2" name="Picture 28" descr="Výsledek obrázku pro frýdek restaurace radhoš&amp;tcaron;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7" t="12127" r="11906" b="4118"/>
          <a:stretch/>
        </p:blipFill>
        <p:spPr bwMode="auto">
          <a:xfrm>
            <a:off x="3197161" y="4572000"/>
            <a:ext cx="1177828" cy="172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Výsledek obrázku pro frýdek restaurace radhoš&amp;tcaron; interiér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" b="12221"/>
          <a:stretch/>
        </p:blipFill>
        <p:spPr bwMode="auto">
          <a:xfrm>
            <a:off x="180000" y="4572000"/>
            <a:ext cx="2920882" cy="172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https://upload.wikimedia.org/wikipedia/commons/thumb/5/50/2014_Frydek-Mistek%2C_Ko%C5%9Bci%C3%B3%C5%82_%C5%9Bw._Jodoka_08.jpg/800px-2014_Frydek-Mistek%2C_Ko%C5%9Bci%C3%B3%C5%82_%C5%9Bw._Jodoka_0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4" b="14409"/>
          <a:stretch/>
        </p:blipFill>
        <p:spPr bwMode="auto">
          <a:xfrm>
            <a:off x="5325501" y="3204000"/>
            <a:ext cx="1717765" cy="16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6294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4932000"/>
          </a:xfrm>
        </p:spPr>
        <p:txBody>
          <a:bodyPr/>
          <a:lstStyle/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Up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 century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predominant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part of population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settled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the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countryside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Process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industrialisation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consequent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urbanisation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→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only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few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remainders of traditional folk buildings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preserved</a:t>
            </a:r>
            <a:r>
              <a:rPr lang="cs-CZ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predominantly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western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part of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country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Kosárna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Karlovice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1900" i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Karlsthal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Bruntál region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Smithy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unique monument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Built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1600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adapted 1759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Walled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ground floor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wooden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first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floor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carved gallery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columns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High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saddle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roof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typical foothill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building of western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Czech Silesia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National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Cultural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Monument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2014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12" descr="Výsledek obrázku pro ireland in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Obdélník se zakulacenými rohy na opačné straně 5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traditional folk buildings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25608" name="Picture 8" descr="Výsledek obrázku pro kosárna v karlovicích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5" r="31373" b="24466"/>
          <a:stretch/>
        </p:blipFill>
        <p:spPr bwMode="auto">
          <a:xfrm>
            <a:off x="2160000" y="3924000"/>
            <a:ext cx="4836986" cy="273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8274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4932000"/>
          </a:xfrm>
        </p:spPr>
        <p:txBody>
          <a:bodyPr/>
          <a:lstStyle/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Heřmanovice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900" i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Hermannstadt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Bruntál district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First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mentioned 1339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gold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Middle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Ages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ore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Modern period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Preserved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houses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east-Sudeten type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14 protected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828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Ground-floor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timbered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houses 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8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Stone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foundation wall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8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Saddle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shingle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later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slate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roof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8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Gable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boarding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front facade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→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828000" indent="0">
              <a:spcBef>
                <a:spcPts val="300"/>
              </a:spcBef>
              <a:buClr>
                <a:srgbClr val="00602B"/>
              </a:buClr>
              <a:buSzPct val="100000"/>
              <a:buNone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three wooden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framed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windows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82800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whitewashed walls</a:t>
            </a:r>
            <a:endParaRPr lang="cs-CZ" sz="19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Saint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Andrew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Drachenburg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Drakov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Quinburk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(Hrad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Sokolí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12" descr="Výsledek obrázku pro ireland in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Obdélník se zakulacenými rohy na opačné straně 5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Village reserves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00602B">
              <a:alpha val="49804"/>
            </a:srgbClr>
          </a:solidFill>
          <a:ln w="12700">
            <a:solidFill>
              <a:srgbClr val="00602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9" name="Obdélník 8"/>
          <p:cNvSpPr>
            <a:spLocks noChangeArrowheads="1"/>
          </p:cNvSpPr>
          <p:nvPr/>
        </p:nvSpPr>
        <p:spPr bwMode="auto">
          <a:xfrm>
            <a:off x="0" y="6480000"/>
            <a:ext cx="914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cs-CZ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kamenná podezdívka, šindel, břidlice, chlév, prkenný štít</a:t>
            </a:r>
            <a:endParaRPr lang="en-GB" altLang="en-US" sz="1400" dirty="0" smtClean="0">
              <a:solidFill>
                <a:prstClr val="white"/>
              </a:solidFill>
              <a:latin typeface="Constantia"/>
              <a:cs typeface="Times New Roman" pitchFamily="18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0" t="5604" r="7259" b="1630"/>
          <a:stretch/>
        </p:blipFill>
        <p:spPr bwMode="auto">
          <a:xfrm>
            <a:off x="4104000" y="2305594"/>
            <a:ext cx="2167491" cy="16364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22" name="Picture 2" descr="Výsledek obrázku pro he&amp;rcaron;manovice kostel svatého ond&amp;rcaron;ej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0" t="2836" r="8219" b="14127"/>
          <a:stretch/>
        </p:blipFill>
        <p:spPr bwMode="auto">
          <a:xfrm>
            <a:off x="6889764" y="360000"/>
            <a:ext cx="2069999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Architektura v He&amp;rcaron;manovicích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3"/>
          <a:stretch/>
        </p:blipFill>
        <p:spPr bwMode="auto">
          <a:xfrm>
            <a:off x="6395259" y="2628000"/>
            <a:ext cx="2564504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2" name="Picture 12" descr="https://d34-a.sdn.szn.cz/d_34/d_15121035/img/5/3072x2304_ZgT4id.jpg?fl=res,667,500,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4536000"/>
            <a:ext cx="2397600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4" name="Picture 14" descr="http://www.osoblazsko.cz/fotky/obr.php?name=HradnUu-zYTMUucenina&amp;id=91123&amp;width=59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2" t="8665" r="10306"/>
          <a:stretch/>
        </p:blipFill>
        <p:spPr bwMode="auto">
          <a:xfrm>
            <a:off x="2735927" y="4536000"/>
            <a:ext cx="3035970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http://nd03.jxs.cz/248/045/7cfd4e0172_65364740_o2.jpg"/>
          <p:cNvPicPr>
            <a:picLocks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" t="6854" r="192" b="5283"/>
          <a:stretch/>
        </p:blipFill>
        <p:spPr bwMode="auto">
          <a:xfrm>
            <a:off x="5930224" y="4536000"/>
            <a:ext cx="3024336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905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4932000"/>
          </a:xfrm>
        </p:spPr>
        <p:txBody>
          <a:bodyPr/>
          <a:lstStyle/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Lipina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900" i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Lippein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Opava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district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First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mentioned 1377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Abandoned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&amp;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resettled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German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1783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Basis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protected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complex of folk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homesteads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Gabled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walled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buildings of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east-Sudeten type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Partly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preserved interiors</a:t>
            </a:r>
            <a:endParaRPr lang="en-GB" sz="19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2000" dirty="0">
              <a:solidFill>
                <a:schemeClr val="accent4">
                  <a:lumMod val="1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12" descr="Výsledek obrázku pro ireland in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Obdélník se zakulacenými rohy na opačné straně 5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Village reserves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00602B">
              <a:alpha val="49804"/>
            </a:srgbClr>
          </a:solidFill>
          <a:ln w="12700">
            <a:solidFill>
              <a:srgbClr val="00602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9" name="Obdélník 8"/>
          <p:cNvSpPr>
            <a:spLocks noChangeArrowheads="1"/>
          </p:cNvSpPr>
          <p:nvPr/>
        </p:nvSpPr>
        <p:spPr bwMode="auto">
          <a:xfrm>
            <a:off x="0" y="6480000"/>
            <a:ext cx="914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cs-CZ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usedlost, štítový, zděný</a:t>
            </a:r>
            <a:endParaRPr lang="en-GB" altLang="en-US" sz="1400" dirty="0" smtClean="0">
              <a:solidFill>
                <a:prstClr val="white"/>
              </a:solidFill>
              <a:latin typeface="Constantia"/>
              <a:cs typeface="Times New Roman" pitchFamily="18" charset="0"/>
            </a:endParaRPr>
          </a:p>
        </p:txBody>
      </p:sp>
      <p:pic>
        <p:nvPicPr>
          <p:cNvPr id="35844" name="Picture 4" descr="Výsledek obrázku pro lipin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1" t="15243" r="853" b="15799"/>
          <a:stretch/>
        </p:blipFill>
        <p:spPr bwMode="auto">
          <a:xfrm>
            <a:off x="5652000" y="3780000"/>
            <a:ext cx="3312000" cy="24482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 descr="http://www.technicke-pamatky.cz/soubory/images/104b%20Lipina%20detail%20alternativa%20DSC_032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96" b="11620"/>
          <a:stretch/>
        </p:blipFill>
        <p:spPr bwMode="auto">
          <a:xfrm>
            <a:off x="3452450" y="3924000"/>
            <a:ext cx="2078306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8" name="Picture 8" descr="Výsledek obrázku pro lipin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6" t="3279" r="10183" b="7907"/>
          <a:stretch/>
        </p:blipFill>
        <p:spPr bwMode="auto">
          <a:xfrm>
            <a:off x="5363600" y="1080000"/>
            <a:ext cx="3600400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http://img.ceskatelevize.cz/program/porady/10316515252/foto09/411236100231010_cast_01.jpg?131652974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4"/>
          <a:stretch/>
        </p:blipFill>
        <p:spPr bwMode="auto">
          <a:xfrm>
            <a:off x="180000" y="3204000"/>
            <a:ext cx="3151206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2177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5913376"/>
          </a:xfrm>
        </p:spPr>
        <p:txBody>
          <a:bodyPr/>
          <a:lstStyle/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Eight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protected </a:t>
            </a:r>
            <a:r>
              <a:rPr lang="en-GB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village </a:t>
            </a: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zones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three in Jeseník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six in Bruntál &amp; one in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Frýdek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district</a:t>
            </a: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Horní</a:t>
            </a: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GB" sz="1900" b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Dolní</a:t>
            </a:r>
            <a:r>
              <a:rPr lang="en-GB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b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Údolí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1900" i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Ober </a:t>
            </a:r>
            <a:r>
              <a:rPr lang="en-GB" sz="1900" i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Grund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900" i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Nieder</a:t>
            </a:r>
            <a:r>
              <a:rPr lang="en-GB" sz="1900" i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i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Grund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until 1949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Horní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Dolní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Grunt)</a:t>
            </a:r>
            <a:r>
              <a:rPr lang="en-GB" sz="1900" i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1900" i="1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Hamlets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first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mentioned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1450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Archaeological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findings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→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13 century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Originated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connection with gold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mining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Several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wooden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folk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buildings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Cultural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monuments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Horní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Údolí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8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Saint John the Baptist with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cemetery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8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Ruin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Koberštejn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Castle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000" indent="0">
              <a:spcBef>
                <a:spcPts val="300"/>
              </a:spcBef>
              <a:buClr>
                <a:srgbClr val="00602B"/>
              </a:buClr>
              <a:buSzPct val="100000"/>
              <a:buNone/>
            </a:pP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12" descr="Výsledek obrázku pro ireland in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Obdélník se zakulacenými rohy na opačné straně 5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village zones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17418" name="Picture 10" descr="Výsledek obrázku pro hrad koberštej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5688000" y="4184106"/>
            <a:ext cx="3132000" cy="234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8" name="Picture 20" descr="Výsledek obrázku pro horní údol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51056" y="3852000"/>
            <a:ext cx="2007516" cy="284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6" name="Picture 28" descr="Výsledek obrázku pro horní údolí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4087014"/>
            <a:ext cx="2881647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40" name="Picture 32" descr="Pohled na Horní Údol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00" y="1700808"/>
            <a:ext cx="3132000" cy="23431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4033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5958000"/>
          </a:xfrm>
        </p:spPr>
        <p:txBody>
          <a:bodyPr/>
          <a:lstStyle/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Bruntál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Krnov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Jeseník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regions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German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expelled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→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new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settlers of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uneven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social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cultural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Czechs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inland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different social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Greeks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(who left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homeland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from political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reasons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Gypsies 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brought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their own culture, lifestyle, customs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traditions 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quickly submitted to modern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influences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were not interested in following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pre-war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German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traditions</a:t>
            </a:r>
            <a:endParaRPr lang="cs-CZ" sz="19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Urban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centres settled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without major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problems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Rural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villages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mountainous areas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smaller towns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lack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population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000" indent="0">
              <a:spcBef>
                <a:spcPts val="300"/>
              </a:spcBef>
              <a:buClr>
                <a:srgbClr val="00602B"/>
              </a:buClr>
              <a:buSzPct val="100000"/>
              <a:buNone/>
            </a:pP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12" descr="Výsledek obrázku pro ireland in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Obdélník se zakulacenými rohy na opačné straně 5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western part of Czech Silesia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6166" name="Picture 22" descr="Výsledek obrázku pro bruntálsko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9" t="8154" r="27895" b="11053"/>
          <a:stretch/>
        </p:blipFill>
        <p:spPr bwMode="auto">
          <a:xfrm>
            <a:off x="6912000" y="3924000"/>
            <a:ext cx="2052001" cy="20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8" name="Picture 24" descr="Výsledek obrázku pro Sudet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" r="8286"/>
          <a:stretch/>
        </p:blipFill>
        <p:spPr bwMode="auto">
          <a:xfrm>
            <a:off x="179512" y="3924000"/>
            <a:ext cx="3276275" cy="20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0" name="Picture 26" descr="Karlovic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2" t="31237" r="12984" b="7082"/>
          <a:stretch/>
        </p:blipFill>
        <p:spPr bwMode="auto">
          <a:xfrm>
            <a:off x="3623893" y="4716000"/>
            <a:ext cx="3120000" cy="18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2" descr="Výsledek obrázku pro &amp;ccaron;eské slezsko map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062" l="0" r="97156">
                        <a14:backgroundMark x1="749" y1="750" x2="749" y2="750"/>
                        <a14:backgroundMark x1="4042" y1="563" x2="4042" y2="563"/>
                        <a14:backgroundMark x1="299" y1="2627" x2="299" y2="2627"/>
                        <a14:backgroundMark x1="299" y1="5253" x2="299" y2="5253"/>
                        <a14:backgroundMark x1="17365" y1="38086" x2="24102" y2="49719"/>
                        <a14:backgroundMark x1="47156" y1="80488" x2="57784" y2="77674"/>
                        <a14:backgroundMark x1="66766" y1="57036" x2="65269" y2="86304"/>
                        <a14:backgroundMark x1="49102" y1="65478" x2="49251" y2="71670"/>
                        <a14:backgroundMark x1="48653" y1="63415" x2="48653" y2="63415"/>
                        <a14:backgroundMark x1="52994" y1="68668" x2="52994" y2="68668"/>
                        <a14:backgroundMark x1="53293" y1="67730" x2="53293" y2="67730"/>
                        <a14:backgroundMark x1="47904" y1="76548" x2="47904" y2="76548"/>
                        <a14:backgroundMark x1="36228" y1="27955" x2="36228" y2="27955"/>
                        <a14:backgroundMark x1="38323" y1="31707" x2="38323" y2="31707"/>
                        <a14:backgroundMark x1="55838" y1="40150" x2="55838" y2="40150"/>
                        <a14:backgroundMark x1="55539" y1="40338" x2="55539" y2="40338"/>
                        <a14:backgroundMark x1="54641" y1="40150" x2="54641" y2="40150"/>
                        <a14:backgroundMark x1="79341" y1="49719" x2="79341" y2="49719"/>
                        <a14:backgroundMark x1="69611" y1="48405" x2="69611" y2="48405"/>
                        <a14:backgroundMark x1="23653" y1="16510" x2="23653" y2="16510"/>
                        <a14:backgroundMark x1="27994" y1="17448" x2="27994" y2="17448"/>
                        <a14:backgroundMark x1="80689" y1="90619" x2="80689" y2="90619"/>
                        <a14:backgroundMark x1="96707" y1="85929" x2="96707" y2="85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077" b="48381"/>
          <a:stretch/>
        </p:blipFill>
        <p:spPr bwMode="auto">
          <a:xfrm>
            <a:off x="6912000" y="1057962"/>
            <a:ext cx="1840484" cy="15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ál 2"/>
          <p:cNvSpPr/>
          <p:nvPr/>
        </p:nvSpPr>
        <p:spPr>
          <a:xfrm rot="1320000">
            <a:off x="6624000" y="1014743"/>
            <a:ext cx="2340000" cy="1521281"/>
          </a:xfrm>
          <a:prstGeom prst="ellipse">
            <a:avLst/>
          </a:prstGeom>
          <a:noFill/>
          <a:ln w="28575">
            <a:solidFill>
              <a:srgbClr val="0060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32" descr="Výsledek obrázku pro &amp;ccaron;eské slezsko map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062" l="0" r="97156">
                        <a14:backgroundMark x1="749" y1="750" x2="749" y2="750"/>
                        <a14:backgroundMark x1="4042" y1="563" x2="4042" y2="563"/>
                        <a14:backgroundMark x1="299" y1="2627" x2="299" y2="2627"/>
                        <a14:backgroundMark x1="299" y1="5253" x2="299" y2="5253"/>
                        <a14:backgroundMark x1="17365" y1="38086" x2="24102" y2="49719"/>
                        <a14:backgroundMark x1="47156" y1="80488" x2="57784" y2="77674"/>
                        <a14:backgroundMark x1="66766" y1="57036" x2="65269" y2="86304"/>
                        <a14:backgroundMark x1="49102" y1="65478" x2="49251" y2="71670"/>
                        <a14:backgroundMark x1="48653" y1="63415" x2="48653" y2="63415"/>
                        <a14:backgroundMark x1="52994" y1="68668" x2="52994" y2="68668"/>
                        <a14:backgroundMark x1="53293" y1="67730" x2="53293" y2="67730"/>
                        <a14:backgroundMark x1="47904" y1="76548" x2="47904" y2="76548"/>
                        <a14:backgroundMark x1="36228" y1="27955" x2="36228" y2="27955"/>
                        <a14:backgroundMark x1="38323" y1="31707" x2="38323" y2="31707"/>
                        <a14:backgroundMark x1="55838" y1="40150" x2="55838" y2="40150"/>
                        <a14:backgroundMark x1="55539" y1="40338" x2="55539" y2="40338"/>
                        <a14:backgroundMark x1="54641" y1="40150" x2="54641" y2="40150"/>
                        <a14:backgroundMark x1="79341" y1="49719" x2="79341" y2="49719"/>
                        <a14:backgroundMark x1="69611" y1="48405" x2="69611" y2="48405"/>
                        <a14:backgroundMark x1="23653" y1="16510" x2="23653" y2="16510"/>
                        <a14:backgroundMark x1="27994" y1="17448" x2="27994" y2="17448"/>
                        <a14:backgroundMark x1="80689" y1="90619" x2="80689" y2="90619"/>
                        <a14:backgroundMark x1="96707" y1="85929" x2="96707" y2="85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703" y="90000"/>
            <a:ext cx="1399976" cy="11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Vývojový diagram: spojnice 3"/>
          <p:cNvSpPr>
            <a:spLocks noChangeAspect="1"/>
          </p:cNvSpPr>
          <p:nvPr/>
        </p:nvSpPr>
        <p:spPr>
          <a:xfrm>
            <a:off x="7524328" y="1676328"/>
            <a:ext cx="36000" cy="36000"/>
          </a:xfrm>
          <a:prstGeom prst="flowChartConnector">
            <a:avLst/>
          </a:prstGeom>
          <a:solidFill>
            <a:srgbClr val="00602B"/>
          </a:solidFill>
          <a:ln>
            <a:solidFill>
              <a:srgbClr val="0060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Vývojový diagram: spojnice 16"/>
          <p:cNvSpPr>
            <a:spLocks noChangeAspect="1"/>
          </p:cNvSpPr>
          <p:nvPr/>
        </p:nvSpPr>
        <p:spPr>
          <a:xfrm>
            <a:off x="8006812" y="2335344"/>
            <a:ext cx="36000" cy="36000"/>
          </a:xfrm>
          <a:prstGeom prst="flowChartConnector">
            <a:avLst/>
          </a:prstGeom>
          <a:solidFill>
            <a:srgbClr val="00602B"/>
          </a:solidFill>
          <a:ln>
            <a:solidFill>
              <a:srgbClr val="0060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Vývojový diagram: spojnice 17"/>
          <p:cNvSpPr>
            <a:spLocks noChangeAspect="1"/>
          </p:cNvSpPr>
          <p:nvPr/>
        </p:nvSpPr>
        <p:spPr>
          <a:xfrm>
            <a:off x="8391195" y="2063682"/>
            <a:ext cx="36000" cy="36000"/>
          </a:xfrm>
          <a:prstGeom prst="flowChartConnector">
            <a:avLst/>
          </a:prstGeom>
          <a:solidFill>
            <a:srgbClr val="00602B"/>
          </a:solidFill>
          <a:ln>
            <a:solidFill>
              <a:srgbClr val="0060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825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5913376"/>
          </a:xfrm>
        </p:spPr>
        <p:txBody>
          <a:bodyPr/>
          <a:lstStyle/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Karlova</a:t>
            </a: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b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Studánka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1900" i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Karlsbrunn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or </a:t>
            </a:r>
            <a:r>
              <a:rPr lang="en-GB" sz="1900" i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Bad </a:t>
            </a:r>
            <a:r>
              <a:rPr lang="en-GB" sz="1900" i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Karlsbrunn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First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mentioned 1554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Mineral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waters known </a:t>
            </a:r>
            <a:r>
              <a:rPr lang="cs-CZ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mid-17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century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1880s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German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Order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established spa centre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Small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wooden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houses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around healing springs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Core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zone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complex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wooden spa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buildings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8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Silesian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House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Lothringen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Lotrinský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8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Drinking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Pavilion (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Pitný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pavilion;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Wilhelmsquelle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12" descr="Výsledek obrázku pro ireland in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Obdélník se zakulacenými rohy na opačné straně 5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village zones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20" name="Picture 4" descr="http://img5.rajce.idnes.cz/d0510/1/1006/1006094_be3ad177db5b43b5bd252049f1364f30/images/Karlova_Studanka.JPG"/>
          <p:cNvPicPr>
            <a:picLocks noChangeAspect="1" noChangeArrowheads="1"/>
          </p:cNvPicPr>
          <p:nvPr/>
        </p:nvPicPr>
        <p:blipFill rotWithShape="1">
          <a:blip r:embed="rId2" cstate="print"/>
          <a:srcRect r="4602"/>
          <a:stretch/>
        </p:blipFill>
        <p:spPr bwMode="auto">
          <a:xfrm>
            <a:off x="4608000" y="3708000"/>
            <a:ext cx="4320480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914" name="Picture 2" descr="Pitný pavilo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1" t="13312" r="20616" b="4446"/>
          <a:stretch/>
        </p:blipFill>
        <p:spPr bwMode="auto">
          <a:xfrm>
            <a:off x="6192000" y="1044000"/>
            <a:ext cx="2360318" cy="24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0" name="Picture 8" descr="https://upload.wikimedia.org/wikipedia/commons/thumb/5/52/D%C5%AFm_Vlasta_a_Libu%C5%A1e_v_Karlov%C4%9B_Stud%C3%A1nce.jpg/1280px-D%C5%AFm_Vlasta_a_Libu%C5%A1e_v_Karlov%C4%9B_Stud%C3%A1nc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0" t="11340" r="21093" b="18128"/>
          <a:stretch/>
        </p:blipFill>
        <p:spPr bwMode="auto">
          <a:xfrm>
            <a:off x="216000" y="3708000"/>
            <a:ext cx="4084711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2421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5958000"/>
          </a:xfrm>
        </p:spPr>
        <p:txBody>
          <a:bodyPr/>
          <a:lstStyle/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Malá</a:t>
            </a: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b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Morávka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1900" i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Klein </a:t>
            </a:r>
            <a:r>
              <a:rPr lang="en-GB" sz="1900" i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Mohrau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Bruntál district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First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mentioned 1594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Fifty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village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houses or farmsteads 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the Holy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Trinity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Presbytery,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vogt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house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Kapličkový</a:t>
            </a:r>
            <a:r>
              <a:rPr lang="en-GB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Hill </a:t>
            </a: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→</a:t>
            </a:r>
            <a:r>
              <a:rPr lang="cs-CZ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Chapel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the Holy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Trinity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private museum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" name="AutoShape 12" descr="Výsledek obrázku pro ireland in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Obdélník se zakulacenými rohy na opačné straně 5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village zones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00602B">
              <a:alpha val="49804"/>
            </a:srgbClr>
          </a:solidFill>
          <a:ln w="12700">
            <a:solidFill>
              <a:srgbClr val="00602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9" name="Obdélník 8"/>
          <p:cNvSpPr>
            <a:spLocks noChangeArrowheads="1"/>
          </p:cNvSpPr>
          <p:nvPr/>
        </p:nvSpPr>
        <p:spPr bwMode="auto">
          <a:xfrm>
            <a:off x="0" y="6480000"/>
            <a:ext cx="914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cs-CZ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usedlost, fara, rychta</a:t>
            </a:r>
            <a:endParaRPr lang="en-GB" altLang="en-US" sz="1400" b="1" dirty="0" smtClean="0">
              <a:latin typeface="Constantia"/>
              <a:cs typeface="Times New Roman" pitchFamily="18" charset="0"/>
            </a:endParaRPr>
          </a:p>
        </p:txBody>
      </p:sp>
      <p:pic>
        <p:nvPicPr>
          <p:cNvPr id="39938" name="Picture 2" descr="Mala Moravka-Na Rychte.JPG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28" t="15747" r="7428" b="38073"/>
          <a:stretch/>
        </p:blipFill>
        <p:spPr bwMode="auto">
          <a:xfrm>
            <a:off x="5940000" y="4438650"/>
            <a:ext cx="3024480" cy="17266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4" name="Picture 8" descr="Výsledek obrázku pro malá morávk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" t="17481" r="5266" b="13799"/>
          <a:stretch/>
        </p:blipFill>
        <p:spPr bwMode="auto">
          <a:xfrm>
            <a:off x="5940000" y="2903325"/>
            <a:ext cx="2610046" cy="14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8" name="Picture 12" descr="Výsledek obrázku pro malá morávka kostel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4" r="18951"/>
          <a:stretch/>
        </p:blipFill>
        <p:spPr bwMode="auto">
          <a:xfrm>
            <a:off x="3363205" y="2076949"/>
            <a:ext cx="2036795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56" name="Picture 20" descr="Výsledek obrázku pro malá morávka kapli&amp;ccaron;kový vrch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2" b="4989"/>
          <a:stretch/>
        </p:blipFill>
        <p:spPr bwMode="auto">
          <a:xfrm>
            <a:off x="180000" y="3645304"/>
            <a:ext cx="2326273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60" name="Picture 24" descr="http://inforymarov.cz/images/phocagallery/clanky/obce/mala_moravka/thumbs/phoca_thumb_l_p5090052%20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69" r="34681" b="18512"/>
          <a:stretch/>
        </p:blipFill>
        <p:spPr bwMode="auto">
          <a:xfrm>
            <a:off x="2671447" y="4443000"/>
            <a:ext cx="3089033" cy="172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62" name="Picture 26" descr="http://inforymarov.cz/images/phocagallery/clanky/obce/mala_moravka/thumbs/phoca_thumb_l_untitled-56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8" t="16882" r="23376" b="34901"/>
          <a:stretch/>
        </p:blipFill>
        <p:spPr bwMode="auto">
          <a:xfrm>
            <a:off x="5580000" y="1008000"/>
            <a:ext cx="3384000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1292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5958000"/>
          </a:xfrm>
        </p:spPr>
        <p:txBody>
          <a:bodyPr/>
          <a:lstStyle/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Petrovice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900" i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Petersdorf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Osoblaha district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First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mentioned 1267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Development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typical example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8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Highly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developed settlement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textile production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8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Disruption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economic contacts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1742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828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Decline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resulting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from industrialisation of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towns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8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Expulsion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German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population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8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1869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1,300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1910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1,025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1930 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800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2001 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142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8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Complex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log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houses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8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Hall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Saint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Roch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Classicist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mid-19c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" name="AutoShape 12" descr="Výsledek obrázku pro ireland in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Obdélník se zakulacenými rohy na opačné straně 5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village zones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00602B">
              <a:alpha val="49804"/>
            </a:srgbClr>
          </a:solidFill>
          <a:ln w="12700">
            <a:solidFill>
              <a:srgbClr val="00602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9" name="Obdélník 8"/>
          <p:cNvSpPr>
            <a:spLocks noChangeArrowheads="1"/>
          </p:cNvSpPr>
          <p:nvPr/>
        </p:nvSpPr>
        <p:spPr bwMode="auto">
          <a:xfrm>
            <a:off x="0" y="6480000"/>
            <a:ext cx="914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cs-CZ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roubenka </a:t>
            </a:r>
            <a:endParaRPr lang="en-GB" altLang="en-US" sz="1400" b="1" dirty="0" smtClean="0">
              <a:latin typeface="Constantia"/>
              <a:cs typeface="Times New Roman" pitchFamily="18" charset="0"/>
            </a:endParaRPr>
          </a:p>
        </p:txBody>
      </p:sp>
      <p:pic>
        <p:nvPicPr>
          <p:cNvPr id="40970" name="Picture 10" descr="1373592469 - venkovský d&amp;uring;m &quot; v ko&amp;zcaron;uchu&quot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1" r="17526" b="11761"/>
          <a:stretch/>
        </p:blipFill>
        <p:spPr bwMode="auto">
          <a:xfrm>
            <a:off x="6336000" y="4320000"/>
            <a:ext cx="2628000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2" name="Picture 12" descr="1981553778 - venkovský d&amp;uring;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" t="13380" r="7880" b="5981"/>
          <a:stretch/>
        </p:blipFill>
        <p:spPr bwMode="auto">
          <a:xfrm>
            <a:off x="180003" y="4320000"/>
            <a:ext cx="2559375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4" name="Picture 14" descr="1604945503 - venkovský d&amp;uring;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" t="14287" r="14747" b="21454"/>
          <a:stretch/>
        </p:blipFill>
        <p:spPr bwMode="auto">
          <a:xfrm>
            <a:off x="3037688" y="4320000"/>
            <a:ext cx="3000001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8" name="Picture 18" descr="Výsledek obrázku pro petrovice kostel svatého roch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" t="9223" r="1161"/>
          <a:stretch/>
        </p:blipFill>
        <p:spPr bwMode="auto">
          <a:xfrm>
            <a:off x="6336000" y="1016832"/>
            <a:ext cx="2628000" cy="18317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0" name="Picture 20" descr="Výsledek obrázku pro petrovice kostel svatého roch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1" t="45020" r="25960" b="18708"/>
          <a:stretch/>
        </p:blipFill>
        <p:spPr bwMode="auto">
          <a:xfrm>
            <a:off x="6461868" y="2977173"/>
            <a:ext cx="2376264" cy="12142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6190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5958000"/>
          </a:xfrm>
        </p:spPr>
        <p:txBody>
          <a:bodyPr/>
          <a:lstStyle/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Rejvíz</a:t>
            </a:r>
            <a:r>
              <a:rPr lang="en-GB" sz="1900" i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900" i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Reihwiesen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Originally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pastoral &amp;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logging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hamlet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Part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National Natural Reserve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peatbog eco-system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Great Moss Lake </a:t>
            </a:r>
            <a:r>
              <a:rPr lang="cs-CZ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glacial origin</a:t>
            </a: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1794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colonisation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activities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Gotthard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von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Schaffgotsch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</a:p>
          <a:p>
            <a:pPr marL="324000" indent="0">
              <a:spcBef>
                <a:spcPts val="300"/>
              </a:spcBef>
              <a:buClr>
                <a:srgbClr val="00602B"/>
              </a:buClr>
              <a:buSzPct val="100000"/>
              <a:buNone/>
            </a:pPr>
            <a:endParaRPr lang="en-GB" sz="19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000" indent="0">
              <a:spcBef>
                <a:spcPts val="300"/>
              </a:spcBef>
              <a:buClr>
                <a:srgbClr val="00602B"/>
              </a:buClr>
              <a:buSzPct val="100000"/>
              <a:buNone/>
            </a:pPr>
            <a:endParaRPr lang="cs-CZ" sz="2000" dirty="0">
              <a:solidFill>
                <a:schemeClr val="accent4">
                  <a:lumMod val="1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12" descr="Výsledek obrázku pro ireland in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Obdélník se zakulacenými rohy na opačné straně 5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village zones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00602B">
              <a:alpha val="49804"/>
            </a:srgbClr>
          </a:solidFill>
          <a:ln w="12700">
            <a:solidFill>
              <a:srgbClr val="00602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9" name="Obdélník 8"/>
          <p:cNvSpPr>
            <a:spLocks noChangeArrowheads="1"/>
          </p:cNvSpPr>
          <p:nvPr/>
        </p:nvSpPr>
        <p:spPr bwMode="auto">
          <a:xfrm>
            <a:off x="0" y="6480000"/>
            <a:ext cx="914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cs-CZ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Bishop </a:t>
            </a:r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Breslau</a:t>
            </a:r>
            <a:endParaRPr lang="en-GB" altLang="en-US" sz="1400" b="1" dirty="0" smtClean="0">
              <a:latin typeface="Constantia"/>
              <a:cs typeface="Times New Roman" pitchFamily="18" charset="0"/>
            </a:endParaRPr>
          </a:p>
        </p:txBody>
      </p:sp>
      <p:pic>
        <p:nvPicPr>
          <p:cNvPr id="37892" name="Picture 4" descr="Pohled na Rejvíz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8" t="5180" b="12483"/>
          <a:stretch/>
        </p:blipFill>
        <p:spPr bwMode="auto">
          <a:xfrm>
            <a:off x="6588224" y="1025361"/>
            <a:ext cx="2315252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0" descr="h100_703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" t="11228" r="11458" b="24616"/>
          <a:stretch/>
        </p:blipFill>
        <p:spPr bwMode="auto">
          <a:xfrm>
            <a:off x="5652000" y="4680000"/>
            <a:ext cx="3096344" cy="15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0" descr="https://upload.wikimedia.org/wikipedia/commons/thumb/e/eb/Restaurace_Rejv%C3%ADz.JPG/1280px-Restaurace_Rejv%C3%ADz.JPG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3" t="14971" r="4291" b="17846"/>
          <a:stretch/>
        </p:blipFill>
        <p:spPr bwMode="auto">
          <a:xfrm>
            <a:off x="5652000" y="2988000"/>
            <a:ext cx="3096000" cy="153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6" descr="Rejviz velke mechove jezirko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5" t="5423" b="21822"/>
          <a:stretch/>
        </p:blipFill>
        <p:spPr bwMode="auto">
          <a:xfrm>
            <a:off x="2790000" y="4680000"/>
            <a:ext cx="2592000" cy="15452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8" descr="http://www.muzeum-sumperk.cz/images/clanky/odborne/rejviz/malejezirko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" t="13172" r="1083"/>
          <a:stretch/>
        </p:blipFill>
        <p:spPr bwMode="auto">
          <a:xfrm>
            <a:off x="2790000" y="2988000"/>
            <a:ext cx="2592000" cy="15287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2" descr="Rejviz cest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" y="3082056"/>
            <a:ext cx="2124000" cy="2832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9856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5958000"/>
          </a:xfrm>
        </p:spPr>
        <p:txBody>
          <a:bodyPr/>
          <a:lstStyle/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Komorní</a:t>
            </a: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b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Lhotka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1900" i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Kameral</a:t>
            </a:r>
            <a:r>
              <a:rPr lang="en-GB" sz="1900" i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i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Ellgoth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Frýdek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district)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Climatic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spa with wooden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folk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architecture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Carpathian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log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buildings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typical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Těšín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area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Toleration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8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Originally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prayer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room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1782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828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Rebuilt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century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800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furnished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galleries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completed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tower </a:t>
            </a:r>
            <a:endParaRPr lang="en-GB" sz="19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4000" indent="0">
              <a:spcBef>
                <a:spcPts val="300"/>
              </a:spcBef>
              <a:buClr>
                <a:srgbClr val="00602B"/>
              </a:buClr>
              <a:buSzPct val="100000"/>
              <a:buNone/>
            </a:pPr>
            <a:endParaRPr lang="en-GB" sz="19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000" indent="0">
              <a:spcBef>
                <a:spcPts val="300"/>
              </a:spcBef>
              <a:buClr>
                <a:srgbClr val="00602B"/>
              </a:buClr>
              <a:buSzPct val="100000"/>
              <a:buNone/>
            </a:pPr>
            <a:endParaRPr lang="cs-CZ" sz="2000" dirty="0">
              <a:solidFill>
                <a:schemeClr val="accent4">
                  <a:lumMod val="1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12" descr="Výsledek obrázku pro ireland in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Obdélník se zakulacenými rohy na opačné straně 5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village zones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37898" name="Picture 10" descr="Komorní Lhotk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/>
          <a:stretch/>
        </p:blipFill>
        <p:spPr bwMode="auto">
          <a:xfrm>
            <a:off x="6840000" y="4932000"/>
            <a:ext cx="2016000" cy="15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42" name="Picture 54" descr="Výsledek obrázku pro komorní lhotka toleran&amp;ccaron;ní kostel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4" r="23460" b="9424"/>
          <a:stretch/>
        </p:blipFill>
        <p:spPr bwMode="auto">
          <a:xfrm>
            <a:off x="7515975" y="1004849"/>
            <a:ext cx="1440000" cy="20943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4" name="Picture 2" descr="Láznu&amp;ccaron;ky v 70.lete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" y="3240000"/>
            <a:ext cx="2016933" cy="15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0" name="Picture 8" descr="http://www.sceavkl.cz/wp-content/gallery/kostel/p41305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00" y="1314000"/>
            <a:ext cx="1973144" cy="14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8" descr="http://www.trinecko.cz/foto/03)%20Komorn%C3%AD%20Lhotka/Roubenka%20-%201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201" y="4932000"/>
            <a:ext cx="2016933" cy="15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36" descr="http://www.trinecko.cz/foto/03)%20Komorn%C3%AD%20Lhotka/Roubenka%20-%201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400" y="3240000"/>
            <a:ext cx="2016933" cy="15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ttp://www.trinecko.cz/foto/03)%20Komorn%C3%AD%20Lhotka/L%C3%A1zni%C4%8Dky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200" y="3240000"/>
            <a:ext cx="2016933" cy="15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Výsledek obrázku pro komorní lhotka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8" r="3711"/>
          <a:stretch/>
        </p:blipFill>
        <p:spPr bwMode="auto">
          <a:xfrm>
            <a:off x="4658400" y="4932000"/>
            <a:ext cx="2016000" cy="15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8" descr="http://www.trinecko.cz/foto/03)%20Komorn%C3%AD%20Lhotka/Roubenka%20-%207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" y="4932000"/>
            <a:ext cx="2016933" cy="15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2" descr="http://www.trinecko.cz/foto/03)%20Komorn%C3%AD%20Lhotka/Roubenka%20-%2012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000" y="3240000"/>
            <a:ext cx="2016933" cy="15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5746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4932000"/>
          </a:xfrm>
        </p:spPr>
        <p:txBody>
          <a:bodyPr/>
          <a:lstStyle/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Textile</a:t>
            </a:r>
            <a:r>
              <a:rPr lang="cs-CZ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factory </a:t>
            </a:r>
            <a:r>
              <a:rPr lang="en-GB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Krnov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2010</a:t>
            </a:r>
            <a:endParaRPr lang="cs-CZ" sz="1900" b="1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Complex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buildings of “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Alois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Larisch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and sons”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factory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later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Karnola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8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Former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spinning mill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&amp;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weaving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mill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machines from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&amp;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beg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20c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828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Sample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workshop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archives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sample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books, samples of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fabrics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bobbins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etc.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National Cultural Monument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2010</a:t>
            </a:r>
          </a:p>
        </p:txBody>
      </p:sp>
      <p:sp>
        <p:nvSpPr>
          <p:cNvPr id="2" name="AutoShape 12" descr="Výsledek obrázku pro ireland in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Obdélník se zakulacenými rohy na opačné straně 5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Industrial</a:t>
            </a:r>
            <a:r>
              <a:rPr lang="cs-CZ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 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National Cultural Monuments</a:t>
            </a:r>
            <a:r>
              <a:rPr lang="cs-CZ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 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00602B">
              <a:alpha val="49804"/>
            </a:srgbClr>
          </a:solidFill>
          <a:ln w="12700">
            <a:solidFill>
              <a:srgbClr val="00602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9" name="Obdélník 8"/>
          <p:cNvSpPr>
            <a:spLocks noChangeArrowheads="1"/>
          </p:cNvSpPr>
          <p:nvPr/>
        </p:nvSpPr>
        <p:spPr bwMode="auto">
          <a:xfrm>
            <a:off x="0" y="6480000"/>
            <a:ext cx="914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cs-CZ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přádelna, tkalcovna, špulka </a:t>
            </a:r>
            <a:endParaRPr lang="en-GB" altLang="en-US" sz="1400" b="1" dirty="0" smtClean="0">
              <a:latin typeface="Constantia"/>
              <a:cs typeface="Times New Roman" pitchFamily="18" charset="0"/>
            </a:endParaRPr>
          </a:p>
        </p:txBody>
      </p:sp>
      <p:pic>
        <p:nvPicPr>
          <p:cNvPr id="41994" name="Picture 10" descr="http://www.ceskatelevize.cz/ct24/sites/default/files/styles/scale_1180/public/images/1310416-16739.jpg?itok=8l2Pkg0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75"/>
          <a:stretch/>
        </p:blipFill>
        <p:spPr bwMode="auto">
          <a:xfrm>
            <a:off x="827584" y="2592000"/>
            <a:ext cx="3089894" cy="14042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6" name="Picture 12" descr="http://www.sos-dcr.cz/sites/default/files/styles/galleryformatter_slide/public/P1030959.JPG?itok=fdYbQBT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" t="39428" r="1572" b="18431"/>
          <a:stretch/>
        </p:blipFill>
        <p:spPr bwMode="auto">
          <a:xfrm>
            <a:off x="4032000" y="2592000"/>
            <a:ext cx="4284041" cy="140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00" name="Picture 16" descr="https://scontent.xx.fbcdn.net/v/t1.0-9/396553_254625574617094_2055416254_n.jpg?oh=006d27eb6f8e6e5137ece3deb64438bf&amp;oe=58724C6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" r="10821"/>
          <a:stretch/>
        </p:blipFill>
        <p:spPr bwMode="auto">
          <a:xfrm>
            <a:off x="3082227" y="4140000"/>
            <a:ext cx="2715733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02" name="Picture 18" descr="https://scontent.xx.fbcdn.net/v/t1.0-9/424394_254625691283749_567435608_n.jpg?oh=a514fc061797a2b0225ae0518ac406ca&amp;oe=5870BA1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7"/>
          <a:stretch/>
        </p:blipFill>
        <p:spPr bwMode="auto">
          <a:xfrm>
            <a:off x="180000" y="4140000"/>
            <a:ext cx="2791361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06" name="Picture 22" descr="https://scontent.xx.fbcdn.net/v/t1.0-9/422278_254626317950353_502356895_n.jpg?oh=beaf8bc07c5a7debba8861ac20a9433f&amp;oe=5876D02F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5"/>
          <a:stretch/>
        </p:blipFill>
        <p:spPr bwMode="auto">
          <a:xfrm>
            <a:off x="5904000" y="4140000"/>
            <a:ext cx="306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790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5436000"/>
          </a:xfrm>
        </p:spPr>
        <p:txBody>
          <a:bodyPr/>
          <a:lstStyle/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Mine </a:t>
            </a:r>
            <a:r>
              <a:rPr lang="en-GB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Michal in </a:t>
            </a: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Ostrava-</a:t>
            </a:r>
            <a:r>
              <a:rPr lang="en-GB" sz="19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Michálkovice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1995</a:t>
            </a:r>
            <a:endParaRPr lang="cs-CZ" sz="1900" b="1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Complex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buildings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technical devices 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 century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modernised 1915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Complex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electrical mining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machines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400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compressors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beg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electrification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Works terminated 1994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12" descr="Výsledek obrázku pro ireland in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Obdélník se zakulacenými rohy na opačné straně 5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Industrial</a:t>
            </a:r>
            <a:r>
              <a:rPr lang="cs-CZ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 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National Cultural Monuments</a:t>
            </a:r>
            <a:r>
              <a:rPr lang="cs-CZ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 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20" name="Picture 16" descr="https://upload.wikimedia.org/wikipedia/commons/thumb/f/f8/D%C5%AFl_Michal-celek.jpg/800px-D%C5%AFl_Michal-cele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7"/>
          <a:stretch/>
        </p:blipFill>
        <p:spPr bwMode="auto">
          <a:xfrm>
            <a:off x="6840000" y="3348000"/>
            <a:ext cx="1980000" cy="27983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 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3" t="6462" r="12163" b="19179"/>
          <a:stretch/>
        </p:blipFill>
        <p:spPr bwMode="auto">
          <a:xfrm>
            <a:off x="5143255" y="1023962"/>
            <a:ext cx="3511943" cy="21379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0" name="Picture 2" descr="DulniLamp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" b="2489"/>
          <a:stretch/>
        </p:blipFill>
        <p:spPr bwMode="auto">
          <a:xfrm>
            <a:off x="3637293" y="4428000"/>
            <a:ext cx="3011924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Dul Michal 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3096000"/>
            <a:ext cx="3118798" cy="23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5111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4932000"/>
          </a:xfrm>
        </p:spPr>
        <p:txBody>
          <a:bodyPr/>
          <a:lstStyle/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Mine Anselm</a:t>
            </a:r>
            <a:r>
              <a:rPr lang="cs-CZ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Petřkovice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1900" b="1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1830 –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established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→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oldest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drift mine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1843 –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Rotchilds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1945 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nationalised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1991 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mining terminated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→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Museum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expositions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above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below the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ground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Part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Landek</a:t>
            </a: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Park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archaeological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natural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mining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area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National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Natural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Monument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1993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Mine </a:t>
            </a:r>
            <a:r>
              <a:rPr lang="en-GB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Alexander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Kunčičky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1896 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established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Above-ground complex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→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Form of Neo-Baroque court of honour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headframes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2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shaft buildings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cs-CZ" sz="19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“garage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 carriages”, administrative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building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boiler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house,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chimney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000" indent="0">
              <a:spcBef>
                <a:spcPts val="300"/>
              </a:spcBef>
              <a:buClr>
                <a:srgbClr val="00602B"/>
              </a:buClr>
              <a:buSzPct val="100000"/>
              <a:buNone/>
            </a:pPr>
            <a:endParaRPr lang="cs-CZ" sz="20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12" descr="Výsledek obrázku pro ireland in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Obdélník se zakulacenými rohy na opačné straně 5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Industrial</a:t>
            </a:r>
            <a:r>
              <a:rPr lang="cs-CZ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 </a:t>
            </a: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Cultural 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Monuments</a:t>
            </a:r>
            <a:r>
              <a:rPr lang="cs-CZ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 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00602B">
              <a:alpha val="49804"/>
            </a:srgbClr>
          </a:solidFill>
          <a:ln w="12700">
            <a:solidFill>
              <a:srgbClr val="00602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9" name="Obdélník 8"/>
          <p:cNvSpPr>
            <a:spLocks noChangeArrowheads="1"/>
          </p:cNvSpPr>
          <p:nvPr/>
        </p:nvSpPr>
        <p:spPr bwMode="auto">
          <a:xfrm>
            <a:off x="0" y="6480000"/>
            <a:ext cx="914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cs-CZ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štola, těžní věž, jámová budova, </a:t>
            </a:r>
            <a:r>
              <a:rPr lang="cs-CZ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kočárovna</a:t>
            </a:r>
            <a:r>
              <a:rPr lang="cs-CZ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kotelna </a:t>
            </a:r>
            <a:endParaRPr lang="en-GB" altLang="en-US" sz="1400" b="1" dirty="0" smtClean="0">
              <a:latin typeface="Constantia"/>
              <a:cs typeface="Times New Roman" pitchFamily="18" charset="0"/>
            </a:endParaRPr>
          </a:p>
        </p:txBody>
      </p:sp>
      <p:pic>
        <p:nvPicPr>
          <p:cNvPr id="44044" name="Picture 12" descr="Výsledek obrázku pro d&amp;uring;l alexandr kun&amp;ccaron;i&amp;ccaron;ky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77" b="-49"/>
          <a:stretch/>
        </p:blipFill>
        <p:spPr bwMode="auto">
          <a:xfrm>
            <a:off x="6768000" y="4057244"/>
            <a:ext cx="2088000" cy="2277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Výsledek obrázku pro d&amp;uring;l alexandr kun&amp;ccaron;i&amp;ccaron;ky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" r="31496" b="44592"/>
          <a:stretch/>
        </p:blipFill>
        <p:spPr bwMode="auto">
          <a:xfrm>
            <a:off x="684000" y="5076000"/>
            <a:ext cx="2124329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 descr="Výsledek obrázku pro d&amp;uring;l alexandr kun&amp;ccaron;i&amp;ccaron;ky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5" t="47899" r="31496" b="48641"/>
          <a:stretch/>
        </p:blipFill>
        <p:spPr bwMode="auto">
          <a:xfrm>
            <a:off x="1530000" y="6246000"/>
            <a:ext cx="1281600" cy="9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 descr="Výsledek obrázku pro d&amp;uring;l alexandr kun&amp;ccaron;i&amp;ccaron;ky"/>
          <p:cNvPicPr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4" r="31497" b="92117"/>
          <a:stretch/>
        </p:blipFill>
        <p:spPr bwMode="auto">
          <a:xfrm>
            <a:off x="684001" y="5076000"/>
            <a:ext cx="864000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Výsledek obrázku pro d&amp;uring;l alexandr kun&amp;ccaron;i&amp;ccaron;k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" t="14343" r="640"/>
          <a:stretch/>
        </p:blipFill>
        <p:spPr bwMode="auto">
          <a:xfrm>
            <a:off x="3222495" y="4809600"/>
            <a:ext cx="3126344" cy="15249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8" name="Picture 2" descr="Uhelný d&amp;uring;l hlubinný ANSELMEduard Urx (Ostrava) (8)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8" b="3125"/>
          <a:stretch/>
        </p:blipFill>
        <p:spPr bwMode="auto">
          <a:xfrm>
            <a:off x="7097789" y="1025744"/>
            <a:ext cx="1856303" cy="25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6" descr="Výsledek obrázku pro d&amp;uring;l alexandr kun&amp;ccaron;i&amp;ccaron;ky"/>
          <p:cNvPicPr>
            <a:picLocks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5" t="47899" r="31496" b="48641"/>
          <a:stretch/>
        </p:blipFill>
        <p:spPr bwMode="auto">
          <a:xfrm>
            <a:off x="1692869" y="6224269"/>
            <a:ext cx="1116000" cy="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 descr="Výsledek obrázku pro d&amp;uring;l alexandr kun&amp;ccaron;i&amp;ccaron;ky"/>
          <p:cNvPicPr>
            <a:picLocks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5" t="47899" r="31496" b="48641"/>
          <a:stretch/>
        </p:blipFill>
        <p:spPr bwMode="auto">
          <a:xfrm>
            <a:off x="1619672" y="6233269"/>
            <a:ext cx="72000" cy="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http://ostravsko.cz/wp-content/uploads/2014/03/Hornick%C3%A9_muzeum_Ostrava_raz%C3%ADc%C3%AD_stroj_6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3" t="6697" r="17314" b="10282"/>
          <a:stretch/>
        </p:blipFill>
        <p:spPr bwMode="auto">
          <a:xfrm>
            <a:off x="5743297" y="2826000"/>
            <a:ext cx="1242315" cy="10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http://www.vylety-zabava.cz/images/phocagallery/zabava/severni-morava/landek-park/thumbs/phoca_thumb_l_1-landek-park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8" b="6570"/>
          <a:stretch/>
        </p:blipFill>
        <p:spPr bwMode="auto">
          <a:xfrm>
            <a:off x="4058667" y="2564904"/>
            <a:ext cx="1572453" cy="104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2436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3465104"/>
          </a:xfrm>
        </p:spPr>
        <p:txBody>
          <a:bodyPr/>
          <a:lstStyle/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Underground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mining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→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substantial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change of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cultural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landscape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environment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→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Industrial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complexes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new type of residential buildings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complexes</a:t>
            </a:r>
            <a:endParaRPr lang="cs-CZ" sz="19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Frequent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manifestations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under-mining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→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 </a:t>
            </a:r>
          </a:p>
          <a:p>
            <a:pPr marL="828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Disruption &amp; demolition of built-up areas 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800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particular objects, whole settlements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&amp;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districts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800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Orlová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Karviná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New elements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pit heaps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created of gangue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Pit Heap </a:t>
            </a:r>
            <a:r>
              <a:rPr lang="en-GB" sz="1900" b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Ema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Ema-Terezie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8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One of natural landmarks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Silesian Ostrava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8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Reaches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315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metres above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sea level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8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Tourist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path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0">
              <a:spcBef>
                <a:spcPts val="300"/>
              </a:spcBef>
              <a:buClr>
                <a:srgbClr val="00602B"/>
              </a:buClr>
              <a:buSzPct val="100000"/>
              <a:buNone/>
            </a:pPr>
            <a:endParaRPr lang="en-GB" sz="19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20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12" descr="Výsledek obrázku pro ireland in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Obdélník se zakulacenými rohy na opačné straně 5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change of the cultural landscape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00602B">
              <a:alpha val="49804"/>
            </a:srgbClr>
          </a:solidFill>
          <a:ln w="12700">
            <a:solidFill>
              <a:srgbClr val="00602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9" name="Obdélník 8"/>
          <p:cNvSpPr>
            <a:spLocks noChangeArrowheads="1"/>
          </p:cNvSpPr>
          <p:nvPr/>
        </p:nvSpPr>
        <p:spPr bwMode="auto">
          <a:xfrm>
            <a:off x="0" y="6480000"/>
            <a:ext cx="914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cs-CZ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halda, hlušina  </a:t>
            </a:r>
            <a:endParaRPr lang="en-GB" altLang="en-US" sz="1400" b="1" dirty="0" smtClean="0">
              <a:latin typeface="Constantia"/>
              <a:cs typeface="Times New Roman" pitchFamily="18" charset="0"/>
            </a:endParaRPr>
          </a:p>
        </p:txBody>
      </p:sp>
      <p:pic>
        <p:nvPicPr>
          <p:cNvPr id="47114" name="Picture 10" descr="Výsledek obrázku pro halda ema ostrav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8" t="12316" b="8747"/>
          <a:stretch/>
        </p:blipFill>
        <p:spPr bwMode="auto">
          <a:xfrm>
            <a:off x="2588908" y="4190475"/>
            <a:ext cx="3516993" cy="2097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6" name="Picture 12" descr="Výsledek obrázku pro halda ema ostrav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" y="4536000"/>
            <a:ext cx="2286810" cy="13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8" name="Picture 14" descr="http://nd04.jxs.cz/651/175/18175f8de8_73220802_o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4" t="4121" r="7710"/>
          <a:stretch/>
        </p:blipFill>
        <p:spPr bwMode="auto">
          <a:xfrm>
            <a:off x="6264000" y="3672000"/>
            <a:ext cx="2736304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20" name="Picture 16" descr="Halda Ema, pohled z Nové radnice, srpen 201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1" t="40599" r="-1"/>
          <a:stretch/>
        </p:blipFill>
        <p:spPr bwMode="auto">
          <a:xfrm>
            <a:off x="5580000" y="1620000"/>
            <a:ext cx="3420000" cy="19165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8483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4932000"/>
          </a:xfrm>
        </p:spPr>
        <p:txBody>
          <a:bodyPr/>
          <a:lstStyle/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Cultural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heritage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created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also by historical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events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&amp;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memory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connected with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them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Two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objects commemorating events of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WWII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→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List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National Cultural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Heritage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Monument </a:t>
            </a:r>
            <a:r>
              <a:rPr lang="en-GB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 guerrilla movement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GB" sz="1900" b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Noční</a:t>
            </a:r>
            <a:r>
              <a:rPr lang="en-GB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b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přechod</a:t>
            </a:r>
            <a:r>
              <a:rPr lang="en-GB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Morávka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Sculptural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group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three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partisans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Miloš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Zet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1968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Commemorate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fights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partisans in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Beskydy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area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Also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dedicated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locals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who supported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them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December 1944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Nazis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captured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guerrilla group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Supporters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executed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10 to concentration camp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NCM – 1978</a:t>
            </a: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Monument </a:t>
            </a:r>
            <a:r>
              <a:rPr lang="en-GB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 the </a:t>
            </a:r>
            <a:r>
              <a:rPr lang="en-GB" sz="1900" b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Životice</a:t>
            </a:r>
            <a:r>
              <a:rPr lang="en-GB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tragedy</a:t>
            </a:r>
            <a:endParaRPr lang="cs-CZ" sz="1900" b="1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Victims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Nazi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terror in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Životice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(part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Havířov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Gunfight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between Gestapo &amp; partisans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local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pub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August 1944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36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people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shot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31 to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concentration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camps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NCM – 1989</a:t>
            </a:r>
          </a:p>
        </p:txBody>
      </p:sp>
      <p:sp>
        <p:nvSpPr>
          <p:cNvPr id="2" name="AutoShape 12" descr="Výsledek obrázku pro ireland in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Obdélník se zakulacenými rohy na opačné straně 5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Places of Memory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50178" name="Picture 2" descr="Morávka, No&amp;ccaron;ní p&amp;rcaron;echod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821" y="1944096"/>
            <a:ext cx="2757577" cy="190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0" name="Picture 4" descr="Morávka, No&amp;ccaron;ní p&amp;rcaron;echod (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24"/>
          <a:stretch/>
        </p:blipFill>
        <p:spPr bwMode="auto">
          <a:xfrm>
            <a:off x="7835434" y="3492000"/>
            <a:ext cx="1210029" cy="1026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6" name="Picture 6" descr="Haví&amp;rcaron;ov, &amp;Zcaron;ivotice, památník &amp;zcaron;ivotické tragédie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81"/>
          <a:stretch/>
        </p:blipFill>
        <p:spPr bwMode="auto">
          <a:xfrm>
            <a:off x="4978940" y="4608000"/>
            <a:ext cx="3846799" cy="208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upload.wikimedia.org/wikipedia/commons/thumb/0/03/%C5%BDivotice%2C_pam%C3%A1tn%C3%ADk_%C5%BEivotick%C3%A9_trag%C3%A9die_%285%29.JPG/800px-%C5%BDivotice%2C_pam%C3%A1tn%C3%ADk_%C5%BEivotick%C3%A9_trag%C3%A9die_%285%2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9" t="2965" r="16981" b="5304"/>
          <a:stretch/>
        </p:blipFill>
        <p:spPr bwMode="auto">
          <a:xfrm>
            <a:off x="3636000" y="4923167"/>
            <a:ext cx="1184266" cy="190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0886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5958000"/>
          </a:xfrm>
        </p:spPr>
        <p:txBody>
          <a:bodyPr/>
          <a:lstStyle/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Numerous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historical sites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neglected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damaged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demolished  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Osoblaha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(WWWII 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damaged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German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expelled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→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left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 its destiny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→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demolished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Pilgrimage</a:t>
            </a:r>
            <a:r>
              <a:rPr lang="cs-CZ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 of Virgin Mary the Helpful at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Zlaté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Hory</a:t>
            </a:r>
            <a:r>
              <a:rPr lang="cs-CZ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demolished</a:t>
            </a:r>
            <a:r>
              <a:rPr lang="cs-CZ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1973)</a:t>
            </a: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Calvary on the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Uhlířský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vrch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near Bruntál,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r>
              <a:rPr lang="cs-CZ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000" indent="0">
              <a:spcBef>
                <a:spcPts val="300"/>
              </a:spcBef>
              <a:buClr>
                <a:srgbClr val="00602B"/>
              </a:buClr>
              <a:buSzPct val="100000"/>
              <a:buNone/>
            </a:pP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12" descr="Výsledek obrázku pro ireland in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Obdélník se zakulacenými rohy na opačné straně 5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western part of Czech Silesia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6152" name="Picture 8" descr="v roku 194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" t="7785" r="4490" b="11479"/>
          <a:stretch/>
        </p:blipFill>
        <p:spPr bwMode="auto">
          <a:xfrm>
            <a:off x="3705728" y="2412000"/>
            <a:ext cx="2524424" cy="15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Poutni kostel panny marie pomocn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1"/>
          <a:stretch/>
        </p:blipFill>
        <p:spPr bwMode="auto">
          <a:xfrm>
            <a:off x="3687919" y="4464000"/>
            <a:ext cx="1640914" cy="190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://www.zanikleobce.cz/detail_img.php?i=19098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6" t="13570" r="9834" b="26391"/>
          <a:stretch/>
        </p:blipFill>
        <p:spPr bwMode="auto">
          <a:xfrm>
            <a:off x="144000" y="2340000"/>
            <a:ext cx="3383880" cy="16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 descr="http://www.zanikleobce.cz/detail_img.php?i=19736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5" b="9627"/>
          <a:stretch/>
        </p:blipFill>
        <p:spPr bwMode="auto">
          <a:xfrm>
            <a:off x="6408000" y="2340000"/>
            <a:ext cx="2590654" cy="16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8" descr="Výsledek obrázku pro kostel panny marie pomocné zlaté hor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6" b="4918"/>
          <a:stretch/>
        </p:blipFill>
        <p:spPr bwMode="auto">
          <a:xfrm>
            <a:off x="144000" y="4248719"/>
            <a:ext cx="3384000" cy="23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6" descr="Poutní kostel Marie Pomocné (1)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" t="-305"/>
          <a:stretch/>
        </p:blipFill>
        <p:spPr bwMode="auto">
          <a:xfrm>
            <a:off x="5470654" y="4248719"/>
            <a:ext cx="3528000" cy="23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378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2772000"/>
          </a:xfrm>
        </p:spPr>
        <p:txBody>
          <a:bodyPr/>
          <a:lstStyle/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Czechoslovak </a:t>
            </a:r>
            <a:r>
              <a:rPr lang="en-GB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military </a:t>
            </a: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fortification</a:t>
            </a:r>
            <a:endParaRPr lang="cs-CZ" sz="1900" b="1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Built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1935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1938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 line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Czechoslovak-German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border in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Silesia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now Czech-Polish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Hlučín-Darkovičky</a:t>
            </a: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Czechoslovak Fortification Complex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8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Part</a:t>
            </a:r>
            <a:r>
              <a:rPr lang="cs-CZ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Silesian Land Museum</a:t>
            </a:r>
            <a:endParaRPr lang="cs-CZ" sz="19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8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Five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different fortifications</a:t>
            </a:r>
            <a:endParaRPr lang="cs-CZ" sz="19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80000" indent="-252000">
              <a:spcBef>
                <a:spcPts val="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condition &amp;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fitting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1938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80000" indent="-252000">
              <a:spcBef>
                <a:spcPts val="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condition at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end of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War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8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Cultural Monument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20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12" descr="Výsledek obrázku pro ireland in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Obdélník se zakulacenými rohy na opačné straně 5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monuments connected with the War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8" name="Picture 2" descr="https://upload.wikimedia.org/wikipedia/commons/thumb/b/ba/Are%C3%A1l_%C4%8Ds._opevn%C4%9Bn%C3%AD_v_Darkovi%C4%8Dk%C3%A1ch.jpg/1024px-Are%C3%A1l_%C4%8Ds._opevn%C4%9Bn%C3%AD_v_Darkovi%C4%8Dk%C3%A1c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1" b="13886"/>
          <a:stretch/>
        </p:blipFill>
        <p:spPr bwMode="auto">
          <a:xfrm>
            <a:off x="3816000" y="3266856"/>
            <a:ext cx="4644000" cy="1449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upload.wikimedia.org/wikipedia/commons/7/79/MO_S-1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91" b="24634"/>
          <a:stretch/>
        </p:blipFill>
        <p:spPr bwMode="auto">
          <a:xfrm>
            <a:off x="3564000" y="4859880"/>
            <a:ext cx="5148000" cy="18668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upload.wikimedia.org/wikipedia/commons/thumb/4/45/Are%C3%A1l_%C4%8Ds._opevn%C4%9Bn%C3%AD_Darkovi%C4%8Dky_-_interi%C3%A9r_2.jpg/800px-Are%C3%A1l_%C4%8Ds._opevn%C4%9Bn%C3%AD_Darkovi%C4%8Dky_-_interi%C3%A9r_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220" r="1" b="3647"/>
          <a:stretch/>
        </p:blipFill>
        <p:spPr bwMode="auto">
          <a:xfrm>
            <a:off x="432000" y="3573016"/>
            <a:ext cx="2700000" cy="2889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://www.szm.cz/media/img/3/areal-cs.-opevneni-hlucin-darkovicky.-fotoarchiv-szm-505ab0f5a73e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24" b="12572"/>
          <a:stretch/>
        </p:blipFill>
        <p:spPr bwMode="auto">
          <a:xfrm>
            <a:off x="4788000" y="1943880"/>
            <a:ext cx="2700000" cy="11789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2170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2700000"/>
          </a:xfrm>
        </p:spPr>
        <p:txBody>
          <a:bodyPr/>
          <a:lstStyle/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Monuments </a:t>
            </a:r>
            <a:r>
              <a:rPr lang="en-GB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connected with Ostrava Operation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March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 May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1945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Red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Army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First Czechoslovak Army Corps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General Svoboda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break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into Moravia from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north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Front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ran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Nisa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via Krnov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Opava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towards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Český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Těšín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828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Second </a:t>
            </a:r>
            <a:r>
              <a:rPr lang="en-GB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World War Memorial in </a:t>
            </a:r>
            <a:r>
              <a:rPr lang="en-GB" sz="19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Hrabyně</a:t>
            </a:r>
            <a:endParaRPr lang="cs-CZ" sz="1900" b="1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8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Czechoslovak </a:t>
            </a:r>
            <a:r>
              <a:rPr lang="en-GB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tank in </a:t>
            </a:r>
            <a:r>
              <a:rPr lang="en-GB" sz="19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Sudice</a:t>
            </a:r>
            <a:endParaRPr lang="cs-CZ" sz="1900" b="1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8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First </a:t>
            </a:r>
            <a:r>
              <a:rPr lang="en-GB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Czechoslovak Army </a:t>
            </a: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Corps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Tank</a:t>
            </a:r>
            <a:endParaRPr lang="cs-CZ" sz="1900" b="1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800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Ostrava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Silesian bank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Ostravice</a:t>
            </a:r>
            <a:endParaRPr lang="en-GB" sz="19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20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12" descr="Výsledek obrázku pro ireland in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Obdélník se zakulacenými rohy na opačné straně 5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monuments connected with the War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55298" name="Picture 2" descr="Výsledek obrázku pro památník hrabyn&amp;ecaron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00" b="10042"/>
          <a:stretch/>
        </p:blipFill>
        <p:spPr bwMode="auto">
          <a:xfrm>
            <a:off x="4968000" y="2592000"/>
            <a:ext cx="3635529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2" name="Picture 6" descr="Výsledek obrázku pro tank sudi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3620538"/>
            <a:ext cx="3162938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6" name="Picture 10" descr="Výsledek obrázku pro ostrava tank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7" t="31187"/>
          <a:stretch/>
        </p:blipFill>
        <p:spPr bwMode="auto">
          <a:xfrm>
            <a:off x="3924000" y="4752000"/>
            <a:ext cx="2017115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7609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4932000"/>
          </a:xfrm>
        </p:spPr>
        <p:txBody>
          <a:bodyPr/>
          <a:lstStyle/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Ostrá</a:t>
            </a: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b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hůrka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Chabičov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900" i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Chabitschau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part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Háj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Slezsku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900" i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Freiheitsau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Important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site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Silesian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revival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First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gathering </a:t>
            </a:r>
            <a:r>
              <a:rPr lang="cs-CZ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1867 (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August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7600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Bohemian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Crown Jewels from Vienna to Prague 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186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9 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first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mass public meeting to support 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Silesian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rights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against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Germanisation</a:t>
            </a:r>
            <a:endParaRPr lang="cs-CZ" sz="19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8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More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than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15 thousand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participants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8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Claimed state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unity with Moravia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Bohemia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21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September 1918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support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Czechoslovak</a:t>
            </a:r>
            <a:r>
              <a:rPr lang="cs-CZ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ia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September 1938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call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 protect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country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against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imminent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occupation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war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September 1945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equality of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Silesia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" name="AutoShape 12" descr="Výsledek obrázku pro ireland in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Obdélník se zakulacenými rohy na opačné straně 5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Specific Places of Memory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00602B">
              <a:alpha val="49804"/>
            </a:srgbClr>
          </a:solidFill>
          <a:ln w="12700">
            <a:solidFill>
              <a:srgbClr val="00602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9" name="Obdélník 8"/>
          <p:cNvSpPr>
            <a:spLocks noChangeArrowheads="1"/>
          </p:cNvSpPr>
          <p:nvPr/>
        </p:nvSpPr>
        <p:spPr bwMode="auto">
          <a:xfrm>
            <a:off x="0" y="648000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cs-C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cs-CZ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ábor lidu; </a:t>
            </a:r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since 1990</a:t>
            </a:r>
            <a:r>
              <a:rPr lang="cs-CZ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place of meetings on significant political &amp; social events</a:t>
            </a:r>
            <a:endParaRPr lang="cs-CZ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GB" altLang="en-US" sz="1400" b="1" dirty="0" smtClean="0">
              <a:latin typeface="Constantia"/>
              <a:cs typeface="Times New Roman" pitchFamily="18" charset="0"/>
            </a:endParaRPr>
          </a:p>
        </p:txBody>
      </p:sp>
      <p:pic>
        <p:nvPicPr>
          <p:cNvPr id="56326" name="Picture 6" descr="Výsledek obrázku pro památník ostrá h&amp;uring;rk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000" y="1260000"/>
            <a:ext cx="3409953" cy="255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8" name="Picture 18" descr="http://www.nakedtourguideprague.com/wp-content/uploads/2015/04/T%C3%A1bor_lidu_1._kv%C4%9Btna_1890_na_St%C5%99eleck%C3%A9m_ostrov%C4%9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000" y="4248000"/>
            <a:ext cx="1292400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40" name="Picture 20" descr="Výsledek obrázku pro tábor lidu na ostré h&amp;uring;rc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7" t="6758" r="4041"/>
          <a:stretch/>
        </p:blipFill>
        <p:spPr bwMode="auto">
          <a:xfrm>
            <a:off x="5126327" y="4248000"/>
            <a:ext cx="2103942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42" name="Picture 22" descr="Výsledek obrázku pro tábor lidu na ostré h&amp;uring;rc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9" t="3260" r="18559"/>
          <a:stretch/>
        </p:blipFill>
        <p:spPr bwMode="auto">
          <a:xfrm>
            <a:off x="1960763" y="4500000"/>
            <a:ext cx="1488701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44" name="Picture 24" descr="Výsledek obrázku pro tábor lidu na ostré h&amp;uring;rc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6" t="9169" r="22792" b="3500"/>
          <a:stretch/>
        </p:blipFill>
        <p:spPr bwMode="auto">
          <a:xfrm>
            <a:off x="3492000" y="4500000"/>
            <a:ext cx="1419233" cy="18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46" name="Picture 26" descr="Výsledek obrázku pro tábor lidu na ostré h&amp;uring;rc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2" r="18922" b="9615"/>
          <a:stretch/>
        </p:blipFill>
        <p:spPr bwMode="auto">
          <a:xfrm>
            <a:off x="491818" y="4500000"/>
            <a:ext cx="141252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4768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4932000"/>
          </a:xfrm>
        </p:spPr>
        <p:txBody>
          <a:bodyPr/>
          <a:lstStyle/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Landek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Petřkovice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on Moravian-Silesian border</a:t>
            </a: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Forested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hill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confluence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Odra &amp;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Ostravice</a:t>
            </a:r>
            <a:endParaRPr lang="en-GB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Evidence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history from prehistoric until modern times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Settlement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mammoth hunters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 top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Venus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coal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used as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fuel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Middle Ages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8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Fortified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Slavonic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settlement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8-10 century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828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Castle –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Ottokar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II (13 century, to protect Amber Route &amp; land border)</a:t>
            </a: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Black coal seams running on surface are noticeable at the foot</a:t>
            </a: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1782 – coal mining started (mine Anselm)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20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12" descr="Výsledek obrázku pro ireland in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Obdélník se zakulacenými rohy na opačné straně 5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Specific Places of Memory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00602B">
              <a:alpha val="49804"/>
            </a:srgbClr>
          </a:solidFill>
          <a:ln w="12700">
            <a:solidFill>
              <a:srgbClr val="00602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9" name="Obdélník 8"/>
          <p:cNvSpPr>
            <a:spLocks noChangeArrowheads="1"/>
          </p:cNvSpPr>
          <p:nvPr/>
        </p:nvSpPr>
        <p:spPr bwMode="auto">
          <a:xfrm>
            <a:off x="0" y="6480000"/>
            <a:ext cx="914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cs-CZ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sloj</a:t>
            </a:r>
            <a:endParaRPr lang="en-GB" altLang="en-US" sz="1400" b="1" dirty="0" smtClean="0">
              <a:latin typeface="Constantia"/>
              <a:cs typeface="Times New Roman" pitchFamily="18" charset="0"/>
            </a:endParaRPr>
          </a:p>
        </p:txBody>
      </p:sp>
      <p:pic>
        <p:nvPicPr>
          <p:cNvPr id="52228" name="Picture 4" descr="Landecká Venuš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5" b="27489"/>
          <a:stretch/>
        </p:blipFill>
        <p:spPr bwMode="auto">
          <a:xfrm>
            <a:off x="7092280" y="1116000"/>
            <a:ext cx="1757273" cy="16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4" name="Picture 10" descr="Výsledek obrázku pro landek park ostrav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r="17663" b="7849"/>
          <a:stretch/>
        </p:blipFill>
        <p:spPr bwMode="auto">
          <a:xfrm>
            <a:off x="6588000" y="3996000"/>
            <a:ext cx="2376264" cy="21235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42" name="Picture 18" descr="Výsledek obrázku pro kopec land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3996000"/>
            <a:ext cx="3237375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44" name="Picture 20" descr="http://www.lands-of-venuses.eu/v-w-images/07-petrk/petrkovice-003a-monumen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496" y="3996000"/>
            <a:ext cx="2878382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1841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872000"/>
          </a:xfrm>
        </p:spPr>
        <p:txBody>
          <a:bodyPr/>
          <a:lstStyle/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Archaeopark</a:t>
            </a: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Chotěbuz-Podobora</a:t>
            </a:r>
            <a:endParaRPr lang="cs-CZ" sz="1900" b="1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Reconstruction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Slavic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hillfort from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9 century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authentic place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→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most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significant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best documented archaeological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locality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Těšín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region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Exact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copy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wooden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palisade fortified area with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hall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structure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half-dugouts</a:t>
            </a:r>
            <a:endParaRPr lang="en-GB" sz="19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20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12" descr="Výsledek obrázku pro ireland in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Obdélník se zakulacenými rohy na opačné straně 5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Specific Places of Memory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0" y="6462000"/>
            <a:ext cx="9144000" cy="396000"/>
          </a:xfrm>
          <a:prstGeom prst="rect">
            <a:avLst/>
          </a:prstGeom>
          <a:solidFill>
            <a:srgbClr val="00602B">
              <a:alpha val="49804"/>
            </a:srgbClr>
          </a:solidFill>
          <a:ln w="12700">
            <a:solidFill>
              <a:srgbClr val="00602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9" name="Obdélník 8"/>
          <p:cNvSpPr>
            <a:spLocks noChangeArrowheads="1"/>
          </p:cNvSpPr>
          <p:nvPr/>
        </p:nvSpPr>
        <p:spPr bwMode="auto">
          <a:xfrm>
            <a:off x="0" y="6498000"/>
            <a:ext cx="914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cs-CZ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polozemnice</a:t>
            </a:r>
            <a:r>
              <a:rPr lang="cs-CZ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altLang="en-US" sz="1400" b="1" dirty="0" smtClean="0">
              <a:latin typeface="Constantia"/>
              <a:cs typeface="Times New Roman" pitchFamily="18" charset="0"/>
            </a:endParaRPr>
          </a:p>
        </p:txBody>
      </p:sp>
      <p:pic>
        <p:nvPicPr>
          <p:cNvPr id="58372" name="Picture 4" descr="Výsledek obrázku pro archeopark chot&amp;ecaron;buz-podobo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000" y="2556000"/>
            <a:ext cx="2808000" cy="18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4" name="Picture 6" descr="Výsledek obrázku pro archeopark chot&amp;ecaron;buz-podobo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000" y="4500000"/>
            <a:ext cx="2808000" cy="18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6" name="Picture 8" descr="Výsledek obrázku pro archeopark chot&amp;ecaron;buz-podobor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0" y="2556000"/>
            <a:ext cx="2376000" cy="18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8" name="Picture 10" descr="Výsledek obrázku pro archeopark chot&amp;ecaron;buz-podobor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2556000"/>
            <a:ext cx="2520000" cy="18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82" name="Picture 14" descr="Výsledek obrázku pro archeopark chot&amp;ecaron;buz-podobor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0" y="4500000"/>
            <a:ext cx="2376000" cy="18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84" name="Picture 16" descr="Výsledek obrázku pro archeopark chot&amp;ecaron;buz-podobora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" r="6413"/>
          <a:stretch/>
        </p:blipFill>
        <p:spPr bwMode="auto">
          <a:xfrm>
            <a:off x="540000" y="4500000"/>
            <a:ext cx="2519832" cy="18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3321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4932000"/>
          </a:xfrm>
        </p:spPr>
        <p:txBody>
          <a:bodyPr/>
          <a:lstStyle/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Silesian </a:t>
            </a:r>
            <a:r>
              <a:rPr lang="en-GB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Land Museum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Opava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Collects,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preserves, studies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presents cultural heritage of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Silesia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1814 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Grammas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School Museum (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Gymnaziální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museum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→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1882 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Silesian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Land Museum for Arts and Crafts (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Schlesisches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Lansdesmuseum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für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Kunst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und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Gewerbe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1884 –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Muzeum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Matice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opavská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(Silesian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Association)</a:t>
            </a:r>
            <a:r>
              <a:rPr lang="cs-CZ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Opavian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City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Museum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1945 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took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over their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↑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collections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Historical,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archaeological, ethnographic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folklore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collections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Museum </a:t>
            </a:r>
            <a:r>
              <a:rPr lang="en-GB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b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Těšín</a:t>
            </a:r>
            <a:r>
              <a:rPr lang="en-GB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Region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Muzeum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Těšínska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Český Těšín, Karviná, Havířov, Petřvald</a:t>
            </a: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Collection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historical, ethnographic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iconographic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character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History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traditions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Těšín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region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society 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Museum </a:t>
            </a:r>
            <a:r>
              <a:rPr lang="en-GB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b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Beskydy</a:t>
            </a:r>
            <a:r>
              <a:rPr lang="en-GB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Region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Muzeum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Beskyd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Frýdek-Místek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Historical,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cultural &amp; social development of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Frýdek-Místek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district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Collections of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archaeology, crafts, art crafts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cast iron,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photographs 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Open-Air </a:t>
            </a:r>
            <a:r>
              <a:rPr lang="en-GB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Museum of Folk Traditions and Crafts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Bolatice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Hlučín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region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Documents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rural everyday life in authentic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environment</a:t>
            </a:r>
            <a:endParaRPr lang="en-GB" sz="19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20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12" descr="Výsledek obrázku pro ireland in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Obdélník se zakulacenými rohy na opačné straně 5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MOVEABLE CULTURAL HERITAGE</a:t>
            </a:r>
            <a:endParaRPr lang="cs-CZ" sz="2800" b="1" dirty="0">
              <a:solidFill>
                <a:schemeClr val="tx1"/>
              </a:solidFill>
              <a:effectLst/>
              <a:latin typeface="Algerian" panose="04020705040A02060702" pitchFamily="82" charset="0"/>
              <a:cs typeface="Times New Roman" panose="02020603050405020304" pitchFamily="18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00602B">
              <a:alpha val="49804"/>
            </a:srgbClr>
          </a:solidFill>
          <a:ln w="12700">
            <a:solidFill>
              <a:srgbClr val="00602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9" name="Obdélník 8"/>
          <p:cNvSpPr>
            <a:spLocks noChangeArrowheads="1"/>
          </p:cNvSpPr>
          <p:nvPr/>
        </p:nvSpPr>
        <p:spPr bwMode="auto">
          <a:xfrm>
            <a:off x="0" y="6480000"/>
            <a:ext cx="914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cs-CZ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litina </a:t>
            </a:r>
            <a:endParaRPr lang="en-GB" altLang="en-US" sz="1400" b="1" dirty="0" smtClean="0">
              <a:latin typeface="Constanti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7530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80000" cy="5400000"/>
          </a:xfrm>
        </p:spPr>
        <p:txBody>
          <a:bodyPr/>
          <a:lstStyle/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Venus of </a:t>
            </a:r>
            <a:r>
              <a:rPr lang="en-GB" sz="19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Petřkovice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Venus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Landek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Headless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torso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female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4.6 cm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Carved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from hematite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Found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1953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23,000 years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Uniqueness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depicts young &amp;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slim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woman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1900" b="1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Ducat </a:t>
            </a:r>
            <a:r>
              <a:rPr lang="en-GB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b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Přemek</a:t>
            </a:r>
            <a:r>
              <a:rPr lang="en-GB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I, the Duke of </a:t>
            </a:r>
            <a:r>
              <a:rPr lang="en-GB" sz="19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Opava</a:t>
            </a:r>
            <a:endParaRPr lang="cs-CZ" sz="1900" b="1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Gold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coin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Duke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Přemek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 (1365/1381-1433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surviving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specimen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National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Museum in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Prague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Obverse/head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ruler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robe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with attributes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inscription DUX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OPPAVIA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Reverse/tails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Duchy of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Opava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emblem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inscription PRSEMISLAVS DEI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GRACIA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4000" indent="0">
              <a:spcBef>
                <a:spcPts val="300"/>
              </a:spcBef>
              <a:buClr>
                <a:srgbClr val="00602B"/>
              </a:buClr>
              <a:buSzPct val="100000"/>
              <a:buNone/>
            </a:pP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12" descr="Výsledek obrázku pro ireland in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Obdélník se zakulacenými rohy na opačné straně 5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most attractive </a:t>
            </a: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&amp; 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valuable items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00602B">
              <a:alpha val="49804"/>
            </a:srgbClr>
          </a:solidFill>
          <a:ln w="12700">
            <a:solidFill>
              <a:srgbClr val="00602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9" name="Obdélník 8"/>
          <p:cNvSpPr>
            <a:spLocks noChangeArrowheads="1"/>
          </p:cNvSpPr>
          <p:nvPr/>
        </p:nvSpPr>
        <p:spPr bwMode="auto">
          <a:xfrm>
            <a:off x="0" y="6480000"/>
            <a:ext cx="914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cs-CZ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iron mineral </a:t>
            </a:r>
            <a:r>
              <a:rPr lang="cs-CZ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black</a:t>
            </a:r>
            <a:r>
              <a:rPr lang="cs-CZ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steel-grey</a:t>
            </a:r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brown</a:t>
            </a:r>
            <a:r>
              <a:rPr lang="cs-CZ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red</a:t>
            </a:r>
            <a:r>
              <a:rPr lang="cs-CZ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reddish brown</a:t>
            </a:r>
            <a:endParaRPr lang="en-GB" altLang="en-US" sz="1400" b="1" dirty="0" smtClean="0">
              <a:latin typeface="Constantia"/>
              <a:cs typeface="Times New Roman" pitchFamily="18" charset="0"/>
            </a:endParaRPr>
          </a:p>
        </p:txBody>
      </p:sp>
      <p:pic>
        <p:nvPicPr>
          <p:cNvPr id="60424" name="Picture 8" descr="Výsledek obrázku pro pet&amp;rcaron;kovická venuš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2" t="14736" b="10876"/>
          <a:stretch/>
        </p:blipFill>
        <p:spPr bwMode="auto">
          <a:xfrm>
            <a:off x="5904000" y="1044000"/>
            <a:ext cx="3047557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Výsledek obrázku pro pet&amp;rcaron;kovická venuš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77" b="9312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00" y="1044000"/>
            <a:ext cx="113467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6" name="Picture 10" descr="Replika unikátního dukátu P&amp;rcaron;emka Opavského sta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5" b="100000" l="0" r="99808">
                        <a14:foregroundMark x1="46154" y1="99220" x2="52308" y2="99805"/>
                        <a14:foregroundMark x1="45962" y1="1170" x2="50385" y2="780"/>
                        <a14:foregroundMark x1="52885" y1="1365" x2="57500" y2="1170"/>
                        <a14:foregroundMark x1="93654" y1="29045" x2="96154" y2="34503"/>
                        <a14:foregroundMark x1="96154" y1="35478" x2="97308" y2="38791"/>
                        <a14:foregroundMark x1="97115" y1="39571" x2="98462" y2="43860"/>
                        <a14:foregroundMark x1="81346" y1="13255" x2="84231" y2="14815"/>
                        <a14:foregroundMark x1="84231" y1="15400" x2="86154" y2="16959"/>
                        <a14:foregroundMark x1="86154" y1="17349" x2="87885" y2="19883"/>
                        <a14:foregroundMark x1="87500" y1="19298" x2="89808" y2="21637"/>
                        <a14:foregroundMark x1="89808" y1="21053" x2="91923" y2="24951"/>
                        <a14:foregroundMark x1="91538" y1="24172" x2="92885" y2="26706"/>
                        <a14:foregroundMark x1="76538" y1="9162" x2="80000" y2="11111"/>
                        <a14:foregroundMark x1="70000" y1="5653" x2="73462" y2="7018"/>
                        <a14:foregroundMark x1="75385" y1="8187" x2="75385" y2="8187"/>
                        <a14:foregroundMark x1="64615" y1="3119" x2="69808" y2="5458"/>
                        <a14:foregroundMark x1="59038" y1="1559" x2="62692" y2="2924"/>
                        <a14:backgroundMark x1="98846" y1="43470" x2="98846" y2="43470"/>
                        <a14:backgroundMark x1="58846" y1="975" x2="58846" y2="975"/>
                        <a14:backgroundMark x1="57308" y1="780" x2="57308" y2="780"/>
                        <a14:backgroundMark x1="80000" y1="10526" x2="80000" y2="10526"/>
                        <a14:backgroundMark x1="86346" y1="16764" x2="86346" y2="16764"/>
                        <a14:backgroundMark x1="84615" y1="14815" x2="84615" y2="14815"/>
                        <a14:backgroundMark x1="93269" y1="26511" x2="93269" y2="26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513" y="4716000"/>
            <a:ext cx="1459651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8" name="Picture 12" descr="Replika unikátního dukátu P&amp;rcaron;emka Opavského sta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231">
                        <a14:foregroundMark x1="76731" y1="9808" x2="85769" y2="16538"/>
                        <a14:foregroundMark x1="97885" y1="60385" x2="95962" y2="66538"/>
                        <a14:foregroundMark x1="95192" y1="68269" x2="91923" y2="75000"/>
                        <a14:foregroundMark x1="90962" y1="76346" x2="87500" y2="81923"/>
                        <a14:foregroundMark x1="85385" y1="17115" x2="88846" y2="20192"/>
                        <a14:foregroundMark x1="88654" y1="20769" x2="92500" y2="25962"/>
                        <a14:foregroundMark x1="93269" y1="27115" x2="95385" y2="32308"/>
                        <a14:foregroundMark x1="95385" y1="32885" x2="97308" y2="39038"/>
                        <a14:foregroundMark x1="97500" y1="39808" x2="98846" y2="45000"/>
                        <a14:foregroundMark x1="98462" y1="45385" x2="98654" y2="49423"/>
                        <a14:foregroundMark x1="98462" y1="54808" x2="98077" y2="58462"/>
                        <a14:foregroundMark x1="15000" y1="16346" x2="19615" y2="12115"/>
                        <a14:foregroundMark x1="24038" y1="8654" x2="30385" y2="5385"/>
                        <a14:foregroundMark x1="31731" y1="5192" x2="35769" y2="3077"/>
                        <a14:foregroundMark x1="36538" y1="3269" x2="41731" y2="1731"/>
                        <a14:foregroundMark x1="42308" y1="1731" x2="46731" y2="1154"/>
                        <a14:foregroundMark x1="48269" y1="1731" x2="52115" y2="1154"/>
                        <a14:foregroundMark x1="54038" y1="1538" x2="59615" y2="2115"/>
                        <a14:foregroundMark x1="60577" y1="2500" x2="60192" y2="2500"/>
                        <a14:foregroundMark x1="63269" y1="3462" x2="67308" y2="4038"/>
                        <a14:foregroundMark x1="67500" y1="4038" x2="71923" y2="6346"/>
                        <a14:foregroundMark x1="12115" y1="19615" x2="8654" y2="24038"/>
                        <a14:foregroundMark x1="7692" y1="26538" x2="5385" y2="30192"/>
                        <a14:foregroundMark x1="5577" y1="30962" x2="3846" y2="35000"/>
                        <a14:foregroundMark x1="3077" y1="36154" x2="2500" y2="39615"/>
                        <a14:foregroundMark x1="1923" y1="41538" x2="1538" y2="45962"/>
                        <a14:foregroundMark x1="1154" y1="50962" x2="1538" y2="56731"/>
                        <a14:foregroundMark x1="1538" y1="57115" x2="3077" y2="62692"/>
                        <a14:foregroundMark x1="2692" y1="62115" x2="5192" y2="68462"/>
                        <a14:foregroundMark x1="4615" y1="68077" x2="6923" y2="72500"/>
                        <a14:foregroundMark x1="6923" y1="71731" x2="9808" y2="76923"/>
                        <a14:foregroundMark x1="8654" y1="75577" x2="11731" y2="79615"/>
                        <a14:foregroundMark x1="11346" y1="79423" x2="14231" y2="83462"/>
                        <a14:foregroundMark x1="14423" y1="83462" x2="16346" y2="85577"/>
                        <a14:foregroundMark x1="16346" y1="85577" x2="20962" y2="89231"/>
                        <a14:foregroundMark x1="20385" y1="89038" x2="23654" y2="91346"/>
                        <a14:foregroundMark x1="22885" y1="91346" x2="26923" y2="93269"/>
                        <a14:foregroundMark x1="26346" y1="92692" x2="31923" y2="95577"/>
                        <a14:foregroundMark x1="32500" y1="95769" x2="36538" y2="97115"/>
                        <a14:foregroundMark x1="36154" y1="96923" x2="40577" y2="98077"/>
                        <a14:foregroundMark x1="53654" y1="98654" x2="59231" y2="98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0" y="4716000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 descr="http://www.nume.cz/uploads/files/Uda%CC%81losti/Vy%CC%81stavy/Unik%C3%A1tn%C3%AD%20duk%C3%A1t%20opavsk%C3%A9ho%20v%C3%A9vody%202015/dukatRv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643" l="0" r="99296">
                        <a14:foregroundMark x1="4225" y1="65357" x2="4225" y2="65357"/>
                        <a14:foregroundMark x1="5634" y1="67500" x2="5634" y2="67500"/>
                        <a14:foregroundMark x1="67254" y1="96071" x2="67254" y2="96071"/>
                        <a14:foregroundMark x1="26408" y1="92143" x2="26408" y2="92143"/>
                        <a14:foregroundMark x1="33803" y1="95000" x2="33803" y2="95000"/>
                        <a14:foregroundMark x1="40493" y1="96071" x2="40493" y2="96071"/>
                        <a14:foregroundMark x1="17254" y1="83571" x2="17254" y2="83571"/>
                        <a14:foregroundMark x1="9859" y1="75357" x2="9859" y2="75357"/>
                        <a14:foregroundMark x1="79225" y1="88214" x2="79225" y2="88214"/>
                        <a14:foregroundMark x1="86620" y1="83214" x2="86620" y2="83214"/>
                        <a14:foregroundMark x1="75352" y1="90000" x2="75352" y2="90000"/>
                        <a14:foregroundMark x1="83099" y1="85357" x2="83099" y2="85357"/>
                        <a14:foregroundMark x1="37324" y1="95714" x2="37324" y2="95714"/>
                        <a14:foregroundMark x1="30986" y1="92857" x2="30986" y2="92857"/>
                        <a14:foregroundMark x1="20070" y1="86786" x2="20070" y2="86786"/>
                        <a14:foregroundMark x1="14789" y1="80000" x2="14789" y2="80000"/>
                        <a14:foregroundMark x1="11972" y1="76786" x2="11972" y2="76786"/>
                        <a14:foregroundMark x1="6690" y1="71071" x2="6690" y2="71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000" y="4536000"/>
            <a:ext cx="182571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 descr="http://www.nume.cz/uploads/files/Uda%CC%81losti/Vy%CC%81stavy/Unik%C3%A1tn%C3%AD%20duk%C3%A1t%20opavsk%C3%A9ho%20v%C3%A9vody%202015/dukatAv%281%29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643" l="0" r="989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0" y="4536000"/>
            <a:ext cx="181928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5336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80000" cy="5400000"/>
          </a:xfrm>
        </p:spPr>
        <p:txBody>
          <a:bodyPr/>
          <a:lstStyle/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Rifle </a:t>
            </a:r>
            <a:r>
              <a:rPr lang="en-GB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GB" sz="1900" b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těšínka</a:t>
            </a: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cs-CZ" sz="1900" b="1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Hunting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single-barrel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gun with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wheellock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outer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spring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Těšín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gunsmiths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16 century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Butt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rich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intarsia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horn, mother of pearl, brass, etc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(animals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hunting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scenes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Owned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leading European aristocrats including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Habsburg rulers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19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19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Conciliation crosses</a:t>
            </a:r>
            <a:endParaRPr lang="cs-CZ" sz="1900" b="1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Stone</a:t>
            </a:r>
            <a:r>
              <a:rPr lang="cs-CZ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crosses in villages or countryside</a:t>
            </a:r>
            <a:endParaRPr lang="cs-CZ" sz="19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Places</a:t>
            </a:r>
            <a:r>
              <a:rPr lang="cs-CZ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where murder or accident happened</a:t>
            </a:r>
            <a:endParaRPr lang="cs-CZ" sz="19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16-18 century,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Polanka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nad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Odrou</a:t>
            </a:r>
            <a:r>
              <a:rPr lang="cs-CZ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Stará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Ves</a:t>
            </a:r>
            <a:r>
              <a:rPr lang="cs-CZ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Bartultovice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Nová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Véska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Zlaté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Hory</a:t>
            </a:r>
            <a:r>
              <a:rPr lang="cs-CZ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19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12" descr="Výsledek obrázku pro ireland in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Obdélník se zakulacenými rohy na opačné straně 5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most attractive </a:t>
            </a: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&amp; 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valuable items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00602B">
              <a:alpha val="49804"/>
            </a:srgbClr>
          </a:solidFill>
          <a:ln w="12700">
            <a:solidFill>
              <a:srgbClr val="00602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9" name="Obdélník 8"/>
          <p:cNvSpPr>
            <a:spLocks noChangeArrowheads="1"/>
          </p:cNvSpPr>
          <p:nvPr/>
        </p:nvSpPr>
        <p:spPr bwMode="auto">
          <a:xfrm>
            <a:off x="0" y="6480000"/>
            <a:ext cx="914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cs-CZ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jednohlavňová, kolečkový zámek, vnější napínací péro</a:t>
            </a:r>
            <a:endParaRPr lang="en-GB" altLang="en-US" sz="1400" b="1" dirty="0" smtClean="0">
              <a:latin typeface="Constantia"/>
              <a:cs typeface="Times New Roman" pitchFamily="18" charset="0"/>
            </a:endParaRPr>
          </a:p>
        </p:txBody>
      </p:sp>
      <p:pic>
        <p:nvPicPr>
          <p:cNvPr id="61452" name="Picture 12" descr="Výsledek obrázku pro t&amp;ecaron;šínk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" t="20777" r="2170" b="35798"/>
          <a:stretch/>
        </p:blipFill>
        <p:spPr bwMode="auto">
          <a:xfrm>
            <a:off x="684000" y="2574000"/>
            <a:ext cx="4948358" cy="9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8" name="Picture 28" descr="Výsledek obrázku pro smír&amp;ccaron;í k&amp;rcaron;í&amp;zcaron;e ve slezsku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" t="2155" r="-1" b="2697"/>
          <a:stretch/>
        </p:blipFill>
        <p:spPr bwMode="auto">
          <a:xfrm>
            <a:off x="180000" y="4860000"/>
            <a:ext cx="2196909" cy="14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2" name="Picture 32" descr="Výsledek obrázku pro smír&amp;ccaron;í k&amp;rcaron;í&amp;zcaron;e ve slezsku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9" t="21578" r="19667" b="16143"/>
          <a:stretch/>
        </p:blipFill>
        <p:spPr bwMode="auto">
          <a:xfrm>
            <a:off x="6768000" y="4860000"/>
            <a:ext cx="2196480" cy="14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Obdélník 39"/>
          <p:cNvSpPr>
            <a:spLocks noChangeArrowheads="1"/>
          </p:cNvSpPr>
          <p:nvPr/>
        </p:nvSpPr>
        <p:spPr bwMode="auto">
          <a:xfrm>
            <a:off x="6804000" y="6012000"/>
            <a:ext cx="900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cs-CZ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Budišovice</a:t>
            </a:r>
            <a:endParaRPr lang="en-GB" altLang="en-US" sz="1200" b="1" dirty="0" smtClean="0">
              <a:latin typeface="Constantia"/>
              <a:cs typeface="Times New Roman" pitchFamily="18" charset="0"/>
            </a:endParaRPr>
          </a:p>
        </p:txBody>
      </p:sp>
      <p:sp>
        <p:nvSpPr>
          <p:cNvPr id="41" name="Obdélník 40"/>
          <p:cNvSpPr>
            <a:spLocks noChangeArrowheads="1"/>
          </p:cNvSpPr>
          <p:nvPr/>
        </p:nvSpPr>
        <p:spPr bwMode="auto">
          <a:xfrm>
            <a:off x="251927" y="6010618"/>
            <a:ext cx="1188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cs-CZ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Dobroslavice</a:t>
            </a:r>
            <a:endParaRPr lang="en-GB" altLang="en-US" sz="1200" b="1" dirty="0" smtClean="0">
              <a:latin typeface="Constantia"/>
              <a:cs typeface="Times New Roman" pitchFamily="18" charset="0"/>
            </a:endParaRPr>
          </a:p>
        </p:txBody>
      </p:sp>
      <p:pic>
        <p:nvPicPr>
          <p:cNvPr id="61474" name="Picture 34" descr="http://www.kamennekrize.cz/images/4167/icons/IMG_185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378" y="4860000"/>
            <a:ext cx="960000" cy="14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Obdélník 42"/>
          <p:cNvSpPr>
            <a:spLocks noChangeArrowheads="1"/>
          </p:cNvSpPr>
          <p:nvPr/>
        </p:nvSpPr>
        <p:spPr bwMode="auto">
          <a:xfrm>
            <a:off x="3528000" y="4860000"/>
            <a:ext cx="972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cs-CZ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Horní </a:t>
            </a:r>
            <a:r>
              <a:rPr lang="cs-CZ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Udolí</a:t>
            </a:r>
            <a:endParaRPr lang="en-GB" altLang="en-US" sz="1200" b="1" dirty="0" smtClean="0">
              <a:latin typeface="Constantia"/>
              <a:cs typeface="Times New Roman" pitchFamily="18" charset="0"/>
            </a:endParaRPr>
          </a:p>
        </p:txBody>
      </p:sp>
      <p:pic>
        <p:nvPicPr>
          <p:cNvPr id="61476" name="Picture 36" descr="http://www.kamennekrize.cz/images/4131/icons/IMG_151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000" y="4860000"/>
            <a:ext cx="960000" cy="14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Obdélník 44"/>
          <p:cNvSpPr>
            <a:spLocks noChangeArrowheads="1"/>
          </p:cNvSpPr>
          <p:nvPr/>
        </p:nvSpPr>
        <p:spPr bwMode="auto">
          <a:xfrm>
            <a:off x="2556000" y="4860000"/>
            <a:ext cx="792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cs-CZ" sz="12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Javorník</a:t>
            </a:r>
            <a:endParaRPr lang="en-GB" altLang="en-US" sz="1200" b="1" dirty="0" smtClean="0">
              <a:solidFill>
                <a:schemeClr val="accent4">
                  <a:lumMod val="10000"/>
                </a:schemeClr>
              </a:solidFill>
              <a:latin typeface="Constantia"/>
              <a:cs typeface="Times New Roman" pitchFamily="18" charset="0"/>
            </a:endParaRPr>
          </a:p>
        </p:txBody>
      </p:sp>
      <p:pic>
        <p:nvPicPr>
          <p:cNvPr id="61480" name="Picture 40" descr="http://www.kamennekrize.cz/images/5315/icons/IMG_514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291" y="4860000"/>
            <a:ext cx="950400" cy="14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Obdélník 49"/>
          <p:cNvSpPr>
            <a:spLocks noChangeArrowheads="1"/>
          </p:cNvSpPr>
          <p:nvPr/>
        </p:nvSpPr>
        <p:spPr bwMode="auto">
          <a:xfrm>
            <a:off x="4684337" y="4860000"/>
            <a:ext cx="756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cs-CZ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Vidnava</a:t>
            </a:r>
            <a:endParaRPr lang="en-GB" altLang="en-US" sz="1200" b="1" dirty="0" smtClean="0">
              <a:latin typeface="Constantia"/>
              <a:cs typeface="Times New Roman" pitchFamily="18" charset="0"/>
            </a:endParaRPr>
          </a:p>
        </p:txBody>
      </p:sp>
      <p:pic>
        <p:nvPicPr>
          <p:cNvPr id="61486" name="Picture 46" descr="http://www.kamennekrize.cz/images/4128/icons/IMG_159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369" y="4860000"/>
            <a:ext cx="960000" cy="14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Obdélník 53"/>
          <p:cNvSpPr>
            <a:spLocks noChangeArrowheads="1"/>
          </p:cNvSpPr>
          <p:nvPr/>
        </p:nvSpPr>
        <p:spPr bwMode="auto">
          <a:xfrm>
            <a:off x="5724000" y="4820326"/>
            <a:ext cx="936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cs-CZ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H. Benešov</a:t>
            </a:r>
            <a:endParaRPr lang="en-GB" altLang="en-US" sz="1200" b="1" dirty="0" smtClean="0">
              <a:latin typeface="Constantia"/>
              <a:cs typeface="Times New Roman" pitchFamily="18" charset="0"/>
            </a:endParaRPr>
          </a:p>
        </p:txBody>
      </p:sp>
      <p:pic>
        <p:nvPicPr>
          <p:cNvPr id="42" name="Picture 14" descr="Výsledek obrázku pro t&amp;ecaron;šínka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4" b="11998"/>
          <a:stretch/>
        </p:blipFill>
        <p:spPr bwMode="auto">
          <a:xfrm>
            <a:off x="6440226" y="720000"/>
            <a:ext cx="2277936" cy="11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30" descr="Výsledek obrázku pro smír&amp;ccaron;í k&amp;rcaron;í&amp;zcaron;e ve slezsku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4" t="21288" r="3991" b="6054"/>
          <a:stretch/>
        </p:blipFill>
        <p:spPr bwMode="auto">
          <a:xfrm>
            <a:off x="6377167" y="2965325"/>
            <a:ext cx="2091429" cy="14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Obdélník 45"/>
          <p:cNvSpPr>
            <a:spLocks noChangeArrowheads="1"/>
          </p:cNvSpPr>
          <p:nvPr/>
        </p:nvSpPr>
        <p:spPr bwMode="auto">
          <a:xfrm>
            <a:off x="6513132" y="4166825"/>
            <a:ext cx="1188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cs-CZ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Dobroslavice</a:t>
            </a:r>
            <a:endParaRPr lang="en-GB" altLang="en-US" sz="1200" b="1" dirty="0" smtClean="0">
              <a:latin typeface="Constanti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9153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4932000"/>
          </a:xfrm>
        </p:spPr>
        <p:txBody>
          <a:bodyPr/>
          <a:lstStyle/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Těšín</a:t>
            </a: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costume </a:t>
            </a: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jewellery</a:t>
            </a:r>
            <a:endParaRPr lang="cs-CZ" sz="1900" b="1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Wrought &amp;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filigree silver women’s belts,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buckles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Double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hooks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900" i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hočky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for lacing (</a:t>
            </a:r>
            <a:r>
              <a:rPr lang="en-GB" sz="1900" i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šnurování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Necklaces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several connected rows of chains (</a:t>
            </a:r>
            <a:r>
              <a:rPr lang="en-GB" sz="1900" i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orpanty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Chains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pendants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garland way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hung on bodices (</a:t>
            </a:r>
            <a:r>
              <a:rPr lang="en-GB" sz="1900" i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lancušky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en-GB" sz="1900" i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přodky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Men’s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buttons (</a:t>
            </a:r>
            <a:r>
              <a:rPr lang="en-GB" sz="1900" i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gombíky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for waistcoats (</a:t>
            </a:r>
            <a:r>
              <a:rPr lang="en-GB" sz="1900" i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brucfleky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coats (</a:t>
            </a:r>
            <a:r>
              <a:rPr lang="en-GB" sz="1900" i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kamizole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imitated noble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Renaissance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jewellery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Těšín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Jablunkov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regions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Oldest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documented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16 century</a:t>
            </a:r>
            <a:endParaRPr lang="en-GB" sz="1800" dirty="0">
              <a:solidFill>
                <a:schemeClr val="accent4">
                  <a:lumMod val="10000"/>
                </a:schemeClr>
              </a:solidFill>
              <a:effectLst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12" descr="Výsledek obrázku pro ireland in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Obdélník se zakulacenými rohy na opačné straně 5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most attractive </a:t>
            </a: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&amp; 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valuable items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00602B">
              <a:alpha val="49804"/>
            </a:srgbClr>
          </a:solidFill>
          <a:ln w="12700">
            <a:solidFill>
              <a:srgbClr val="00602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9" name="Obdélník 8"/>
          <p:cNvSpPr>
            <a:spLocks noChangeArrowheads="1"/>
          </p:cNvSpPr>
          <p:nvPr/>
        </p:nvSpPr>
        <p:spPr bwMode="auto">
          <a:xfrm>
            <a:off x="0" y="6480000"/>
            <a:ext cx="914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cs-CZ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tepaný, spona, přívěsky</a:t>
            </a:r>
            <a:endParaRPr lang="en-GB" altLang="en-US" sz="1400" b="1" dirty="0" smtClean="0">
              <a:latin typeface="Constantia"/>
              <a:cs typeface="Times New Roman" pitchFamily="18" charset="0"/>
            </a:endParaRPr>
          </a:p>
        </p:txBody>
      </p:sp>
      <p:pic>
        <p:nvPicPr>
          <p:cNvPr id="62480" name="Picture 16" descr="T&amp;ecaron;šínské krojové šperky: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07"/>
          <a:stretch/>
        </p:blipFill>
        <p:spPr bwMode="auto">
          <a:xfrm>
            <a:off x="4569312" y="3916525"/>
            <a:ext cx="2195815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86" name="Picture 22" descr="T&amp;ecaron;šínské krojové šperky: 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3" b="3571"/>
          <a:stretch/>
        </p:blipFill>
        <p:spPr bwMode="auto">
          <a:xfrm>
            <a:off x="6408000" y="1008000"/>
            <a:ext cx="1704420" cy="118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88" name="Picture 24" descr="Výsledek obrázku pro t&amp;ecaron;šínský kroj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" t="8924" r="4478" b="4578"/>
          <a:stretch/>
        </p:blipFill>
        <p:spPr bwMode="auto">
          <a:xfrm>
            <a:off x="6911479" y="3384000"/>
            <a:ext cx="2052000" cy="2849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94" name="Picture 30" descr="Výsledek obrázku pro t&amp;ecaron;šínské krojové šperky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7" t="1922" r="6267" b="2931"/>
          <a:stretch/>
        </p:blipFill>
        <p:spPr bwMode="auto">
          <a:xfrm>
            <a:off x="180000" y="3924000"/>
            <a:ext cx="1472727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96" name="Picture 32" descr="Výsledek obrázku pro t&amp;ecaron;šínské krojové šperk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000" y="3924000"/>
            <a:ext cx="2694039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4" descr="Výsledek obrázku pro t&amp;ecaron;šínské krojové šperky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6" t="48061" r="16306"/>
          <a:stretch/>
        </p:blipFill>
        <p:spPr bwMode="auto">
          <a:xfrm>
            <a:off x="4888465" y="2994499"/>
            <a:ext cx="1557508" cy="779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4909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4932000"/>
          </a:xfrm>
        </p:spPr>
        <p:txBody>
          <a:bodyPr/>
          <a:lstStyle/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Land </a:t>
            </a:r>
            <a:r>
              <a:rPr lang="en-GB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coats of arms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symbolises particular historical lands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originated in Middle Ages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Silesia – black eagle with silver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perisonium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golden crown &amp; red armour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golden field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8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Originally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family coat of arms of (Lower-)Silesian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Piasts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8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Later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coat of arms of whole Silesia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8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Nowadays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third field of quartered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shield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Coat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arms of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CR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Duchy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Opava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pale shield, silver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red 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Duchy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Teschen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golden eagle with red armoury in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blue field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Duchy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Nisa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six silver fleur-de-lis (stylised lily) in red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19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19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300"/>
              </a:spcBef>
              <a:buNone/>
            </a:pP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12" descr="Výsledek obrázku pro ireland in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Obdélník se zakulacenými rohy na opačné straně 5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most attractive </a:t>
            </a: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&amp; 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valuable items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00602B">
              <a:alpha val="49804"/>
            </a:srgbClr>
          </a:solidFill>
          <a:ln w="12700">
            <a:solidFill>
              <a:srgbClr val="00602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9" name="Obdélník 8"/>
          <p:cNvSpPr>
            <a:spLocks noChangeArrowheads="1"/>
          </p:cNvSpPr>
          <p:nvPr/>
        </p:nvSpPr>
        <p:spPr bwMode="auto">
          <a:xfrm>
            <a:off x="0" y="6480000"/>
            <a:ext cx="914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cs-CZ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rodový znak, </a:t>
            </a:r>
            <a:r>
              <a:rPr lang="cs-CZ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polcený</a:t>
            </a:r>
            <a:r>
              <a:rPr lang="cs-CZ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štít</a:t>
            </a:r>
            <a:endParaRPr lang="en-GB" altLang="en-US" sz="1400" b="1" dirty="0" smtClean="0">
              <a:latin typeface="Constantia"/>
              <a:cs typeface="Times New Roman" pitchFamily="18" charset="0"/>
            </a:endParaRPr>
          </a:p>
        </p:txBody>
      </p:sp>
      <p:pic>
        <p:nvPicPr>
          <p:cNvPr id="12294" name="Picture 6" descr="Výsledek obrázku pro slezský er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000" y="3564000"/>
            <a:ext cx="1368000" cy="163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Dux Oppavie Wernigeroder Wappenbuc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900" y="3744000"/>
            <a:ext cx="1207185" cy="23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Dux Tessinensis Wernigeroder Wappenbuc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090" y="3744000"/>
            <a:ext cx="1227945" cy="23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https://upload.wikimedia.org/wikipedia/commons/thumb/f/fc/S-Scheibler452ps.jpg/800px-S-Scheibler452p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0" y="3744000"/>
            <a:ext cx="1607133" cy="23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4" name="Picture 26" descr="Silesia.sv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000" y="1728000"/>
            <a:ext cx="1368000" cy="167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Wappen Neisse 192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041" y="3744000"/>
            <a:ext cx="1762824" cy="23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3251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5958000"/>
          </a:xfrm>
        </p:spPr>
        <p:txBody>
          <a:bodyPr/>
          <a:lstStyle/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Many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castles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mansions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→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fell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into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disrepair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Dívčí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Hrad,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Janovice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Linhartovy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→</a:t>
            </a:r>
            <a:r>
              <a:rPr lang="cs-CZ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storehouses</a:t>
            </a:r>
            <a:r>
              <a:rPr lang="cs-CZ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granaries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Bílá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Voda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→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institution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health and social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Village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houses rebuilt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into weekend cottages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losing original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appearance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function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Some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expelled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villages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Osoblaha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Zlaté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Hory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regions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not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resettled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→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preserved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000" indent="0">
              <a:spcBef>
                <a:spcPts val="300"/>
              </a:spcBef>
              <a:buClr>
                <a:srgbClr val="00602B"/>
              </a:buClr>
              <a:buSzPct val="100000"/>
              <a:buNone/>
            </a:pP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12" descr="Výsledek obrázku pro ireland in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Obdélník se zakulacenými rohy na opačné straně 5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western part of Czech Silesia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12292" name="Picture 4" descr="Výsledek obrázku pro linhartovy po 194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8" r="4330"/>
          <a:stretch/>
        </p:blipFill>
        <p:spPr bwMode="auto">
          <a:xfrm>
            <a:off x="180001" y="2232000"/>
            <a:ext cx="3023848" cy="223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s://upload.wikimedia.org/wikipedia/commons/thumb/b/b9/Linhartovy_S-_k%C5%99%C3%ADdlo.JPG/1024px-Linhartovy_S-_k%C5%99%C3%ADdl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" r="7326" b="8418"/>
          <a:stretch/>
        </p:blipFill>
        <p:spPr bwMode="auto">
          <a:xfrm>
            <a:off x="3341915" y="2232000"/>
            <a:ext cx="2820019" cy="22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Výsledek obrázku pro zámek dív&amp;ccaron;í hra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4" r="6415"/>
          <a:stretch/>
        </p:blipFill>
        <p:spPr bwMode="auto">
          <a:xfrm>
            <a:off x="6300000" y="2232000"/>
            <a:ext cx="2664296" cy="183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 descr="Výsledek obrázku pro zámek janovice rýma&amp;rcaron;ov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6" b="8175"/>
          <a:stretch/>
        </p:blipFill>
        <p:spPr bwMode="auto">
          <a:xfrm>
            <a:off x="180000" y="4608000"/>
            <a:ext cx="3887944" cy="208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8" name="Picture 20" descr="Výsledek obrázku pro zámek janovice rýma&amp;rcaron;ov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0" b="5589"/>
          <a:stretch/>
        </p:blipFill>
        <p:spPr bwMode="auto">
          <a:xfrm>
            <a:off x="4179707" y="4608000"/>
            <a:ext cx="2474623" cy="208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0" name="Picture 22" descr="Pohled na Janovický zámek v sou&amp;ccaron;asnosti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1" b="9280"/>
          <a:stretch/>
        </p:blipFill>
        <p:spPr bwMode="auto">
          <a:xfrm>
            <a:off x="6804000" y="4173447"/>
            <a:ext cx="2160000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Obdélník 27"/>
          <p:cNvSpPr>
            <a:spLocks noChangeArrowheads="1"/>
          </p:cNvSpPr>
          <p:nvPr/>
        </p:nvSpPr>
        <p:spPr bwMode="auto">
          <a:xfrm>
            <a:off x="1404000" y="2214000"/>
            <a:ext cx="1152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cs-CZ" sz="1400" b="1" dirty="0" smtClean="0">
                <a:solidFill>
                  <a:srgbClr val="0060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Linhartovy</a:t>
            </a:r>
            <a:endParaRPr lang="en-GB" altLang="en-US" sz="1400" dirty="0" smtClean="0">
              <a:solidFill>
                <a:srgbClr val="00602B"/>
              </a:solidFill>
              <a:latin typeface="Constantia"/>
              <a:cs typeface="Times New Roman" pitchFamily="18" charset="0"/>
            </a:endParaRPr>
          </a:p>
        </p:txBody>
      </p:sp>
      <p:sp>
        <p:nvSpPr>
          <p:cNvPr id="31" name="Obdélník 30"/>
          <p:cNvSpPr>
            <a:spLocks noChangeArrowheads="1"/>
          </p:cNvSpPr>
          <p:nvPr/>
        </p:nvSpPr>
        <p:spPr bwMode="auto">
          <a:xfrm>
            <a:off x="460375" y="4623038"/>
            <a:ext cx="1152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cs-CZ" sz="1400" b="1" dirty="0" smtClean="0">
                <a:solidFill>
                  <a:srgbClr val="0060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Janovice</a:t>
            </a:r>
            <a:endParaRPr lang="en-GB" altLang="en-US" sz="1400" dirty="0" smtClean="0">
              <a:solidFill>
                <a:srgbClr val="00602B"/>
              </a:solidFill>
              <a:latin typeface="Constantia"/>
              <a:cs typeface="Times New Roman" pitchFamily="18" charset="0"/>
            </a:endParaRPr>
          </a:p>
        </p:txBody>
      </p:sp>
      <p:sp>
        <p:nvSpPr>
          <p:cNvPr id="32" name="Obdélník 31"/>
          <p:cNvSpPr>
            <a:spLocks noChangeArrowheads="1"/>
          </p:cNvSpPr>
          <p:nvPr/>
        </p:nvSpPr>
        <p:spPr bwMode="auto">
          <a:xfrm>
            <a:off x="7668000" y="2214000"/>
            <a:ext cx="1152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cs-CZ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Dívčí Hrad</a:t>
            </a:r>
            <a:endParaRPr lang="en-GB" altLang="en-US" sz="1400" dirty="0" smtClean="0">
              <a:latin typeface="Constanti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3759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5976000"/>
          </a:xfrm>
        </p:spPr>
        <p:txBody>
          <a:bodyPr/>
          <a:lstStyle/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Includes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language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tradition, customs, rituals, oral tradition,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music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singing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knowledge, experience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collective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memory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Silesia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melting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pot of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German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Polish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Czech &amp;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Yiddish (</a:t>
            </a:r>
            <a:r>
              <a:rPr lang="en-GB" sz="1900" i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jüdisch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→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Local/regional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language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varieties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dialects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developed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Becoming</a:t>
            </a:r>
            <a:r>
              <a:rPr lang="cs-CZ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extinct &amp;</a:t>
            </a:r>
            <a:r>
              <a:rPr lang="cs-CZ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replaced </a:t>
            </a:r>
            <a:r>
              <a:rPr lang="en-GB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by common Czech &amp; </a:t>
            </a: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Polish</a:t>
            </a:r>
            <a:endParaRPr lang="cs-CZ" sz="1900" b="1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Gwara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cieszyńska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900" i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lang="en-GB" sz="1900" i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i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našymu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the way we speak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Těšín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region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Lach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dialect </a:t>
            </a:r>
            <a:r>
              <a:rPr lang="cs-CZ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Opava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Hlučín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regions</a:t>
            </a:r>
            <a:endParaRPr lang="cs-CZ" sz="19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German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larger towns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until mid-20 century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German in local dialects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Krnov,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Bruntál &amp;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Nisa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Jesenicko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regions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partially in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Opava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region (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Opava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Odry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Bílovec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surroundings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until end of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WWII)</a:t>
            </a: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cs-CZ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</a:t>
            </a:r>
            <a:r>
              <a:rPr lang="cs-CZ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www.youtube.com/watch?v=itCMk4PaSt8</a:t>
            </a:r>
            <a:endParaRPr lang="cs-CZ" sz="1900" b="1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http://www.jareknohavica.cz/jaromir-nohavica-v-jednom-dumku</a:t>
            </a:r>
            <a:r>
              <a:rPr lang="cs-CZ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</a:t>
            </a:r>
            <a:endParaRPr lang="cs-CZ" sz="1900" b="1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19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</a:t>
            </a:r>
            <a:r>
              <a:rPr lang="cs-CZ" sz="19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www.ceskatelevize.cz/ivysilani/1102732990-folklorika/413236100141001-s-prajzaky-ke-korenum-moravstiny/titulky</a:t>
            </a:r>
            <a:endParaRPr lang="cs-CZ" sz="1900" b="1" dirty="0" smtClean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1:12-3:00; 3:45-6:25-7:50, 9:20-10-11:20, 18:10; </a:t>
            </a:r>
            <a:r>
              <a:rPr lang="cs-CZ" sz="1900" b="1" u="sng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19:55-20:40; 20:35-22:40; 23:05</a:t>
            </a:r>
          </a:p>
          <a:p>
            <a:pPr marL="360000" indent="0">
              <a:spcBef>
                <a:spcPts val="0"/>
              </a:spcBef>
              <a:buNone/>
            </a:pPr>
            <a:r>
              <a:rPr lang="de-DE" sz="15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Čeść, stary.</a:t>
            </a:r>
            <a:r>
              <a:rPr lang="de-DE" sz="15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5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Dobrý</a:t>
            </a:r>
            <a:r>
              <a:rPr lang="de-DE" sz="15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den. </a:t>
            </a:r>
            <a:r>
              <a:rPr lang="en-GB" sz="15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Idź</a:t>
            </a:r>
            <a:r>
              <a:rPr lang="en-GB" sz="15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GB" sz="15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dupy</a:t>
            </a:r>
            <a:r>
              <a:rPr lang="en-GB" sz="15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sz="15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Děkuji</a:t>
            </a:r>
            <a:r>
              <a:rPr lang="en-GB" sz="15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vám</a:t>
            </a:r>
            <a:r>
              <a:rPr lang="en-GB" sz="15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15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Niemów</a:t>
            </a:r>
            <a:r>
              <a:rPr lang="en-GB" sz="15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gupie</a:t>
            </a:r>
            <a:r>
              <a:rPr lang="en-GB" sz="15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5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</a:t>
            </a:r>
            <a:r>
              <a:rPr lang="en-GB" sz="15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dostanieš</a:t>
            </a:r>
            <a:r>
              <a:rPr lang="en-GB" sz="15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lang="en-GB" sz="15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pysku</a:t>
            </a:r>
            <a:r>
              <a:rPr lang="en-GB" sz="15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sz="15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Nejsi</a:t>
            </a:r>
            <a:r>
              <a:rPr lang="en-GB" sz="15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-li </a:t>
            </a:r>
            <a:r>
              <a:rPr lang="en-GB" sz="15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tázán</a:t>
            </a:r>
            <a:r>
              <a:rPr lang="en-GB" sz="15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5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mlč</a:t>
            </a:r>
            <a:r>
              <a:rPr lang="en-GB" sz="15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15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Doniyś</a:t>
            </a:r>
            <a:r>
              <a:rPr lang="en-GB" sz="15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nóm</a:t>
            </a:r>
            <a:r>
              <a:rPr lang="en-GB" sz="15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dwa</a:t>
            </a:r>
            <a:r>
              <a:rPr lang="en-GB" sz="15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piwa</a:t>
            </a:r>
            <a:r>
              <a:rPr lang="en-GB" sz="15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sz="15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Dal </a:t>
            </a:r>
            <a:r>
              <a:rPr lang="en-GB" sz="15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bych</a:t>
            </a:r>
            <a:r>
              <a:rPr lang="en-GB" sz="15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GB" sz="15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jedno</a:t>
            </a:r>
            <a:r>
              <a:rPr lang="en-GB" sz="15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frappé</a:t>
            </a:r>
            <a:r>
              <a:rPr lang="en-GB" sz="15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5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prosím</a:t>
            </a:r>
            <a:r>
              <a:rPr lang="en-GB" sz="15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15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Kurdebele</a:t>
            </a:r>
            <a:r>
              <a:rPr lang="en-GB" sz="15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jo se </a:t>
            </a:r>
            <a:r>
              <a:rPr lang="en-GB" sz="15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GB" sz="15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GB" sz="15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wyserym</a:t>
            </a:r>
            <a:r>
              <a:rPr lang="en-GB" sz="15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sz="15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Jsem</a:t>
            </a:r>
            <a:r>
              <a:rPr lang="en-GB" sz="15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již</a:t>
            </a:r>
            <a:r>
              <a:rPr lang="en-GB" sz="15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unaven</a:t>
            </a:r>
            <a:r>
              <a:rPr lang="en-GB" sz="15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15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Niedřystej</a:t>
            </a:r>
            <a:r>
              <a:rPr lang="en-GB" sz="15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en-GB" sz="15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Nemluv</a:t>
            </a:r>
            <a:r>
              <a:rPr lang="en-GB" sz="15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hlouposti</a:t>
            </a:r>
            <a:r>
              <a:rPr lang="en-GB" sz="15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15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Ty </a:t>
            </a:r>
            <a:r>
              <a:rPr lang="cs-CZ" sz="15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pierune</a:t>
            </a:r>
            <a:r>
              <a:rPr lang="en-GB" sz="15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en-GB" sz="15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Šarlatáne</a:t>
            </a:r>
            <a:r>
              <a:rPr lang="en-GB" sz="15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marL="342000" indent="-252000">
              <a:spcBef>
                <a:spcPts val="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1500" b="1" u="sng" dirty="0" smtClean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1500" b="1" dirty="0" smtClean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1500" b="1" dirty="0" smtClean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00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endParaRPr lang="cs-CZ" sz="1500" dirty="0" smtClean="0"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12" descr="Výsledek obrázku pro ireland in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Obdélník se zakulacenými rohy na opačné straně 5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INTANGIBLE CULTURAL HERITAGE</a:t>
            </a:r>
            <a:endParaRPr lang="cs-CZ" sz="2800" b="1" dirty="0">
              <a:solidFill>
                <a:schemeClr val="tx1"/>
              </a:solidFill>
              <a:effectLst/>
              <a:latin typeface="Algerian" panose="04020705040A02060702" pitchFamily="8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1208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4932000"/>
          </a:xfrm>
        </p:spPr>
        <p:txBody>
          <a:bodyPr/>
          <a:lstStyle/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Folklore</a:t>
            </a:r>
            <a:r>
              <a:rPr lang="cs-CZ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folk customs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rituals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songs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dances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Holidays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liturgical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year (Christmas, Easters, Advent, Shrovetide),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connected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local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 (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Kermesse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family events (christening, wedding, funeral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agricultural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year (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dozhinki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wine festival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Uniform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customs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carolling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contrabass funeral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walking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bear,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egg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painting, </a:t>
            </a:r>
            <a:r>
              <a:rPr lang="cs-CZ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Specific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customs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Easter </a:t>
            </a:r>
            <a:r>
              <a:rPr lang="en-GB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riding </a:t>
            </a: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procession</a:t>
            </a:r>
            <a:endParaRPr lang="cs-CZ" sz="1900" b="1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riders in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festive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costumes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sing,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ride around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village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front of the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faithful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Lukavec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cs-CZ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cs-CZ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www.youtube.com/watch?v=5aBlkKeUkIk</a:t>
            </a:r>
            <a:r>
              <a:rPr lang="cs-CZ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(7:45)</a:t>
            </a:r>
          </a:p>
        </p:txBody>
      </p:sp>
      <p:sp>
        <p:nvSpPr>
          <p:cNvPr id="2" name="AutoShape 12" descr="Výsledek obrázku pro ireland in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Obdélník se zakulacenými rohy na opačné straně 5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INTANGIBLE CULTURAL HERITAGE</a:t>
            </a:r>
            <a:endParaRPr lang="cs-CZ" sz="2800" b="1" dirty="0">
              <a:solidFill>
                <a:schemeClr val="tx1"/>
              </a:solidFill>
              <a:effectLst/>
              <a:latin typeface="Algerian" panose="04020705040A02060702" pitchFamily="82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Velikono&amp;ccaron;ní jízda okolo osení ve fulnecké místní &amp;ccaron;ásti Lukavec.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897" y="3645024"/>
            <a:ext cx="4322205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3700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5940000"/>
          </a:xfrm>
        </p:spPr>
        <p:txBody>
          <a:bodyPr/>
          <a:lstStyle/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Gorolski</a:t>
            </a: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b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Święto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(Highlander’s Festival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First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weekend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August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Jablůnkov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1947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Ethnographic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festival &amp;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folklore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meeting</a:t>
            </a:r>
            <a:endParaRPr lang="cs-CZ" sz="19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Bal </a:t>
            </a:r>
            <a:r>
              <a:rPr lang="en-GB" sz="19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Gorolski</a:t>
            </a: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19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cs-CZ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cs-CZ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www.youtube.com/watch?v=GxrOXluE9xc</a:t>
            </a:r>
            <a:endParaRPr lang="cs-CZ" sz="1900" b="1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Silesian </a:t>
            </a:r>
            <a:r>
              <a:rPr lang="en-GB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days</a:t>
            </a:r>
            <a:endParaRPr lang="cs-CZ" sz="1900" b="1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September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Dolní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Lomná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folklore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festival 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Folk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ensembles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&amp;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traditional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crafts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Lomňanský</a:t>
            </a: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jarmark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(Annual Fair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October,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Dolní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Lomná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Folk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ensembles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Folk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natural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healing,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offer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regional dishes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products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12" descr="Výsledek obrázku pro ireland in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Obdélník se zakulacenými rohy na opačné straně 5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INTANGIBLE CULTURAL HERITAGE</a:t>
            </a:r>
            <a:endParaRPr lang="cs-CZ" sz="2800" b="1" dirty="0">
              <a:solidFill>
                <a:schemeClr val="tx1"/>
              </a:solidFill>
              <a:effectLst/>
              <a:latin typeface="Algerian" panose="04020705040A02060702" pitchFamily="82" charset="0"/>
              <a:cs typeface="Times New Roman" panose="02020603050405020304" pitchFamily="18" charset="0"/>
            </a:endParaRPr>
          </a:p>
        </p:txBody>
      </p:sp>
      <p:pic>
        <p:nvPicPr>
          <p:cNvPr id="14340" name="Picture 4" descr="Výsledek obrázku pro gorolski &amp;sacute;wi&amp;eogon;to 201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1" r="23136"/>
          <a:stretch/>
        </p:blipFill>
        <p:spPr bwMode="auto">
          <a:xfrm>
            <a:off x="4211960" y="2666142"/>
            <a:ext cx="1908000" cy="20053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Výsledek obrázku pro gorolski &amp;sacute;wi&amp;eogon;to 20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976" y="982541"/>
            <a:ext cx="2340000" cy="21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Výsledek obrázku pro gorolski &amp;sacute;wi&amp;eogon;to jab&amp;lstrok;onków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22" r="20469" b="1831"/>
          <a:stretch/>
        </p:blipFill>
        <p:spPr bwMode="auto">
          <a:xfrm>
            <a:off x="6425976" y="3271161"/>
            <a:ext cx="2340000" cy="17168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://www.lomnadolina.cz/slezske-dny/obr/Image/plakat%20baner%20nahoru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851" y="5184000"/>
            <a:ext cx="1918298" cy="14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http://www.lomnadolina.cz/slezske-dny/obr/dlanimace/ani4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8" r="6153"/>
          <a:stretch/>
        </p:blipFill>
        <p:spPr bwMode="auto">
          <a:xfrm>
            <a:off x="360000" y="5184000"/>
            <a:ext cx="3096344" cy="14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http://www.lomnadolina.cz/slezske-dny/obr/dlanimace/ani6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6" r="8387"/>
          <a:stretch/>
        </p:blipFill>
        <p:spPr bwMode="auto">
          <a:xfrm>
            <a:off x="5688000" y="5184000"/>
            <a:ext cx="3096344" cy="14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3120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5328000"/>
          </a:xfrm>
        </p:spPr>
        <p:txBody>
          <a:bodyPr/>
          <a:lstStyle/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Healing</a:t>
            </a:r>
            <a:r>
              <a:rPr lang="cs-CZ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methods &amp; </a:t>
            </a:r>
            <a:r>
              <a:rPr lang="en-GB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procedures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n-GB" sz="1900" b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Vincenz</a:t>
            </a:r>
            <a:r>
              <a:rPr lang="en-GB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Priessnitz</a:t>
            </a:r>
            <a:r>
              <a:rPr lang="cs-CZ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(1799-1851)</a:t>
            </a:r>
            <a:endParaRPr lang="cs-CZ" sz="1900" b="1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Founder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natural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healing</a:t>
            </a:r>
            <a:r>
              <a:rPr lang="cs-CZ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→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father of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modern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hydrotherapy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Based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 personal experience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→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Started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treatment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using water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cold wrapping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→</a:t>
            </a:r>
            <a:endParaRPr lang="cs-CZ" sz="19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1837 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spa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GB" sz="19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Gräfenberk</a:t>
            </a:r>
            <a:endParaRPr lang="cs-CZ" sz="1900" b="1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near </a:t>
            </a:r>
            <a:r>
              <a:rPr lang="en-GB" sz="1900" b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Frývaldov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1900" i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Freiwaldau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Jeseník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Spa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tradition lasting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up to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now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1900" b="1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1900" b="1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Petr </a:t>
            </a:r>
            <a:r>
              <a:rPr lang="en-GB" sz="19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Bezruč</a:t>
            </a:r>
            <a:r>
              <a:rPr lang="cs-CZ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(1867-1958)</a:t>
            </a:r>
            <a:endParaRPr lang="cs-CZ" sz="1900" b="1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Native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Opava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(connected with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Frýdek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Silesian Songs</a:t>
            </a:r>
            <a:endParaRPr lang="cs-CZ" sz="1900" b="1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one of fundamental books of Czech poetry </a:t>
            </a: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Rise from roots of Silesia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Describe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its traditions &amp; present days</a:t>
            </a: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Testimony of particular time &amp; society</a:t>
            </a:r>
          </a:p>
          <a:p>
            <a:pPr marL="576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en-GB" sz="19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000" indent="0">
              <a:spcBef>
                <a:spcPts val="300"/>
              </a:spcBef>
              <a:buClr>
                <a:srgbClr val="00602B"/>
              </a:buClr>
              <a:buSzPct val="100000"/>
              <a:buNone/>
            </a:pPr>
            <a:endParaRPr lang="cs-CZ" sz="20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12" descr="Výsledek obrázku pro ireland in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Obdélník se zakulacenými rohy na opačné straně 5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INTANGIBLE CULTURAL HERITAGE</a:t>
            </a:r>
            <a:endParaRPr lang="cs-CZ" sz="2800" b="1" dirty="0">
              <a:solidFill>
                <a:schemeClr val="tx1"/>
              </a:solidFill>
              <a:effectLst/>
              <a:latin typeface="Algerian" panose="04020705040A02060702" pitchFamily="82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http://www.soilandhealth.org/02/0201hyglibcat/020125shelton.pristine/priessnitz.jpg"/>
          <p:cNvPicPr>
            <a:picLocks noChangeAspect="1"/>
          </p:cNvPicPr>
          <p:nvPr/>
        </p:nvPicPr>
        <p:blipFill rotWithShape="1">
          <a:blip r:embed="rId2" cstate="print"/>
          <a:srcRect l="15603" t="1986" r="9219" b="28238"/>
          <a:stretch/>
        </p:blipFill>
        <p:spPr bwMode="auto">
          <a:xfrm>
            <a:off x="7988579" y="180000"/>
            <a:ext cx="975909" cy="12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54"/>
          <a:stretch/>
        </p:blipFill>
        <p:spPr bwMode="auto">
          <a:xfrm>
            <a:off x="5580112" y="1611000"/>
            <a:ext cx="3384376" cy="194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Výsledek obrázku pro petr bezru&amp;ccaron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888" y="4006350"/>
            <a:ext cx="1497600" cy="230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Výsledek obrázku pro petr bezru&amp;ccaron; slezské písn&amp;ecaron;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71" b="98495" l="0" r="98594">
                        <a14:foregroundMark x1="1406" y1="6667" x2="42344" y2="6452"/>
                        <a14:foregroundMark x1="2500" y1="10968" x2="48594" y2="97634"/>
                        <a14:foregroundMark x1="1875" y1="97204" x2="40000" y2="80215"/>
                        <a14:foregroundMark x1="49219" y1="6452" x2="97031" y2="6452"/>
                        <a14:foregroundMark x1="97031" y1="7312" x2="96250" y2="96774"/>
                        <a14:foregroundMark x1="8438" y1="24086" x2="1094" y2="64086"/>
                        <a14:backgroundMark x1="53438" y1="5161" x2="97031" y2="51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9" t="8917" r="4685"/>
          <a:stretch/>
        </p:blipFill>
        <p:spPr bwMode="auto">
          <a:xfrm>
            <a:off x="5364000" y="4473695"/>
            <a:ext cx="1944216" cy="13693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7311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1656000"/>
            <a:ext cx="9144000" cy="2556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908000"/>
            <a:ext cx="9144000" cy="20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6600" b="1" dirty="0" smtClean="0">
                <a:solidFill>
                  <a:srgbClr val="FFFFFF"/>
                </a:solidFill>
                <a:latin typeface="Algerian" panose="04020705040A02060702" pitchFamily="82" charset="0"/>
              </a:rPr>
              <a:t>Thank you for attention</a:t>
            </a:r>
            <a:endParaRPr lang="en-GB" sz="6600" b="1" dirty="0">
              <a:solidFill>
                <a:srgbClr val="FFFFFF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9382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5958000"/>
          </a:xfrm>
        </p:spPr>
        <p:txBody>
          <a:bodyPr/>
          <a:lstStyle/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Těšín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region (mainly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Frýdek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Jablunkov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districts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0">
              <a:spcBef>
                <a:spcPts val="300"/>
              </a:spcBef>
              <a:buClr>
                <a:srgbClr val="00602B"/>
              </a:buClr>
              <a:buSzPct val="100000"/>
              <a:buNone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Czech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majority &amp;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Polish minority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Industrialisation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region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Transformation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rural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foothill lifestyle into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suburban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0">
              <a:spcBef>
                <a:spcPts val="300"/>
              </a:spcBef>
              <a:spcAft>
                <a:spcPts val="0"/>
              </a:spcAft>
              <a:buClr>
                <a:srgbClr val="00602B"/>
              </a:buClr>
              <a:buSzPct val="100000"/>
              <a:buNone/>
            </a:pPr>
            <a:r>
              <a:rPr lang="cs-CZ" sz="19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BUT</a:t>
            </a: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Substantial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replacement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did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not take place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→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society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developed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rather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continuously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→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elements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traditional culture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survived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holidays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anniversaries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feast,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19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Traditional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dishes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some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rituals &amp;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customs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still alive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Folk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songs, music &amp;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dance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kept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by numerous folk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associations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Specific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Těšín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dialect has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survived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0">
              <a:spcBef>
                <a:spcPts val="300"/>
              </a:spcBef>
              <a:spcAft>
                <a:spcPts val="0"/>
              </a:spcAft>
              <a:buClr>
                <a:srgbClr val="00602B"/>
              </a:buClr>
              <a:buSzPct val="100000"/>
              <a:buNone/>
            </a:pPr>
            <a:r>
              <a:rPr lang="cs-CZ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BUT</a:t>
            </a: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Many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mansions left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 their destinies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destroyed due to mining activities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unconcern</a:t>
            </a:r>
            <a:endParaRPr lang="en-GB" sz="19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2000" dirty="0">
              <a:solidFill>
                <a:schemeClr val="accent4">
                  <a:lumMod val="1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12" descr="Výsledek obrázku pro ireland in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Obdélník se zakulacenými rohy na opačné straně 5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eastern </a:t>
            </a: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part 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of Czech Silesia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12" name="Picture 32" descr="Výsledek obrázku pro &amp;ccaron;eské slezsko map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062" l="0" r="97156">
                        <a14:backgroundMark x1="749" y1="750" x2="749" y2="750"/>
                        <a14:backgroundMark x1="4042" y1="563" x2="4042" y2="563"/>
                        <a14:backgroundMark x1="299" y1="2627" x2="299" y2="2627"/>
                        <a14:backgroundMark x1="299" y1="5253" x2="299" y2="5253"/>
                        <a14:backgroundMark x1="17365" y1="38086" x2="24102" y2="49719"/>
                        <a14:backgroundMark x1="47156" y1="80488" x2="57784" y2="77674"/>
                        <a14:backgroundMark x1="66766" y1="57036" x2="65269" y2="86304"/>
                        <a14:backgroundMark x1="49102" y1="65478" x2="49251" y2="71670"/>
                        <a14:backgroundMark x1="48653" y1="63415" x2="48653" y2="63415"/>
                        <a14:backgroundMark x1="52994" y1="68668" x2="52994" y2="68668"/>
                        <a14:backgroundMark x1="53293" y1="67730" x2="53293" y2="67730"/>
                        <a14:backgroundMark x1="47904" y1="76548" x2="47904" y2="76548"/>
                        <a14:backgroundMark x1="36228" y1="27955" x2="36228" y2="27955"/>
                        <a14:backgroundMark x1="38323" y1="31707" x2="38323" y2="31707"/>
                        <a14:backgroundMark x1="55838" y1="40150" x2="55838" y2="40150"/>
                        <a14:backgroundMark x1="55539" y1="40338" x2="55539" y2="40338"/>
                        <a14:backgroundMark x1="54641" y1="40150" x2="54641" y2="40150"/>
                        <a14:backgroundMark x1="79341" y1="49719" x2="79341" y2="49719"/>
                        <a14:backgroundMark x1="69611" y1="48405" x2="69611" y2="48405"/>
                        <a14:backgroundMark x1="23653" y1="16510" x2="23653" y2="16510"/>
                        <a14:backgroundMark x1="27994" y1="17448" x2="27994" y2="17448"/>
                        <a14:backgroundMark x1="80689" y1="90619" x2="80689" y2="90619"/>
                        <a14:backgroundMark x1="96707" y1="85929" x2="96707" y2="85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703" y="90000"/>
            <a:ext cx="1399976" cy="11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2" descr="Výsledek obrázku pro &amp;ccaron;eské slezsko map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062" l="0" r="97156">
                        <a14:foregroundMark x1="42066" y1="47280" x2="42066" y2="47280"/>
                        <a14:foregroundMark x1="41467" y1="46529" x2="41467" y2="46529"/>
                        <a14:foregroundMark x1="40719" y1="46341" x2="50449" y2="43902"/>
                        <a14:foregroundMark x1="68563" y1="57786" x2="68413" y2="59287"/>
                        <a14:foregroundMark x1="69311" y1="63790" x2="69311" y2="65103"/>
                        <a14:foregroundMark x1="69611" y1="65291" x2="69611" y2="65291"/>
                        <a14:backgroundMark x1="749" y1="750" x2="749" y2="750"/>
                        <a14:backgroundMark x1="4042" y1="563" x2="4042" y2="563"/>
                        <a14:backgroundMark x1="299" y1="2627" x2="299" y2="2627"/>
                        <a14:backgroundMark x1="299" y1="5253" x2="299" y2="5253"/>
                        <a14:backgroundMark x1="17365" y1="38086" x2="24102" y2="49719"/>
                        <a14:backgroundMark x1="47156" y1="80488" x2="57784" y2="77674"/>
                        <a14:backgroundMark x1="66766" y1="57036" x2="65269" y2="86304"/>
                        <a14:backgroundMark x1="49102" y1="65478" x2="49251" y2="71670"/>
                        <a14:backgroundMark x1="48653" y1="63415" x2="48653" y2="63415"/>
                        <a14:backgroundMark x1="52994" y1="68668" x2="52994" y2="68668"/>
                        <a14:backgroundMark x1="53293" y1="67730" x2="53293" y2="67730"/>
                        <a14:backgroundMark x1="47904" y1="76548" x2="47904" y2="76548"/>
                        <a14:backgroundMark x1="36228" y1="27955" x2="36228" y2="27955"/>
                        <a14:backgroundMark x1="38323" y1="31707" x2="38323" y2="31707"/>
                        <a14:backgroundMark x1="55838" y1="40150" x2="55838" y2="40150"/>
                        <a14:backgroundMark x1="55539" y1="40338" x2="55539" y2="40338"/>
                        <a14:backgroundMark x1="79341" y1="49719" x2="79341" y2="49719"/>
                        <a14:backgroundMark x1="69611" y1="48405" x2="69611" y2="48405"/>
                        <a14:backgroundMark x1="23653" y1="16510" x2="23653" y2="16510"/>
                        <a14:backgroundMark x1="27994" y1="17448" x2="27994" y2="17448"/>
                        <a14:backgroundMark x1="80689" y1="90619" x2="80689" y2="90619"/>
                        <a14:backgroundMark x1="96707" y1="85929" x2="96707" y2="85929"/>
                        <a14:backgroundMark x1="32036" y1="12570" x2="12575" y2="40713"/>
                        <a14:backgroundMark x1="44611" y1="14259" x2="22605" y2="52720"/>
                        <a14:backgroundMark x1="37126" y1="35647" x2="37126" y2="52345"/>
                        <a14:backgroundMark x1="39820" y1="31707" x2="43563" y2="37523"/>
                        <a14:backgroundMark x1="45060" y1="40525" x2="45060" y2="40525"/>
                        <a14:backgroundMark x1="43713" y1="40525" x2="43713" y2="40525"/>
                        <a14:backgroundMark x1="42365" y1="40901" x2="42365" y2="40901"/>
                        <a14:backgroundMark x1="41168" y1="43340" x2="48653" y2="41276"/>
                        <a14:backgroundMark x1="55389" y1="40901" x2="60928" y2="41651"/>
                        <a14:backgroundMark x1="42515" y1="70732" x2="49251" y2="71482"/>
                        <a14:backgroundMark x1="37874" y1="52720" x2="40719" y2="68480"/>
                        <a14:backgroundMark x1="42216" y1="63602" x2="47156" y2="65103"/>
                        <a14:backgroundMark x1="53443" y1="66604" x2="53443" y2="66604"/>
                        <a14:backgroundMark x1="54192" y1="70919" x2="54790" y2="70919"/>
                        <a14:backgroundMark x1="56886" y1="69794" x2="56886" y2="69794"/>
                        <a14:backgroundMark x1="59880" y1="42402" x2="59880" y2="42402"/>
                        <a14:backgroundMark x1="60928" y1="43152" x2="60928" y2="43152"/>
                        <a14:backgroundMark x1="51048" y1="43527" x2="51946" y2="41651"/>
                        <a14:backgroundMark x1="50150" y1="44278" x2="50749" y2="44278"/>
                        <a14:backgroundMark x1="48353" y1="44465" x2="50299" y2="44090"/>
                        <a14:backgroundMark x1="50299" y1="43715" x2="50449" y2="43527"/>
                        <a14:backgroundMark x1="50599" y1="43715" x2="50599" y2="43715"/>
                        <a14:backgroundMark x1="48802" y1="43902" x2="48802" y2="44090"/>
                        <a14:backgroundMark x1="47156" y1="43152" x2="47904" y2="43902"/>
                        <a14:backgroundMark x1="48054" y1="44278" x2="48054" y2="44278"/>
                        <a14:backgroundMark x1="58982" y1="68668" x2="61228" y2="67355"/>
                        <a14:backgroundMark x1="63623" y1="42402" x2="64820" y2="42964"/>
                        <a14:backgroundMark x1="64671" y1="45028" x2="66317" y2="44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55" t="38576" r="-1" b="4483"/>
          <a:stretch/>
        </p:blipFill>
        <p:spPr bwMode="auto">
          <a:xfrm>
            <a:off x="6300192" y="936000"/>
            <a:ext cx="2401665" cy="180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ál 15"/>
          <p:cNvSpPr/>
          <p:nvPr/>
        </p:nvSpPr>
        <p:spPr>
          <a:xfrm rot="3720000">
            <a:off x="6969920" y="1247530"/>
            <a:ext cx="1865361" cy="1319358"/>
          </a:xfrm>
          <a:prstGeom prst="ellipse">
            <a:avLst/>
          </a:prstGeom>
          <a:noFill/>
          <a:ln w="28575">
            <a:solidFill>
              <a:srgbClr val="0060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436" name="Picture 4" descr="Výsledek obrázku pro t&amp;ecaron;šínsko krajin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" t="18488" r="15738"/>
          <a:stretch/>
        </p:blipFill>
        <p:spPr bwMode="auto">
          <a:xfrm>
            <a:off x="6480000" y="4860000"/>
            <a:ext cx="2448000" cy="183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Výsledek obrázku pro t&amp;ecaron;šínské slezsko krajin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00" y="4860000"/>
            <a:ext cx="2728315" cy="183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Zatan&amp;ccaron;í i folklorní soubor Oldrzychowice 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" b="3119"/>
          <a:stretch/>
        </p:blipFill>
        <p:spPr bwMode="auto">
          <a:xfrm>
            <a:off x="3104850" y="4860000"/>
            <a:ext cx="3214614" cy="183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4441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4932000"/>
          </a:xfrm>
        </p:spPr>
        <p:txBody>
          <a:bodyPr/>
          <a:lstStyle/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Mixed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region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cultural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social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context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Before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WWII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settled by Czech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(countryside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Hlučín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district)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by German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(towns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Expulsion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German majority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→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loss of their traditions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Some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customs, traditions, folk festivities &amp; culinary culture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Czech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preserved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19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19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19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19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000" indent="0">
              <a:spcBef>
                <a:spcPts val="300"/>
              </a:spcBef>
              <a:buClr>
                <a:srgbClr val="00602B"/>
              </a:buClr>
              <a:buSzPct val="100000"/>
              <a:buNone/>
            </a:pPr>
            <a:endParaRPr lang="en-GB" sz="19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12" descr="Výsledek obrázku pro ireland in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Obdélník se zakulacenými rohy na opačné straně 5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Opava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 region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8" name="Picture 32" descr="Výsledek obrázku pro &amp;ccaron;eské slezsko map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062" l="0" r="97156">
                        <a14:backgroundMark x1="749" y1="750" x2="749" y2="750"/>
                        <a14:backgroundMark x1="4042" y1="563" x2="4042" y2="563"/>
                        <a14:backgroundMark x1="299" y1="2627" x2="299" y2="2627"/>
                        <a14:backgroundMark x1="299" y1="5253" x2="299" y2="5253"/>
                        <a14:backgroundMark x1="17365" y1="38086" x2="24102" y2="49719"/>
                        <a14:backgroundMark x1="47156" y1="80488" x2="57784" y2="77674"/>
                        <a14:backgroundMark x1="66766" y1="57036" x2="65269" y2="86304"/>
                        <a14:backgroundMark x1="49102" y1="65478" x2="49251" y2="71670"/>
                        <a14:backgroundMark x1="48653" y1="63415" x2="48653" y2="63415"/>
                        <a14:backgroundMark x1="52994" y1="68668" x2="52994" y2="68668"/>
                        <a14:backgroundMark x1="53293" y1="67730" x2="53293" y2="67730"/>
                        <a14:backgroundMark x1="47904" y1="76548" x2="47904" y2="76548"/>
                        <a14:backgroundMark x1="36228" y1="27955" x2="36228" y2="27955"/>
                        <a14:backgroundMark x1="38323" y1="31707" x2="38323" y2="31707"/>
                        <a14:backgroundMark x1="55838" y1="40150" x2="55838" y2="40150"/>
                        <a14:backgroundMark x1="55539" y1="40338" x2="55539" y2="40338"/>
                        <a14:backgroundMark x1="54641" y1="40150" x2="54641" y2="40150"/>
                        <a14:backgroundMark x1="79341" y1="49719" x2="79341" y2="49719"/>
                        <a14:backgroundMark x1="69611" y1="48405" x2="69611" y2="48405"/>
                        <a14:backgroundMark x1="23653" y1="16510" x2="23653" y2="16510"/>
                        <a14:backgroundMark x1="27994" y1="17448" x2="27994" y2="17448"/>
                        <a14:backgroundMark x1="80689" y1="90619" x2="80689" y2="90619"/>
                        <a14:backgroundMark x1="96707" y1="85929" x2="96707" y2="85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703" y="90000"/>
            <a:ext cx="1399976" cy="11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2" descr="Výsledek obrázku pro &amp;ccaron;eské slezsko map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062" l="0" r="97156">
                        <a14:foregroundMark x1="74401" y1="58724" x2="74701" y2="75047"/>
                        <a14:foregroundMark x1="73204" y1="74484" x2="72006" y2="78612"/>
                        <a14:backgroundMark x1="749" y1="750" x2="749" y2="750"/>
                        <a14:backgroundMark x1="4042" y1="563" x2="4042" y2="563"/>
                        <a14:backgroundMark x1="299" y1="2627" x2="299" y2="2627"/>
                        <a14:backgroundMark x1="299" y1="5253" x2="299" y2="5253"/>
                        <a14:backgroundMark x1="17365" y1="38086" x2="24102" y2="49719"/>
                        <a14:backgroundMark x1="47156" y1="80488" x2="57784" y2="77674"/>
                        <a14:backgroundMark x1="66766" y1="57036" x2="65269" y2="86304"/>
                        <a14:backgroundMark x1="49102" y1="65478" x2="49251" y2="71670"/>
                        <a14:backgroundMark x1="48653" y1="63415" x2="48653" y2="63415"/>
                        <a14:backgroundMark x1="52994" y1="68668" x2="52994" y2="68668"/>
                        <a14:backgroundMark x1="53293" y1="67730" x2="53293" y2="67730"/>
                        <a14:backgroundMark x1="47904" y1="76548" x2="47904" y2="76548"/>
                        <a14:backgroundMark x1="36228" y1="27955" x2="36228" y2="27955"/>
                        <a14:backgroundMark x1="38323" y1="31707" x2="38323" y2="31707"/>
                        <a14:backgroundMark x1="55838" y1="40150" x2="55838" y2="40150"/>
                        <a14:backgroundMark x1="55539" y1="40338" x2="55539" y2="40338"/>
                        <a14:backgroundMark x1="54641" y1="40150" x2="54641" y2="40150"/>
                        <a14:backgroundMark x1="79341" y1="49719" x2="79341" y2="49719"/>
                        <a14:backgroundMark x1="69611" y1="48405" x2="69611" y2="48405"/>
                        <a14:backgroundMark x1="23653" y1="16510" x2="23653" y2="16510"/>
                        <a14:backgroundMark x1="27994" y1="17448" x2="27994" y2="17448"/>
                        <a14:backgroundMark x1="80689" y1="90619" x2="80689" y2="90619"/>
                        <a14:backgroundMark x1="96707" y1="85929" x2="96707" y2="85929"/>
                        <a14:backgroundMark x1="69910" y1="81426" x2="78892" y2="71482"/>
                        <a14:backgroundMark x1="73952" y1="79925" x2="73952" y2="79925"/>
                        <a14:backgroundMark x1="72305" y1="80863" x2="72305" y2="80863"/>
                        <a14:backgroundMark x1="73952" y1="80300" x2="73952" y2="80300"/>
                        <a14:backgroundMark x1="30838" y1="39400" x2="35329" y2="32270"/>
                        <a14:backgroundMark x1="31886" y1="39400" x2="30539" y2="42777"/>
                        <a14:backgroundMark x1="74551" y1="79362" x2="74551" y2="79362"/>
                        <a14:backgroundMark x1="31138" y1="43152" x2="30838" y2="44653"/>
                        <a14:backgroundMark x1="48503" y1="76923" x2="48503" y2="76923"/>
                        <a14:backgroundMark x1="82784" y1="53283" x2="85778" y2="92683"/>
                        <a14:backgroundMark x1="80090" y1="48780" x2="79341" y2="66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09" t="34290" r="24894" b="19193"/>
          <a:stretch/>
        </p:blipFill>
        <p:spPr bwMode="auto">
          <a:xfrm>
            <a:off x="6948264" y="2304000"/>
            <a:ext cx="1728192" cy="144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ál 13"/>
          <p:cNvSpPr/>
          <p:nvPr/>
        </p:nvSpPr>
        <p:spPr>
          <a:xfrm>
            <a:off x="7020272" y="2232000"/>
            <a:ext cx="1544014" cy="1606337"/>
          </a:xfrm>
          <a:prstGeom prst="ellipse">
            <a:avLst/>
          </a:prstGeom>
          <a:noFill/>
          <a:ln w="28575">
            <a:solidFill>
              <a:srgbClr val="0060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458" name="Picture 2" descr="Výsledek obrázku pro opavsk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" y="5015088"/>
            <a:ext cx="8568000" cy="17311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Výsledek obrázku pro opavsko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867"/>
          <a:stretch/>
        </p:blipFill>
        <p:spPr bwMode="auto">
          <a:xfrm>
            <a:off x="1094201" y="2279088"/>
            <a:ext cx="4880740" cy="25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7630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5958000"/>
          </a:xfrm>
        </p:spPr>
        <p:txBody>
          <a:bodyPr/>
          <a:lstStyle/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Development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cultural heritage of Silesia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also influenced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</a:p>
          <a:p>
            <a:pPr marL="540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Urbanisation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&amp;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development of large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cities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0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Industrialisation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&amp;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development of new towns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 place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rural settlements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40000" indent="0">
              <a:spcBef>
                <a:spcPts val="300"/>
              </a:spcBef>
              <a:buClr>
                <a:srgbClr val="00602B"/>
              </a:buClr>
              <a:buSzPct val="100000"/>
              <a:buNone/>
            </a:pP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→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extinction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rural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lifestyle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loss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many cultural traditions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customs 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0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Influx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workers, officers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entrepreneurs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from surroundings &amp;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farther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countries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0000" indent="0">
              <a:spcBef>
                <a:spcPts val="300"/>
              </a:spcBef>
              <a:buClr>
                <a:srgbClr val="00602B"/>
              </a:buClr>
              <a:buSzPct val="100000"/>
              <a:buNone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→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transfer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cultural elements,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manners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traditions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change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everyday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life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0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Socialist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era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heavy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industry development,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urban &amp;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architectural concepts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sorela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40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Late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1940s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Havířov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mining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housing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estate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built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territory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villages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0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1950s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Poruba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entrance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arched gate, extensive boulevard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modern residential houses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 mine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steelwork workers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built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 territory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noble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large farm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estate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0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Havířov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Ostrava-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Poruba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declared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protected town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zones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0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Residential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&amp;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shopping complex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Věžičky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9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sgraffito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decoration)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Poruba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House of culture in </a:t>
            </a:r>
            <a:r>
              <a:rPr lang="en-GB" sz="19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Havířov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9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cultural monuments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0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252000">
              <a:spcBef>
                <a:spcPts val="3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Wars, industrialisation, mining, urbanisation</a:t>
            </a:r>
            <a:r>
              <a:rPr lang="cs-CZ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9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expulsion &amp; resettlement</a:t>
            </a:r>
            <a:endParaRPr lang="cs-CZ" sz="19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0">
              <a:spcBef>
                <a:spcPts val="300"/>
              </a:spcBef>
              <a:buClr>
                <a:srgbClr val="00602B"/>
              </a:buClr>
              <a:buSzPct val="100000"/>
              <a:buNone/>
            </a:pPr>
            <a:r>
              <a:rPr lang="en-GB" sz="1900" b="1" dirty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→ </a:t>
            </a:r>
            <a:r>
              <a:rPr lang="en-GB" sz="19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part of tangible heritage destroyed &amp; most intangible heritage forgotten</a:t>
            </a:r>
            <a:endParaRPr lang="cs-CZ" sz="19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12" descr="Výsledek obrázku pro ireland in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Obdélník se zakulacenými rohy na opačné straně 5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8045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Štěrbina">
  <a:themeElements>
    <a:clrScheme name="Štěrbina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Štěrbina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Štěrbina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těrbina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27347</TotalTime>
  <Words>4858</Words>
  <Application>Microsoft Office PowerPoint</Application>
  <PresentationFormat>Předvádění na obrazovce (4:3)</PresentationFormat>
  <Paragraphs>718</Paragraphs>
  <Slides>64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64</vt:i4>
      </vt:variant>
    </vt:vector>
  </HeadingPairs>
  <TitlesOfParts>
    <vt:vector size="73" baseType="lpstr">
      <vt:lpstr>Algerian</vt:lpstr>
      <vt:lpstr>Arial</vt:lpstr>
      <vt:lpstr>Calibri</vt:lpstr>
      <vt:lpstr>Constantia</vt:lpstr>
      <vt:lpstr>Segoe UI Symbol</vt:lpstr>
      <vt:lpstr>Tahoma</vt:lpstr>
      <vt:lpstr>Times New Roman</vt:lpstr>
      <vt:lpstr>Wingdings</vt:lpstr>
      <vt:lpstr>Štěrbina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France</dc:title>
  <dc:creator>PC</dc:creator>
  <cp:lastModifiedBy>dlu0001</cp:lastModifiedBy>
  <cp:revision>799</cp:revision>
  <dcterms:created xsi:type="dcterms:W3CDTF">2014-10-19T12:29:13Z</dcterms:created>
  <dcterms:modified xsi:type="dcterms:W3CDTF">2024-11-05T13:46:15Z</dcterms:modified>
</cp:coreProperties>
</file>