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560" r:id="rId3"/>
    <p:sldId id="289" r:id="rId4"/>
    <p:sldId id="257" r:id="rId5"/>
    <p:sldId id="561" r:id="rId6"/>
    <p:sldId id="267" r:id="rId7"/>
    <p:sldId id="562" r:id="rId8"/>
    <p:sldId id="563" r:id="rId9"/>
    <p:sldId id="564" r:id="rId10"/>
    <p:sldId id="565" r:id="rId11"/>
    <p:sldId id="270" r:id="rId12"/>
    <p:sldId id="566" r:id="rId13"/>
    <p:sldId id="567" r:id="rId14"/>
    <p:sldId id="275" r:id="rId15"/>
    <p:sldId id="271" r:id="rId16"/>
    <p:sldId id="570" r:id="rId17"/>
    <p:sldId id="272" r:id="rId18"/>
    <p:sldId id="568" r:id="rId19"/>
    <p:sldId id="281" r:id="rId20"/>
    <p:sldId id="571" r:id="rId21"/>
    <p:sldId id="277" r:id="rId22"/>
    <p:sldId id="572" r:id="rId23"/>
    <p:sldId id="273" r:id="rId24"/>
    <p:sldId id="574" r:id="rId25"/>
    <p:sldId id="575" r:id="rId26"/>
    <p:sldId id="569" r:id="rId27"/>
    <p:sldId id="278" r:id="rId28"/>
    <p:sldId id="279" r:id="rId29"/>
    <p:sldId id="576" r:id="rId30"/>
    <p:sldId id="577" r:id="rId31"/>
    <p:sldId id="280" r:id="rId32"/>
    <p:sldId id="274" r:id="rId33"/>
    <p:sldId id="283" r:id="rId34"/>
    <p:sldId id="286" r:id="rId35"/>
    <p:sldId id="287" r:id="rId36"/>
    <p:sldId id="288" r:id="rId37"/>
    <p:sldId id="578" r:id="rId38"/>
    <p:sldId id="57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7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echtourism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42D80C-6458-49E5-99F4-1FF28EE7E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95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1" b="15274"/>
          <a:stretch/>
        </p:blipFill>
        <p:spPr>
          <a:xfrm>
            <a:off x="0" y="0"/>
            <a:ext cx="12204000" cy="723392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F41B8C1-FD79-44FE-9654-6B0EFC54A72E}"/>
              </a:ext>
            </a:extLst>
          </p:cNvPr>
          <p:cNvSpPr txBox="1">
            <a:spLocks/>
          </p:cNvSpPr>
          <p:nvPr/>
        </p:nvSpPr>
        <p:spPr>
          <a:xfrm>
            <a:off x="0" y="4043985"/>
            <a:ext cx="12204000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KULTURNÍ TURISMUS</a:t>
            </a:r>
          </a:p>
        </p:txBody>
      </p:sp>
    </p:spTree>
    <p:extLst>
      <p:ext uri="{BB962C8B-B14F-4D97-AF65-F5344CB8AC3E}">
        <p14:creationId xmlns:p14="http://schemas.microsoft.com/office/powerpoint/2010/main" val="234233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Negativa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verturismus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poškozování životního prostředí – hluk, přelidnění, znečištění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zpoždění na letištích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zácpy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nekontrolovaná výstavba hotelů, restaurací, kempů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poškozování přírody – lov ohrožených zvířat a ryb, narušování přirozeného habitatu zvířat, devastace vegetace, zvýšená spotřeba vody, vyšší množství zplodin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větší množství odpadů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graffiti na starobylých památkách, jejich poškozování či krádeže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reálné nebezpečí degradace a přílišné komercionalizace tradic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zničení autenticity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ceny nemovitostí, zboží a služeb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sezónní charakter turismu, špatné pracovní podmínky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negativní dopady na kvalitu služeb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2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Nové trendy v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503360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masový turismus → odpovědný &amp; ekologický, tzv. udržitelný turismus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více krátkodobých dovolených (často zahraničních), druhé &amp; třetí dovolené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vzdělávací, venkovské, aktivní, adrenalinové, exotické &amp;</a:t>
            </a: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all-inclusive</a:t>
            </a: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dovolené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růst poptávky po kvalitním produktu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niche</a:t>
            </a: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market dovolené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demografické změny (cestování tzv. </a:t>
            </a:r>
            <a:r>
              <a:rPr lang="cs-CZ" sz="36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grey</a:t>
            </a:r>
            <a:r>
              <a:rPr lang="cs-CZ" sz="36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panthers</a:t>
            </a: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růst bohatství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internetový prodej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rostoucí informovanost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dovolená – základní potřeba, „nutnost“</a:t>
            </a:r>
            <a:endParaRPr lang="cs-CZ" sz="4200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bariéry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politická, sociální &amp; kulturní situace země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ekonomická recese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katastrofy (tsunami, povodně, zemětřesení)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teroristické útoky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epidemie covid-19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osobní situace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jednotlivců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čas k dispozici na cestu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předpokládané náklady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požadavky na bezpečnost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politická situace doma i v cílové destinaci</a:t>
            </a:r>
          </a:p>
          <a:p>
            <a:pPr marL="360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kontinuální změny v rámci dlouhodobějších trendů trávení volného času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dlouhodobé prognózy předpokládají setrvalý růst turismu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obtížně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predikovatelný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</a:p>
        </p:txBody>
      </p:sp>
    </p:spTree>
    <p:extLst>
      <p:ext uri="{BB962C8B-B14F-4D97-AF65-F5344CB8AC3E}">
        <p14:creationId xmlns:p14="http://schemas.microsoft.com/office/powerpoint/2010/main" val="159309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Kritéria při výběru destinace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cena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podnebí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&amp; historická atraktivita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vzdálenost destinace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pokrmy &amp; nápoje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setkání s novými lidmi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zábava, sportovní možnosti, zábavné možnosti pro děti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jazyk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náklady</a:t>
            </a:r>
          </a:p>
          <a:p>
            <a:pPr marL="0" inden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podmínky pro rozvoj turismu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zachovat bezpečnost v dané destinaci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vytvořit dostatečný fond volného času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zajistit přiměřené disponibilní důchody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růst počtu obyvatelstva, zlepšování zdravotního stavu, zvyšování vzdělanosti, moderní technologie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9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00" y="1300784"/>
            <a:ext cx="10332000" cy="352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Kulturní dědictví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jako základ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kulturního turismu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12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dědictví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52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Původně – výhradně monumentální kulturní pozůstatky, postupně nové kategorie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Zahrnuje kulturní i přírodní prostředí, hmotné i nehmotné památky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Vytvořeno předchozími generacemi, uchovávané současnou &amp; předávané budoucím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Podává svědectví o historii, kultuře &amp; každodenním životě, zachováno ve svém původním prostředí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 evropské kolektivní paměti, nástroj historického &amp; vědeckého studia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Není obnovitelné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mělo být co nejúčinněji zachováno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UNESCO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Seznam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světového kulturního a přírodního dědictví UNESCO – památky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výjimečné univerzální hodnoty z hlediska historie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2023 – 1.157 památek, 900 kulturních, 218 přírodních a 39 smíšeného charakteru, ve 167 státech světa; Itálie – 58 zápisů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Úmluva o ochraně světového kulturního a přírodního dědictví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(1972)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Úmluva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zachování nemateriálního kulturního dědictví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(2003)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Úmluva o ochraně archeologického dědictví Evropy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(1992)</a:t>
            </a:r>
          </a:p>
        </p:txBody>
      </p:sp>
    </p:spTree>
    <p:extLst>
      <p:ext uri="{BB962C8B-B14F-4D97-AF65-F5344CB8AC3E}">
        <p14:creationId xmlns:p14="http://schemas.microsoft.com/office/powerpoint/2010/main" val="280722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dědictví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památky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– architektura, sochařská &amp; malířská díla, archeologické památky, jeskynní obydlí, nápisy…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s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kupiny budov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lokality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ýtvory člověka &amp; kombinovaná díla přírody a člověka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Dvě základní skupiny kulturního dědictví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7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motné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kulturní dědictví</a:t>
            </a:r>
          </a:p>
          <a:p>
            <a:pPr marL="468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ovité kulturní dědictví – obrazy, sochy, mince, rukopisy atd.</a:t>
            </a:r>
          </a:p>
          <a:p>
            <a:pPr marL="468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emovité kulturní dědictví – památky, archeologická naleziště, národní a historické památníky, kostely, mosty atd.</a:t>
            </a:r>
          </a:p>
          <a:p>
            <a:pPr marL="468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odmořské kulturní dědictví – vraky lodí, podvodní ruiny a města</a:t>
            </a:r>
          </a:p>
          <a:p>
            <a:pPr marL="2304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ehmotné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kulturní dědictví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ústní tradice a vyjádření, včetně jazyka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hudba a interpretační umění (písně, tanec)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společenské hodnoty, zvyky, praktiky, rituály a slavnostní události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vědomosti a zkušenosti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týkající se přírody a vesmíru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řemesla a tradiční řemeslné dovednosti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9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Přírodní &amp; archeologické dědictví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Přírodní dědictví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krajina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přírodní prostředí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lesy, hory, jezera, řeky, jeskyně atd.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geologické prvky včetně mineralogických, geomorfologických, paleontologických atd.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oblasti tvořící přirozené stanoviště ohrožených druhů živočichů a rostlin 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flóra &amp; fauna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kulturně významná krajina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Archeologické dědictví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(všechny pozůstatky z minulých období, pomáhá sledovat historii lidstva)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konstrukce, stavby &amp; skupiny staveb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zastavěné oblasti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movité předměty &amp; další památky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0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00" y="1300784"/>
            <a:ext cx="10332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Způsoby ochrany kulturního dědictví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36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Druhy a stupně ochrany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968000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Ústřední seznam kulturních památek ČR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vedený Národním památkovým ústavem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cca 40 000 nemovitých kulturních památek, z nich cca 300 národní kulturní památky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aktuální počet movitých kulturních památek není znám, evidenční počet cca 100 000, 26 jsou národní kulturní památky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Individuální ochrana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vybraná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movitá či nemovitá památka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kulturní památka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národní kulturní památka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Územní ochrana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lková plocha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památková rezervace (nejčastěji historická jádra měst)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památková zóna</a:t>
            </a:r>
          </a:p>
          <a:p>
            <a:pPr marL="230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K ochraně mů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že být dále vymezeno ochranné pásmo – může být omezena či zakázána určitá činnost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TimesNewRomanPSMT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8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428000"/>
          </a:xfrm>
        </p:spPr>
        <p:txBody>
          <a:bodyPr>
            <a:normAutofit/>
          </a:bodyPr>
          <a:lstStyle/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turismus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teoretický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13 přednáška + 13 seminář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5 kreditů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Zápočet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písemný test, 75% docházka na semináře, referát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prof. PhDr. Irena </a:t>
            </a:r>
            <a:r>
              <a:rPr lang="cs-CZ" sz="2400" b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Korbelářová</a:t>
            </a: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Dr.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PhDr. Radmila Dluhošová, </a:t>
            </a:r>
            <a:r>
              <a:rPr lang="cs-CZ" sz="2400" b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Ph</a:t>
            </a:r>
            <a:r>
              <a:rPr lang="cs-CZ" sz="24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. D. 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Úvod do předmětu</a:t>
            </a:r>
          </a:p>
        </p:txBody>
      </p:sp>
    </p:spTree>
    <p:extLst>
      <p:ext uri="{BB962C8B-B14F-4D97-AF65-F5344CB8AC3E}">
        <p14:creationId xmlns:p14="http://schemas.microsoft.com/office/powerpoint/2010/main" val="33609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památka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Ministerstvo kultury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Nemovité, movité &amp; jejich soubory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Významné doklady historického vývoje, životního způsobu &amp; prostředí společnosti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Projev tvůrčích schopností &amp; práce člověka z nejrůznějších oborů lidské činnosti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Vykazují historickou, uměleckou, vědeckou, technickou hodnotu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Mají přímý vztah k významným osobnostem &amp; historickým událostem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památky dělíme podle uměleckých slohů, místa vzniku, druhu, povahy, významu &amp; účelu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architektonické</a:t>
            </a:r>
          </a:p>
          <a:p>
            <a:pPr marL="684000"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profánní (hrady, zámky, paláce, domy, tvrze, městská architektura, vojenské památky)</a:t>
            </a:r>
          </a:p>
          <a:p>
            <a:pPr marL="684000"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akrální (chrámy, katedrály, kláštery, kostely, kaple, rotundy, synagogy, hřbitovy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sochy, sousoší, kašny a drobná kamenická díla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lidová architektura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technické památky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94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Národní kulturní památka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Vláda České republiky, nařízení ve sbírce zákonů; nejvýznamnější součást kulturního bohatství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Jednotlivé stavby, areály, movité předměty, jejich soubory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Nejstarší – archeologické naleziště Dolní Věstonice včetně souboru nálezů z období kultury lovců mamutů, hradiště a keltské oppidum Závist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Středověké – Karlův most, Anežský klášter, hrad Pernštejn, soubor gotických soch z období krásného slohu v Českých zemích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Novověké – zámek Opočno nebo Vila Tugendhat v Brně, hotel a televizní vysílač na Ještědu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zastoupení – hrady, zámky, kostely &amp; kláštery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Památky lidové architektury – Fojtství ve Velkých Karlovicích, Dlaskův statek v Dolánkách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památky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koněspřežka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České Budějovice – Linec, empírový řetězový most v Stádlci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Průmyslové památky – čistírna odpadních vod v Praze-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ubenči, areál dolu Hlubina, koksovny a vysokých pecí Vítkovických železáren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Pomníky &amp; památníky – pomník sv. Václava v Praze, Královské pole s pomníkem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řemysla Oráče ve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tadicích, Památník vyhlazení Lidic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Movité – korunovační klenoty, relikviář sv. Maura, zlomek latinského překladu Dalimilovy kroniky, Třebechovický betlém, železniční motorový vůz Slovenská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trela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(Kopřivnice)</a:t>
            </a:r>
          </a:p>
        </p:txBody>
      </p:sp>
    </p:spTree>
    <p:extLst>
      <p:ext uri="{BB962C8B-B14F-4D97-AF65-F5344CB8AC3E}">
        <p14:creationId xmlns:p14="http://schemas.microsoft.com/office/powerpoint/2010/main" val="1230249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Památková rezervace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395472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Vláda České republiky, nařízení ve sbírce zákonů; nejvýznamnější součást kulturního bohatství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Uceleně dochované území se souborem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nemovitých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památek,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případně archeologických nálezů 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Kompaktní historická zástavba, kompaktní půdorys &amp; nenarušená urbanistická struktura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Dochované fasády většiny staveb, vnitřní prostorové řešení v co největší autenticitě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Důležitá součást – zachovaná veřejná prostranství, výtvarné doplňky, historické zahrady &amp; parky, drobná architektura apod. 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Zejména historická jádra měst (např. Praha, Český Krumlov, Telč, Kutná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Hora)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3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Památková zóna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52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Ministerstvo kultury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Území sídelního útvaru (historické prostředí) s menším podílem kulturních památek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Dobře dochovaný půdorys, obvykle i hmotovou skladbu zástavby ALE architektonicky méně ucelený (méně kulturních památek, případně mohly být v minulosti narušeny rozsáhlejším rušivým zásahem)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Vyhlašovány i v současnosti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Městské PZ – nejvíce středověká městská jádra, ale i renesanční města horní (Horní Blatná), barokní &amp; klasicistní (Nový Bor, Jablonec nad Nisou), lázeňská (Karlovy Vary, Luhačovice), průmyslové celky (Vítkovice, Přívoz), čtvrti nájemních bytů (Vršovice, Žižkov, Smíchov), obytné &amp; vilové čtvrti z 20. století (Ořechovka), dělnické kolonie (Brumov), výjimečně poválečná sídliště (Poruba –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sorela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Vesnické PZ – sepětí s místním přírodním prostředím ovlivňujícím stavební materiály, podobu zástavby, architektonické detaily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jednotlivé PZ jsou velmi rozdílné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mohutné patrové roubené &amp;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polohrázděné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domy na západě a severu Čech</a:t>
            </a:r>
          </a:p>
          <a:p>
            <a:pPr marL="468000" lvl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zděné dvorce selského baroka v jižních Čechách</a:t>
            </a:r>
          </a:p>
          <a:p>
            <a:pPr marL="468000" lvl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hliněné domy na jižní Moravě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skromné r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oubenky na Valašsku, v Podkrkonoší, méně bohaté části středních Čech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Rozdíl mezi vesnickými PR &amp; PZ někdy menší než v případě měst, koncentrace cenných staveb může být téměř stejná</a:t>
            </a:r>
          </a:p>
        </p:txBody>
      </p:sp>
    </p:spTree>
    <p:extLst>
      <p:ext uri="{BB962C8B-B14F-4D97-AF65-F5344CB8AC3E}">
        <p14:creationId xmlns:p14="http://schemas.microsoft.com/office/powerpoint/2010/main" val="2039446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Památková zóna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Památky často tvoří nedílný celek s okolní krajinou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→ krajinné PZ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nejstarší 1992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bojiště bitvy u Slavkova &amp; Lednicko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valtický areál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Podoba krajiny byla podstatně ovlivněna vědomou činností člověka – tím se liší od chráněných krajinných území, kde je prioritou ochrana přírody nepoznamenané lidskou činností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Chráněné primárně pro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své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hodnoty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ýznamná poutní místa (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Římovsko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Libějovicko-Lomecko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architektonicky komponované krajiny s cestami, alejemi a souvisejícími stavbami (Novohradsko,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Chudenicko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krajina dokládající vývoj zemědělského hospodaření vč. rybničních soustav (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Zahrádecko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oblasti s pozůstatky hornické činnosti (Jáchymov, Krupka)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krajiny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memoriální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připomínka významné bitvy (bojiště u Hradce Králové, Slavkova, Chlumce)</a:t>
            </a:r>
          </a:p>
        </p:txBody>
      </p:sp>
    </p:spTree>
    <p:extLst>
      <p:ext uri="{BB962C8B-B14F-4D97-AF65-F5344CB8AC3E}">
        <p14:creationId xmlns:p14="http://schemas.microsoft.com/office/powerpoint/2010/main" val="127789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sz="36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PLOŠNĚ CHRÁNĚNÉ URBANISTICKÉ CELKY</a:t>
            </a:r>
            <a:endParaRPr lang="cs-CZ" b="1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Cca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šest set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 městských památkových rezervací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 vesnických památkových rezervací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devět archeologických památkových rezervací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255 městských 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památkových zón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215 vesnických památkových zón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krajinných památkových zón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památkové rezervace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komponovaný areál na Kuksu – unikátní barokní lázeňský &amp; duchovní areál včetně Braunova betléma (jedinečná sochařská rezervace v plenéru)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technická památková rezervace Stará Huť v Josefovském údolí u Olomučan (Adamov)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památkové rezervace vybraných částí měst s lázeňskou kulturní krajinou (Františkovy Lázně, Cheb, Karlovy Vary, Mariánské Lázně, Valeč)</a:t>
            </a:r>
          </a:p>
          <a:p>
            <a:pPr marL="230400" lvl="2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evropském kontextu je tento způsob a rozsah ochrany dochovaného dědictví jedinečný</a:t>
            </a:r>
          </a:p>
        </p:txBody>
      </p:sp>
    </p:spTree>
    <p:extLst>
      <p:ext uri="{BB962C8B-B14F-4D97-AF65-F5344CB8AC3E}">
        <p14:creationId xmlns:p14="http://schemas.microsoft.com/office/powerpoint/2010/main" val="284709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00" y="1300784"/>
            <a:ext cx="10332000" cy="190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Nabídka v turismu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920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Lokalizační 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Primární nabídka / primární potenciál destinace / lokalizační předpoklady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ovlivňují charakter &amp; rozsah produktu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potenciál / přírodní předpoklady cestovního ruchu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krajina, její reliéf, pozoruhodnosti, útvary (pohoří, roviny, skalní města, sopky, jeskyně, propasti)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odstvo (vodní plochy &amp; toky – moře, oceány, jezera, vodopády, přehrady)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lóra &amp; fauna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klima</a:t>
            </a:r>
            <a:endParaRPr lang="cs-CZ" sz="78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Kulturně-historický potenciál / kulturně-historické předpoklady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kulturně historické památky &amp; soubory (architektonické, technické, památníky, pomníky)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zařízení (muzea, galerie, divadla, kluby, hvězdárny, planetária) 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kulturní, společenské, církevní &amp; sportovní akce &amp;  události</a:t>
            </a:r>
          </a:p>
          <a:p>
            <a:pPr marL="468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lní doplňkovou funkci k atraktivitám přírodního charakteru</a:t>
            </a:r>
          </a:p>
          <a:p>
            <a:pPr marL="239400" lvl="2" indent="0">
              <a:buClr>
                <a:schemeClr val="accent1">
                  <a:lumMod val="75000"/>
                </a:schemeClr>
              </a:buClr>
              <a:buNone/>
            </a:pPr>
            <a:endParaRPr lang="cs-CZ" sz="78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43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realizační 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Sekundární nabídka / sekundární potenciál destinace / realizační předpoklady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rozsah &amp; struktura je nezbytným předpokladem pro rozvinutí primárního potenciálu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Všechny druhy zařízení &amp; jejich služby, které jsou klientům k dispozici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ubytovací zařízení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stravovací zařízení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infrastruktura včetně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dopravy přímo v destinaci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dopravy umožňující sportovně-rekreační vyžití – běžkařské trati, turistické trasy (cca 40.000 km), naučné stezky (cca 350), tematické stezky, cyklotrasy, lanovky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sportovně rekreační zařízení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turistická infrastruktura – cestovní kanceláře, turistická informační centra, směnárny, herny, společensko-zábavní centra, veletržní areály, kongresová centra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a technická infrastruktura</a:t>
            </a:r>
          </a:p>
        </p:txBody>
      </p:sp>
    </p:spTree>
    <p:extLst>
      <p:ext uri="{BB962C8B-B14F-4D97-AF65-F5344CB8AC3E}">
        <p14:creationId xmlns:p14="http://schemas.microsoft.com/office/powerpoint/2010/main" val="205546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selektivní 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3240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olitické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politická stabilita/ nestabilita, válka, terorismus, bezpečnostní situace atd.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demografické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hustota &amp; věková struktura obyvatelstva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urbanizační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hustota &amp; velikost sídel, zástavba sídel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sociologické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ekonomické aktivity, sociální příslušnost, vzdělání, průměrný příjem, životní styl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administrativní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vízová politika, možnost pohybu po území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personální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profesionalita ve službách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ekologické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kvalita životního prostředí</a:t>
            </a:r>
          </a:p>
          <a:p>
            <a:pPr marL="0" indent="0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5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Povinná</a:t>
            </a:r>
            <a:endParaRPr lang="cs-CZ" sz="8000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Kesner,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Ladislav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Moravec,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Ivo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Novotný,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Radek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8000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Škodová-Parmová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Dagmar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kulturního cestovního ruchu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2008.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Patočka,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Jiří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Heřmanová,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Lokální a regionální kultura v české republice. Kulturní prostor, kulturní politika a kulturní dědictví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2008. </a:t>
            </a:r>
            <a:endParaRPr lang="cs-CZ" sz="80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Vitáková,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Marie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8000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kulturních a přírodních památek pro cestovní ruch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2007.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Vojtík,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Vladimír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Podnikání v kultuře a umění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Doporučená</a:t>
            </a:r>
            <a:endParaRPr lang="cs-CZ" sz="8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Jakubiková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Dagmar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Ježek,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Jiří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8000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Pavlák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Miroslav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Cestovní ruch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Plzeň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1995.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Vlasta a kol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Základy cestovního ruchu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Praha 2002.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Vystoupil,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Jiří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Atlas cestovního ruchu České republiky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2006.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Zelenka,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Josef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Pásková,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Martina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Výkladový slovník cestovního ruchu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2002.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Dokumenty, materiály</a:t>
            </a:r>
            <a:endParaRPr lang="cs-CZ" sz="8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CzechTourism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u="sng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http://www.czechtourism.cz</a:t>
            </a:r>
            <a:r>
              <a:rPr lang="cs-CZ" sz="8000" u="sng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8000" u="sng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Mezinárodní dokumenty ICOMOS o ochraně kulturního dědictví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, Praha 2001 (zvl. Mezinárodní charta kulturního turismu 1976; Mezinárodní charta o kulturním turismu 1999). 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68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Primární nabídka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932000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Kulturně-historické památky na Seznamu světového dědictví UNESCO – nejvyšší stupeň atraktivity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Březen 2023 – 1.157 položek ve 167 státech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900 kulturních památek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218 přírodních památek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 památek smíšeného charakteru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Itálie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(58),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Čína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(56),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Německo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(51),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Španělsko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(49),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Francie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(49),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Indie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(40),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Mexiko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(35),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Spojené království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(32),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Ruská federace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(30), </a:t>
            </a:r>
            <a:r>
              <a:rPr lang="cs-CZ" sz="6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Írán</a:t>
            </a: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(26)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Česká republika – 17 památek – vzhledem k rozloze země velmi vysoký počet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Řadíme se mezi světovou špičku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6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Další naše kulturní památky jsou na tzv. Indikativním seznamu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88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60174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Prahy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(1992)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celek historických pražských měst Starého Města, Josefova, Nového Města, Vyšehradu, Malé Strany a Hradčan; svědectví o uměleckém, společenském &amp; kulturním vlivu města od středověku do současnosti; zápis rozšířen 2010 o areál zámeckého parku v Průhonicích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Českého Krumlova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(1992)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intaktně dochované středověké centrum v meandrech Vltavy &amp; Latrán s gotickým hradem a renesančním &amp; barokním zámkem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Telče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(1992)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středověké město s vodním opevněním, městské domy na náměstí s renesančními &amp; barokními frontami, pozdně gotický zámek v renesanční přestavbě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75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2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Poutní kostel sv. Jana Nepomuckého na Zelené hoře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(1994)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Jan Blažej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Santini-Aichel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Kutné Hory s kostelem sv. Barbory a katedrálou Nanebevzetí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Panny Marie v Sedlci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(1995) – středověké královské horní město, vrcholně gotický kostel sv. Bar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ry, cisterciácký chrám v Sedlci opravený Janem Blažejem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Santinim-Aichlem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krajina Lednice-Valtice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1996)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200 km</a:t>
            </a:r>
            <a:r>
              <a:rPr lang="cs-CZ" cap="non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2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, 17.-20. století na panství Liechtensteinů, barokní Valtice, klasicistní &amp; novogotická Lednice, množství klasicistních &amp; romantických staveb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Zahrady a zámek v Kroměříži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(1998) – barokní arcibiskupský zámek, Podzámecká &amp; Květná zahrada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Vesnice Holašovice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1998) – celistvé historické jádro se středověkým založením, soubor zděných staveb z 18.-19. století; jihočeské selské baroko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2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4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Zámek v Litomyšli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(1999) – renesanční zámek s arkádovým nádvořím, hospodářské stavby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Sloup Nejsvětější Trojice v Olomouci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(2000)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barokní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památník morových epidemií s vnitřní kaplí &amp; početnou skupinou soch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Vila 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ugendhat v Brně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(2001) – funkcionalistická architektura, vysoká kvalita materiálů, moderní stavební postupy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&amp;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konstrukční principy, těsná vazba na přilehlou zahradu, </a:t>
            </a:r>
            <a:r>
              <a:rPr lang="cs-CZ" sz="2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Mies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van der </a:t>
            </a:r>
            <a:r>
              <a:rPr lang="cs-CZ" sz="2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Rohe</a:t>
            </a:r>
            <a:endParaRPr lang="cs-CZ" sz="2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Židovská čtvrť a bazilika sv. Prokopa v Třebíči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(2003) – 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bývalá židovská čtvrť , židovský hřbitov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&amp; 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kostel sv. Prokopa, příklad dlouhodobé koexistence dvou kultur, 2018 rozšířen o areál zámku Třebíč (původně benediktinský klášter)</a:t>
            </a:r>
            <a:endParaRPr lang="cs-CZ" sz="2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hřebčín Kladruby nad 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abem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(2019) – hřebčín, kmenové stádo ceremoniálních běloušů (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starokladrubák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okolní pastviny, umělé vodní kanály, komunikace lemované alejemi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Hornická krajina </a:t>
            </a:r>
            <a:r>
              <a:rPr lang="cs-CZ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Erzgebirge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rušnohoří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(2019)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montánní krajina, těžba a zpracování rud,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vynálezy v oblasti báňských &amp; hutních technologií; podzemní &amp; nadzemní památky, horní města;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Jáchymov, Abertamy – Boží Dar – Horní Blatná, Krupka,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Mědník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Rudá věž smrti (+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 Sasko)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91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40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Slavná lázeňská města Evropy (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2021) – 11 měst v 7 evropských zemích,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lázně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kolem pramenů minerálních vod, doklad mezinárodní evropské lázeňské kultury; lázeňské domy, zřídelní pavilony, pitné haly, kolonády, společenské domy, kasina, divadla, parky, zahrady, promenády, sportoviště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Původní bukové lesy Karpat a dalších oblastí Evropy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(2007 – Slovensko, Ukrajina, 2011 – Německo, 2017) – zachovalé bučiny v různých oblastech Evropy, mírné lesy demonstrujíc postglaciální expanzi buku evropského z několika izolovaných míst, 2021 – 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Jizerskohorské bučiny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(27 km</a:t>
            </a:r>
            <a:r>
              <a:rPr lang="cs-CZ" cap="non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94 lokalit na území 18 států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rgbClr val="C00000"/>
                </a:solidFill>
                <a:latin typeface="Constantia" panose="02030602050306030303" pitchFamily="18" charset="0"/>
              </a:rPr>
              <a:t>Žatec a krajina žateckého chmele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</a:rPr>
              <a:t> (2023) – první chmelařská krajina na světě, více než 700 letá tradice pěstování &amp; zpracování žateckého poloraného červeňáku; krajina s tradičními chmelnicemi &amp; vesnicemi Trnovany a </a:t>
            </a:r>
            <a:r>
              <a:rPr lang="cs-CZ" cap="none" dirty="0" err="1">
                <a:solidFill>
                  <a:srgbClr val="C00000"/>
                </a:solidFill>
                <a:latin typeface="Constantia" panose="02030602050306030303" pitchFamily="18" charset="0"/>
              </a:rPr>
              <a:t>Stekník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</a:rPr>
              <a:t>, rokokový zámek </a:t>
            </a:r>
            <a:r>
              <a:rPr lang="cs-CZ" cap="none" dirty="0" err="1">
                <a:solidFill>
                  <a:srgbClr val="C00000"/>
                </a:solidFill>
                <a:latin typeface="Constantia" panose="02030602050306030303" pitchFamily="18" charset="0"/>
              </a:rPr>
              <a:t>Stekník</a:t>
            </a:r>
            <a:r>
              <a:rPr lang="cs-CZ" cap="none" dirty="0">
                <a:solidFill>
                  <a:srgbClr val="C00000"/>
                </a:solidFill>
                <a:latin typeface="Constantia" panose="02030602050306030303" pitchFamily="18" charset="0"/>
              </a:rPr>
              <a:t>, historické centrum Žatce s jeho průmyslovou čtvrtí z 19. století – stavby sloužící při zpracování chmele (sušení, balení, certifikace, skladování), historické dopravní sítě (silnice, železnice, řeka Ohře &amp;  další vodní toky)</a:t>
            </a:r>
          </a:p>
        </p:txBody>
      </p:sp>
    </p:spTree>
    <p:extLst>
      <p:ext uri="{BB962C8B-B14F-4D97-AF65-F5344CB8AC3E}">
        <p14:creationId xmlns:p14="http://schemas.microsoft.com/office/powerpoint/2010/main" val="3077380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Nehmotné 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Verbuňk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improvizační mužský lidový tanec ze Slovácka (2005)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Masopustní průvody s maskami na </a:t>
            </a:r>
            <a:r>
              <a:rPr lang="cs-CZ" b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linecku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pravděpodobně předkřesťanská tradice, která měla zajistit dobrou úrodu, plodnost a přivítat jaro (2010)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Sokolnictví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tradiční způsob lovu s pomocí dravých ptáků, zapsáno společně s dalšími zeměmi (2010)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Jízda králů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lidová slavnost ze Slovácka (2011)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Loutkářství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zapsáno společně se Slovenskem (2016)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Modrotisk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textilní tiskařská technika zapsaná společně se Slovenskem, Německem, Rakouskem a Maďarskem (2018)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Ruční výroba vánočních ozdob z foukaných skleněných perel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tradiční krkonošská výroba vánočních ozdob (2020)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Vorařství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způsob dopravování dřeva plavením po vodním toku, zapsáno společně s Polskem, Lotyšskem, Německem, Rakouskem a Španělskem (2022).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90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Reprezentativní seznam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89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Seznam kulturního a přírodního dědictví lidstva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památky, které: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představují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mistrovs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ké dílo lidského tvůrčího génia</a:t>
            </a:r>
            <a:endParaRPr lang="cs-CZ" sz="78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ykazují významnou vzájemnou výměnu hodnot (v určitém časovém období / kulturní oblasti)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jsou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nositelem jedinečného / výjimečného svědectví o kulturních tradicích nebo civilizaci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vynikajícím příkladem určitého typu budovy, architektonického nebo technologického souboru nebo krajiny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vynikajícím příkladem tradičního lidského osídlení nebo využívání půdy, typického pro určitou kulturu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spojena s událostmi, živými tradicemi, myšlenkami, vírou, uměleckými &amp; literárními výtvory výjimečného celosvětového významu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95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Indikativní seznam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88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Zápis na národním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Indikativním seznamu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tentative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list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,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liste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indicative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) – podmínka nominace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Památka musí být na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Indikativním seznamu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nejméně rok před předložením návrhu na jeho zápis do reprezentativního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Seznamu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Podmínka – památka celistvě uchovaná, světově výjimečné hodnoty, autentická,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chráněna zákonem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Ministerstvo kultury na národní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Indikativní seznam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zařadila například: 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ostel Nejsvětějšího Srdce Páně Praha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Vila Adolfa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Loose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Praha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Braunův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Betlém u Kuksu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Horský hotel a televizní vysílač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eštěd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Hrad Karlštejn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Ruční papírna Velké Losiny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Lázně Luhačovice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Památky Velké Moravy – Slovanské hradiště v Mikulčicích a kostel sv. Margity Antiochijské v Kopčanech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Pevnost Terezín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Slavonice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90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00" y="1280464"/>
            <a:ext cx="11124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Děkuji za pozornost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68550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Všeobecná deklarace lidských práv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schválená a vyhlášená Valným shromážděním Organizace spojených národů 10. prosince 1948 v článku 24 uvádí, že</a:t>
            </a: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rest and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leisure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reasonable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periodic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holidays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</a:t>
            </a: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8000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Každý má právo na odpočinek a na zotavení, zejména také na rozumné vymezení pracovních hodin a na pravidelnou placenou dovolenou</a:t>
            </a: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8000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Turismus – oblíbená celosvětová volnočasová aktivita, důležitá součást života většiny lidí</a:t>
            </a:r>
          </a:p>
          <a:p>
            <a:pPr marL="234000" indent="-234000">
              <a:lnSpc>
                <a:spcPct val="115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Turismus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 z nejrychleji rostoucích odvětví, týká se milionů lidí, mnoha odvětví národních ekonomik téměř kterékoli země</a:t>
            </a:r>
          </a:p>
          <a:p>
            <a:pPr marL="234000" indent="-234000">
              <a:lnSpc>
                <a:spcPct val="115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Důležitý zdroj příjmů </a:t>
            </a:r>
            <a:r>
              <a:rPr lang="el-GR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pracovních příležitostí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ovlivňuje jak národní, tak i osobní život všech zúčastněných</a:t>
            </a:r>
          </a:p>
          <a:p>
            <a:pPr marL="234000" indent="-234000">
              <a:lnSpc>
                <a:spcPct val="115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Manilská deklarace o světovém cestovním ruchu (1980) – turismus má „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přímé účinky na sociální, kulturní, vzdělávací a ekonomický sektor národních společností a na jejich mezinárodní vztahy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65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Činnost osob cestujících a pobývajících v 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místech mimo své obvyklé prostředí po dobu delší než 24 hodin a kratší než jeden rok, především za účelem trávení volného času, zábavy a služebních cest. (Definice podle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UNWTO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United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34000" indent="-234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Dočasný přesun do destinací mimo běžný domov a pracoviště &amp; činnosti realizované během pobytu</a:t>
            </a:r>
          </a:p>
          <a:p>
            <a:pPr marL="234000" indent="-234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Slovo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poprvé použito v roce 1772,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turismus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roce 1811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Zahrnuje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aktivity turistů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procesy budování &amp; provozování zařízení se službami pro turisty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aktivity osob, které tyto služby zajišťují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aktivity spojených s rozvojem a ochranou zdrojů pro turismus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politické a veřejně-správních aktivity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reakce místní komunity &amp; ekosystémů na výše uvedené aktivity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ekonomického hlediska – národohospodářské odvětví (úsek služeb) zabývající se cestováním, ubytováním, stravováním &amp; dalšími službami poskytovanými turistům; významná součásti národní i světové ekonomiky; dotýká se všech oblastí národního života; má velký význam pro hospodářství každé země, v mnoha zemích nejdůležitější (nebo téměř jediný) zdroj příjmů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42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Základní 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turismus – příjezdový turismus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incoming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&amp; v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ýjezdový turismus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outgoing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34000" indent="-234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Domácí turismus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domestic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Výlet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Prodloužený víkend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short-break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Incentivní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zájezd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trip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Turistická destinace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Resort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Turistický produkt – zájezd, dovolená, </a:t>
            </a:r>
            <a:r>
              <a:rPr lang="cs-CZ" sz="8000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package</a:t>
            </a:r>
            <a:endParaRPr lang="cs-CZ" sz="8000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služby, doplňkové služby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Sezóna/hlavní sezóna, mimosezóna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Turistická atraktivity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tourist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attractions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– příroda, přírodní podmínky &amp; přírodní úkazy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společenské – historické &amp; kulturní objekty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nehmotné – kulturní, sportovní, společenské &amp; další události, genius loci, životní styl</a:t>
            </a:r>
            <a:endParaRPr lang="cs-CZ" sz="8000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9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Základní 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Účastník cestovního ruchu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klasifikace podle: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zvolené destinace – zahraniční &amp; domácí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délky pobytu v destinaci – turista, výletník, mezinárodního návštěvník/výletník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motivace k cestování – dovolená, služební cesta, lázeňský pobyt, náboženská pouť, studium/vzdělávání, návštěva památek, výstav či festivalů, nákupy, poznávání místní kuchyně, zážitky, dobrodružství…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Hlavní odvětví turismu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dopravní služby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ubytovací služby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stravovací služby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zařízení pro volný čas a zábavu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zprostředkovatelské služby cestovních kanceláří a agentur a průvodců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spc="-1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turistické organizace (uvádějí produkty na trh, sledují kvalitu a rozvoj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turistických regionů)</a:t>
            </a:r>
            <a:endParaRPr lang="cs-CZ" sz="2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příčiny rozvoje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Ekonomický &amp; sociální pokrok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vyšší reálné příjmy → vyšší disponibilní příjmy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vyšší vzdělání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delší placená dovolená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rozvoj turistické infrastruktury (doprava, turistická zařízení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dobrý zdravotní stav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touha cestovat</a:t>
            </a:r>
          </a:p>
          <a:p>
            <a:pPr marL="2394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omezení týkající se cestování </a:t>
            </a:r>
          </a:p>
          <a:p>
            <a:pPr marL="239400" lvl="1" indent="0">
              <a:buClr>
                <a:schemeClr val="accent1">
                  <a:lumMod val="75000"/>
                </a:schemeClr>
              </a:buClr>
              <a:buNone/>
            </a:pPr>
            <a:endParaRPr lang="cs-CZ" sz="2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94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Podíl obyvatelstva na turismu patří k důležitým měřítkům životní úrovně dané země</a:t>
            </a:r>
          </a:p>
        </p:txBody>
      </p:sp>
    </p:spTree>
    <p:extLst>
      <p:ext uri="{BB962C8B-B14F-4D97-AF65-F5344CB8AC3E}">
        <p14:creationId xmlns:p14="http://schemas.microsoft.com/office/powerpoint/2010/main" val="344773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Pozitiva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pracovní příležitosti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vyšší zaměstnanost (zejména v odvětví služeb)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péče o místní přírodní a kulturní dědictví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zachování a obnova kulturních památek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ochrana přírodních památek, vznik národních a přírodních parků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údržba lesů, útesů a pláží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rozvoj pocitu hrdosti na místní přírodní a kulturní bohatství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poptávky po místních výrobcích a produktech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 příjmů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životní úrovně místních obyvatel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 investic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údržba a posílení místní infrastruktury a služeb, zlepšení dostupnosti, údržba a obnova památek, zlepšení celkové kvality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346431600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6495</TotalTime>
  <Words>3764</Words>
  <Application>Microsoft Office PowerPoint</Application>
  <PresentationFormat>Širokoúhlá obrazovka</PresentationFormat>
  <Paragraphs>363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Constantia</vt:lpstr>
      <vt:lpstr>Times New Roman</vt:lpstr>
      <vt:lpstr>Tw Cen MT</vt:lpstr>
      <vt:lpstr>Wingdings</vt:lpstr>
      <vt:lpstr>Kapka</vt:lpstr>
      <vt:lpstr>Prezentace aplikace PowerPoint</vt:lpstr>
      <vt:lpstr>Úvod do předmětu</vt:lpstr>
      <vt:lpstr>LITERATURA</vt:lpstr>
      <vt:lpstr>úvod</vt:lpstr>
      <vt:lpstr>turismus</vt:lpstr>
      <vt:lpstr>Základní terminologie</vt:lpstr>
      <vt:lpstr>Základní terminologie</vt:lpstr>
      <vt:lpstr>příčiny rozvoje turismu</vt:lpstr>
      <vt:lpstr>Pozitiva turismu</vt:lpstr>
      <vt:lpstr>Negativa turismu</vt:lpstr>
      <vt:lpstr>Nové trendy v turismu</vt:lpstr>
      <vt:lpstr>bariéry</vt:lpstr>
      <vt:lpstr>Kritéria při výběru destinace</vt:lpstr>
      <vt:lpstr>Kulturní dědictví  jako základ  kulturního turismu</vt:lpstr>
      <vt:lpstr>Kulturní dědictví</vt:lpstr>
      <vt:lpstr>Kulturní dědictví</vt:lpstr>
      <vt:lpstr>Přírodní &amp; archeologické dědictví</vt:lpstr>
      <vt:lpstr>Způsoby ochrany kulturního dědictví</vt:lpstr>
      <vt:lpstr>Druhy a stupně ochrany</vt:lpstr>
      <vt:lpstr>Kulturní památka</vt:lpstr>
      <vt:lpstr>Národní kulturní památka</vt:lpstr>
      <vt:lpstr>Památková rezervace</vt:lpstr>
      <vt:lpstr>Památková zóna</vt:lpstr>
      <vt:lpstr>Památková zóna</vt:lpstr>
      <vt:lpstr>PLOŠNĚ CHRÁNĚNÉ URBANISTICKÉ CELKY</vt:lpstr>
      <vt:lpstr>Nabídka v turismu</vt:lpstr>
      <vt:lpstr>Lokalizační předpoklady</vt:lpstr>
      <vt:lpstr>realizační předpoklady</vt:lpstr>
      <vt:lpstr>selektivní předpoklady</vt:lpstr>
      <vt:lpstr>Primární nabídka</vt:lpstr>
      <vt:lpstr>Památky unesco v čr</vt:lpstr>
      <vt:lpstr>Památky unesco v čr</vt:lpstr>
      <vt:lpstr>Památky unesco v čr</vt:lpstr>
      <vt:lpstr>Památky unesco v čr</vt:lpstr>
      <vt:lpstr>Nehmotné Památky unesco v čr</vt:lpstr>
      <vt:lpstr>Reprezentativní seznam unesco</vt:lpstr>
      <vt:lpstr>Indikativní seznam unesco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Dluhošová</dc:creator>
  <cp:lastModifiedBy>Radmila Dluhošová</cp:lastModifiedBy>
  <cp:revision>171</cp:revision>
  <dcterms:created xsi:type="dcterms:W3CDTF">2023-09-18T21:08:40Z</dcterms:created>
  <dcterms:modified xsi:type="dcterms:W3CDTF">2024-08-19T10:25:00Z</dcterms:modified>
</cp:coreProperties>
</file>