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642" r:id="rId3"/>
    <p:sldId id="289" r:id="rId4"/>
    <p:sldId id="579" r:id="rId5"/>
    <p:sldId id="645" r:id="rId6"/>
    <p:sldId id="646" r:id="rId7"/>
    <p:sldId id="627" r:id="rId8"/>
    <p:sldId id="628" r:id="rId9"/>
    <p:sldId id="629" r:id="rId10"/>
    <p:sldId id="647" r:id="rId11"/>
    <p:sldId id="630" r:id="rId12"/>
    <p:sldId id="648" r:id="rId13"/>
    <p:sldId id="643" r:id="rId14"/>
    <p:sldId id="631" r:id="rId15"/>
    <p:sldId id="632" r:id="rId16"/>
    <p:sldId id="633" r:id="rId17"/>
    <p:sldId id="634" r:id="rId18"/>
    <p:sldId id="644" r:id="rId19"/>
    <p:sldId id="651" r:id="rId20"/>
    <p:sldId id="635" r:id="rId21"/>
    <p:sldId id="637" r:id="rId22"/>
    <p:sldId id="652" r:id="rId23"/>
    <p:sldId id="649" r:id="rId24"/>
    <p:sldId id="638" r:id="rId25"/>
    <p:sldId id="57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8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70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7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1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5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7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0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1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4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3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42D80C-6458-49E5-99F4-1FF28EE7E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95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91" b="15274"/>
          <a:stretch/>
        </p:blipFill>
        <p:spPr>
          <a:xfrm>
            <a:off x="0" y="0"/>
            <a:ext cx="12204000" cy="723392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F41B8C1-FD79-44FE-9654-6B0EFC54A72E}"/>
              </a:ext>
            </a:extLst>
          </p:cNvPr>
          <p:cNvSpPr txBox="1">
            <a:spLocks/>
          </p:cNvSpPr>
          <p:nvPr/>
        </p:nvSpPr>
        <p:spPr>
          <a:xfrm>
            <a:off x="0" y="838661"/>
            <a:ext cx="12204000" cy="478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</a:rPr>
              <a:t>Segmenty kulturního turismu</a:t>
            </a:r>
          </a:p>
          <a:p>
            <a:pPr>
              <a:spcAft>
                <a:spcPts val="2400"/>
              </a:spcAft>
            </a:pPr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cs-CZ" sz="3600" b="1" dirty="0">
                <a:solidFill>
                  <a:srgbClr val="C00000"/>
                </a:solidFill>
                <a:latin typeface="Constantia" panose="02030602050306030303" pitchFamily="18" charset="0"/>
              </a:rPr>
              <a:t>s akcentem na poznání</a:t>
            </a:r>
          </a:p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</a:rPr>
              <a:t> KULTURY</a:t>
            </a:r>
          </a:p>
        </p:txBody>
      </p:sp>
    </p:spTree>
    <p:extLst>
      <p:ext uri="{BB962C8B-B14F-4D97-AF65-F5344CB8AC3E}">
        <p14:creationId xmlns:p14="http://schemas.microsoft.com/office/powerpoint/2010/main" val="234233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Festivaly vážné hudby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736000" cy="583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České doteky hudby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2006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běžně neuváděné tituly – díla českých skladatelů 2. poloviny 20. století &amp; soudobá hudba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ražský hrad, Obecní dům, Rudolfinum, Národní dům, Kongresové centrum, Lichtenštejnský palác, kostele svatého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imona a Judy (Staré město),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lementinum, klášter svaté Anežky České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 hudební festival Dvořákova Praha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2007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 Dvořákovský festival na světě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exkluzivní přehlídka nejuznávanějších sólistů, dirigentů, orchestrů &amp; komorních souborů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vořákova síň,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etlémská kaple, Anežský klášter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Řada dalších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Dvořákova Olomouc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Moravský podzim v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Brně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Janáčkův </a:t>
            </a:r>
            <a:r>
              <a:rPr lang="cs-CZ" sz="8000" i="1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áj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Ostravě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Struny </a:t>
            </a:r>
            <a:r>
              <a:rPr lang="cs-CZ" sz="8000" i="1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odzimu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Praze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Janáčkovy Hukvaldy</a:t>
            </a:r>
            <a:endParaRPr lang="cs-CZ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1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Festivaly POPULÁRNÍ hudby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36000"/>
            <a:ext cx="11736000" cy="5940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Většinově v létě pod otevřeným nebem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1967, SSM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Ústí nad Labem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 1981 Plzeň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o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2008 Řevnice u Prahy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legendární trampský, country &amp; folkový festival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zahájil tradici velkých letních open-air festivalů u nás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masově navštěvovaná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„kultovní“ akce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Osmdesátá léta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vznik několika festivalů, mnohé se pořádají dodnes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Valašský špalíček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1984, mezinárodní folk blues beat festival, Valašské Meziříčí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Devadesátá léta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vznik mnoha dalších festivalů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Benátská noc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1993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i="1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enátská –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2012, Vesec u Liberce, pátek – rock, sobota – pop, neděle – pop-folk</a:t>
            </a:r>
            <a:endParaRPr lang="cs-CZ" sz="8000" cap="none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Rocková Lipnice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1994, L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ipnice nad Sázavou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Rock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1995, Hradec Králové (letiště), rock, metal, punk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eltská noc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1995, Harrachov, multižánrový</a:t>
            </a:r>
            <a:endParaRPr lang="cs-CZ" sz="8000" i="1" cap="none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 století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 err="1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olours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Ostrava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2002, multižánrový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 – 44 tisíc návštěvníků; 2022 – 100 kapel z 30 zemí, programová nabídka – 350 bodů</a:t>
            </a:r>
          </a:p>
        </p:txBody>
      </p:sp>
    </p:spTree>
    <p:extLst>
      <p:ext uri="{BB962C8B-B14F-4D97-AF65-F5344CB8AC3E}">
        <p14:creationId xmlns:p14="http://schemas.microsoft.com/office/powerpoint/2010/main" val="382730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Folklórní Festivaly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736000" cy="583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Specifická skupina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zce svázané s určitým regionem &amp; místní kulturou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Vycházejí z tradice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Spojeny s danou destinací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S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lovácký rok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 –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1921, 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yjov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nejstarší národopisná slavnost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</a:rPr>
              <a:t>od 1971 jednou za čtyři roky, tři dny</a:t>
            </a:r>
            <a:endParaRPr lang="cs-CZ" sz="8000" cap="none" dirty="0">
              <a:solidFill>
                <a:srgbClr val="C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Mezinárodní folklórní festival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 S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trážnice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 – 1946, od 1957 zahraniční folklorní soubory, soutěž ve verbuňku</a:t>
            </a:r>
            <a:endParaRPr lang="cs-CZ" sz="8000" i="1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MinionPro-Regular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Gorolski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święto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1948,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ablunkov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Chodské slavnosti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1955, Domažlice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Kopaničářské slavnosti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 – 1957,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S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tarý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H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rozenkov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Horňácké slavnosti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 – 1958,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V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elká nad Veličkou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 dudácký festival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1967,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Strakonice (jednou za dva roky)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Rožnovské slavnosti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 – 1981, soutěžní přehlídka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odzemkářů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MinionPro-Regular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Hanácké slavnosti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1983,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rostějov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Svatováclavské slavnosti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2002,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eský Krumlov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000" y="1300784"/>
            <a:ext cx="10332000" cy="190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LITERÁRNÍ turismus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9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LITERÁRNÍ turismus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08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 – návštěva míst spojených s životem &amp; tvorbou literátů, míst kde se odehrává děj literárních děl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Atraktivity – značky, pamětní desky &amp; tabule označující literární místo, domy spisovatelů, místa narození, hroby, literární festivaly, krajiny, výlety, trasy po stopách spisovatelů…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polovina 18. století – Spojené království → 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vropa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Komerčně významný fenomén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místa spojená s literaturou slouží k propagaci destinací – Shakespearův Stratford,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Yorkshire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sester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Brontëových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Dickensův Londýn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Průvodci –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Literary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Britain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Ireland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8000" i="1" cap="none" dirty="0" err="1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Places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Inspired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Poets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Playwrights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Novelists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Oxford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Literary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Britain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Ireland</a:t>
            </a:r>
            <a:endParaRPr lang="cs-CZ" sz="8000" i="1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Pohlednice, záložky, kalendáře, trička, kabelky, sladkosti, poháry…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eby – literaryplaces.com, literarytraveler.com, literarytourist.com (destinace, mapy, plánovače)</a:t>
            </a:r>
          </a:p>
          <a:p>
            <a:pPr marL="2304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Klasická i současná literatura – J. K.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Rowling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Brown, Stephanie </a:t>
            </a:r>
            <a:r>
              <a:rPr lang="cs-CZ" sz="8000" cap="none" dirty="0" err="1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eyer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Twilight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Saga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Tematické zájezdy – účastníci navštěvují místa tvorby, života, narození &amp; smrti spisovatele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přilákat zahraniční návštěvníky (literární osobnosti mezinárodně známé)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vzbudit u místních obyvatel zájem o vlastní literaturu &amp; kulturu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ranze Kafka &amp; Praha – turistická cesta po jeho stopách – oblíbená spíše u zahraničních turistů</a:t>
            </a:r>
          </a:p>
          <a:p>
            <a:pPr marL="2304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nás je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literární turismus spíše záležitost individuálního turismu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5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destinace literárního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Reálná místa – místo narození, života, tvorby &amp; úmrtí (dům Williama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Sharespeara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Stratfordu,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Poetʼs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Corner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Westminster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Abbey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Fiktivní místa – místa děje literárních děl (dům Sherlocka Holmese na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Baker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Street v Londýně)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Vytvořená místa – vznikla s cílem přilákat návštěvníky (Kouzelnický svět Harryho Pottera v Londýně)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Rodné domy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označeny pamětní deskou, zpřístupněny veřejnosti &amp; instalováno </a:t>
            </a:r>
            <a:r>
              <a:rPr lang="cs-CZ" sz="8000" b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muzeum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Josef Jungmann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 Hudlicích,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Vítězslav Hálek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 Dolínku,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Václav Beneš-Třebízský (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součást skanzenu),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Josef Václav Sládek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Zbirohu,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Karel Čapek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Svatoňovicích (Muzeum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ratří Čapků v domě poblíž),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Fráňa Šrámek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 Sobotce,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Jiří Wolker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 Prostějově (expozice v Muzeu Prostějovska),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Karel Poláček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 Rychnově nad Kněžnou (rodný dům nestojí, památník v místní synagoze)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Místa spojená s životem nebo tvorbou spisovatele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Božena Němcová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Ratibořice &amp; okolí, Červený Kostelec (pomník), Nymburk (pomník), Česká Skalice (muzeum)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Bohumil Hrabal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Brno (pamětní deska), Polná (dětství, pamětní deska), N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ymburk – Gymnázium Bohumila Hrabala, literární kabinet Bohumila Hrabala, expozice ve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lastivědném muzeu, cyklostezka z Nymburka do Kerska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Jaroslav Hašek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Lipnice nad Sázavou, expozice v domku kde žil po 1. světové válce, pomník v hostinci U České koruny (psal tady Švejka)</a:t>
            </a:r>
            <a:endParaRPr lang="cs-CZ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4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destinace literárního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Místa posledního odpočinku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Olšanské hřbitovy – Josef Jungmann, Karel Havlíček Borovský, František Ladislav Čelakovský, Karel Jaromír Erben, Jan Werich, Jiří Voskovec; naučná stezka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Vyšehrad – Jan Neruda, Karel Čapek, Vítězslav Nezval, Karel Hynek Mácha, Karel Havlíček Borovský, Božena Němcová, Svatopluk Čech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Hrobka S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lavín – Josef Václav Sládek, Jaroslav Vrchlický, Julius Zeyer, František Hrubín, Josef Čapek,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Jaroslav Hašek – Lipnice nad Sázavou, Alois Jirásek – Hronov, Bohumil Hrabal – Hradištko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Místa spojená s dějem literárního díla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většinou fiktivní vycházející z představivosti spisovatele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literární tematické parky (zahraničí) –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Kouzelnický svět Harryho Pottera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 Londýně a na Floridě,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Hobitín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Novém Zélandu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naučné stezky – zaměřeny na spisovatele &amp; tvorbu</a:t>
            </a:r>
          </a:p>
          <a:p>
            <a:pPr marL="684000"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Babiččino údolí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informační tabule (dílo, spisovatelka); časté kulturní akce</a:t>
            </a:r>
          </a:p>
          <a:p>
            <a:pPr marL="684000"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cyklostezka </a:t>
            </a:r>
            <a:r>
              <a:rPr lang="cs-CZ" sz="78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stopách Bohumila Hrabala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Nymburka do </a:t>
            </a:r>
            <a:r>
              <a:rPr lang="cs-CZ" sz="78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erska</a:t>
            </a:r>
          </a:p>
          <a:p>
            <a:pPr marL="684000"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městský vycházkový okruh </a:t>
            </a:r>
            <a:r>
              <a:rPr lang="cs-CZ" sz="78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Bylo nás pět</a:t>
            </a:r>
            <a:r>
              <a:rPr lang="cs-CZ" sz="78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 Rychnově nad Kněžnou (Karel Poláček)</a:t>
            </a:r>
          </a:p>
        </p:txBody>
      </p:sp>
    </p:spTree>
    <p:extLst>
      <p:ext uri="{BB962C8B-B14F-4D97-AF65-F5344CB8AC3E}">
        <p14:creationId xmlns:p14="http://schemas.microsoft.com/office/powerpoint/2010/main" val="160176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Literární festivaly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Obecně zaměřené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literaturu &amp; literáty –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Svět Knihy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 Praze,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Festival fantazie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 Chotěboři,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Festival spisovatelů Praha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Litr Olomouc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Zaměřené na významné literární osobnosti, literární díla, události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Jiráskův Hronov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(1931) – festival amatérského divadla (nejstarší divadelní festival v Evropě)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Šrámkova Sobotka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(1957) – festival českého jazyka, řeči &amp; literatury;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aždý ročník má téma (2023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oslyš, jak zní. Mluvená řeč, hlas a rozhlas); přednášky, autorská čtení, koncerty, divadelní představení, dílny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Haškova Lipnice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(1959) – divadla, koncerty, přednášky, procházky městem, místa spojená s Haškem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Poláčkovo léto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Rychnov nad Kněžnou (1994) – divadelní představení v historicky cenných objektech (často obvykle nepřístupných)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Putování se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Zilvarem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Rychnov nad Kněžnou – poznávání města inspirované románem Bylo nás pět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Jičín město pohádky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(1990) – literatura pro děti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Ortenova Kutná Hora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(1993) – festival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soutěž mladých básníků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Seifertovy Kralupy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(1996) – festival poezie &amp; přednesu; společná návštěva spisovatelova hrobu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 poezie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(1999) – na počest Karla Hynka Máchy, v desítkách měst – literární večery, výstavy, divadelní představení, kulturní procházky ad. – zapojeny školy, knihovny, literární spolky, kluby, divadla, muzea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Mnoho literárních děl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předloha filmů</a:t>
            </a:r>
            <a:endParaRPr lang="cs-CZ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3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000" y="1300784"/>
            <a:ext cx="10332000" cy="190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FILMOVÝ turismus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52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filmový turismus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36000"/>
            <a:ext cx="11520000" cy="5940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Cestování na místa natáčení filmů, 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ledování průběhu natáčení, pozorování filmových celebrit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Prohlídky filmových studií</a:t>
            </a:r>
            <a:endParaRPr lang="cs-CZ" cap="none" dirty="0">
              <a:solidFill>
                <a:srgbClr val="C0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Návštěvy zábavních parků &amp;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atrakcí s filmovou tematikou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Disneyland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Kalifornie, Florida, Hong Kong, Tokio &amp; Paříž (</a:t>
            </a:r>
            <a:r>
              <a:rPr lang="cs-CZ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Eurodisneyland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isneyho animované filmy – Sněhurka, Popelka, Kniha džunglí, Malá mořská víla, </a:t>
            </a:r>
            <a:r>
              <a:rPr lang="cs-CZ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Mickey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Mouse + </a:t>
            </a:r>
            <a:r>
              <a:rPr lang="cs-CZ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Avengers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Star </a:t>
            </a:r>
            <a:r>
              <a:rPr lang="cs-CZ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Wars</a:t>
            </a:r>
            <a:endParaRPr lang="cs-CZ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Účast na předávání filmových cen, slavnostních premiérách &amp;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filmových festivalech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Působení ve filmu umí udělat z neznámých míst oblíbené destinace nebo zvednout návštěvnost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Oblíbené destinace mezinárodního filmového turismu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f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ilmová studia v Los Angeles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lokace natáčení filmů</a:t>
            </a:r>
          </a:p>
          <a:p>
            <a:pPr marL="68400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poušť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 Tunisku, </a:t>
            </a:r>
            <a:r>
              <a:rPr lang="cs-CZ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Džerba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(Star </a:t>
            </a:r>
            <a:r>
              <a:rPr lang="cs-CZ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Wars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), </a:t>
            </a:r>
            <a:r>
              <a:rPr lang="cs-CZ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Metropolis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v Illinois (Superman), Petra v Jordánsku (Indiana Jones), </a:t>
            </a:r>
            <a:r>
              <a:rPr lang="pl-PL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</a:rPr>
              <a:t>Stirling ve Skotsku (Statečné srdce), </a:t>
            </a:r>
            <a:r>
              <a:rPr lang="cs-CZ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Rosslyn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r>
              <a:rPr lang="cs-CZ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Chapel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u </a:t>
            </a:r>
            <a:r>
              <a:rPr lang="cs-CZ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Edinburgu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(Šifra mistra Leonarda),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hrad </a:t>
            </a:r>
            <a:r>
              <a:rPr lang="cs-CZ" cap="none" dirty="0" err="1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lnwick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Bradavická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škola čar a kouzel), katedrály v </a:t>
            </a:r>
            <a:r>
              <a:rPr lang="cs-CZ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Durhamu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Gloucesteru, nádraží </a:t>
            </a:r>
            <a:r>
              <a:rPr lang="cs-CZ" cap="none" dirty="0" err="1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ingʼs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Cross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 </a:t>
            </a:r>
            <a:r>
              <a:rPr lang="cs-CZ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9¾ (Harry Potter)</a:t>
            </a:r>
            <a:endParaRPr lang="cs-CZ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Tolkienovský turismus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– 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zvláštní fenomén;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Nový Zéland – trilogie </a:t>
            </a:r>
            <a:r>
              <a:rPr lang="cs-CZ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Pán prstenů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Hobit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Hobitín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44 domky, mlýnem, hospodou, mostem</a:t>
            </a:r>
          </a:p>
        </p:txBody>
      </p:sp>
    </p:spTree>
    <p:extLst>
      <p:ext uri="{BB962C8B-B14F-4D97-AF65-F5344CB8AC3E}">
        <p14:creationId xmlns:p14="http://schemas.microsoft.com/office/powerpoint/2010/main" val="165243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000" y="1300784"/>
            <a:ext cx="10332000" cy="190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HUDEBNÍ turismus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08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FILMOVÝ turismus </a:t>
            </a:r>
            <a:r>
              <a:rPr lang="cs-CZ" b="1" cap="none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v</a:t>
            </a:r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72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ČR – oblíbená zahraničními filmaři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←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krásné lokace, nižší náklady &amp; kvalitní zázemí – Praha, Kutná Hora, Karlovy Vary, Liberec…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Nejznámější zahraniční filmy natočené u nás: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Amadeus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(Praha, Kroměříž, Murray Abraham, Tom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Hulce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1984)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(Praha, Tom Cruise, 1996, 2011)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Miserables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/Bídníci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(Praha, Kutná Hora, Žatec, Vrbno, Liam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Neeson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Thurman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1998)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Johanka z Arku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(Slezská Harta,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Jovovich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1999)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Příběh rytíře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Ledeč Nad Sázavou,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Heath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Ledger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2001)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Spy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(Praha, Robert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Redford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Brad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Pitt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2001)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Hartova válka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(Praha, Milovice, Bruce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Willis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2002)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Agent bez Minulosti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(Praha,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Damon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2002)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Hellboy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(Praha, Ron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Perlman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2004)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Helsing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(Praha, Kunratice, Tábor, Hrad Pernštejn,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Hugh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Jackman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2004)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Casino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Royale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(Praha, Daniel Craig, 2006)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Poslední prázdniny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(Karlovy Vary, Queen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Latifah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Gerard Depardieu, 2006)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Spider-man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Daleko od Domova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(Praha, Liberec, Tom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Holland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2019)</a:t>
            </a:r>
          </a:p>
        </p:txBody>
      </p:sp>
    </p:spTree>
    <p:extLst>
      <p:ext uri="{BB962C8B-B14F-4D97-AF65-F5344CB8AC3E}">
        <p14:creationId xmlns:p14="http://schemas.microsoft.com/office/powerpoint/2010/main" val="2413696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Lokace filmového turismu </a:t>
            </a:r>
            <a:r>
              <a:rPr lang="cs-CZ" b="1" cap="none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v</a:t>
            </a:r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Český ráj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(Jak vytrhnout velrybě stoličku, Jak dostat tatínka do polepšovny)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Krkonoše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 tebou mě baví svět, Sněženky a machři)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Velká Amerika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(Limonádový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Dalešice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(Postřižiny)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Hoštice u Volyně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(Slunce, seno, jahody, Slunce, seno a pár facek, Slunce, seno a erotika)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Kersko u Nymburka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(Slavnosti sněženek)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Křečovice u Benešova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(Vesničko má středisková)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Putim u Písku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(Dobrý voják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vejk, Poslušně hlásím)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Mělník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(série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ásníci)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Višňová u Příbrami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(Chalupáři)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Hrad Karlštejn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(Noc na Karlštejně)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Roudnice nad Labem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(Marečku, podejte mi pero)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Ratibořice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Babiččino údolí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(Babička)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Zámek Bečváry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(Zapomenuté světlo)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Kácov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Habermannův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mlýn)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Šilheřovice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(Tmavomodrý svět)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Modrava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(Policie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odrava)</a:t>
            </a:r>
          </a:p>
        </p:txBody>
      </p:sp>
    </p:spTree>
    <p:extLst>
      <p:ext uri="{BB962C8B-B14F-4D97-AF65-F5344CB8AC3E}">
        <p14:creationId xmlns:p14="http://schemas.microsoft.com/office/powerpoint/2010/main" val="1650354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Lokace filmového turismu </a:t>
            </a:r>
            <a:r>
              <a:rPr lang="cs-CZ" b="1" cap="none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v</a:t>
            </a:r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Bouzov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 princezně Jasněnce a létajícím ševci, O medvědu Ondřejovi, Kopretiny pro zámeckou paní, Arabela se vrací aneb Rumburak králem říše pohádek,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Rumplcimprcampr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Křivoklát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(Dívka na koštěti, Třetí princ, Jak se budí princezny, Tři veteráni, Honza málem králem, Anděl páně, Sůl nad zlato, Škola princů)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Kost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 čerty nejsou žerty, Kouzla králů)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Švihov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(Tři oříšky pro Popelku)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Blatná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(Šíleně smutná princezna),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Červená Lhota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(Zlatovláska, O štěstí a kráse),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Hluboká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(Pyšná princezna)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Průhonice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(Princezna se zlatou hvězdou na čele, S čerty nejsou žerty, Ať žijí duchové)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Sychrov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(Zlatovláska, Nejkrásnější hádanka, Kočičí princ, Nesmrtelná teta)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Vranov nad </a:t>
            </a:r>
            <a:r>
              <a:rPr lang="cs-CZ" sz="8000" i="1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yjí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(Nesmrtelná teta, Císařovy nové šaty)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Kopicův statek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Českém ráji (Nesmrtelná teta, Princ Bajaja, Princ a večernice),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Mlýn </a:t>
            </a:r>
            <a:r>
              <a:rPr lang="cs-CZ" sz="8000" i="1" cap="none" dirty="0" err="1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třehom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 čerty nejsou žerty), vesnice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Kvilda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(Anděl Páně), skanzen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Kouřim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eklo s princeznou, Nesmrtelná teta), město a zámek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Telč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(Jak se budí princezny, Z pekla štěstí, Kouzelný měšec, Pyšná princezna)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Modrá krev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seriál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historii a současnosti českých šlechtických rodů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46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FILMOVÝ turismus </a:t>
            </a:r>
            <a:r>
              <a:rPr lang="cs-CZ" b="1" cap="none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v</a:t>
            </a:r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72001"/>
            <a:ext cx="11520000" cy="304939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9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Cestovní agentura </a:t>
            </a:r>
            <a:r>
              <a:rPr lang="cs-CZ" sz="29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CzechTourism</a:t>
            </a:r>
            <a:r>
              <a:rPr lang="cs-CZ" sz="29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</a:t>
            </a:r>
            <a:r>
              <a:rPr lang="cs-CZ" sz="29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rojekt </a:t>
            </a:r>
            <a:r>
              <a:rPr lang="cs-CZ" sz="29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Česko – země jako z filmu</a:t>
            </a:r>
            <a:r>
              <a:rPr lang="cs-CZ" sz="29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(2015)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9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filmů &amp; seriálů natočených u nás – </a:t>
            </a:r>
            <a:r>
              <a:rPr lang="cs-CZ" sz="29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Popelka</a:t>
            </a:r>
            <a:r>
              <a:rPr lang="cs-CZ" sz="29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29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Pelíšky</a:t>
            </a:r>
            <a:r>
              <a:rPr lang="cs-CZ" sz="29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9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Amadeus</a:t>
            </a:r>
            <a:r>
              <a:rPr lang="cs-CZ" sz="29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9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cs-CZ" sz="29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tras – tajemná, světová, kultovní, osudová, rodinná &amp; pohádková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9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 lokací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9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přírodní, kulturní &amp; historické atraktivity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9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www.zemefilmu.cz</a:t>
            </a:r>
            <a:r>
              <a:rPr lang="cs-CZ" sz="29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aplikace </a:t>
            </a:r>
            <a:r>
              <a:rPr lang="cs-CZ" sz="29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Czech Film </a:t>
            </a:r>
            <a:r>
              <a:rPr lang="cs-CZ" sz="29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Trips</a:t>
            </a:r>
            <a:r>
              <a:rPr lang="cs-CZ" sz="29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9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předpřipravených tematických výletů 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9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možnost naplánovat si sám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48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Filmové festivaly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3998"/>
            <a:ext cx="11520000" cy="56880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Benátský filmový festival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1932 (srpen/září)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rvní promítnutý film – </a:t>
            </a:r>
            <a:r>
              <a:rPr lang="cs-CZ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cs-CZ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Jekyll</a:t>
            </a:r>
            <a:r>
              <a:rPr lang="cs-CZ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Mr. Hyde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 roku 1931</a:t>
            </a:r>
          </a:p>
          <a:p>
            <a:pPr marL="2304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Filmový festival v Cannes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1946 (květen)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vznikl jako konkurence Benátského festivalu</a:t>
            </a:r>
          </a:p>
          <a:p>
            <a:pPr marL="2304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Berlínský mezinárodní filmový festival / </a:t>
            </a:r>
            <a:r>
              <a:rPr lang="cs-CZ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Berlinale</a:t>
            </a:r>
            <a:r>
              <a:rPr lang="cs-CZ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1951 (únor)</a:t>
            </a:r>
          </a:p>
          <a:p>
            <a:pPr marL="126000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cs-CZ" b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**************************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 filmový festival Karlovy Vary – 1946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ročník – nesoutěžní přehlídka, Mariánské Lázně &amp; Karlovy Vary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politický režim výrazně zmenšil filmovou nabídku → malý zájem fanoušků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1993 – nezávislá nadace, ředitel Jiří Bartoška, programová ředitelka Eva Zaoralová → festival → velmi prestižní záležitost</a:t>
            </a:r>
          </a:p>
        </p:txBody>
      </p:sp>
    </p:spTree>
    <p:extLst>
      <p:ext uri="{BB962C8B-B14F-4D97-AF65-F5344CB8AC3E}">
        <p14:creationId xmlns:p14="http://schemas.microsoft.com/office/powerpoint/2010/main" val="1169549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00" y="1280464"/>
            <a:ext cx="11124000" cy="24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7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Děkuji za pozornost</a:t>
            </a:r>
            <a:endParaRPr lang="cs-CZ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0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HUDEBNÍ TURISMUS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40 % zahraničních turistů navštěvuje ČR v souvislosti s kulturním dědictvím (Francouzi, Britové, Američané, Rusové, Němci, Rakušané)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Hudba vytváří z destinace mezinárodní turistický cíl – přechod pro chodce na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Abbey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Road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v Londýně, Bayreuth (Wagner), Salzburg (Mozart), Opera House v Sydney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Hudební turismus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pos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kytuje destinacím nové příležitosti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Motiv –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hudba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návštěva míst spojených s životem a tvorbou skladatelů, zpěváků, hudebních skupin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návštěva hudebních festivalů a dalších hudebních vystoupení</a:t>
            </a:r>
          </a:p>
          <a:p>
            <a:pPr marL="2304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Nabídka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dlouhodobá –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m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uzea hudby, koncertní sály, hudební scény, bary, kluby; místní kultura samotná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časově omezená – koncertní vystoupení, festivaly –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lákají n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ejvíc účastníků (jedinečnost zážitku)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Místa spojená s životem a tvorbou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hudebních skladatelů – Bedřich Smetana (Litomyšl, Jabkenice), Antonín Dvořák (Nelahozeves, Vysoká u Příbrami), Leoš Janáček (Hukvaldy, Brno –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stopách Leoše Janáčka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zpěváků populární hudby –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Graceland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Elvise Presleyho, hrob Jima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Morrisona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hřbitově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Père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Lachaise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Paříži, vila Karla Gotta na Bertramce a jeho hrob na hřbitově Malvazinky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hudebních skupin – Liverpool –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zeum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Beatles Story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klub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Cavern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kde hráli, jejich domovy</a:t>
            </a:r>
          </a:p>
        </p:txBody>
      </p:sp>
    </p:spTree>
    <p:extLst>
      <p:ext uri="{BB962C8B-B14F-4D97-AF65-F5344CB8AC3E}">
        <p14:creationId xmlns:p14="http://schemas.microsoft.com/office/powerpoint/2010/main" val="361446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hudební turismus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328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Klasická hudba –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láká turisty &amp;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přináší nemalé výnosy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Populární hudba – více zapadá do vkusu široké veřejnosti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Tradiční &amp; lidová hudba lokální kultury – podpoří autenticitu zážitku z destinace &amp; pomáhá prezentaci &amp; propagaci historického &amp; kulturního dědictví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Muzikály – řada CK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pořádá zájezdy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Koncerty lákají desetitisíce návštěvníků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hvězdy populární hudby (Michael Jackson, Madonna,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Rolling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Stones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, Queen) 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u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nikátní projekt – vystoupeni „tři tenorů“ – Luciano Pavarotti, Plácido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Domingo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, José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Carreras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 (poprvé jako doprovodná akce MS ve fotbale 1990 v Itálii, série mega koncertů, statisíce diváků)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MinionPro-Regular"/>
                <a:cs typeface="Times New Roman" panose="02020603050405020304" pitchFamily="18" charset="0"/>
              </a:rPr>
              <a:t>koncert bratři Nedvědů – Strahov 1996 – 70.000 diváků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Hudební festivaly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cs-CZ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6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hudební festivaly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72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vždy souvisí s místní hudební historií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Přitahují největší množství účastníků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Odehrávají se na stejném místě, obvykle mají společné téma &amp; jsou vícedenní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Veřejná umělecká přehlídka, soutěžní i nesoutěžní, mohou být periodické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Tradice od 19. století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společenská záležitost, lokální i mezinárodní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hudební skladatelé, hudebníci, mecenáši, posluchači &amp; milovníci hudby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Markantní vývoj ve 20. století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rozšíření na všechny žánry &amp; druhy,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už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převážně klasická hudba, ale i hudba populární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výv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oj nových hudebních žánrů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Woodstock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1969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8000" i="1" cap="none" dirty="0">
                <a:solidFill>
                  <a:srgbClr val="C00000"/>
                </a:solidFill>
                <a:latin typeface="Constantia" panose="02030602050306030303" pitchFamily="18" charset="0"/>
              </a:rPr>
              <a:t>Woodstock Music &amp; Art Fair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</a:rPr>
              <a:t>,</a:t>
            </a:r>
            <a:r>
              <a:rPr lang="en-US" sz="8000" cap="none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en-US" sz="8000" i="1" cap="none" dirty="0">
                <a:solidFill>
                  <a:srgbClr val="C00000"/>
                </a:solidFill>
                <a:latin typeface="Constantia" panose="02030602050306030303" pitchFamily="18" charset="0"/>
              </a:rPr>
              <a:t>An Aquarian Exposition: 3 Days </a:t>
            </a:r>
            <a:r>
              <a:rPr lang="cs-CZ" sz="8000" i="1" cap="none" dirty="0">
                <a:solidFill>
                  <a:srgbClr val="C00000"/>
                </a:solidFill>
                <a:latin typeface="Constantia" panose="02030602050306030303" pitchFamily="18" charset="0"/>
              </a:rPr>
              <a:t>o</a:t>
            </a:r>
            <a:r>
              <a:rPr lang="en-US" sz="8000" i="1" cap="none" dirty="0">
                <a:solidFill>
                  <a:srgbClr val="C00000"/>
                </a:solidFill>
                <a:latin typeface="Constantia" panose="02030602050306030303" pitchFamily="18" charset="0"/>
              </a:rPr>
              <a:t>f Peace &amp; Music</a:t>
            </a:r>
            <a:endParaRPr lang="cs-CZ" sz="8000" i="1" cap="none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legendární open air festival, vzor pro další festivaly, klíčový okamžik v historii populární hudby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Jimi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Hendrix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Janis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Joplin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Carlos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Santana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</a:rPr>
              <a:t>400 000 lidí (odhady kolísají mezi 150 000 a 700 000)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Glastonbury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Festival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1970, 1.500 účastníků, nyní cca 200.000 (1994 rekordních 300,000),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Beyonce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David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Bowie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Paul McCartney, Lady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Gaga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Lionel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Richie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3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40B8891-7070-4A0F-A44E-55C260A3B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1" b="1701"/>
          <a:stretch/>
        </p:blipFill>
        <p:spPr>
          <a:xfrm>
            <a:off x="482318" y="184738"/>
            <a:ext cx="11227364" cy="64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5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hudební festivaly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Vývoj v 21. století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velká konkurence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festivaly se označují jako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music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arts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doprovodný program (jóga, divadlo, umělecké instalace)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Výhoda festivalů – rozmanitost žánrů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potenciálu přilákat široké publikum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festivaly klasické hudby, populární, alternativní, elektronické, rockové…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dnes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často multižánrové + doprovodná nehudební vystoupení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open-air festivaly</a:t>
            </a:r>
          </a:p>
          <a:p>
            <a:pPr marL="684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létě, interpreti hrají na pódiích pod širým nebem, publikum na otevřeném prostranství</a:t>
            </a:r>
          </a:p>
          <a:p>
            <a:pPr marL="684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pojme velké množství návštěvníků</a:t>
            </a:r>
          </a:p>
          <a:p>
            <a:pPr marL="684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Rock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(vojenské letiště Hradec Králové),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Majáles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(Letňany, Dolní Vítkovice, výstaviště Brno),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Votvírák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(multižánrový, vojenské letiště Boží Dar),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Colours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Ostrava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Sázava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Fest</a:t>
            </a:r>
            <a:endParaRPr lang="cs-CZ" sz="8000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klubové festivaly</a:t>
            </a:r>
          </a:p>
          <a:p>
            <a:pPr marL="684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najednou v několika prostorách v rámci 1 města, návštěvníka přechází z jednoho do druhého</a:t>
            </a:r>
          </a:p>
          <a:p>
            <a:pPr marL="684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United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Islands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Prague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ampa, Střelecký, Slovanský),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Žižkovská noc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(kluby, bary, hospody)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cs-CZ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Festivaly vážné hudby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72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Navazují na tradici 19. století, neprošly velkými změnami jako festivaly populární hudby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Časově koncentrované, zajímavé lokace, bohatý doprovodný program, přitahují množství turistů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Mezinárodní rozměr, prestižní událost, vzdělaná &amp; bonitní klientela, </a:t>
            </a:r>
            <a:r>
              <a:rPr lang="cs-CZ" sz="8000" cap="none" dirty="0" err="1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n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iche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turismus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ČR – bohatá tradice, špičková úroveň, světové renomé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velmoc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 oblasti klasické hudby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Programová skladba + hodnoty kulturního dědictví + globální historický kontext + genius loci</a:t>
            </a:r>
            <a:endParaRPr lang="cs-CZ" sz="8000" cap="none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Pražské jaro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1946, dirigent Rafael Kubelík &amp; klavírista Rudolf </a:t>
            </a:r>
            <a:r>
              <a:rPr lang="cs-CZ" sz="8000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Firkušný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12. května,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 vlast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cca 40 koncertů, 20 koncertních sálů (3. června, 3 týdny)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ejlepší česká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 tvorba, celosvětové premiéry českých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 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zahraničních umělců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Smetanova Litomyšl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1946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operní inscenace, koncertní provedení oper, galakoncerty, oratoria, kantáty, písňové večery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symfonická, instrumentální, komorní hudba; balet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chrámové &amp; promenádní koncerty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Hudební festival Antonína Dvořáka Příbram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1969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koncerty na atraktivních místech spojených s životem Dvořáka –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říbram, Památník ve Vysoké u Příbrami, kostel v Třebsku, Svatá Hora u Příbrami, zámky Dobříš &amp; Březnice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Pardubické hudební jaro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1978</a:t>
            </a:r>
            <a:endParaRPr lang="cs-CZ" sz="8000" i="1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multižánrový, 2023 –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klasiky po Čechomor“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Pardubice, Sezemice, Choltice, Přelouč, Heřmanův Městec, Seč, Vysoké Mýto</a:t>
            </a:r>
          </a:p>
          <a:p>
            <a:pPr marL="0" indent="0">
              <a:buNone/>
            </a:pPr>
            <a:endParaRPr lang="cs-CZ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9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Festivaly vážné hudby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736000" cy="583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Smetanovské dny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1980, Plzeň, mezioborový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hudba, tanec, výtvarné umění, divadlo, film, literatura &amp; věda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ncerty, výstavy &amp; workshopy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Festival Krumlov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1992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klasická &amp; populární hudba + tanec, divadlo, pantomima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zámek, zámecká jízdárna, kostela Božího Těla a Panny Marie Bolestné, zámecká &amp; pivovarská zahrada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 hudební festival Petra Dvorského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1998</a:t>
            </a:r>
            <a:endParaRPr lang="cs-CZ" sz="8000" i="1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prezentace lidského hlasu, různé žánry (klasika, pop, jazz, folklor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Jaroměřice nad Rokytnou &amp; Valeč, bazilika v Třebíči, pivovar Dalešice, zámecká zahrada Dukovany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Harmonia </a:t>
            </a:r>
            <a:r>
              <a:rPr lang="cs-CZ" sz="8000" i="1" cap="none" dirty="0" err="1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Moraviae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1999, Filharmonie Bohuslava Martinů Zlín</a:t>
            </a:r>
            <a:endParaRPr lang="cs-CZ" sz="8000" i="1" cap="none" dirty="0">
              <a:solidFill>
                <a:srgbClr val="C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původně duchovní hudba v sakrálních památkách, dnes multižánrový festival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symfonická, komorní &amp; vokální představení; klasická, duchovní, lidová, filmová, jazzová hudba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České kulturní slavnosti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2002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vznikly spojením festivalů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Tanvaldské hudební jaro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(Tanvald),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Bystřické zámecké slavnosti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(Bystřice pod Hostýnem),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Vivat varhany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(Slavonice),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 salon piano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(České </a:t>
            </a:r>
            <a:r>
              <a:rPr lang="cs-CZ" sz="8000" cap="none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udějovice), </a:t>
            </a:r>
            <a:r>
              <a:rPr lang="cs-CZ" sz="8000" i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Malostranské komorní slavnosti</a:t>
            </a: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(Praha)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komorní &amp; orchestrální koncerty, pořady pro mládež, divadelní představení, výstavy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cs-CZ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17548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32083</TotalTime>
  <Words>3230</Words>
  <Application>Microsoft Office PowerPoint</Application>
  <PresentationFormat>Širokoúhlá obrazovka</PresentationFormat>
  <Paragraphs>278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Constantia</vt:lpstr>
      <vt:lpstr>Times New Roman</vt:lpstr>
      <vt:lpstr>Tw Cen MT</vt:lpstr>
      <vt:lpstr>Wingdings</vt:lpstr>
      <vt:lpstr>Kapka</vt:lpstr>
      <vt:lpstr>Prezentace aplikace PowerPoint</vt:lpstr>
      <vt:lpstr>HUDEBNÍ turismus</vt:lpstr>
      <vt:lpstr>HUDEBNÍ TURISMUS</vt:lpstr>
      <vt:lpstr>hudební turismus</vt:lpstr>
      <vt:lpstr>hudební festivaly</vt:lpstr>
      <vt:lpstr>Prezentace aplikace PowerPoint</vt:lpstr>
      <vt:lpstr>hudební festivaly</vt:lpstr>
      <vt:lpstr>Festivaly vážné hudby</vt:lpstr>
      <vt:lpstr>Festivaly vážné hudby</vt:lpstr>
      <vt:lpstr>Festivaly vážné hudby</vt:lpstr>
      <vt:lpstr>Festivaly POPULÁRNÍ hudby</vt:lpstr>
      <vt:lpstr>Folklórní Festivaly</vt:lpstr>
      <vt:lpstr>LITERÁRNÍ turismus</vt:lpstr>
      <vt:lpstr>LITERÁRNÍ turismus</vt:lpstr>
      <vt:lpstr>destinace literárního turismu</vt:lpstr>
      <vt:lpstr>destinace literárního turismu</vt:lpstr>
      <vt:lpstr>Literární festivaly</vt:lpstr>
      <vt:lpstr>FILMOVÝ turismus</vt:lpstr>
      <vt:lpstr>filmový turismus</vt:lpstr>
      <vt:lpstr>FILMOVÝ turismus v ČR</vt:lpstr>
      <vt:lpstr>Lokace filmového turismu v ČR</vt:lpstr>
      <vt:lpstr>Lokace filmového turismu v ČR</vt:lpstr>
      <vt:lpstr>FILMOVÝ turismus v ČR</vt:lpstr>
      <vt:lpstr>Filmové festivaly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Radmila Dluhošová</dc:creator>
  <cp:lastModifiedBy>Radmila Dluhošová</cp:lastModifiedBy>
  <cp:revision>555</cp:revision>
  <dcterms:created xsi:type="dcterms:W3CDTF">2023-09-18T21:08:40Z</dcterms:created>
  <dcterms:modified xsi:type="dcterms:W3CDTF">2023-10-12T20:42:23Z</dcterms:modified>
</cp:coreProperties>
</file>