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5" r:id="rId3"/>
  </p:sldMasterIdLst>
  <p:notesMasterIdLst>
    <p:notesMasterId r:id="rId41"/>
  </p:notesMasterIdLst>
  <p:handoutMasterIdLst>
    <p:handoutMasterId r:id="rId42"/>
  </p:handoutMasterIdLst>
  <p:sldIdLst>
    <p:sldId id="273" r:id="rId4"/>
    <p:sldId id="288" r:id="rId5"/>
    <p:sldId id="296" r:id="rId6"/>
    <p:sldId id="298" r:id="rId7"/>
    <p:sldId id="299" r:id="rId8"/>
    <p:sldId id="300" r:id="rId9"/>
    <p:sldId id="301" r:id="rId10"/>
    <p:sldId id="289" r:id="rId11"/>
    <p:sldId id="302" r:id="rId12"/>
    <p:sldId id="295" r:id="rId13"/>
    <p:sldId id="276" r:id="rId14"/>
    <p:sldId id="277" r:id="rId15"/>
    <p:sldId id="279" r:id="rId16"/>
    <p:sldId id="304" r:id="rId17"/>
    <p:sldId id="305" r:id="rId18"/>
    <p:sldId id="306" r:id="rId19"/>
    <p:sldId id="307" r:id="rId20"/>
    <p:sldId id="308" r:id="rId21"/>
    <p:sldId id="310" r:id="rId22"/>
    <p:sldId id="309" r:id="rId23"/>
    <p:sldId id="281" r:id="rId24"/>
    <p:sldId id="282" r:id="rId25"/>
    <p:sldId id="285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283" r:id="rId34"/>
    <p:sldId id="275" r:id="rId35"/>
    <p:sldId id="284" r:id="rId36"/>
    <p:sldId id="287" r:id="rId37"/>
    <p:sldId id="294" r:id="rId38"/>
    <p:sldId id="303" r:id="rId39"/>
    <p:sldId id="311" r:id="rId40"/>
  </p:sldIdLst>
  <p:sldSz cx="9144000" cy="6858000" type="screen4x3"/>
  <p:notesSz cx="6858000" cy="9144000"/>
  <p:defaultTextStyle>
    <a:defPPr>
      <a:defRPr lang="fr-FR"/>
    </a:defPPr>
    <a:lvl1pPr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CC99"/>
    <a:srgbClr val="FFFF00"/>
    <a:srgbClr val="0000FF"/>
    <a:srgbClr val="33CC33"/>
    <a:srgbClr val="FF0000"/>
    <a:srgbClr val="FF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58" autoAdjust="0"/>
    <p:restoredTop sz="94679" autoAdjust="0"/>
  </p:normalViewPr>
  <p:slideViewPr>
    <p:cSldViewPr>
      <p:cViewPr varScale="1">
        <p:scale>
          <a:sx n="78" d="100"/>
          <a:sy n="78" d="100"/>
        </p:scale>
        <p:origin x="189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61057C1-962A-4529-ADA9-4D53C422F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680DCD3-43AC-486D-8D6C-130F0485C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BD5FA-FCC5-4FA2-940C-B5D6738EEE49}" type="datetime1">
              <a:rPr lang="fr-FR"/>
              <a:pPr>
                <a:defRPr/>
              </a:pPr>
              <a:t>22/11/2024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F873D-5859-4300-88A2-FCE43E81E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20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B0C52-FECC-4027-90E2-C1F3CFA7DAE1}" type="datetime1">
              <a:rPr lang="fr-FR"/>
              <a:pPr>
                <a:defRPr/>
              </a:pPr>
              <a:t>22/11/2024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C936E-DDA0-45FC-B820-407C6ADFD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20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32588" y="476250"/>
            <a:ext cx="1943100" cy="583247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900113" y="476250"/>
            <a:ext cx="5680075" cy="583247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9F68D-7500-49F9-80DA-4DBA24897AE6}" type="datetime1">
              <a:rPr lang="fr-FR"/>
              <a:pPr>
                <a:defRPr/>
              </a:pPr>
              <a:t>22/11/2024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C2AF0-43DB-45D0-A5EE-37EABCF07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20000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3C682-968E-4801-80CB-03A802F01A5D}" type="datetime1">
              <a:rPr lang="fr-FR"/>
              <a:pPr>
                <a:defRPr/>
              </a:pPr>
              <a:t>22/11/2024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9A61D-B3D0-4715-B3D1-F2B7B174B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20000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21232-6B13-4C30-B1C0-95E0102B7147}" type="datetime1">
              <a:rPr lang="fr-FR"/>
              <a:pPr>
                <a:defRPr/>
              </a:pPr>
              <a:t>22/11/2024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971E1-A7FF-41C3-AAA0-5F731CA4E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20000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4515F-FB2B-430B-9452-148FD42D0C24}" type="datetime1">
              <a:rPr lang="fr-FR"/>
              <a:pPr>
                <a:defRPr/>
              </a:pPr>
              <a:t>22/11/2024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C68F1-165D-4345-950C-E0E00C3B9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20000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900113" y="1125538"/>
            <a:ext cx="3811587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864100" y="1125538"/>
            <a:ext cx="3811588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2D285-1A41-43F1-A341-999BCD8854A9}" type="datetime1">
              <a:rPr lang="fr-FR"/>
              <a:pPr>
                <a:defRPr/>
              </a:pPr>
              <a:t>22/11/2024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EA21C-F401-492B-A2BA-E8F1CA577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20000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6793D-4B50-418B-897A-BB190D27CABB}" type="datetime1">
              <a:rPr lang="fr-FR"/>
              <a:pPr>
                <a:defRPr/>
              </a:pPr>
              <a:t>22/11/2024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DD89C-FCC6-4B7E-8057-68FEFF2B9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20000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17914-D0E6-4FE9-8EDD-D2452FAE8881}" type="datetime1">
              <a:rPr lang="fr-FR"/>
              <a:pPr>
                <a:defRPr/>
              </a:pPr>
              <a:t>22/11/2024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04BC2-7B0E-41A4-87C8-E9A189114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20000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ACE03-47BE-42F4-9546-10AF313AC87F}" type="datetime1">
              <a:rPr lang="fr-FR"/>
              <a:pPr>
                <a:defRPr/>
              </a:pPr>
              <a:t>22/11/2024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ADDE8-6CF8-4C8D-976D-31FA08791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20000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7FBC6-CEB2-4353-8894-0CD6D39661D9}" type="datetime1">
              <a:rPr lang="fr-FR"/>
              <a:pPr>
                <a:defRPr/>
              </a:pPr>
              <a:t>22/11/2024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E5C0D-8A10-4D05-942A-F798BE53D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20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D5270-522D-4F66-9541-9D8C86A16F7A}" type="datetime1">
              <a:rPr lang="fr-FR"/>
              <a:pPr>
                <a:defRPr/>
              </a:pPr>
              <a:t>22/11/2024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64B51-9261-4F86-B8A0-B406249E3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20000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292E6-458E-4E0D-A1AF-3BBECCAD83D7}" type="datetime1">
              <a:rPr lang="fr-FR"/>
              <a:pPr>
                <a:defRPr/>
              </a:pPr>
              <a:t>22/11/2024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04DB9-BE4E-4341-8FBC-32E7E2CC8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20000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93563-3B87-4B50-88B3-6D60CDF7FC59}" type="datetime1">
              <a:rPr lang="fr-FR"/>
              <a:pPr>
                <a:defRPr/>
              </a:pPr>
              <a:t>22/11/2024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DFA2F-A424-4127-A2A1-B58BDFCDD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20000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32588" y="476250"/>
            <a:ext cx="1943100" cy="583247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900113" y="476250"/>
            <a:ext cx="5680075" cy="583247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C67B3-C2A1-49F7-8BDC-3F28E693ABBD}" type="datetime1">
              <a:rPr lang="fr-FR"/>
              <a:pPr>
                <a:defRPr/>
              </a:pPr>
              <a:t>22/11/2024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252BF-5BD6-48B5-A61D-78D1E5D77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20000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DF1C4-1997-41B6-83F7-0DB1A9306804}" type="datetime1">
              <a:rPr lang="fr-FR"/>
              <a:pPr>
                <a:defRPr/>
              </a:pPr>
              <a:t>22/11/2024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9CC11-B9A6-4AD6-AD9A-5046E033A3A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1F984-468E-4C75-9B93-64BB68F44A59}" type="datetime1">
              <a:rPr lang="fr-FR"/>
              <a:pPr>
                <a:defRPr/>
              </a:pPr>
              <a:t>22/11/2024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2A436-7A47-4FC3-B906-EBC4DC177A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83074-7D7A-4A89-BA6E-709765AF7CFC}" type="datetime1">
              <a:rPr lang="fr-FR"/>
              <a:pPr>
                <a:defRPr/>
              </a:pPr>
              <a:t>22/11/2024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C0187-E567-4FA7-AB07-B5D499FA828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AEC7F-9181-495F-8E25-19F82A3EC1DA}" type="datetime1">
              <a:rPr lang="fr-FR"/>
              <a:pPr>
                <a:defRPr/>
              </a:pPr>
              <a:t>22/11/2024</a:t>
            </a:fld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4FA31-8A4E-499C-9AF1-87DE8E048E1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75B15-2535-4274-847E-707282C09FBD}" type="datetime1">
              <a:rPr lang="fr-FR"/>
              <a:pPr>
                <a:defRPr/>
              </a:pPr>
              <a:t>22/11/2024</a:t>
            </a:fld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FC6CB-4047-48A5-80F4-9979A53B55B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A386E-B342-4654-B773-F19015E471C5}" type="datetime1">
              <a:rPr lang="fr-FR"/>
              <a:pPr>
                <a:defRPr/>
              </a:pPr>
              <a:t>22/11/2024</a:t>
            </a:fld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DC0E5-857B-4E6D-9CBD-C2202C86AD1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26238-D706-4A99-B48C-6100F3D526D2}" type="datetime1">
              <a:rPr lang="fr-FR"/>
              <a:pPr>
                <a:defRPr/>
              </a:pPr>
              <a:t>22/11/2024</a:t>
            </a:fld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60C83-6C6C-4C82-9E46-78ACBDB4138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ED14C-C67E-4816-AB46-36C9917D6992}" type="datetime1">
              <a:rPr lang="fr-FR"/>
              <a:pPr>
                <a:defRPr/>
              </a:pPr>
              <a:t>22/11/2024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809D3-2BAF-4802-BE3C-2406F5A22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20000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FB477-39A5-4D46-9609-45EA7FF3D8A1}" type="datetime1">
              <a:rPr lang="fr-FR"/>
              <a:pPr>
                <a:defRPr/>
              </a:pPr>
              <a:t>22/11/2024</a:t>
            </a:fld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C1EA4-058E-4CE2-A4C6-FB1E0EC4EEE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80A92-5565-4071-83F4-C67A59389CC8}" type="datetime1">
              <a:rPr lang="fr-FR"/>
              <a:pPr>
                <a:defRPr/>
              </a:pPr>
              <a:t>22/11/2024</a:t>
            </a:fld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CE166-8207-4C23-9679-C1FEAE40E4D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133C2-ED55-4507-A401-FAF2AACBE860}" type="datetime1">
              <a:rPr lang="fr-FR"/>
              <a:pPr>
                <a:defRPr/>
              </a:pPr>
              <a:t>22/11/2024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DB145-1A09-4FF7-A11E-DD8EB52850E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6C058-48CA-4C72-AD64-3B017592F95F}" type="datetime1">
              <a:rPr lang="fr-FR"/>
              <a:pPr>
                <a:defRPr/>
              </a:pPr>
              <a:t>22/11/2024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C326-F87F-4970-9AA3-0B43D51CA2D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900113" y="1125538"/>
            <a:ext cx="3811587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864100" y="1125538"/>
            <a:ext cx="3811588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6E8CC-F123-4412-A9F5-8CAA298EA7B7}" type="datetime1">
              <a:rPr lang="fr-FR"/>
              <a:pPr>
                <a:defRPr/>
              </a:pPr>
              <a:t>22/11/2024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35F56-7CB3-4A22-AFB4-FB4B04EBD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20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F3222-532C-4867-B458-4D53D95CC809}" type="datetime1">
              <a:rPr lang="fr-FR"/>
              <a:pPr>
                <a:defRPr/>
              </a:pPr>
              <a:t>22/11/2024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BA8A4-2EB1-4387-AB25-F73646192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20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BB199-68FC-4BC5-B51A-E34BF72B6EFC}" type="datetime1">
              <a:rPr lang="fr-FR"/>
              <a:pPr>
                <a:defRPr/>
              </a:pPr>
              <a:t>22/11/2024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A3EC8-6E37-4F35-B7E7-79ECE46DF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20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57B0F-9F92-4A44-9AC6-04A048CF8017}" type="datetime1">
              <a:rPr lang="fr-FR"/>
              <a:pPr>
                <a:defRPr/>
              </a:pPr>
              <a:t>22/11/2024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CFB9A-5F43-4D6C-8CA0-C8FE3EA5B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20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21887-C5F5-4F65-B028-9488244B4D8F}" type="datetime1">
              <a:rPr lang="fr-FR"/>
              <a:pPr>
                <a:defRPr/>
              </a:pPr>
              <a:t>22/11/2024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B8AF0-938D-4BFA-BEEE-F4A3CDA5D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20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98481-3C4C-4338-BBBF-86A2CCA5D886}" type="datetime1">
              <a:rPr lang="fr-FR"/>
              <a:pPr>
                <a:defRPr/>
              </a:pPr>
              <a:t>22/11/2024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D3205-0A35-443E-9EC3-5280757ED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20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" Target="../slides/slide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tack_of_Books_empt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2263" y="306388"/>
            <a:ext cx="8497887" cy="614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476250"/>
            <a:ext cx="777557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125538"/>
            <a:ext cx="7775575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fld id="{096A3A58-94B1-4606-8833-3F9466691073}" type="datetime1">
              <a:rPr lang="fr-FR"/>
              <a:pPr>
                <a:defRPr/>
              </a:pPr>
              <a:t>22/11/2024</a:t>
            </a:fld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A4C1B43-1F56-4943-B5D6-19F15C282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80" name="Picture 8" descr="logo_symbol_and_text_1line_01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10000" y="6477000"/>
            <a:ext cx="1538288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 spd="slow" advTm="20000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tack_of_Books_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850" y="333375"/>
            <a:ext cx="8496300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476250"/>
            <a:ext cx="777557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125538"/>
            <a:ext cx="7775575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fld id="{8742C520-72F4-4DE1-A55B-4CFEE5BA8B90}" type="datetime1">
              <a:rPr lang="fr-FR"/>
              <a:pPr>
                <a:defRPr/>
              </a:pPr>
              <a:t>22/11/2024</a:t>
            </a:fld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645308B-49A4-4B02-90B2-980C5DAF6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04" name="Picture 8" descr="logo_symbol_and_text_1line_01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10000" y="6477000"/>
            <a:ext cx="1538288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 spd="slow" advTm="20000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fld id="{7B52BD83-8EDA-4D61-B75A-90B4D3E046B3}" type="datetime1">
              <a:rPr lang="fr-FR"/>
              <a:pPr>
                <a:defRPr/>
              </a:pPr>
              <a:t>22/11/2024</a:t>
            </a:fld>
            <a:endParaRPr lang="sk-SK"/>
          </a:p>
        </p:txBody>
      </p:sp>
      <p:sp>
        <p:nvSpPr>
          <p:cNvPr id="169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DFF729C-2D73-492B-A1D4-525400F933A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gif"/><Relationship Id="rId4" Type="http://schemas.openxmlformats.org/officeDocument/2006/relationships/image" Target="../media/image1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/>
          <a:lstStyle/>
          <a:p>
            <a:pPr eaLnBrk="1" hangingPunct="1"/>
            <a:br>
              <a:rPr lang="sk-SK" sz="3600" dirty="0"/>
            </a:br>
            <a:r>
              <a:rPr lang="sk-SK" sz="3600" dirty="0" err="1"/>
              <a:t>Iossiger</a:t>
            </a:r>
            <a:r>
              <a:rPr lang="sk-SK" sz="3600" dirty="0"/>
              <a:t>- Rod- Katuščák</a:t>
            </a:r>
            <a:br>
              <a:rPr lang="sk-SK" sz="3600" dirty="0"/>
            </a:br>
            <a:br>
              <a:rPr lang="sk-SK" sz="3600" dirty="0"/>
            </a:br>
            <a:r>
              <a:rPr lang="sk-SK" sz="3600" dirty="0"/>
              <a:t>Metodológia digitalizácie písomného dedičstva</a:t>
            </a:r>
            <a:br>
              <a:rPr lang="sk-SK" sz="3600" dirty="0"/>
            </a:br>
            <a:endParaRPr lang="en-US" sz="3600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780928"/>
            <a:ext cx="4320480" cy="299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sk-SK" sz="2800" b="1">
                <a:solidFill>
                  <a:srgbClr val="FF0000"/>
                </a:solidFill>
              </a:rPr>
              <a:t>Pracovný plán vybudovanie centra digitalizácie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24025"/>
            <a:ext cx="8229600" cy="4402138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sk-SK" sz="2800"/>
              <a:t>Príprava fyzických zdrojov</a:t>
            </a:r>
            <a:endParaRPr lang="en-US" sz="280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/>
              <a:t>Organiz</a:t>
            </a:r>
            <a:r>
              <a:rPr lang="sk-SK" sz="2800"/>
              <a:t>ácia toku materiálu</a:t>
            </a:r>
            <a:endParaRPr lang="en-US" sz="280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/>
              <a:t>Organiz</a:t>
            </a:r>
            <a:r>
              <a:rPr lang="sk-SK" sz="2800"/>
              <a:t>ácia toku dát</a:t>
            </a:r>
            <a:endParaRPr lang="en-US" sz="280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sk-SK" sz="2800"/>
              <a:t>Založenie škálovateľnej architektúry</a:t>
            </a:r>
            <a:endParaRPr lang="en-US" sz="280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sk-SK" sz="2800"/>
              <a:t>Od labáku k fabrike</a:t>
            </a:r>
            <a:endParaRPr lang="en-US" sz="280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sk-SK" sz="2800"/>
              <a:t>Projekt škálovateľnej architektúry</a:t>
            </a:r>
            <a:endParaRPr lang="en-US" sz="280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sk-SK" sz="2800"/>
              <a:t>Projekt procesu</a:t>
            </a:r>
            <a:endParaRPr lang="en-US" sz="280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/>
              <a:t>Pr</a:t>
            </a:r>
            <a:r>
              <a:rPr lang="sk-SK" sz="2800"/>
              <a:t>íprava organizácie</a:t>
            </a:r>
            <a:endParaRPr lang="en-US" sz="280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sk-SK" sz="2800"/>
              <a:t>Dimenzovanie výkonnosti digitálnej fabriky</a:t>
            </a:r>
            <a:endParaRPr lang="en-US" sz="2800"/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tabLst>
                <a:tab pos="6997700" algn="l"/>
              </a:tabLst>
            </a:pPr>
            <a:r>
              <a:rPr lang="sk-SK" sz="3600"/>
              <a:t>Príprava fyzických zdrojov</a:t>
            </a:r>
            <a:r>
              <a:rPr lang="en-US" sz="2800" b="1">
                <a:solidFill>
                  <a:srgbClr val="FF0000"/>
                </a:solidFill>
              </a:rPr>
              <a:t> 	1/2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z="2800">
                <a:solidFill>
                  <a:srgbClr val="0000FF"/>
                </a:solidFill>
              </a:rPr>
              <a:t>Miesto</a:t>
            </a:r>
            <a:endParaRPr lang="en-US" sz="2800">
              <a:solidFill>
                <a:srgbClr val="0000FF"/>
              </a:solidFill>
            </a:endParaRPr>
          </a:p>
          <a:p>
            <a:pPr lvl="1" eaLnBrk="1" hangingPunct="1"/>
            <a:r>
              <a:rPr lang="sk-SK" sz="2400"/>
              <a:t>Operačný priestor</a:t>
            </a:r>
            <a:r>
              <a:rPr lang="en-US" sz="2400"/>
              <a:t> / </a:t>
            </a:r>
            <a:r>
              <a:rPr lang="sk-SK" sz="2400"/>
              <a:t>budova a miestnosti</a:t>
            </a:r>
          </a:p>
          <a:p>
            <a:pPr lvl="1" eaLnBrk="1" hangingPunct="1"/>
            <a:r>
              <a:rPr lang="sk-SK" sz="2400"/>
              <a:t>Dispozičný plán pracovísk a zdrojov</a:t>
            </a:r>
            <a:endParaRPr lang="en-US" sz="2400"/>
          </a:p>
          <a:p>
            <a:pPr lvl="1" eaLnBrk="1" hangingPunct="1"/>
            <a:r>
              <a:rPr lang="sk-SK" sz="2400"/>
              <a:t>Dostupnosť zdrojov</a:t>
            </a:r>
            <a:r>
              <a:rPr lang="en-US" sz="2400"/>
              <a:t> </a:t>
            </a:r>
            <a:r>
              <a:rPr lang="en-US" sz="1800"/>
              <a:t>(ergon</a:t>
            </a:r>
            <a:r>
              <a:rPr lang="sk-SK" sz="1800"/>
              <a:t>ómia</a:t>
            </a:r>
            <a:r>
              <a:rPr lang="en-US" sz="1800"/>
              <a:t>)</a:t>
            </a:r>
          </a:p>
          <a:p>
            <a:pPr lvl="1" eaLnBrk="1" hangingPunct="1"/>
            <a:r>
              <a:rPr lang="sk-SK" sz="2400"/>
              <a:t>Tok materiálu </a:t>
            </a:r>
            <a:r>
              <a:rPr lang="en-US" sz="1800"/>
              <a:t>(</a:t>
            </a:r>
            <a:r>
              <a:rPr lang="sk-SK" sz="1800"/>
              <a:t>kontajnery</a:t>
            </a:r>
            <a:r>
              <a:rPr lang="en-US" sz="1800"/>
              <a:t>, </a:t>
            </a:r>
            <a:r>
              <a:rPr lang="sk-SK" sz="1800"/>
              <a:t>knihy</a:t>
            </a:r>
            <a:r>
              <a:rPr lang="en-US" sz="1800"/>
              <a:t>)</a:t>
            </a:r>
          </a:p>
          <a:p>
            <a:pPr eaLnBrk="1" hangingPunct="1"/>
            <a:r>
              <a:rPr lang="en-US" sz="2800">
                <a:solidFill>
                  <a:srgbClr val="0000FF"/>
                </a:solidFill>
              </a:rPr>
              <a:t>Infra</a:t>
            </a:r>
            <a:r>
              <a:rPr lang="sk-SK" sz="2800">
                <a:solidFill>
                  <a:srgbClr val="0000FF"/>
                </a:solidFill>
              </a:rPr>
              <a:t>š</a:t>
            </a:r>
            <a:r>
              <a:rPr lang="en-US" sz="2800">
                <a:solidFill>
                  <a:srgbClr val="0000FF"/>
                </a:solidFill>
              </a:rPr>
              <a:t>tru</a:t>
            </a:r>
            <a:r>
              <a:rPr lang="sk-SK" sz="2800">
                <a:solidFill>
                  <a:srgbClr val="0000FF"/>
                </a:solidFill>
              </a:rPr>
              <a:t>ktúra</a:t>
            </a:r>
            <a:endParaRPr lang="en-US" sz="2800">
              <a:solidFill>
                <a:srgbClr val="0000FF"/>
              </a:solidFill>
            </a:endParaRPr>
          </a:p>
          <a:p>
            <a:pPr lvl="1" eaLnBrk="1" hangingPunct="1"/>
            <a:r>
              <a:rPr lang="sk-SK" sz="2400"/>
              <a:t>regulácia svetla</a:t>
            </a:r>
            <a:endParaRPr lang="en-US" sz="2400"/>
          </a:p>
          <a:p>
            <a:pPr lvl="1" eaLnBrk="1" hangingPunct="1"/>
            <a:r>
              <a:rPr lang="sk-SK" sz="2400"/>
              <a:t>klimatizácia</a:t>
            </a:r>
            <a:endParaRPr lang="en-US" sz="2400"/>
          </a:p>
          <a:p>
            <a:pPr lvl="1" eaLnBrk="1" hangingPunct="1"/>
            <a:r>
              <a:rPr lang="sk-SK" sz="2400"/>
              <a:t>elektrická sieť</a:t>
            </a:r>
            <a:endParaRPr lang="en-US" sz="2400"/>
          </a:p>
          <a:p>
            <a:pPr lvl="1" eaLnBrk="1" hangingPunct="1"/>
            <a:r>
              <a:rPr lang="sk-SK" sz="2400"/>
              <a:t>dátová sieť</a:t>
            </a:r>
            <a:endParaRPr lang="en-US" sz="2400"/>
          </a:p>
          <a:p>
            <a:pPr lvl="1" eaLnBrk="1" hangingPunct="1"/>
            <a:r>
              <a:rPr lang="sk-SK" sz="2400"/>
              <a:t>bezbečnostný systém</a:t>
            </a:r>
            <a:endParaRPr lang="en-US" sz="2400"/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tabLst>
                <a:tab pos="6997700" algn="l"/>
              </a:tabLst>
            </a:pPr>
            <a:r>
              <a:rPr lang="sk-SK" sz="3600"/>
              <a:t>Príprava fyzických zdrojov</a:t>
            </a:r>
            <a:r>
              <a:rPr lang="en-US" sz="2800" b="1">
                <a:solidFill>
                  <a:srgbClr val="FF0000"/>
                </a:solidFill>
              </a:rPr>
              <a:t> </a:t>
            </a:r>
            <a:r>
              <a:rPr lang="sk-SK" sz="2800" b="1">
                <a:solidFill>
                  <a:srgbClr val="FF0000"/>
                </a:solidFill>
              </a:rPr>
              <a:t>	</a:t>
            </a:r>
            <a:r>
              <a:rPr lang="en-US" sz="2800" b="1">
                <a:solidFill>
                  <a:srgbClr val="FF0000"/>
                </a:solidFill>
              </a:rPr>
              <a:t>2/2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z="2800">
                <a:solidFill>
                  <a:srgbClr val="0000FF"/>
                </a:solidFill>
              </a:rPr>
              <a:t>Zariadenie</a:t>
            </a:r>
            <a:endParaRPr lang="en-US" sz="2800">
              <a:solidFill>
                <a:srgbClr val="0000FF"/>
              </a:solidFill>
            </a:endParaRPr>
          </a:p>
          <a:p>
            <a:pPr lvl="1" eaLnBrk="1" hangingPunct="1"/>
            <a:r>
              <a:rPr lang="sk-SK"/>
              <a:t>pracovné miesta</a:t>
            </a:r>
            <a:r>
              <a:rPr lang="en-US"/>
              <a:t>, </a:t>
            </a:r>
            <a:r>
              <a:rPr lang="sk-SK"/>
              <a:t>stoly</a:t>
            </a:r>
            <a:r>
              <a:rPr lang="en-US"/>
              <a:t>, </a:t>
            </a:r>
            <a:r>
              <a:rPr lang="sk-SK"/>
              <a:t>nábytok</a:t>
            </a:r>
            <a:endParaRPr lang="en-US"/>
          </a:p>
          <a:p>
            <a:pPr lvl="1" eaLnBrk="1" hangingPunct="1"/>
            <a:r>
              <a:rPr lang="sk-SK"/>
              <a:t>autá, prepravky a kontajnery na knihy</a:t>
            </a:r>
            <a:endParaRPr lang="en-US"/>
          </a:p>
          <a:p>
            <a:pPr lvl="1" eaLnBrk="1" hangingPunct="1"/>
            <a:r>
              <a:rPr lang="sk-SK"/>
              <a:t>skenery</a:t>
            </a:r>
            <a:r>
              <a:rPr lang="en-US"/>
              <a:t> </a:t>
            </a:r>
            <a:r>
              <a:rPr lang="en-US" sz="1800"/>
              <a:t>(</a:t>
            </a:r>
            <a:r>
              <a:rPr lang="sk-SK" sz="1800"/>
              <a:t>ručné</a:t>
            </a:r>
            <a:r>
              <a:rPr lang="en-US" sz="1800"/>
              <a:t>, automatic</a:t>
            </a:r>
            <a:r>
              <a:rPr lang="sk-SK" sz="1800"/>
              <a:t>ké</a:t>
            </a:r>
            <a:r>
              <a:rPr lang="en-US" sz="1800"/>
              <a:t>, sheet-feed, </a:t>
            </a:r>
            <a:r>
              <a:rPr lang="sk-SK" sz="1800"/>
              <a:t>sk. m</a:t>
            </a:r>
            <a:r>
              <a:rPr lang="en-US" sz="1800"/>
              <a:t>i</a:t>
            </a:r>
            <a:r>
              <a:rPr lang="sk-SK" sz="1800"/>
              <a:t>krofilmov, mikrofilmy zo skenov</a:t>
            </a:r>
            <a:r>
              <a:rPr lang="en-US" sz="1800"/>
              <a:t> …)</a:t>
            </a:r>
          </a:p>
          <a:p>
            <a:pPr lvl="1" eaLnBrk="1" hangingPunct="1"/>
            <a:r>
              <a:rPr lang="sk-SK"/>
              <a:t>počítače PC</a:t>
            </a:r>
            <a:r>
              <a:rPr lang="en-US"/>
              <a:t> </a:t>
            </a:r>
            <a:r>
              <a:rPr lang="en-US" sz="1800"/>
              <a:t>(</a:t>
            </a:r>
            <a:r>
              <a:rPr lang="sk-SK" sz="1800"/>
              <a:t>spracovanie obrazu</a:t>
            </a:r>
            <a:r>
              <a:rPr lang="en-US" sz="1800"/>
              <a:t>, OCR, index</a:t>
            </a:r>
            <a:r>
              <a:rPr lang="sk-SK" sz="1800"/>
              <a:t>ovanie</a:t>
            </a:r>
            <a:r>
              <a:rPr lang="en-US" sz="1800"/>
              <a:t>)</a:t>
            </a:r>
          </a:p>
          <a:p>
            <a:pPr lvl="1" eaLnBrk="1" hangingPunct="1"/>
            <a:r>
              <a:rPr lang="sk-SK"/>
              <a:t>dá</a:t>
            </a:r>
            <a:r>
              <a:rPr lang="en-US"/>
              <a:t>t</a:t>
            </a:r>
            <a:r>
              <a:rPr lang="sk-SK"/>
              <a:t>ové </a:t>
            </a:r>
            <a:r>
              <a:rPr lang="en-US"/>
              <a:t>server</a:t>
            </a:r>
            <a:r>
              <a:rPr lang="sk-SK"/>
              <a:t>y</a:t>
            </a:r>
            <a:r>
              <a:rPr lang="en-US"/>
              <a:t>, </a:t>
            </a:r>
            <a:r>
              <a:rPr lang="sk-SK"/>
              <a:t>záložné servery</a:t>
            </a:r>
            <a:endParaRPr lang="en-US" sz="1800"/>
          </a:p>
          <a:p>
            <a:pPr lvl="1" eaLnBrk="1" hangingPunct="1"/>
            <a:r>
              <a:rPr lang="en-US"/>
              <a:t>repo</a:t>
            </a:r>
            <a:r>
              <a:rPr lang="sk-SK"/>
              <a:t>zity</a:t>
            </a:r>
            <a:r>
              <a:rPr lang="en-US"/>
              <a:t>/storage</a:t>
            </a:r>
            <a:r>
              <a:rPr lang="sk-SK"/>
              <a:t>, páskové knižnice, disky</a:t>
            </a:r>
            <a:endParaRPr lang="en-US"/>
          </a:p>
          <a:p>
            <a:pPr lvl="1" eaLnBrk="1" hangingPunct="1"/>
            <a:r>
              <a:rPr lang="sk-SK"/>
              <a:t>a</a:t>
            </a:r>
            <a:r>
              <a:rPr lang="en-US"/>
              <a:t>rchiv</a:t>
            </a:r>
            <a:r>
              <a:rPr lang="sk-SK"/>
              <a:t>ačný systém/</a:t>
            </a:r>
            <a:r>
              <a:rPr lang="en-US"/>
              <a:t>system</a:t>
            </a:r>
            <a:r>
              <a:rPr lang="sk-SK"/>
              <a:t>y</a:t>
            </a:r>
            <a:endParaRPr lang="en-US"/>
          </a:p>
          <a:p>
            <a:pPr lvl="1" eaLnBrk="1" hangingPunct="1"/>
            <a:r>
              <a:rPr lang="sk-SK"/>
              <a:t>sejfy na uskladnenie vzácnych materiálov</a:t>
            </a:r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/>
              <a:t>Organiz</a:t>
            </a:r>
            <a:r>
              <a:rPr lang="sk-SK" sz="3600"/>
              <a:t>ácia toku materiálu</a:t>
            </a:r>
            <a:endParaRPr lang="en-US" sz="36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z="2800">
                <a:solidFill>
                  <a:srgbClr val="0000FF"/>
                </a:solidFill>
              </a:rPr>
              <a:t>Preberanie kníh</a:t>
            </a:r>
            <a:r>
              <a:rPr lang="en-US" sz="2800"/>
              <a:t> </a:t>
            </a:r>
            <a:r>
              <a:rPr lang="sk-SK" sz="2800"/>
              <a:t>na digitalizáciu</a:t>
            </a:r>
          </a:p>
          <a:p>
            <a:pPr eaLnBrk="1" hangingPunct="1"/>
            <a:r>
              <a:rPr lang="sk-SK" sz="2800">
                <a:solidFill>
                  <a:srgbClr val="0000FF"/>
                </a:solidFill>
              </a:rPr>
              <a:t>Odovzdávanie</a:t>
            </a:r>
            <a:r>
              <a:rPr lang="sk-SK" sz="2800"/>
              <a:t> kníh po digitalizácii</a:t>
            </a:r>
          </a:p>
          <a:p>
            <a:pPr eaLnBrk="1" hangingPunct="1"/>
            <a:r>
              <a:rPr lang="sk-SK" sz="2800">
                <a:solidFill>
                  <a:srgbClr val="0000FF"/>
                </a:solidFill>
              </a:rPr>
              <a:t>Triedenie</a:t>
            </a:r>
            <a:r>
              <a:rPr lang="en-US" sz="2800"/>
              <a:t> </a:t>
            </a:r>
            <a:r>
              <a:rPr lang="sk-SK" sz="2800"/>
              <a:t>prepraviek a kontajnerov kníh</a:t>
            </a:r>
            <a:endParaRPr lang="en-US" sz="2800"/>
          </a:p>
          <a:p>
            <a:pPr eaLnBrk="1" hangingPunct="1"/>
            <a:r>
              <a:rPr lang="en-US" sz="2800">
                <a:solidFill>
                  <a:srgbClr val="0000FF"/>
                </a:solidFill>
              </a:rPr>
              <a:t>Tr</a:t>
            </a:r>
            <a:r>
              <a:rPr lang="sk-SK" sz="2800">
                <a:solidFill>
                  <a:srgbClr val="0000FF"/>
                </a:solidFill>
              </a:rPr>
              <a:t>iedenie kníh</a:t>
            </a:r>
            <a:r>
              <a:rPr lang="en-US" sz="2800"/>
              <a:t> / bar</a:t>
            </a:r>
            <a:r>
              <a:rPr lang="sk-SK" sz="2800"/>
              <a:t>kód</a:t>
            </a:r>
            <a:r>
              <a:rPr lang="en-US" sz="2800"/>
              <a:t>, RFID</a:t>
            </a:r>
          </a:p>
          <a:p>
            <a:pPr eaLnBrk="1" hangingPunct="1"/>
            <a:r>
              <a:rPr lang="sk-SK" sz="2800"/>
              <a:t>Manažment</a:t>
            </a:r>
            <a:r>
              <a:rPr lang="en-US" sz="2800"/>
              <a:t> </a:t>
            </a:r>
            <a:r>
              <a:rPr lang="en-US" sz="2800">
                <a:solidFill>
                  <a:srgbClr val="0000FF"/>
                </a:solidFill>
              </a:rPr>
              <a:t>paralel</a:t>
            </a:r>
            <a:r>
              <a:rPr lang="sk-SK" sz="2800">
                <a:solidFill>
                  <a:srgbClr val="0000FF"/>
                </a:solidFill>
              </a:rPr>
              <a:t>nej </a:t>
            </a:r>
            <a:r>
              <a:rPr lang="sk-SK" sz="2800"/>
              <a:t>dávkovej</a:t>
            </a:r>
            <a:r>
              <a:rPr lang="sk-SK" sz="2800">
                <a:solidFill>
                  <a:srgbClr val="0000FF"/>
                </a:solidFill>
              </a:rPr>
              <a:t> produkcie</a:t>
            </a:r>
            <a:endParaRPr lang="en-US" sz="2800"/>
          </a:p>
          <a:p>
            <a:pPr eaLnBrk="1" hangingPunct="1">
              <a:buFontTx/>
              <a:buNone/>
            </a:pPr>
            <a:endParaRPr lang="en-US" sz="2800"/>
          </a:p>
          <a:p>
            <a:pPr eaLnBrk="1" hangingPunct="1"/>
            <a:r>
              <a:rPr lang="sk-SK" sz="2800"/>
              <a:t>Vyhnúť sa </a:t>
            </a:r>
            <a:r>
              <a:rPr lang="sk-SK" sz="2800">
                <a:solidFill>
                  <a:srgbClr val="0000FF"/>
                </a:solidFill>
              </a:rPr>
              <a:t>hromadeniu</a:t>
            </a:r>
            <a:r>
              <a:rPr lang="sk-SK" sz="2800"/>
              <a:t> a </a:t>
            </a:r>
            <a:r>
              <a:rPr lang="sk-SK" sz="2800">
                <a:solidFill>
                  <a:srgbClr val="0000FF"/>
                </a:solidFill>
              </a:rPr>
              <a:t>zápcham</a:t>
            </a:r>
            <a:endParaRPr lang="en-US" sz="2800">
              <a:solidFill>
                <a:srgbClr val="0000FF"/>
              </a:solidFill>
            </a:endParaRPr>
          </a:p>
          <a:p>
            <a:pPr eaLnBrk="1" hangingPunct="1"/>
            <a:endParaRPr lang="en-US" sz="2800"/>
          </a:p>
          <a:p>
            <a:pPr eaLnBrk="1" hangingPunct="1"/>
            <a:r>
              <a:rPr lang="sk-SK" sz="2800"/>
              <a:t>Vyhnúť sa </a:t>
            </a:r>
            <a:r>
              <a:rPr lang="sk-SK" sz="2800">
                <a:solidFill>
                  <a:srgbClr val="0000FF"/>
                </a:solidFill>
              </a:rPr>
              <a:t>opravám chýb</a:t>
            </a:r>
            <a:r>
              <a:rPr lang="sk-SK" sz="2800"/>
              <a:t> v hlavnej linke</a:t>
            </a:r>
            <a:endParaRPr lang="en-US" sz="2800">
              <a:solidFill>
                <a:srgbClr val="0000FF"/>
              </a:solidFill>
            </a:endParaRPr>
          </a:p>
          <a:p>
            <a:pPr eaLnBrk="1" hangingPunct="1"/>
            <a:endParaRPr lang="en-US" sz="2800"/>
          </a:p>
          <a:p>
            <a:pPr eaLnBrk="1" hangingPunct="1">
              <a:buFontTx/>
              <a:buNone/>
            </a:pPr>
            <a:endParaRPr lang="en-US" sz="2800"/>
          </a:p>
        </p:txBody>
      </p:sp>
      <p:grpSp>
        <p:nvGrpSpPr>
          <p:cNvPr id="18436" name="Group 24"/>
          <p:cNvGrpSpPr>
            <a:grpSpLocks/>
          </p:cNvGrpSpPr>
          <p:nvPr/>
        </p:nvGrpSpPr>
        <p:grpSpPr bwMode="auto">
          <a:xfrm>
            <a:off x="3132137" y="6081504"/>
            <a:ext cx="2879725" cy="431800"/>
            <a:chOff x="3379" y="2795"/>
            <a:chExt cx="1814" cy="272"/>
          </a:xfrm>
        </p:grpSpPr>
        <p:sp>
          <p:nvSpPr>
            <p:cNvPr id="18458" name="AutoShape 4"/>
            <p:cNvSpPr>
              <a:spLocks noChangeArrowheads="1"/>
            </p:cNvSpPr>
            <p:nvPr/>
          </p:nvSpPr>
          <p:spPr bwMode="auto">
            <a:xfrm>
              <a:off x="3515" y="2840"/>
              <a:ext cx="408" cy="182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8459" name="Line 5"/>
            <p:cNvSpPr>
              <a:spLocks noChangeShapeType="1"/>
            </p:cNvSpPr>
            <p:nvPr/>
          </p:nvSpPr>
          <p:spPr bwMode="auto">
            <a:xfrm>
              <a:off x="3379" y="2840"/>
              <a:ext cx="3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8460" name="Line 6"/>
            <p:cNvSpPr>
              <a:spLocks noChangeShapeType="1"/>
            </p:cNvSpPr>
            <p:nvPr/>
          </p:nvSpPr>
          <p:spPr bwMode="auto">
            <a:xfrm>
              <a:off x="3742" y="2795"/>
              <a:ext cx="0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8461" name="Line 7"/>
            <p:cNvSpPr>
              <a:spLocks noChangeShapeType="1"/>
            </p:cNvSpPr>
            <p:nvPr/>
          </p:nvSpPr>
          <p:spPr bwMode="auto">
            <a:xfrm>
              <a:off x="3742" y="2976"/>
              <a:ext cx="0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8462" name="Line 8"/>
            <p:cNvSpPr>
              <a:spLocks noChangeShapeType="1"/>
            </p:cNvSpPr>
            <p:nvPr/>
          </p:nvSpPr>
          <p:spPr bwMode="auto">
            <a:xfrm>
              <a:off x="3742" y="2840"/>
              <a:ext cx="3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8463" name="Line 9"/>
            <p:cNvSpPr>
              <a:spLocks noChangeShapeType="1"/>
            </p:cNvSpPr>
            <p:nvPr/>
          </p:nvSpPr>
          <p:spPr bwMode="auto">
            <a:xfrm>
              <a:off x="4105" y="2795"/>
              <a:ext cx="0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8464" name="Line 10"/>
            <p:cNvSpPr>
              <a:spLocks noChangeShapeType="1"/>
            </p:cNvSpPr>
            <p:nvPr/>
          </p:nvSpPr>
          <p:spPr bwMode="auto">
            <a:xfrm>
              <a:off x="4105" y="2840"/>
              <a:ext cx="3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8465" name="Line 11"/>
            <p:cNvSpPr>
              <a:spLocks noChangeShapeType="1"/>
            </p:cNvSpPr>
            <p:nvPr/>
          </p:nvSpPr>
          <p:spPr bwMode="auto">
            <a:xfrm>
              <a:off x="4468" y="2795"/>
              <a:ext cx="0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8466" name="Line 12"/>
            <p:cNvSpPr>
              <a:spLocks noChangeShapeType="1"/>
            </p:cNvSpPr>
            <p:nvPr/>
          </p:nvSpPr>
          <p:spPr bwMode="auto">
            <a:xfrm>
              <a:off x="4468" y="2840"/>
              <a:ext cx="3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8467" name="Line 13"/>
            <p:cNvSpPr>
              <a:spLocks noChangeShapeType="1"/>
            </p:cNvSpPr>
            <p:nvPr/>
          </p:nvSpPr>
          <p:spPr bwMode="auto">
            <a:xfrm>
              <a:off x="4831" y="2795"/>
              <a:ext cx="0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8468" name="AutoShape 14"/>
            <p:cNvSpPr>
              <a:spLocks noChangeArrowheads="1"/>
            </p:cNvSpPr>
            <p:nvPr/>
          </p:nvSpPr>
          <p:spPr bwMode="auto">
            <a:xfrm>
              <a:off x="4241" y="2840"/>
              <a:ext cx="771" cy="182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8469" name="Line 15"/>
            <p:cNvSpPr>
              <a:spLocks noChangeShapeType="1"/>
            </p:cNvSpPr>
            <p:nvPr/>
          </p:nvSpPr>
          <p:spPr bwMode="auto">
            <a:xfrm>
              <a:off x="4830" y="2840"/>
              <a:ext cx="3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8470" name="Line 16"/>
            <p:cNvSpPr>
              <a:spLocks noChangeShapeType="1"/>
            </p:cNvSpPr>
            <p:nvPr/>
          </p:nvSpPr>
          <p:spPr bwMode="auto">
            <a:xfrm>
              <a:off x="5193" y="2795"/>
              <a:ext cx="0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8471" name="Line 17"/>
            <p:cNvSpPr>
              <a:spLocks noChangeShapeType="1"/>
            </p:cNvSpPr>
            <p:nvPr/>
          </p:nvSpPr>
          <p:spPr bwMode="auto">
            <a:xfrm>
              <a:off x="4468" y="2976"/>
              <a:ext cx="0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8472" name="Line 18"/>
            <p:cNvSpPr>
              <a:spLocks noChangeShapeType="1"/>
            </p:cNvSpPr>
            <p:nvPr/>
          </p:nvSpPr>
          <p:spPr bwMode="auto">
            <a:xfrm>
              <a:off x="4830" y="2976"/>
              <a:ext cx="0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8473" name="Line 20"/>
            <p:cNvSpPr>
              <a:spLocks noChangeShapeType="1"/>
            </p:cNvSpPr>
            <p:nvPr/>
          </p:nvSpPr>
          <p:spPr bwMode="auto">
            <a:xfrm>
              <a:off x="4468" y="3022"/>
              <a:ext cx="3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8474" name="Line 22"/>
            <p:cNvSpPr>
              <a:spLocks noChangeShapeType="1"/>
            </p:cNvSpPr>
            <p:nvPr/>
          </p:nvSpPr>
          <p:spPr bwMode="auto">
            <a:xfrm>
              <a:off x="3742" y="3022"/>
              <a:ext cx="9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8475" name="Line 23"/>
            <p:cNvSpPr>
              <a:spLocks noChangeShapeType="1"/>
            </p:cNvSpPr>
            <p:nvPr/>
          </p:nvSpPr>
          <p:spPr bwMode="auto">
            <a:xfrm>
              <a:off x="4830" y="3022"/>
              <a:ext cx="9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endParaRPr lang="sk-SK"/>
            </a:p>
          </p:txBody>
        </p:sp>
      </p:grpSp>
      <p:grpSp>
        <p:nvGrpSpPr>
          <p:cNvPr id="18437" name="Group 46"/>
          <p:cNvGrpSpPr>
            <a:grpSpLocks/>
          </p:cNvGrpSpPr>
          <p:nvPr/>
        </p:nvGrpSpPr>
        <p:grpSpPr bwMode="auto">
          <a:xfrm>
            <a:off x="3275013" y="5257800"/>
            <a:ext cx="2232025" cy="144462"/>
            <a:chOff x="3923" y="2069"/>
            <a:chExt cx="1406" cy="91"/>
          </a:xfrm>
        </p:grpSpPr>
        <p:sp>
          <p:nvSpPr>
            <p:cNvPr id="18452" name="Line 30"/>
            <p:cNvSpPr>
              <a:spLocks noChangeShapeType="1"/>
            </p:cNvSpPr>
            <p:nvPr/>
          </p:nvSpPr>
          <p:spPr bwMode="auto">
            <a:xfrm>
              <a:off x="3923" y="2114"/>
              <a:ext cx="3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8453" name="Line 34"/>
            <p:cNvSpPr>
              <a:spLocks noChangeShapeType="1"/>
            </p:cNvSpPr>
            <p:nvPr/>
          </p:nvSpPr>
          <p:spPr bwMode="auto">
            <a:xfrm>
              <a:off x="4468" y="2114"/>
              <a:ext cx="3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8454" name="Line 37"/>
            <p:cNvSpPr>
              <a:spLocks noChangeShapeType="1"/>
            </p:cNvSpPr>
            <p:nvPr/>
          </p:nvSpPr>
          <p:spPr bwMode="auto">
            <a:xfrm>
              <a:off x="4966" y="2114"/>
              <a:ext cx="3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8455" name="Line 38"/>
            <p:cNvSpPr>
              <a:spLocks noChangeShapeType="1"/>
            </p:cNvSpPr>
            <p:nvPr/>
          </p:nvSpPr>
          <p:spPr bwMode="auto">
            <a:xfrm>
              <a:off x="5329" y="2069"/>
              <a:ext cx="0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8456" name="Rectangle 44"/>
            <p:cNvSpPr>
              <a:spLocks noChangeArrowheads="1"/>
            </p:cNvSpPr>
            <p:nvPr/>
          </p:nvSpPr>
          <p:spPr bwMode="auto">
            <a:xfrm>
              <a:off x="4286" y="2069"/>
              <a:ext cx="182" cy="9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8457" name="Rectangle 45"/>
            <p:cNvSpPr>
              <a:spLocks noChangeArrowheads="1"/>
            </p:cNvSpPr>
            <p:nvPr/>
          </p:nvSpPr>
          <p:spPr bwMode="auto">
            <a:xfrm>
              <a:off x="4830" y="2069"/>
              <a:ext cx="137" cy="9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</p:grpSp>
      <p:grpSp>
        <p:nvGrpSpPr>
          <p:cNvPr id="18438" name="Group 57"/>
          <p:cNvGrpSpPr>
            <a:grpSpLocks/>
          </p:cNvGrpSpPr>
          <p:nvPr/>
        </p:nvGrpSpPr>
        <p:grpSpPr bwMode="auto">
          <a:xfrm>
            <a:off x="3563144" y="4113428"/>
            <a:ext cx="1584918" cy="346287"/>
            <a:chOff x="4332" y="2069"/>
            <a:chExt cx="1089" cy="91"/>
          </a:xfrm>
        </p:grpSpPr>
        <p:sp>
          <p:nvSpPr>
            <p:cNvPr id="18446" name="Line 48"/>
            <p:cNvSpPr>
              <a:spLocks noChangeShapeType="1"/>
            </p:cNvSpPr>
            <p:nvPr/>
          </p:nvSpPr>
          <p:spPr bwMode="auto">
            <a:xfrm>
              <a:off x="4332" y="2114"/>
              <a:ext cx="3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8447" name="Line 49"/>
            <p:cNvSpPr>
              <a:spLocks noChangeShapeType="1"/>
            </p:cNvSpPr>
            <p:nvPr/>
          </p:nvSpPr>
          <p:spPr bwMode="auto">
            <a:xfrm>
              <a:off x="4695" y="2114"/>
              <a:ext cx="3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8448" name="Line 50"/>
            <p:cNvSpPr>
              <a:spLocks noChangeShapeType="1"/>
            </p:cNvSpPr>
            <p:nvPr/>
          </p:nvSpPr>
          <p:spPr bwMode="auto">
            <a:xfrm>
              <a:off x="5058" y="2114"/>
              <a:ext cx="3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8449" name="Line 51"/>
            <p:cNvSpPr>
              <a:spLocks noChangeShapeType="1"/>
            </p:cNvSpPr>
            <p:nvPr/>
          </p:nvSpPr>
          <p:spPr bwMode="auto">
            <a:xfrm>
              <a:off x="5058" y="2069"/>
              <a:ext cx="0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8450" name="Line 54"/>
            <p:cNvSpPr>
              <a:spLocks noChangeShapeType="1"/>
            </p:cNvSpPr>
            <p:nvPr/>
          </p:nvSpPr>
          <p:spPr bwMode="auto">
            <a:xfrm>
              <a:off x="4695" y="2069"/>
              <a:ext cx="0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8451" name="Line 56"/>
            <p:cNvSpPr>
              <a:spLocks noChangeShapeType="1"/>
            </p:cNvSpPr>
            <p:nvPr/>
          </p:nvSpPr>
          <p:spPr bwMode="auto">
            <a:xfrm>
              <a:off x="5420" y="2069"/>
              <a:ext cx="0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</p:grpSp>
      <p:grpSp>
        <p:nvGrpSpPr>
          <p:cNvPr id="18439" name="Group 58"/>
          <p:cNvGrpSpPr>
            <a:grpSpLocks/>
          </p:cNvGrpSpPr>
          <p:nvPr/>
        </p:nvGrpSpPr>
        <p:grpSpPr bwMode="auto">
          <a:xfrm>
            <a:off x="3546941" y="4315279"/>
            <a:ext cx="1598212" cy="433320"/>
            <a:chOff x="4332" y="2069"/>
            <a:chExt cx="1089" cy="91"/>
          </a:xfrm>
        </p:grpSpPr>
        <p:sp>
          <p:nvSpPr>
            <p:cNvPr id="18440" name="Line 59"/>
            <p:cNvSpPr>
              <a:spLocks noChangeShapeType="1"/>
            </p:cNvSpPr>
            <p:nvPr/>
          </p:nvSpPr>
          <p:spPr bwMode="auto">
            <a:xfrm>
              <a:off x="4332" y="2114"/>
              <a:ext cx="3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8441" name="Line 60"/>
            <p:cNvSpPr>
              <a:spLocks noChangeShapeType="1"/>
            </p:cNvSpPr>
            <p:nvPr/>
          </p:nvSpPr>
          <p:spPr bwMode="auto">
            <a:xfrm>
              <a:off x="4695" y="2114"/>
              <a:ext cx="3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8442" name="Line 61"/>
            <p:cNvSpPr>
              <a:spLocks noChangeShapeType="1"/>
            </p:cNvSpPr>
            <p:nvPr/>
          </p:nvSpPr>
          <p:spPr bwMode="auto">
            <a:xfrm>
              <a:off x="5058" y="2114"/>
              <a:ext cx="3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8443" name="Line 62"/>
            <p:cNvSpPr>
              <a:spLocks noChangeShapeType="1"/>
            </p:cNvSpPr>
            <p:nvPr/>
          </p:nvSpPr>
          <p:spPr bwMode="auto">
            <a:xfrm>
              <a:off x="5058" y="2069"/>
              <a:ext cx="0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8444" name="Line 63"/>
            <p:cNvSpPr>
              <a:spLocks noChangeShapeType="1"/>
            </p:cNvSpPr>
            <p:nvPr/>
          </p:nvSpPr>
          <p:spPr bwMode="auto">
            <a:xfrm>
              <a:off x="4695" y="2069"/>
              <a:ext cx="0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8445" name="Line 64"/>
            <p:cNvSpPr>
              <a:spLocks noChangeShapeType="1"/>
            </p:cNvSpPr>
            <p:nvPr/>
          </p:nvSpPr>
          <p:spPr bwMode="auto">
            <a:xfrm>
              <a:off x="5420" y="2069"/>
              <a:ext cx="0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</p:grp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Organiz</a:t>
            </a:r>
            <a:r>
              <a:rPr lang="sk-SK" sz="3600"/>
              <a:t>ácia toku materiálu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052513"/>
            <a:ext cx="7775575" cy="5183187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sk-SK" sz="2800" b="1" dirty="0"/>
              <a:t>Digitálna knižnica – </a:t>
            </a:r>
            <a:r>
              <a:rPr lang="sk-SK" sz="2800" b="1" dirty="0" err="1"/>
              <a:t>digitalizačná</a:t>
            </a:r>
            <a:r>
              <a:rPr lang="sk-SK" sz="2800" b="1" dirty="0"/>
              <a:t> technologická linka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sk-SK" sz="2800" b="1" dirty="0"/>
              <a:t>Systém digitálnej knižnice (prvky systému)</a:t>
            </a:r>
          </a:p>
          <a:p>
            <a:pPr marL="609600" indent="-609600" eaLnBrk="1" hangingPunct="1"/>
            <a:r>
              <a:rPr lang="sk-SK" sz="2400" dirty="0"/>
              <a:t>Digitálna akvizícia (príprava)</a:t>
            </a:r>
            <a:endParaRPr lang="en-US" sz="2400" dirty="0"/>
          </a:p>
          <a:p>
            <a:pPr marL="609600" indent="-609600" eaLnBrk="1" hangingPunct="1"/>
            <a:r>
              <a:rPr lang="sk-SK" sz="2400" dirty="0"/>
              <a:t>Fyzická digitalizácia (technológia masovej a manuálnej digitalizácie) </a:t>
            </a:r>
            <a:endParaRPr lang="en-US" sz="2400" dirty="0"/>
          </a:p>
          <a:p>
            <a:pPr marL="609600" indent="-609600" eaLnBrk="1" hangingPunct="1"/>
            <a:r>
              <a:rPr lang="sk-SK" sz="2400" dirty="0"/>
              <a:t>Digitálna „katalogizácia“ (popisné metadáta)</a:t>
            </a:r>
            <a:endParaRPr lang="en-US" sz="2400" dirty="0"/>
          </a:p>
          <a:p>
            <a:pPr marL="609600" indent="-609600" eaLnBrk="1" hangingPunct="1"/>
            <a:r>
              <a:rPr lang="sk-SK" sz="2400" dirty="0"/>
              <a:t>Digitálny archív (dlhodobé archivovanie v CDA, inštitucionálny </a:t>
            </a:r>
            <a:r>
              <a:rPr lang="sk-SK" sz="2400" dirty="0" err="1"/>
              <a:t>repozit</a:t>
            </a:r>
            <a:r>
              <a:rPr lang="sk-SK" sz="2400" dirty="0"/>
              <a:t>)</a:t>
            </a:r>
            <a:endParaRPr lang="en-US" sz="2400" dirty="0"/>
          </a:p>
          <a:p>
            <a:pPr marL="609600" indent="-609600" eaLnBrk="1" hangingPunct="1"/>
            <a:r>
              <a:rPr lang="sk-SK" sz="2400" dirty="0"/>
              <a:t>Digitálne služby (sprístupňovanie digitálneho obsahu)</a:t>
            </a:r>
            <a:endParaRPr lang="en-US" sz="2400" dirty="0"/>
          </a:p>
          <a:p>
            <a:pPr marL="609600" indent="-609600" eaLnBrk="1" hangingPunct="1"/>
            <a:r>
              <a:rPr lang="sk-SK" sz="2400" dirty="0"/>
              <a:t>Správa prístupov, marketing a copyright (právne, ekonomické, technické otázky sprístupňovania digitálneho obsahu)</a:t>
            </a:r>
          </a:p>
        </p:txBody>
      </p:sp>
    </p:spTree>
  </p:cSld>
  <p:clrMapOvr>
    <a:masterClrMapping/>
  </p:clrMapOvr>
  <p:transition spd="slow" advTm="20000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2400" b="1"/>
              <a:t>Technologické triedy - Zdroje digitálnej akvizície</a:t>
            </a:r>
            <a:r>
              <a:rPr lang="sk-SK" sz="4000" b="1"/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Tx/>
              <a:buNone/>
            </a:pPr>
            <a:endParaRPr lang="sk-SK" sz="2000" b="1" dirty="0"/>
          </a:p>
          <a:p>
            <a:pPr marL="533400" indent="-533400" eaLnBrk="1" hangingPunct="1"/>
            <a:r>
              <a:rPr lang="sk-SK" sz="2000" b="1" dirty="0"/>
              <a:t>Akvizícia dokumentov (Odbor doplňovania a spracovania dokumentov </a:t>
            </a:r>
            <a:r>
              <a:rPr lang="sk-SK" sz="2000" b="1" dirty="0" err="1"/>
              <a:t>napr</a:t>
            </a:r>
            <a:r>
              <a:rPr lang="sk-SK" sz="2000" b="1" dirty="0"/>
              <a:t> SNK) (</a:t>
            </a:r>
            <a:r>
              <a:rPr lang="sk-SK" sz="2000" b="1" dirty="0" err="1"/>
              <a:t>ca</a:t>
            </a:r>
            <a:r>
              <a:rPr lang="sk-SK" sz="2000" b="1" dirty="0"/>
              <a:t> 8000-10000 </a:t>
            </a:r>
            <a:r>
              <a:rPr lang="en-US" sz="2000" b="1" dirty="0" err="1"/>
              <a:t>titulov</a:t>
            </a:r>
            <a:r>
              <a:rPr lang="sk-SK" sz="2000" b="1" dirty="0"/>
              <a:t> ročne)</a:t>
            </a:r>
            <a:endParaRPr lang="en-US" sz="2000" dirty="0"/>
          </a:p>
          <a:p>
            <a:pPr marL="533400" indent="-533400" eaLnBrk="1" hangingPunct="1"/>
            <a:r>
              <a:rPr lang="sk-SK" sz="2000" b="1" dirty="0"/>
              <a:t>Depozit </a:t>
            </a:r>
            <a:r>
              <a:rPr lang="sk-SK" sz="2000" b="1" dirty="0" err="1"/>
              <a:t>napr</a:t>
            </a:r>
            <a:r>
              <a:rPr lang="sk-SK" sz="2000" b="1" dirty="0"/>
              <a:t> SNK (</a:t>
            </a:r>
            <a:r>
              <a:rPr lang="sk-SK" sz="2000" b="1" dirty="0" err="1"/>
              <a:t>ca</a:t>
            </a:r>
            <a:r>
              <a:rPr lang="sk-SK" sz="2000" b="1" dirty="0"/>
              <a:t> 500 000 titulov)</a:t>
            </a:r>
            <a:endParaRPr lang="en-US" sz="2000" dirty="0"/>
          </a:p>
          <a:p>
            <a:pPr marL="533400" indent="-533400" eaLnBrk="1" hangingPunct="1"/>
            <a:r>
              <a:rPr lang="sk-SK" sz="2000" b="1" dirty="0"/>
              <a:t>Akvizícia a spracovanie seriálov </a:t>
            </a:r>
            <a:r>
              <a:rPr lang="sk-SK" sz="2000" b="1" dirty="0" err="1"/>
              <a:t>napr</a:t>
            </a:r>
            <a:r>
              <a:rPr lang="sk-SK" sz="2000" b="1" dirty="0"/>
              <a:t> SNK (</a:t>
            </a:r>
            <a:r>
              <a:rPr lang="sk-SK" sz="2000" b="1" dirty="0" err="1"/>
              <a:t>ca</a:t>
            </a:r>
            <a:r>
              <a:rPr lang="sk-SK" sz="2000" b="1" dirty="0"/>
              <a:t> 10 000 titulov)</a:t>
            </a:r>
            <a:endParaRPr lang="en-US" sz="2000" dirty="0"/>
          </a:p>
          <a:p>
            <a:pPr marL="533400" indent="-533400" eaLnBrk="1" hangingPunct="1"/>
            <a:r>
              <a:rPr lang="sk-SK" sz="2000" b="1" dirty="0"/>
              <a:t>Depozity seriálov u partnerov (časti chýbajúce ročníky, čísla, strany)</a:t>
            </a:r>
            <a:endParaRPr lang="en-US" sz="2000" dirty="0"/>
          </a:p>
          <a:p>
            <a:pPr marL="533400" indent="-533400" eaLnBrk="1" hangingPunct="1"/>
            <a:r>
              <a:rPr lang="sk-SK" sz="2000" b="1" dirty="0"/>
              <a:t>Regionálne noviny a časopisy vo verejných knižniciach</a:t>
            </a:r>
            <a:endParaRPr lang="en-US" sz="2000" dirty="0"/>
          </a:p>
          <a:p>
            <a:pPr marL="533400" indent="-533400" eaLnBrk="1" hangingPunct="1">
              <a:buFontTx/>
              <a:buNone/>
            </a:pPr>
            <a:endParaRPr lang="sk-SK" sz="2000" dirty="0"/>
          </a:p>
        </p:txBody>
      </p:sp>
    </p:spTree>
  </p:cSld>
  <p:clrMapOvr>
    <a:masterClrMapping/>
  </p:clrMapOvr>
  <p:transition spd="slow" advTm="20000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Technologické triedy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sk-SK" sz="2400" b="1" dirty="0"/>
              <a:t>Digitalizované mikrofilmy SNK a partnerov</a:t>
            </a:r>
            <a:endParaRPr lang="en-US" sz="2400" dirty="0"/>
          </a:p>
          <a:p>
            <a:pPr marL="609600" indent="-6096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sk-SK" sz="2400" b="1" dirty="0" err="1"/>
              <a:t>Webharvesting</a:t>
            </a:r>
            <a:endParaRPr lang="sk-SK" sz="2400" b="1" dirty="0"/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sk-SK" sz="2400" b="1" dirty="0"/>
              <a:t>Originálne elektronické zdroje (born </a:t>
            </a:r>
            <a:r>
              <a:rPr lang="sk-SK" sz="2400" b="1" dirty="0" err="1"/>
              <a:t>digital</a:t>
            </a:r>
            <a:r>
              <a:rPr lang="sk-SK" sz="2400" b="1" dirty="0"/>
              <a:t>)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sk-SK" sz="2400" b="1" dirty="0"/>
              <a:t>Historické knižničné dokumenty (HKD) SNK a partnerov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sk-SK" sz="2400" b="1" dirty="0"/>
              <a:t>Digitalizácia na požiadanie pre fyzické osoby (prinesené dokumenty)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sk-SK" sz="2400" b="1" dirty="0"/>
              <a:t>Digitalizácia na požiadanie pre právnické osoby, knižnice, školy, občianske združenia, organizácia, podnikateľské subjekty (prinesené dokumenty)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sk-SK" sz="2400" b="1" dirty="0"/>
              <a:t>Digitalizácia na požiadanie pre právnické osoby (prinesené/privezené dokumenty)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2400"/>
              <a:t>Príklad analýzy procesov z jedného zdroja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800" b="1"/>
              <a:t>Odbor doplňovania a spracovania dokumentov SNK</a:t>
            </a:r>
          </a:p>
          <a:p>
            <a:pPr eaLnBrk="1" hangingPunct="1">
              <a:lnSpc>
                <a:spcPct val="80000"/>
              </a:lnSpc>
            </a:pPr>
            <a:r>
              <a:rPr lang="sk-SK" sz="2800"/>
              <a:t>Odbor kompletne zabezpečuje doplňovanie knižničných fondov SNK a jeho odborné spracovanie podľa schválených medzinárodných a národných štandardov.</a:t>
            </a:r>
            <a:endParaRPr lang="sk-SK" sz="2800" b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800" b="1"/>
              <a:t>Oddelenie doplňovania </a:t>
            </a:r>
          </a:p>
          <a:p>
            <a:pPr eaLnBrk="1" hangingPunct="1">
              <a:lnSpc>
                <a:spcPct val="80000"/>
              </a:lnSpc>
            </a:pPr>
            <a:r>
              <a:rPr lang="sk-SK" sz="2800"/>
              <a:t>Doplňuje knižničný fond SNK. Zabezpečuje súbežné a retrospektívne doplňovanie slovacikálnych dokumentov (s výnimkou periodík) a výberové doplňovanie zahraničných dokumentov (s výnimkou nákupu a darov periodík).</a:t>
            </a:r>
          </a:p>
        </p:txBody>
      </p:sp>
    </p:spTree>
  </p:cSld>
  <p:clrMapOvr>
    <a:masterClrMapping/>
  </p:clrMapOvr>
  <p:transition spd="slow" advTm="20000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b="1"/>
              <a:t>Procesy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sk-SK" sz="1800" i="1" dirty="0"/>
              <a:t>Príjem dodaných dokumentov v akvizícii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sk-SK" sz="1800" i="1" dirty="0"/>
              <a:t>Evidencia dodaných dokumentov v akvizícii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sk-SK" sz="1800" i="1" dirty="0"/>
              <a:t>Pridelenie čiarového kódu/</a:t>
            </a:r>
            <a:r>
              <a:rPr lang="sk-SK" sz="1800" i="1" dirty="0" err="1"/>
              <a:t>resp</a:t>
            </a:r>
            <a:r>
              <a:rPr lang="sk-SK" sz="1800" i="1" dirty="0"/>
              <a:t> RFID jednotlivému exempláru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sk-SK" sz="1800" i="1" dirty="0"/>
              <a:t>Pridelenie jednoznačnej identifikácie každému samostatnému fyzickému objektu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sk-SK" sz="1800" i="1" dirty="0"/>
              <a:t>Nalepenie čiarového kódu/RFID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sk-SK" sz="1800" i="1" dirty="0"/>
              <a:t>Zaznamenanie údajov do RFID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sk-SK" sz="1800" i="1" dirty="0"/>
              <a:t>Príprava dokumentov na vstupné akvizičné spracovanie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sk-SK" sz="1800" i="1" dirty="0"/>
              <a:t>Vyhotovenie skráteného katalogizačného popisu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sk-SK" sz="1800" i="1" dirty="0"/>
              <a:t>Výber slovacík na digitalizáciu zo zdrojov – povinný výtlačok, kúpa, výmena, dar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sk-SK" sz="1800" i="1" dirty="0"/>
              <a:t>Fyzická kontrola stavu exemplára (rozrezanie spojených strán, zhodnotenie formátu, oddelenie samostatných príloh do osobitného obalu s exemplárom, 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sk-SK" sz="1800" i="1" dirty="0"/>
              <a:t>Uloženie vybratých slovacík na digitalizáciu do prepravného kontajnera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sk-SK" sz="1800" i="1" dirty="0"/>
              <a:t>Prevoz kontajnera k </a:t>
            </a:r>
            <a:r>
              <a:rPr lang="sk-SK" sz="1800" i="1" dirty="0" err="1"/>
              <a:t>digitalizačnému</a:t>
            </a:r>
            <a:r>
              <a:rPr lang="sk-SK" sz="1800" i="1" dirty="0"/>
              <a:t> robotu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sk-SK" sz="1800" i="1" dirty="0"/>
              <a:t>Vyhotovenie záznamu o </a:t>
            </a:r>
            <a:r>
              <a:rPr lang="sk-SK" sz="1800" i="1" dirty="0" err="1"/>
              <a:t>odovzadní</a:t>
            </a:r>
            <a:r>
              <a:rPr lang="sk-SK" sz="1800" i="1" dirty="0"/>
              <a:t> a prebratí obsahu kontajnera medzi operátorom akvizície a operátorom digitalizácie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endParaRPr lang="sk-SK" sz="1800" i="1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sk-SK" sz="1800" i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k-SK" sz="1800" dirty="0"/>
          </a:p>
        </p:txBody>
      </p:sp>
    </p:spTree>
  </p:cSld>
  <p:clrMapOvr>
    <a:masterClrMapping/>
  </p:clrMapOvr>
  <p:transition spd="slow" advTm="20000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sk-SK" sz="4000" b="1"/>
            </a:br>
            <a:r>
              <a:rPr lang="sk-SK" sz="4000" b="1"/>
              <a:t>Katalogizácia</a:t>
            </a:r>
            <a:br>
              <a:rPr lang="sk-SK" sz="4000" b="1"/>
            </a:br>
            <a:endParaRPr lang="sk-SK" sz="4000" b="1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1600" i="1" dirty="0"/>
              <a:t>14. Určenie objektov na katalogizáciu do osobných podadresárov v adresári Katalogizácie (manažér katalogizácie)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1600" i="1" dirty="0"/>
              <a:t>15. Spracovanie úplného bibliografického záznamu na základe digitálneho objektu exemplára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1600" i="1" dirty="0"/>
              <a:t>16. Vyhľadanie digitálneho objektu (</a:t>
            </a:r>
            <a:r>
              <a:rPr lang="sk-SK" sz="1600" i="1" dirty="0" err="1"/>
              <a:t>katalogizátor</a:t>
            </a:r>
            <a:r>
              <a:rPr lang="sk-SK" sz="1600" i="1" dirty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1600" i="1" dirty="0"/>
              <a:t>17. Otvorenie digitálneho objektu (</a:t>
            </a:r>
            <a:r>
              <a:rPr lang="sk-SK" sz="1600" i="1" dirty="0" err="1"/>
              <a:t>katalogizátor</a:t>
            </a:r>
            <a:r>
              <a:rPr lang="sk-SK" sz="1600" i="1" dirty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1600" i="1" dirty="0"/>
              <a:t>18. Vytvorenie bibliografických popisných </a:t>
            </a:r>
            <a:r>
              <a:rPr lang="sk-SK" sz="1600" i="1" dirty="0" err="1"/>
              <a:t>metaúdajov</a:t>
            </a:r>
            <a:r>
              <a:rPr lang="sk-SK" sz="1600" i="1" dirty="0"/>
              <a:t> MARC 21 podľa digitálneho objektu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1600" i="1" dirty="0"/>
              <a:t>19. Záznam informácie o existencii digitálnej </a:t>
            </a:r>
            <a:r>
              <a:rPr lang="sk-SK" sz="1600" i="1" dirty="0" err="1"/>
              <a:t>verze</a:t>
            </a:r>
            <a:r>
              <a:rPr lang="sk-SK" sz="1600" i="1" dirty="0"/>
              <a:t> popisovaného titulu (MARC 21, tag 530)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1600" i="1" dirty="0"/>
              <a:t>20. Vloženie jednoznačnej identifikácie digitálneho objektu do záznamu MARC 21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1600" i="1" dirty="0"/>
              <a:t>21. Vytvorenie holdingového záznamu MARC 21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sk-SK" sz="1600" i="1" dirty="0"/>
              <a:t>22. Vytvorenie záznamu exemplára MARC 21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sk-SK" sz="1600" i="1" dirty="0"/>
              <a:t>23. Vloženie linky – spojenie záznamu MARC 21 s digitálnym objektom (MARC 21 tag 856)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sk-SK" sz="1600" i="1" dirty="0"/>
              <a:t>24. Vloženie URL adresy digitálnej verzie exemplára do záznamu MARC 21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sk-SK" sz="1600" i="1" dirty="0"/>
              <a:t>25. Uloženie záznamu do databázy ILS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sk-SK" sz="1600" i="1" dirty="0"/>
              <a:t>26. Synchronizácia ILS </a:t>
            </a:r>
            <a:r>
              <a:rPr lang="sk-SK" sz="1600" i="1" dirty="0" err="1"/>
              <a:t>Virtua</a:t>
            </a:r>
            <a:r>
              <a:rPr lang="sk-SK" sz="1600" i="1" dirty="0"/>
              <a:t> s DIS </a:t>
            </a:r>
            <a:r>
              <a:rPr lang="sk-SK" sz="1600" i="1" dirty="0" err="1"/>
              <a:t>Vital</a:t>
            </a:r>
            <a:r>
              <a:rPr lang="sk-SK" sz="1600" i="1" dirty="0"/>
              <a:t> (Konverzia </a:t>
            </a:r>
            <a:r>
              <a:rPr lang="sk-SK" sz="1600" i="1" dirty="0" err="1"/>
              <a:t>onfly</a:t>
            </a:r>
            <a:r>
              <a:rPr lang="sk-SK" sz="1600" i="1" dirty="0"/>
              <a:t> MARC 21 – XML, kvalifikovaný Dublin </a:t>
            </a:r>
            <a:r>
              <a:rPr lang="sk-SK" sz="1600" i="1" dirty="0" err="1"/>
              <a:t>Core</a:t>
            </a:r>
            <a:r>
              <a:rPr lang="sk-SK" sz="1600" i="1" dirty="0"/>
              <a:t>)???</a:t>
            </a:r>
          </a:p>
          <a:p>
            <a:pPr eaLnBrk="1" hangingPunct="1">
              <a:lnSpc>
                <a:spcPct val="80000"/>
              </a:lnSpc>
            </a:pPr>
            <a:endParaRPr lang="sk-SK" sz="1600" dirty="0"/>
          </a:p>
        </p:txBody>
      </p:sp>
    </p:spTree>
  </p:cSld>
  <p:clrMapOvr>
    <a:masterClrMapping/>
  </p:clrMapOvr>
  <p:transition spd="slow" advTm="20000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/>
          <a:lstStyle/>
          <a:p>
            <a:pPr algn="l" eaLnBrk="1" hangingPunct="1">
              <a:tabLst>
                <a:tab pos="6992938" algn="l"/>
              </a:tabLst>
            </a:pPr>
            <a:br>
              <a:rPr lang="sk-SK" sz="3200" b="1" dirty="0">
                <a:solidFill>
                  <a:srgbClr val="FF0000"/>
                </a:solidFill>
              </a:rPr>
            </a:br>
            <a:br>
              <a:rPr lang="sk-SK" sz="3200" b="1" dirty="0">
                <a:solidFill>
                  <a:srgbClr val="FF0000"/>
                </a:solidFill>
              </a:rPr>
            </a:br>
            <a:r>
              <a:rPr lang="sk-SK" sz="3200" b="1" dirty="0">
                <a:solidFill>
                  <a:srgbClr val="FF0000"/>
                </a:solidFill>
              </a:rPr>
              <a:t>Skenery</a:t>
            </a:r>
            <a:r>
              <a:rPr lang="fr-CH" sz="3200" b="1" dirty="0">
                <a:solidFill>
                  <a:srgbClr val="FF0000"/>
                </a:solidFill>
              </a:rPr>
              <a:t> </a:t>
            </a:r>
            <a:r>
              <a:rPr lang="fr-CH" sz="3200" b="1" dirty="0">
                <a:solidFill>
                  <a:srgbClr val="FF0000"/>
                </a:solidFill>
                <a:latin typeface="ASSY" pitchFamily="2" charset="0"/>
              </a:rPr>
              <a:t>4DigitalBooks</a:t>
            </a:r>
            <a:br>
              <a:rPr lang="sk-SK" sz="3200" b="1" dirty="0">
                <a:solidFill>
                  <a:srgbClr val="FF0000"/>
                </a:solidFill>
                <a:latin typeface="ASSY" pitchFamily="2" charset="0"/>
              </a:rPr>
            </a:br>
            <a:br>
              <a:rPr lang="sk-SK" sz="3200" b="1" dirty="0">
                <a:solidFill>
                  <a:srgbClr val="FF0000"/>
                </a:solidFill>
                <a:latin typeface="ASSY" pitchFamily="2" charset="0"/>
              </a:rPr>
            </a:br>
            <a:r>
              <a:rPr lang="fr-CH" sz="3200" dirty="0">
                <a:solidFill>
                  <a:srgbClr val="FF0000"/>
                </a:solidFill>
              </a:rPr>
              <a:t>	</a:t>
            </a:r>
            <a:r>
              <a:rPr lang="fr-CH" sz="3200" b="1" dirty="0">
                <a:solidFill>
                  <a:srgbClr val="FF0000"/>
                </a:solidFill>
              </a:rPr>
              <a:t>1/2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Automatic</a:t>
            </a:r>
            <a:r>
              <a:rPr lang="sk-SK" sz="2800" dirty="0"/>
              <a:t>ké knižné skenery</a:t>
            </a:r>
            <a:endParaRPr lang="en-US" sz="2800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0000FF"/>
                </a:solidFill>
              </a:rPr>
              <a:t>Digitizing Line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800" dirty="0"/>
              <a:t>Ex</a:t>
            </a:r>
            <a:r>
              <a:rPr lang="sk-SK" sz="1800" dirty="0"/>
              <a:t>k</a:t>
            </a:r>
            <a:r>
              <a:rPr lang="en-US" sz="1800" dirty="0" err="1"/>
              <a:t>lu</a:t>
            </a:r>
            <a:r>
              <a:rPr lang="sk-SK" sz="1800" dirty="0" err="1"/>
              <a:t>zívna</a:t>
            </a:r>
            <a:r>
              <a:rPr lang="sk-SK" sz="1800" dirty="0"/>
              <a:t> technológia založená 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sk-SK" sz="1800" dirty="0"/>
              <a:t>na automatickom </a:t>
            </a:r>
            <a:r>
              <a:rPr lang="sk-SK" sz="1800" dirty="0" err="1"/>
              <a:t>bezobslužnom</a:t>
            </a:r>
            <a:r>
              <a:rPr lang="sk-SK" sz="1800" dirty="0"/>
              <a:t> 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sk-SK" sz="1800" dirty="0"/>
              <a:t>obracaní strán</a:t>
            </a:r>
            <a:endParaRPr lang="en-US" sz="1200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Manu</a:t>
            </a:r>
            <a:r>
              <a:rPr lang="sk-SK" sz="2800" dirty="0" err="1"/>
              <a:t>álne</a:t>
            </a:r>
            <a:r>
              <a:rPr lang="sk-SK" sz="2800" dirty="0"/>
              <a:t> knižné skenery</a:t>
            </a:r>
            <a:endParaRPr lang="en-US" sz="2800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 dirty="0" err="1">
                <a:solidFill>
                  <a:srgbClr val="0000FF"/>
                </a:solidFill>
              </a:rPr>
              <a:t>CopiBook</a:t>
            </a:r>
            <a:r>
              <a:rPr lang="en-US" sz="1800" b="1" dirty="0">
                <a:solidFill>
                  <a:srgbClr val="0000FF"/>
                </a:solidFill>
              </a:rPr>
              <a:t> &amp; </a:t>
            </a:r>
            <a:r>
              <a:rPr lang="en-US" sz="1800" b="1" dirty="0" err="1">
                <a:solidFill>
                  <a:srgbClr val="0000FF"/>
                </a:solidFill>
              </a:rPr>
              <a:t>Suprascan</a:t>
            </a:r>
            <a:endParaRPr lang="en-US" sz="1800" b="1" dirty="0">
              <a:solidFill>
                <a:srgbClr val="0000FF"/>
              </a:solidFill>
            </a:endParaRP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800" dirty="0"/>
              <a:t>i2S </a:t>
            </a:r>
            <a:r>
              <a:rPr lang="sk-SK" sz="1800" dirty="0"/>
              <a:t>spoločnosť je podielnikom a 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sk-SK" sz="1800" dirty="0"/>
              <a:t>obchodným partnerom</a:t>
            </a:r>
            <a:endParaRPr lang="en-US" sz="1800" dirty="0"/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en-US" sz="1200" dirty="0"/>
          </a:p>
          <a:p>
            <a:pPr eaLnBrk="1" hangingPunct="1">
              <a:lnSpc>
                <a:spcPct val="80000"/>
              </a:lnSpc>
            </a:pPr>
            <a:r>
              <a:rPr lang="sk-SK" sz="2800" dirty="0"/>
              <a:t>Softvér na zlepšovanie obrazu</a:t>
            </a:r>
            <a:endParaRPr lang="en-US" sz="2800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0000FF"/>
                </a:solidFill>
              </a:rPr>
              <a:t>Page Improver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sk-SK" sz="1800" dirty="0"/>
              <a:t>Exkluzívna technológia automatického 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sk-SK" sz="1800" dirty="0"/>
              <a:t>delenia a usporiadania strán</a:t>
            </a:r>
          </a:p>
        </p:txBody>
      </p:sp>
      <p:pic>
        <p:nvPicPr>
          <p:cNvPr id="7172" name="Picture 5" descr="177_7772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764704"/>
            <a:ext cx="2087562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2492375"/>
            <a:ext cx="2016125" cy="186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4437063"/>
            <a:ext cx="2160588" cy="1079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Digitalizácia (čierna skrinka)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sk-SK" b="1" dirty="0"/>
              <a:t>Digitalizácia (komplexný technologický proces)</a:t>
            </a:r>
          </a:p>
          <a:p>
            <a:pPr marL="609600" indent="-609600" eaLnBrk="1" hangingPunct="1">
              <a:buFontTx/>
              <a:buNone/>
            </a:pPr>
            <a:r>
              <a:rPr lang="sk-SK" i="1" dirty="0"/>
              <a:t>Uloženie digitálneho objektu do adresára Katalogizácia (administrátor digitalizácie)</a:t>
            </a:r>
          </a:p>
          <a:p>
            <a:pPr marL="609600" indent="-609600" eaLnBrk="1" hangingPunct="1">
              <a:buFontTx/>
              <a:buNone/>
            </a:pPr>
            <a:endParaRPr lang="sk-SK" dirty="0"/>
          </a:p>
        </p:txBody>
      </p:sp>
    </p:spTree>
  </p:cSld>
  <p:clrMapOvr>
    <a:masterClrMapping/>
  </p:clrMapOvr>
  <p:transition spd="slow" advTm="20000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tabLst>
                <a:tab pos="6997700" algn="l"/>
              </a:tabLst>
            </a:pPr>
            <a:r>
              <a:rPr lang="en-US" sz="3600"/>
              <a:t>Organiz</a:t>
            </a:r>
            <a:r>
              <a:rPr lang="sk-SK" sz="3600"/>
              <a:t>ácia toku dát</a:t>
            </a:r>
            <a:r>
              <a:rPr lang="en-US" sz="2800" b="1">
                <a:solidFill>
                  <a:srgbClr val="FF0000"/>
                </a:solidFill>
              </a:rPr>
              <a:t> 	1/2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eaLnBrk="1" hangingPunct="1"/>
            <a:r>
              <a:rPr lang="sk-SK" sz="2800" dirty="0"/>
              <a:t>Manažment </a:t>
            </a:r>
            <a:r>
              <a:rPr lang="en-US" sz="2800" dirty="0"/>
              <a:t> </a:t>
            </a:r>
            <a:r>
              <a:rPr lang="sk-SK" sz="2800" dirty="0">
                <a:solidFill>
                  <a:srgbClr val="0000FF"/>
                </a:solidFill>
              </a:rPr>
              <a:t>tvorby súborov</a:t>
            </a:r>
            <a:r>
              <a:rPr lang="en-US" sz="2800" dirty="0"/>
              <a:t>, </a:t>
            </a:r>
            <a:r>
              <a:rPr lang="sk-SK" sz="2800" dirty="0"/>
              <a:t>každá výrobná etapa tvorí nové súbory</a:t>
            </a:r>
            <a:r>
              <a:rPr lang="en-US" sz="1600" dirty="0"/>
              <a:t>(TIFF, JPEG, XML, TMP, PDF, ...)</a:t>
            </a:r>
          </a:p>
          <a:p>
            <a:pPr eaLnBrk="1" hangingPunct="1"/>
            <a:r>
              <a:rPr lang="sk-SK" sz="2800" dirty="0"/>
              <a:t>Manažment </a:t>
            </a:r>
            <a:r>
              <a:rPr lang="sk-SK" sz="2800" dirty="0">
                <a:solidFill>
                  <a:srgbClr val="0000FF"/>
                </a:solidFill>
              </a:rPr>
              <a:t>pohybu súborov</a:t>
            </a:r>
            <a:r>
              <a:rPr lang="sk-SK" sz="2800" dirty="0"/>
              <a:t> do ďalšieho procesu</a:t>
            </a:r>
            <a:endParaRPr lang="en-US" sz="2800" dirty="0"/>
          </a:p>
          <a:p>
            <a:pPr eaLnBrk="1" hangingPunct="1"/>
            <a:r>
              <a:rPr lang="sk-SK" sz="2800" dirty="0"/>
              <a:t>Zálohovanie </a:t>
            </a:r>
            <a:r>
              <a:rPr lang="sk-SK" sz="2800" dirty="0">
                <a:solidFill>
                  <a:srgbClr val="0000FF"/>
                </a:solidFill>
              </a:rPr>
              <a:t>produkčných dát</a:t>
            </a:r>
            <a:endParaRPr lang="en-US" sz="28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2800" dirty="0" err="1"/>
              <a:t>Archiv</a:t>
            </a:r>
            <a:r>
              <a:rPr lang="sk-SK" sz="2800" dirty="0"/>
              <a:t>ovanie produktov do </a:t>
            </a:r>
            <a:r>
              <a:rPr lang="sk-SK" sz="2800" dirty="0" err="1">
                <a:solidFill>
                  <a:srgbClr val="0000FF"/>
                </a:solidFill>
              </a:rPr>
              <a:t>repozitu</a:t>
            </a:r>
            <a:endParaRPr lang="en-US" sz="2800" dirty="0">
              <a:solidFill>
                <a:srgbClr val="0000FF"/>
              </a:solidFill>
            </a:endParaRPr>
          </a:p>
          <a:p>
            <a:pPr eaLnBrk="1" hangingPunct="1"/>
            <a:r>
              <a:rPr lang="sk-SK" sz="2800" dirty="0"/>
              <a:t>Riadenie a obnova produkčných pamätí </a:t>
            </a:r>
            <a:r>
              <a:rPr lang="en-US" sz="2800" dirty="0">
                <a:solidFill>
                  <a:srgbClr val="0000FF"/>
                </a:solidFill>
              </a:rPr>
              <a:t>recycling production storage</a:t>
            </a:r>
          </a:p>
          <a:p>
            <a:pPr eaLnBrk="1" hangingPunct="1"/>
            <a:r>
              <a:rPr lang="sk-SK" sz="2800" dirty="0"/>
              <a:t>Kontrola</a:t>
            </a:r>
            <a:r>
              <a:rPr lang="en-US" sz="2800" dirty="0"/>
              <a:t> </a:t>
            </a:r>
            <a:r>
              <a:rPr lang="sk-SK" sz="2800" dirty="0">
                <a:solidFill>
                  <a:srgbClr val="0000FF"/>
                </a:solidFill>
              </a:rPr>
              <a:t>výrobného procesu</a:t>
            </a:r>
            <a:endParaRPr lang="en-US" sz="2800" dirty="0">
              <a:solidFill>
                <a:srgbClr val="0000FF"/>
              </a:solidFill>
            </a:endParaRPr>
          </a:p>
          <a:p>
            <a:pPr eaLnBrk="1" hangingPunct="1"/>
            <a:r>
              <a:rPr lang="sk-SK" sz="2800" dirty="0"/>
              <a:t>Kontrola</a:t>
            </a:r>
            <a:r>
              <a:rPr lang="en-US" sz="2800" dirty="0"/>
              <a:t> </a:t>
            </a:r>
            <a:r>
              <a:rPr lang="sk-SK" sz="2800" dirty="0">
                <a:solidFill>
                  <a:srgbClr val="0000FF"/>
                </a:solidFill>
              </a:rPr>
              <a:t>digitálnych produktov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tabLst>
                <a:tab pos="6997700" algn="l"/>
              </a:tabLst>
            </a:pPr>
            <a:r>
              <a:rPr lang="en-US" sz="3600"/>
              <a:t>Organiz</a:t>
            </a:r>
            <a:r>
              <a:rPr lang="sk-SK" sz="3600"/>
              <a:t>ácia toku dát</a:t>
            </a:r>
            <a:r>
              <a:rPr lang="en-US" sz="2800" b="1">
                <a:solidFill>
                  <a:srgbClr val="FF0000"/>
                </a:solidFill>
              </a:rPr>
              <a:t> 	2/2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800"/>
          </a:p>
          <a:p>
            <a:pPr eaLnBrk="1" hangingPunct="1"/>
            <a:r>
              <a:rPr lang="sk-SK" sz="2800"/>
              <a:t>Nezamieňať funkcie</a:t>
            </a:r>
            <a:r>
              <a:rPr lang="en-US" sz="2800"/>
              <a:t> </a:t>
            </a:r>
            <a:r>
              <a:rPr lang="sk-SK" sz="2800">
                <a:solidFill>
                  <a:srgbClr val="0000FF"/>
                </a:solidFill>
              </a:rPr>
              <a:t>produkčných pamätí</a:t>
            </a:r>
            <a:r>
              <a:rPr lang="en-US" sz="2800"/>
              <a:t> </a:t>
            </a:r>
            <a:r>
              <a:rPr lang="en-US" sz="1800"/>
              <a:t>(</a:t>
            </a:r>
            <a:r>
              <a:rPr lang="sk-SK" sz="1800"/>
              <a:t>obnovuje sa</a:t>
            </a:r>
            <a:r>
              <a:rPr lang="en-US" sz="1800"/>
              <a:t>)</a:t>
            </a:r>
            <a:r>
              <a:rPr lang="en-US" sz="2800"/>
              <a:t> </a:t>
            </a:r>
            <a:r>
              <a:rPr lang="sk-SK" sz="2800"/>
              <a:t>s</a:t>
            </a:r>
            <a:r>
              <a:rPr lang="en-US" sz="2800"/>
              <a:t> </a:t>
            </a:r>
            <a:r>
              <a:rPr lang="en-US" sz="2800">
                <a:solidFill>
                  <a:srgbClr val="0000FF"/>
                </a:solidFill>
              </a:rPr>
              <a:t>repo</a:t>
            </a:r>
            <a:r>
              <a:rPr lang="sk-SK" sz="2800">
                <a:solidFill>
                  <a:srgbClr val="0000FF"/>
                </a:solidFill>
              </a:rPr>
              <a:t>zitnou pamäťou</a:t>
            </a:r>
            <a:r>
              <a:rPr lang="en-US" sz="2800"/>
              <a:t> </a:t>
            </a:r>
            <a:r>
              <a:rPr lang="en-US" sz="1800"/>
              <a:t>(</a:t>
            </a:r>
            <a:r>
              <a:rPr lang="sk-SK" sz="1800"/>
              <a:t>rastie</a:t>
            </a:r>
            <a:r>
              <a:rPr lang="en-US" sz="1800"/>
              <a:t>)</a:t>
            </a:r>
          </a:p>
          <a:p>
            <a:pPr eaLnBrk="1" hangingPunct="1"/>
            <a:r>
              <a:rPr lang="sk-SK" sz="2800"/>
              <a:t>Uprednostňovať distribuované produkčné pamäte pred centrálnymi kvôli vyhnutiu sa konkurenčnému čítaniu/zapisovaniu na serveroch</a:t>
            </a:r>
          </a:p>
          <a:p>
            <a:pPr eaLnBrk="1" hangingPunct="1"/>
            <a:r>
              <a:rPr lang="sk-SK" sz="2800"/>
              <a:t>Myslite</a:t>
            </a:r>
            <a:r>
              <a:rPr lang="en-US" sz="2800"/>
              <a:t> </a:t>
            </a:r>
            <a:r>
              <a:rPr lang="sk-SK" sz="2800"/>
              <a:t>na to, že treba</a:t>
            </a:r>
            <a:r>
              <a:rPr lang="en-US" sz="2800"/>
              <a:t>: </a:t>
            </a:r>
            <a:r>
              <a:rPr lang="en-US" sz="2800" b="1" i="1">
                <a:solidFill>
                  <a:srgbClr val="0000FF"/>
                </a:solidFill>
                <a:latin typeface="President" pitchFamily="34" charset="0"/>
              </a:rPr>
              <a:t>„</a:t>
            </a:r>
            <a:r>
              <a:rPr lang="sk-SK" sz="2800" b="1" i="1">
                <a:solidFill>
                  <a:srgbClr val="0000FF"/>
                </a:solidFill>
                <a:latin typeface="President" pitchFamily="34" charset="0"/>
              </a:rPr>
              <a:t>zväčšovať diskový priestor</a:t>
            </a:r>
            <a:r>
              <a:rPr lang="en-US" sz="2800" b="1" i="1">
                <a:solidFill>
                  <a:srgbClr val="0000FF"/>
                </a:solidFill>
                <a:latin typeface="President" pitchFamily="34" charset="0"/>
              </a:rPr>
              <a:t>"</a:t>
            </a:r>
          </a:p>
          <a:p>
            <a:pPr eaLnBrk="1" hangingPunct="1"/>
            <a:endParaRPr lang="en-US" sz="2800"/>
          </a:p>
        </p:txBody>
      </p:sp>
    </p:spTree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tabLst>
                <a:tab pos="6997700" algn="l"/>
              </a:tabLst>
            </a:pPr>
            <a:r>
              <a:rPr lang="sk-SK" sz="2800" b="1">
                <a:solidFill>
                  <a:srgbClr val="FF0000"/>
                </a:solidFill>
              </a:rPr>
              <a:t>Od labáku k fabrike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20725" indent="-720725" eaLnBrk="1" hangingPunct="1">
              <a:lnSpc>
                <a:spcPct val="90000"/>
              </a:lnSpc>
              <a:buFontTx/>
              <a:buNone/>
            </a:pPr>
            <a:r>
              <a:rPr lang="en-US" sz="2400" b="1">
                <a:solidFill>
                  <a:srgbClr val="0000FF"/>
                </a:solidFill>
              </a:rPr>
              <a:t>L</a:t>
            </a:r>
            <a:r>
              <a:rPr lang="en-US" sz="2400"/>
              <a:t>	</a:t>
            </a:r>
            <a:r>
              <a:rPr lang="en-US" sz="2400">
                <a:solidFill>
                  <a:srgbClr val="0000FF"/>
                </a:solidFill>
              </a:rPr>
              <a:t>Lab</a:t>
            </a:r>
            <a:r>
              <a:rPr lang="sk-SK" sz="2400">
                <a:solidFill>
                  <a:srgbClr val="0000FF"/>
                </a:solidFill>
              </a:rPr>
              <a:t>ák</a:t>
            </a:r>
            <a:r>
              <a:rPr lang="en-US" sz="2400"/>
              <a:t> </a:t>
            </a:r>
            <a:r>
              <a:rPr lang="sk-SK" sz="2400"/>
              <a:t>je riadený niekoľkými vysokokvalifikovanými technikmi</a:t>
            </a:r>
          </a:p>
          <a:p>
            <a:pPr marL="720725" indent="-720725" eaLnBrk="1" hangingPunct="1">
              <a:lnSpc>
                <a:spcPct val="90000"/>
              </a:lnSpc>
              <a:buFontTx/>
              <a:buNone/>
            </a:pPr>
            <a:r>
              <a:rPr lang="en-US" sz="2400" b="1">
                <a:solidFill>
                  <a:srgbClr val="0000FF"/>
                </a:solidFill>
              </a:rPr>
              <a:t>F</a:t>
            </a:r>
            <a:r>
              <a:rPr lang="en-US" sz="2400"/>
              <a:t>	</a:t>
            </a:r>
            <a:r>
              <a:rPr lang="en-US" sz="2400">
                <a:solidFill>
                  <a:srgbClr val="0000FF"/>
                </a:solidFill>
              </a:rPr>
              <a:t>Fa</a:t>
            </a:r>
            <a:r>
              <a:rPr lang="sk-SK" sz="2400">
                <a:solidFill>
                  <a:srgbClr val="0000FF"/>
                </a:solidFill>
              </a:rPr>
              <a:t>brika</a:t>
            </a:r>
            <a:r>
              <a:rPr lang="sk-SK" sz="2400" b="1">
                <a:solidFill>
                  <a:srgbClr val="0000FF"/>
                </a:solidFill>
              </a:rPr>
              <a:t> </a:t>
            </a:r>
            <a:r>
              <a:rPr lang="en-US" sz="2400"/>
              <a:t> </a:t>
            </a:r>
            <a:r>
              <a:rPr lang="sk-SK" sz="2400"/>
              <a:t>je riadená celou organizáciou</a:t>
            </a:r>
            <a:endParaRPr lang="en-US" sz="2400"/>
          </a:p>
          <a:p>
            <a:pPr marL="720725" indent="-720725" eaLnBrk="1" hangingPunct="1">
              <a:lnSpc>
                <a:spcPct val="90000"/>
              </a:lnSpc>
              <a:buFontTx/>
              <a:buNone/>
            </a:pPr>
            <a:endParaRPr lang="en-US" sz="2400"/>
          </a:p>
          <a:p>
            <a:pPr marL="720725" indent="-720725" eaLnBrk="1" hangingPunct="1">
              <a:lnSpc>
                <a:spcPct val="90000"/>
              </a:lnSpc>
              <a:buFontTx/>
              <a:buNone/>
            </a:pPr>
            <a:r>
              <a:rPr lang="en-US" sz="2400" b="1">
                <a:solidFill>
                  <a:srgbClr val="0000FF"/>
                </a:solidFill>
              </a:rPr>
              <a:t>L</a:t>
            </a:r>
            <a:r>
              <a:rPr lang="en-US" sz="2400"/>
              <a:t>	</a:t>
            </a:r>
            <a:r>
              <a:rPr lang="sk-SK" sz="2400"/>
              <a:t>Za mnoho </a:t>
            </a:r>
            <a:r>
              <a:rPr lang="sk-SK" sz="2400">
                <a:solidFill>
                  <a:srgbClr val="0000FF"/>
                </a:solidFill>
              </a:rPr>
              <a:t>úloh</a:t>
            </a:r>
            <a:r>
              <a:rPr lang="en-US" sz="2400"/>
              <a:t> </a:t>
            </a:r>
            <a:r>
              <a:rPr lang="sk-SK" sz="2400">
                <a:solidFill>
                  <a:srgbClr val="0000FF"/>
                </a:solidFill>
              </a:rPr>
              <a:t>zodpovedá </a:t>
            </a:r>
            <a:r>
              <a:rPr lang="sk-SK" sz="2400"/>
              <a:t>len niekoľko </a:t>
            </a:r>
            <a:r>
              <a:rPr lang="sk-SK" sz="2400">
                <a:solidFill>
                  <a:srgbClr val="0000FF"/>
                </a:solidFill>
              </a:rPr>
              <a:t>ľudí</a:t>
            </a:r>
            <a:endParaRPr lang="en-US" sz="2400">
              <a:solidFill>
                <a:srgbClr val="0000FF"/>
              </a:solidFill>
            </a:endParaRPr>
          </a:p>
          <a:p>
            <a:pPr marL="720725" indent="-720725" eaLnBrk="1" hangingPunct="1">
              <a:lnSpc>
                <a:spcPct val="90000"/>
              </a:lnSpc>
              <a:buFontTx/>
              <a:buNone/>
            </a:pPr>
            <a:r>
              <a:rPr lang="en-US" sz="2400" b="1">
                <a:solidFill>
                  <a:srgbClr val="0000FF"/>
                </a:solidFill>
              </a:rPr>
              <a:t>F</a:t>
            </a:r>
            <a:r>
              <a:rPr lang="en-US" sz="2400"/>
              <a:t>	 </a:t>
            </a:r>
            <a:r>
              <a:rPr lang="sk-SK" sz="2400">
                <a:solidFill>
                  <a:srgbClr val="0000FF"/>
                </a:solidFill>
              </a:rPr>
              <a:t>Z</a:t>
            </a:r>
            <a:r>
              <a:rPr lang="en-US" sz="2400">
                <a:solidFill>
                  <a:srgbClr val="0000FF"/>
                </a:solidFill>
              </a:rPr>
              <a:t>a</a:t>
            </a:r>
            <a:r>
              <a:rPr lang="sk-SK" sz="2400">
                <a:solidFill>
                  <a:srgbClr val="0000FF"/>
                </a:solidFill>
              </a:rPr>
              <a:t> </a:t>
            </a:r>
            <a:r>
              <a:rPr lang="sk-SK" sz="2400"/>
              <a:t>niekoľko </a:t>
            </a:r>
            <a:r>
              <a:rPr lang="sk-SK" sz="2400">
                <a:solidFill>
                  <a:srgbClr val="0000FF"/>
                </a:solidFill>
              </a:rPr>
              <a:t>úloh zodpovedá </a:t>
            </a:r>
            <a:r>
              <a:rPr lang="sk-SK" sz="2400"/>
              <a:t>mnoho </a:t>
            </a:r>
            <a:r>
              <a:rPr lang="sk-SK" sz="2400">
                <a:solidFill>
                  <a:srgbClr val="0000FF"/>
                </a:solidFill>
              </a:rPr>
              <a:t>ľudí</a:t>
            </a:r>
            <a:endParaRPr lang="en-US" sz="2400">
              <a:solidFill>
                <a:srgbClr val="0000FF"/>
              </a:solidFill>
            </a:endParaRPr>
          </a:p>
          <a:p>
            <a:pPr marL="720725" indent="-720725" eaLnBrk="1" hangingPunct="1">
              <a:lnSpc>
                <a:spcPct val="90000"/>
              </a:lnSpc>
              <a:buFontTx/>
              <a:buNone/>
            </a:pPr>
            <a:endParaRPr lang="en-US" sz="2400"/>
          </a:p>
          <a:p>
            <a:pPr marL="720725" indent="-720725" eaLnBrk="1" hangingPunct="1">
              <a:lnSpc>
                <a:spcPct val="90000"/>
              </a:lnSpc>
              <a:buFontTx/>
              <a:buNone/>
            </a:pPr>
            <a:r>
              <a:rPr lang="en-US" sz="2400" b="1">
                <a:solidFill>
                  <a:srgbClr val="0000FF"/>
                </a:solidFill>
              </a:rPr>
              <a:t>L</a:t>
            </a:r>
            <a:r>
              <a:rPr lang="en-US" sz="2400"/>
              <a:t>	</a:t>
            </a:r>
            <a:r>
              <a:rPr lang="en-US" sz="2400">
                <a:solidFill>
                  <a:srgbClr val="0000FF"/>
                </a:solidFill>
              </a:rPr>
              <a:t>Proces</a:t>
            </a:r>
            <a:r>
              <a:rPr lang="sk-SK" sz="2400">
                <a:solidFill>
                  <a:srgbClr val="0000FF"/>
                </a:solidFill>
              </a:rPr>
              <a:t>y </a:t>
            </a:r>
            <a:r>
              <a:rPr lang="sk-SK" sz="2400"/>
              <a:t>sú</a:t>
            </a:r>
            <a:r>
              <a:rPr lang="en-US" sz="2400"/>
              <a:t> </a:t>
            </a:r>
            <a:r>
              <a:rPr lang="sk-SK" sz="2400"/>
              <a:t>len v </a:t>
            </a:r>
            <a:r>
              <a:rPr lang="sk-SK" sz="2400">
                <a:solidFill>
                  <a:srgbClr val="0000FF"/>
                </a:solidFill>
              </a:rPr>
              <a:t>hlavách</a:t>
            </a:r>
            <a:r>
              <a:rPr lang="en-US" sz="2400"/>
              <a:t> </a:t>
            </a:r>
            <a:r>
              <a:rPr lang="sk-SK" sz="2400"/>
              <a:t>niekoľkých</a:t>
            </a:r>
            <a:r>
              <a:rPr lang="en-US" sz="2400"/>
              <a:t> </a:t>
            </a:r>
            <a:r>
              <a:rPr lang="sk-SK" sz="2400">
                <a:solidFill>
                  <a:srgbClr val="0000FF"/>
                </a:solidFill>
              </a:rPr>
              <a:t>ľudí</a:t>
            </a:r>
            <a:endParaRPr lang="en-US" sz="2400">
              <a:solidFill>
                <a:srgbClr val="0000FF"/>
              </a:solidFill>
            </a:endParaRPr>
          </a:p>
          <a:p>
            <a:pPr marL="720725" indent="-720725" eaLnBrk="1" hangingPunct="1">
              <a:lnSpc>
                <a:spcPct val="90000"/>
              </a:lnSpc>
              <a:buFontTx/>
              <a:buNone/>
            </a:pPr>
            <a:r>
              <a:rPr lang="en-US" sz="2400" b="1">
                <a:solidFill>
                  <a:srgbClr val="0000FF"/>
                </a:solidFill>
              </a:rPr>
              <a:t>F</a:t>
            </a:r>
            <a:r>
              <a:rPr lang="en-US" sz="2400"/>
              <a:t>	</a:t>
            </a:r>
            <a:r>
              <a:rPr lang="en-US" sz="2400">
                <a:solidFill>
                  <a:srgbClr val="0000FF"/>
                </a:solidFill>
              </a:rPr>
              <a:t>Intel</a:t>
            </a:r>
            <a:r>
              <a:rPr lang="sk-SK" sz="2400">
                <a:solidFill>
                  <a:srgbClr val="0000FF"/>
                </a:solidFill>
              </a:rPr>
              <a:t>igencia </a:t>
            </a:r>
            <a:r>
              <a:rPr lang="sk-SK" sz="2400"/>
              <a:t>je</a:t>
            </a:r>
            <a:r>
              <a:rPr lang="sk-SK" sz="2400">
                <a:solidFill>
                  <a:srgbClr val="0000FF"/>
                </a:solidFill>
              </a:rPr>
              <a:t> v procesoch a </a:t>
            </a:r>
            <a:r>
              <a:rPr lang="sk-SK" sz="2400"/>
              <a:t>nie</a:t>
            </a:r>
            <a:r>
              <a:rPr lang="sk-SK" sz="2400">
                <a:solidFill>
                  <a:srgbClr val="0000FF"/>
                </a:solidFill>
              </a:rPr>
              <a:t> len v hlavách ľudí</a:t>
            </a:r>
            <a:endParaRPr lang="en-US" sz="2400">
              <a:solidFill>
                <a:srgbClr val="0000FF"/>
              </a:solidFill>
            </a:endParaRPr>
          </a:p>
          <a:p>
            <a:pPr marL="720725" indent="-720725" eaLnBrk="1" hangingPunct="1">
              <a:lnSpc>
                <a:spcPct val="90000"/>
              </a:lnSpc>
              <a:buFontTx/>
              <a:buNone/>
            </a:pPr>
            <a:endParaRPr lang="en-US" sz="2400"/>
          </a:p>
          <a:p>
            <a:pPr marL="720725" indent="-720725" eaLnBrk="1" hangingPunct="1">
              <a:lnSpc>
                <a:spcPct val="90000"/>
              </a:lnSpc>
              <a:buFontTx/>
              <a:buNone/>
            </a:pPr>
            <a:r>
              <a:rPr lang="en-US" sz="2400" b="1">
                <a:solidFill>
                  <a:srgbClr val="0000FF"/>
                </a:solidFill>
              </a:rPr>
              <a:t>L</a:t>
            </a:r>
            <a:r>
              <a:rPr lang="en-US" sz="2400"/>
              <a:t>	</a:t>
            </a:r>
            <a:r>
              <a:rPr lang="sk-SK" sz="2400">
                <a:solidFill>
                  <a:srgbClr val="0000FF"/>
                </a:solidFill>
              </a:rPr>
              <a:t>Prioritou </a:t>
            </a:r>
            <a:r>
              <a:rPr lang="sk-SK" sz="2400"/>
              <a:t>je manažment</a:t>
            </a:r>
            <a:r>
              <a:rPr lang="en-US" sz="2400"/>
              <a:t> </a:t>
            </a:r>
            <a:r>
              <a:rPr lang="en-US" sz="2400">
                <a:solidFill>
                  <a:srgbClr val="0000FF"/>
                </a:solidFill>
              </a:rPr>
              <a:t>technol</a:t>
            </a:r>
            <a:r>
              <a:rPr lang="sk-SK" sz="2400">
                <a:solidFill>
                  <a:srgbClr val="0000FF"/>
                </a:solidFill>
              </a:rPr>
              <a:t>ógie </a:t>
            </a:r>
            <a:r>
              <a:rPr lang="en-US" sz="2400"/>
              <a:t>a </a:t>
            </a:r>
            <a:r>
              <a:rPr lang="sk-SK" sz="2400">
                <a:solidFill>
                  <a:srgbClr val="0000FF"/>
                </a:solidFill>
              </a:rPr>
              <a:t>kvality</a:t>
            </a:r>
            <a:endParaRPr lang="en-US" sz="2400">
              <a:solidFill>
                <a:srgbClr val="0000FF"/>
              </a:solidFill>
            </a:endParaRPr>
          </a:p>
          <a:p>
            <a:pPr marL="720725" indent="-720725" eaLnBrk="1" hangingPunct="1">
              <a:lnSpc>
                <a:spcPct val="90000"/>
              </a:lnSpc>
              <a:buFontTx/>
              <a:buNone/>
            </a:pPr>
            <a:r>
              <a:rPr lang="en-US" sz="2400" b="1">
                <a:solidFill>
                  <a:srgbClr val="0000FF"/>
                </a:solidFill>
              </a:rPr>
              <a:t>F</a:t>
            </a:r>
            <a:r>
              <a:rPr lang="en-US" sz="2400"/>
              <a:t>	</a:t>
            </a:r>
            <a:r>
              <a:rPr lang="sk-SK" sz="2400">
                <a:solidFill>
                  <a:srgbClr val="0000FF"/>
                </a:solidFill>
              </a:rPr>
              <a:t>Prioritou je manažment  zdrojov </a:t>
            </a:r>
            <a:r>
              <a:rPr lang="en-US" sz="2400"/>
              <a:t>a </a:t>
            </a:r>
            <a:r>
              <a:rPr lang="sk-SK" sz="2400">
                <a:solidFill>
                  <a:srgbClr val="0000FF"/>
                </a:solidFill>
              </a:rPr>
              <a:t>kvantity</a:t>
            </a:r>
            <a:endParaRPr lang="en-US" sz="2400">
              <a:solidFill>
                <a:srgbClr val="0000FF"/>
              </a:solidFill>
            </a:endParaRPr>
          </a:p>
          <a:p>
            <a:pPr marL="720725" indent="-720725" eaLnBrk="1" hangingPunct="1">
              <a:lnSpc>
                <a:spcPct val="90000"/>
              </a:lnSpc>
              <a:buFontTx/>
              <a:buNone/>
            </a:pPr>
            <a:r>
              <a:rPr lang="en-US" sz="2400"/>
              <a:t> 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k-SK"/>
              <a:t>Profily zamestnancov digitalizačného pracoviska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sk-SK"/>
              <a:t>5 profilov</a:t>
            </a:r>
          </a:p>
        </p:txBody>
      </p:sp>
    </p:spTree>
  </p:cSld>
  <p:clrMapOvr>
    <a:masterClrMapping/>
  </p:clrMapOvr>
  <p:transition spd="slow" advTm="20000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pPr eaLnBrk="1" hangingPunct="1"/>
            <a:r>
              <a:rPr lang="sk-SK" sz="4000"/>
              <a:t>Profil č. 1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z="2800" b="1"/>
              <a:t>Sekretárska úroveň</a:t>
            </a:r>
          </a:p>
          <a:p>
            <a:pPr eaLnBrk="1" hangingPunct="1"/>
            <a:r>
              <a:rPr lang="sk-SK" sz="2800"/>
              <a:t>Príjem a registrácia objektov</a:t>
            </a:r>
          </a:p>
          <a:p>
            <a:pPr eaLnBrk="1" hangingPunct="1"/>
            <a:r>
              <a:rPr lang="sk-SK" sz="2800"/>
              <a:t>Vyhľadanie, zápis metaúdajov</a:t>
            </a:r>
          </a:p>
          <a:p>
            <a:pPr eaLnBrk="1" hangingPunct="1"/>
            <a:r>
              <a:rPr lang="sk-SK" sz="2800"/>
              <a:t>Príprava a transport vozíkov</a:t>
            </a:r>
          </a:p>
          <a:p>
            <a:pPr eaLnBrk="1" hangingPunct="1"/>
            <a:r>
              <a:rPr lang="sk-SK" sz="2800"/>
              <a:t>Inšpekcia a kvalifikácia kníh</a:t>
            </a:r>
          </a:p>
          <a:p>
            <a:pPr eaLnBrk="1" hangingPunct="1"/>
            <a:r>
              <a:rPr lang="sk-SK" sz="2800"/>
              <a:t>Výber príslušnej produkčnej línie</a:t>
            </a:r>
          </a:p>
          <a:p>
            <a:pPr eaLnBrk="1" hangingPunct="1"/>
            <a:r>
              <a:rPr lang="sk-SK" sz="2800"/>
              <a:t>Používanie počítača, MS Excel</a:t>
            </a:r>
          </a:p>
          <a:p>
            <a:pPr eaLnBrk="1" hangingPunct="1"/>
            <a:r>
              <a:rPr lang="sk-SK" sz="2800"/>
              <a:t>Odhlásenie, vrátenie, doručenie „zákazníkovi“</a:t>
            </a:r>
          </a:p>
          <a:p>
            <a:pPr eaLnBrk="1" hangingPunct="1"/>
            <a:r>
              <a:rPr lang="sk-SK" sz="2800"/>
              <a:t>Nie pre dokumentaristu</a:t>
            </a:r>
          </a:p>
          <a:p>
            <a:pPr eaLnBrk="1" hangingPunct="1"/>
            <a:r>
              <a:rPr lang="sk-SK" sz="2800">
                <a:solidFill>
                  <a:srgbClr val="FF0000"/>
                </a:solidFill>
              </a:rPr>
              <a:t>1 pilotná prevádzka / 3-4 továreň</a:t>
            </a:r>
          </a:p>
          <a:p>
            <a:pPr eaLnBrk="1" hangingPunct="1"/>
            <a:endParaRPr lang="sk-SK" sz="2800">
              <a:solidFill>
                <a:srgbClr val="FF0000"/>
              </a:solidFill>
            </a:endParaRPr>
          </a:p>
          <a:p>
            <a:pPr eaLnBrk="1" hangingPunct="1"/>
            <a:endParaRPr lang="sk-SK" sz="2800"/>
          </a:p>
          <a:p>
            <a:pPr eaLnBrk="1" hangingPunct="1"/>
            <a:endParaRPr lang="sk-SK" sz="2800"/>
          </a:p>
        </p:txBody>
      </p:sp>
    </p:spTree>
  </p:cSld>
  <p:clrMapOvr>
    <a:masterClrMapping/>
  </p:clrMapOvr>
  <p:transition spd="slow" advTm="20000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Profil č. 2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b="1"/>
              <a:t>Operátori skenerov</a:t>
            </a:r>
          </a:p>
          <a:p>
            <a:pPr eaLnBrk="1" hangingPunct="1"/>
            <a:r>
              <a:rPr lang="sk-SK"/>
              <a:t>Základné technické zručnosti</a:t>
            </a:r>
          </a:p>
          <a:p>
            <a:pPr eaLnBrk="1" hangingPunct="1"/>
            <a:r>
              <a:rPr lang="sk-SK"/>
              <a:t>Schopný zvládať prácu s vysokou úrovňou opakovania, schopnosť a učiť viesť ostatných</a:t>
            </a:r>
          </a:p>
          <a:p>
            <a:pPr eaLnBrk="1" hangingPunct="1"/>
            <a:r>
              <a:rPr lang="sk-SK"/>
              <a:t>Základy používania počítača, základná manipulácia s objektmi</a:t>
            </a:r>
          </a:p>
          <a:p>
            <a:pPr eaLnBrk="1" hangingPunct="1"/>
            <a:r>
              <a:rPr lang="sk-SK"/>
              <a:t>Dodržiava pravidlá inšpekcie súborov</a:t>
            </a:r>
          </a:p>
          <a:p>
            <a:pPr eaLnBrk="1" hangingPunct="1"/>
            <a:r>
              <a:rPr lang="sk-SK">
                <a:solidFill>
                  <a:srgbClr val="FF0000"/>
                </a:solidFill>
              </a:rPr>
              <a:t>1 pilotná prevádzka / 3-4 továreň</a:t>
            </a:r>
          </a:p>
        </p:txBody>
      </p:sp>
    </p:spTree>
  </p:cSld>
  <p:clrMapOvr>
    <a:masterClrMapping/>
  </p:clrMapOvr>
  <p:transition spd="slow" advTm="20000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Profil č. 3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b="1"/>
              <a:t>Úprava a manipulácia s obrazmi</a:t>
            </a:r>
          </a:p>
          <a:p>
            <a:pPr eaLnBrk="1" hangingPunct="1"/>
            <a:r>
              <a:rPr lang="sk-SK"/>
              <a:t>Schopný používať Photoshop, Quark Express</a:t>
            </a:r>
          </a:p>
          <a:p>
            <a:pPr eaLnBrk="1" hangingPunct="1"/>
            <a:r>
              <a:rPr lang="sk-SK"/>
              <a:t>Grafik, fotograf, polygraf a pod.</a:t>
            </a:r>
          </a:p>
          <a:p>
            <a:pPr eaLnBrk="1" hangingPunct="1"/>
            <a:r>
              <a:rPr lang="sk-SK"/>
              <a:t>Chápe rozloženie dokumentov</a:t>
            </a:r>
          </a:p>
          <a:p>
            <a:pPr eaLnBrk="1" hangingPunct="1"/>
            <a:r>
              <a:rPr lang="sk-SK"/>
              <a:t>Pokročilý používateľ PC (správa súborov a adresárov)</a:t>
            </a:r>
          </a:p>
          <a:p>
            <a:pPr eaLnBrk="1" hangingPunct="1"/>
            <a:r>
              <a:rPr lang="sk-SK"/>
              <a:t>Chápe pixely, farbu, formáty súborov</a:t>
            </a:r>
          </a:p>
          <a:p>
            <a:pPr eaLnBrk="1" hangingPunct="1"/>
            <a:r>
              <a:rPr lang="sk-SK">
                <a:solidFill>
                  <a:srgbClr val="FF0000"/>
                </a:solidFill>
              </a:rPr>
              <a:t>2-4 pilotná prevádzka / 4-8 továreň</a:t>
            </a:r>
          </a:p>
        </p:txBody>
      </p:sp>
    </p:spTree>
  </p:cSld>
  <p:clrMapOvr>
    <a:masterClrMapping/>
  </p:clrMapOvr>
  <p:transition spd="slow" advTm="20000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Profil č.4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b="1"/>
              <a:t>Štruktúrovanie textu</a:t>
            </a:r>
          </a:p>
          <a:p>
            <a:pPr eaLnBrk="1" hangingPunct="1">
              <a:lnSpc>
                <a:spcPct val="90000"/>
              </a:lnSpc>
            </a:pPr>
            <a:r>
              <a:rPr lang="sk-SK"/>
              <a:t>Rýchly strojopis</a:t>
            </a:r>
          </a:p>
          <a:p>
            <a:pPr eaLnBrk="1" hangingPunct="1">
              <a:lnSpc>
                <a:spcPct val="90000"/>
              </a:lnSpc>
            </a:pPr>
            <a:r>
              <a:rPr lang="sk-SK"/>
              <a:t>Triedenie súborov, kapitol, názvov, strán</a:t>
            </a:r>
          </a:p>
          <a:p>
            <a:pPr eaLnBrk="1" hangingPunct="1">
              <a:lnSpc>
                <a:spcPct val="90000"/>
              </a:lnSpc>
            </a:pPr>
            <a:r>
              <a:rPr lang="sk-SK"/>
              <a:t>Operátor na vstupe (zápise)</a:t>
            </a:r>
          </a:p>
          <a:p>
            <a:pPr eaLnBrk="1" hangingPunct="1">
              <a:lnSpc>
                <a:spcPct val="90000"/>
              </a:lnSpc>
            </a:pPr>
            <a:r>
              <a:rPr lang="sk-SK"/>
              <a:t>Ovláda softvér</a:t>
            </a:r>
          </a:p>
          <a:p>
            <a:pPr eaLnBrk="1" hangingPunct="1">
              <a:lnSpc>
                <a:spcPct val="90000"/>
              </a:lnSpc>
            </a:pPr>
            <a:r>
              <a:rPr lang="sk-SK"/>
              <a:t>Akceptuje opakujúcu sa prácu</a:t>
            </a:r>
          </a:p>
          <a:p>
            <a:pPr lvl="2" eaLnBrk="1" hangingPunct="1">
              <a:lnSpc>
                <a:spcPct val="90000"/>
              </a:lnSpc>
            </a:pPr>
            <a:r>
              <a:rPr lang="sk-SK"/>
              <a:t>1. úroveň - titul</a:t>
            </a:r>
          </a:p>
          <a:p>
            <a:pPr lvl="2" eaLnBrk="1" hangingPunct="1">
              <a:lnSpc>
                <a:spcPct val="90000"/>
              </a:lnSpc>
            </a:pPr>
            <a:r>
              <a:rPr lang="sk-SK"/>
              <a:t>2. úroveň – kapitola, vnútorný obsah</a:t>
            </a:r>
          </a:p>
          <a:p>
            <a:pPr eaLnBrk="1" hangingPunct="1">
              <a:lnSpc>
                <a:spcPct val="90000"/>
              </a:lnSpc>
            </a:pPr>
            <a:r>
              <a:rPr lang="sk-SK">
                <a:solidFill>
                  <a:srgbClr val="FF0000"/>
                </a:solidFill>
              </a:rPr>
              <a:t>1 pilotná prevádzka / 3-4 továreň</a:t>
            </a:r>
          </a:p>
        </p:txBody>
      </p:sp>
    </p:spTree>
  </p:cSld>
  <p:clrMapOvr>
    <a:masterClrMapping/>
  </p:clrMapOvr>
  <p:transition spd="slow" advTm="20000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Profil č.5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b="1"/>
              <a:t>Archivácia, agregácia</a:t>
            </a:r>
          </a:p>
          <a:p>
            <a:pPr eaLnBrk="1" hangingPunct="1"/>
            <a:r>
              <a:rPr lang="sk-SK"/>
              <a:t>Dokumetarista</a:t>
            </a:r>
          </a:p>
          <a:p>
            <a:pPr eaLnBrk="1" hangingPunct="1"/>
            <a:r>
              <a:rPr lang="sk-SK"/>
              <a:t>Vysoká úroveň skúseností s počítačmi</a:t>
            </a:r>
          </a:p>
          <a:p>
            <a:pPr eaLnBrk="1" hangingPunct="1"/>
            <a:r>
              <a:rPr lang="sk-SK"/>
              <a:t>Dobré zručnosti pri organizácii digitálnych údajov</a:t>
            </a:r>
          </a:p>
          <a:p>
            <a:pPr eaLnBrk="1" hangingPunct="1"/>
            <a:r>
              <a:rPr lang="sk-SK"/>
              <a:t>Pochopenie koncepcie digitálnej archivácie</a:t>
            </a:r>
          </a:p>
          <a:p>
            <a:pPr eaLnBrk="1" hangingPunct="1"/>
            <a:r>
              <a:rPr lang="sk-SK"/>
              <a:t>Napĺňanie digitálneho úložiska</a:t>
            </a:r>
          </a:p>
          <a:p>
            <a:pPr eaLnBrk="1" hangingPunct="1"/>
            <a:r>
              <a:rPr lang="sk-SK">
                <a:solidFill>
                  <a:srgbClr val="FF0000"/>
                </a:solidFill>
              </a:rPr>
              <a:t>6-9 pilotná prevádzka / 13-19 továreň</a:t>
            </a:r>
          </a:p>
        </p:txBody>
      </p:sp>
    </p:spTree>
  </p:cSld>
  <p:clrMapOvr>
    <a:masterClrMapping/>
  </p:clrMapOvr>
  <p:transition spd="slow" advTm="20000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sk-SK" sz="3600" b="1">
                <a:solidFill>
                  <a:srgbClr val="FF0000"/>
                </a:solidFill>
              </a:rPr>
              <a:t>Významné znaky </a:t>
            </a:r>
            <a:r>
              <a:rPr lang="en-US" sz="3600" b="1">
                <a:solidFill>
                  <a:srgbClr val="FF0000"/>
                </a:solidFill>
              </a:rPr>
              <a:t>Digitizing Line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/>
          </a:p>
          <a:p>
            <a:pPr eaLnBrk="1" hangingPunct="1">
              <a:lnSpc>
                <a:spcPct val="90000"/>
              </a:lnSpc>
            </a:pPr>
            <a:r>
              <a:rPr lang="en-US" sz="2800"/>
              <a:t>Integr</a:t>
            </a:r>
            <a:r>
              <a:rPr lang="sk-SK" sz="2800"/>
              <a:t>uje špičkovú kvalitu skenerov</a:t>
            </a:r>
            <a:r>
              <a:rPr lang="en-US" sz="2800"/>
              <a:t> i2S </a:t>
            </a:r>
            <a:r>
              <a:rPr lang="sk-SK" sz="2800"/>
              <a:t>a ponúka obraz vo veľkosti od </a:t>
            </a:r>
            <a:r>
              <a:rPr lang="en-US" sz="2800" b="1"/>
              <a:t>70 to 112 Mega Pixel</a:t>
            </a:r>
            <a:r>
              <a:rPr lang="sk-SK" sz="2800" b="1"/>
              <a:t>ov </a:t>
            </a:r>
            <a:r>
              <a:rPr lang="en-US" sz="2800" b="1"/>
              <a:t>optic</a:t>
            </a:r>
            <a:r>
              <a:rPr lang="sk-SK" sz="2800" b="1"/>
              <a:t>kej kvality</a:t>
            </a:r>
            <a:endParaRPr lang="en-US" sz="2800" b="1"/>
          </a:p>
          <a:p>
            <a:pPr eaLnBrk="1" hangingPunct="1">
              <a:lnSpc>
                <a:spcPct val="90000"/>
              </a:lnSpc>
            </a:pPr>
            <a:endParaRPr lang="sk-SK" sz="2800"/>
          </a:p>
          <a:p>
            <a:pPr eaLnBrk="1" hangingPunct="1">
              <a:lnSpc>
                <a:spcPct val="90000"/>
              </a:lnSpc>
            </a:pPr>
            <a:r>
              <a:rPr lang="sk-SK" sz="2800"/>
              <a:t>Prispôsobené pre staré i súčasné knihy, certifikované expertami z oblasti ochrany kníh</a:t>
            </a:r>
          </a:p>
          <a:p>
            <a:pPr eaLnBrk="1" hangingPunct="1">
              <a:lnSpc>
                <a:spcPct val="90000"/>
              </a:lnSpc>
            </a:pPr>
            <a:endParaRPr lang="sk-SK" sz="2800"/>
          </a:p>
          <a:p>
            <a:pPr eaLnBrk="1" hangingPunct="1">
              <a:lnSpc>
                <a:spcPct val="90000"/>
              </a:lnSpc>
            </a:pPr>
            <a:r>
              <a:rPr lang="sk-SK" sz="2800"/>
              <a:t>Spracúva knihy s rôznou hrúbkou papiera, textúrou a pórovitosťou</a:t>
            </a:r>
          </a:p>
        </p:txBody>
      </p:sp>
      <p:pic>
        <p:nvPicPr>
          <p:cNvPr id="8196" name="Picture 4" descr="Pages_tur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589588"/>
            <a:ext cx="1306512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Počty ľudí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>
                <a:solidFill>
                  <a:srgbClr val="FF0000"/>
                </a:solidFill>
              </a:rPr>
              <a:t>1 pilotná prevádzka / 3-4 továreň</a:t>
            </a:r>
          </a:p>
          <a:p>
            <a:pPr eaLnBrk="1" hangingPunct="1"/>
            <a:r>
              <a:rPr lang="sk-SK">
                <a:solidFill>
                  <a:srgbClr val="FF0000"/>
                </a:solidFill>
              </a:rPr>
              <a:t>1 pilotná prevádzka / 3-4 továreň</a:t>
            </a:r>
          </a:p>
          <a:p>
            <a:pPr eaLnBrk="1" hangingPunct="1"/>
            <a:r>
              <a:rPr lang="sk-SK">
                <a:solidFill>
                  <a:srgbClr val="FF0000"/>
                </a:solidFill>
              </a:rPr>
              <a:t>2-4 pilotná prevádzka / 4-8 továreň</a:t>
            </a:r>
          </a:p>
          <a:p>
            <a:pPr eaLnBrk="1" hangingPunct="1"/>
            <a:r>
              <a:rPr lang="sk-SK">
                <a:solidFill>
                  <a:srgbClr val="FF0000"/>
                </a:solidFill>
              </a:rPr>
              <a:t>1 pilotná prevádzka / 3-4 továreň</a:t>
            </a:r>
          </a:p>
          <a:p>
            <a:pPr eaLnBrk="1" hangingPunct="1"/>
            <a:r>
              <a:rPr lang="sk-SK">
                <a:solidFill>
                  <a:srgbClr val="FF0000"/>
                </a:solidFill>
              </a:rPr>
              <a:t>6-9 pilotná prevádzka / 13-19 továreň</a:t>
            </a:r>
          </a:p>
          <a:p>
            <a:pPr eaLnBrk="1" hangingPunct="1">
              <a:buFontTx/>
              <a:buNone/>
            </a:pPr>
            <a:endParaRPr lang="sk-SK"/>
          </a:p>
          <a:p>
            <a:pPr eaLnBrk="1" hangingPunct="1">
              <a:buFontTx/>
              <a:buNone/>
            </a:pPr>
            <a:r>
              <a:rPr lang="sk-SK" b="1">
                <a:solidFill>
                  <a:srgbClr val="0000FF"/>
                </a:solidFill>
              </a:rPr>
              <a:t>11-16 pilotná prevádzka / 26-39 továreň</a:t>
            </a:r>
          </a:p>
        </p:txBody>
      </p:sp>
    </p:spTree>
  </p:cSld>
  <p:clrMapOvr>
    <a:masterClrMapping/>
  </p:clrMapOvr>
  <p:transition spd="slow" advTm="20000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tabLst>
                <a:tab pos="6997700" algn="l"/>
              </a:tabLst>
            </a:pPr>
            <a:r>
              <a:rPr lang="sk-SK" sz="3200" b="1">
                <a:solidFill>
                  <a:srgbClr val="FF0000"/>
                </a:solidFill>
              </a:rPr>
              <a:t>Projekt škálovateľnej architektúry</a:t>
            </a:r>
            <a:r>
              <a:rPr lang="en-US" sz="3200" b="1">
                <a:solidFill>
                  <a:srgbClr val="FF0000"/>
                </a:solidFill>
              </a:rPr>
              <a:t>	1/2</a:t>
            </a:r>
          </a:p>
        </p:txBody>
      </p:sp>
      <p:graphicFrame>
        <p:nvGraphicFramePr>
          <p:cNvPr id="1026" name="Object 6">
            <a:hlinkClick r:id="" action="ppaction://ole?verb=0"/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395288" y="2205038"/>
          <a:ext cx="8350250" cy="399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16466667" imgH="8019048" progId="AcroExch.Document.7">
                  <p:embed/>
                </p:oleObj>
              </mc:Choice>
              <mc:Fallback>
                <p:oleObj name="Acrobat Document" r:id="rId3" imgW="16466667" imgH="8019048" progId="AcroExch.Document.7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205038"/>
                        <a:ext cx="8350250" cy="3995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7"/>
          <p:cNvSpPr txBox="1">
            <a:spLocks noChangeArrowheads="1"/>
          </p:cNvSpPr>
          <p:nvPr/>
        </p:nvSpPr>
        <p:spPr bwMode="auto">
          <a:xfrm>
            <a:off x="971550" y="1268413"/>
            <a:ext cx="76327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k-SK" sz="2000"/>
              <a:t>Škálovateľnosť (štruktúra) toku dát je podstatná. Musí byť organizovaná starostlivo, aby sa zabezpečila plynulosť.</a:t>
            </a:r>
            <a:r>
              <a:rPr lang="sk-SK" sz="2800"/>
              <a:t> </a:t>
            </a:r>
            <a:endParaRPr lang="en-US" sz="2800"/>
          </a:p>
        </p:txBody>
      </p:sp>
    </p:spTree>
  </p:cSld>
  <p:clrMapOvr>
    <a:masterClrMapping/>
  </p:clrMapOvr>
  <p:transition spd="slow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4"/>
          <p:cNvSpPr>
            <a:spLocks noChangeArrowheads="1"/>
          </p:cNvSpPr>
          <p:nvPr/>
        </p:nvSpPr>
        <p:spPr bwMode="auto">
          <a:xfrm>
            <a:off x="2411413" y="2852738"/>
            <a:ext cx="865187" cy="31686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6867" name="Rectangle 55"/>
          <p:cNvSpPr>
            <a:spLocks noChangeArrowheads="1"/>
          </p:cNvSpPr>
          <p:nvPr/>
        </p:nvSpPr>
        <p:spPr bwMode="auto">
          <a:xfrm>
            <a:off x="3419475" y="2852738"/>
            <a:ext cx="865188" cy="31686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6868" name="Rectangle 56"/>
          <p:cNvSpPr>
            <a:spLocks noChangeArrowheads="1"/>
          </p:cNvSpPr>
          <p:nvPr/>
        </p:nvSpPr>
        <p:spPr bwMode="auto">
          <a:xfrm>
            <a:off x="4427538" y="2852738"/>
            <a:ext cx="865187" cy="31686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6869" name="Rectangle 57"/>
          <p:cNvSpPr>
            <a:spLocks noChangeArrowheads="1"/>
          </p:cNvSpPr>
          <p:nvPr/>
        </p:nvSpPr>
        <p:spPr bwMode="auto">
          <a:xfrm>
            <a:off x="5435600" y="2852738"/>
            <a:ext cx="865188" cy="31686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6672" name="Oval 48"/>
          <p:cNvSpPr>
            <a:spLocks noChangeArrowheads="1"/>
          </p:cNvSpPr>
          <p:nvPr/>
        </p:nvSpPr>
        <p:spPr bwMode="auto">
          <a:xfrm>
            <a:off x="3276600" y="2492375"/>
            <a:ext cx="1146175" cy="754063"/>
          </a:xfrm>
          <a:prstGeom prst="ellipse">
            <a:avLst/>
          </a:prstGeom>
          <a:noFill/>
          <a:ln w="635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6675" name="Oval 51"/>
          <p:cNvSpPr>
            <a:spLocks noChangeArrowheads="1"/>
          </p:cNvSpPr>
          <p:nvPr/>
        </p:nvSpPr>
        <p:spPr bwMode="auto">
          <a:xfrm>
            <a:off x="4356100" y="2492375"/>
            <a:ext cx="935038" cy="754063"/>
          </a:xfrm>
          <a:prstGeom prst="ellipse">
            <a:avLst/>
          </a:prstGeom>
          <a:noFill/>
          <a:ln w="63500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36872" name="Oval 4"/>
          <p:cNvSpPr>
            <a:spLocks noChangeArrowheads="1"/>
          </p:cNvSpPr>
          <p:nvPr/>
        </p:nvSpPr>
        <p:spPr bwMode="auto">
          <a:xfrm>
            <a:off x="1979613" y="2492375"/>
            <a:ext cx="1435100" cy="792163"/>
          </a:xfrm>
          <a:prstGeom prst="ellips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36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tabLst>
                <a:tab pos="6992938" algn="l"/>
              </a:tabLst>
            </a:pPr>
            <a:r>
              <a:rPr lang="sk-SK" sz="2000" b="1">
                <a:solidFill>
                  <a:schemeClr val="tx1"/>
                </a:solidFill>
              </a:rPr>
              <a:t>Projekt škálovateľnej architektúry digitalizácie v SNK</a:t>
            </a:r>
            <a:r>
              <a:rPr lang="en-US" sz="2800" b="1">
                <a:solidFill>
                  <a:schemeClr val="tx1"/>
                </a:solidFill>
              </a:rPr>
              <a:t>	</a:t>
            </a:r>
            <a:endParaRPr lang="en-US" sz="2800">
              <a:solidFill>
                <a:schemeClr val="tx1"/>
              </a:solidFill>
              <a:latin typeface="ASSY" pitchFamily="2" charset="0"/>
            </a:endParaRPr>
          </a:p>
        </p:txBody>
      </p:sp>
      <p:sp>
        <p:nvSpPr>
          <p:cNvPr id="36874" name="Text Box 6"/>
          <p:cNvSpPr txBox="1">
            <a:spLocks noChangeArrowheads="1"/>
          </p:cNvSpPr>
          <p:nvPr/>
        </p:nvSpPr>
        <p:spPr bwMode="auto">
          <a:xfrm>
            <a:off x="3419475" y="2636838"/>
            <a:ext cx="7747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sk-SK" sz="1200"/>
              <a:t>Úprava obrazu</a:t>
            </a:r>
            <a:endParaRPr lang="en-US" sz="1200"/>
          </a:p>
        </p:txBody>
      </p:sp>
      <p:sp>
        <p:nvSpPr>
          <p:cNvPr id="36875" name="Text Box 7"/>
          <p:cNvSpPr txBox="1">
            <a:spLocks noChangeArrowheads="1"/>
          </p:cNvSpPr>
          <p:nvPr/>
        </p:nvSpPr>
        <p:spPr bwMode="auto">
          <a:xfrm>
            <a:off x="2195513" y="2636838"/>
            <a:ext cx="86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sk-SK" sz="1200"/>
              <a:t>Skenovanie</a:t>
            </a:r>
            <a:endParaRPr lang="en-US" sz="1200"/>
          </a:p>
        </p:txBody>
      </p:sp>
      <p:sp>
        <p:nvSpPr>
          <p:cNvPr id="36876" name="Oval 8"/>
          <p:cNvSpPr>
            <a:spLocks noChangeArrowheads="1"/>
          </p:cNvSpPr>
          <p:nvPr/>
        </p:nvSpPr>
        <p:spPr bwMode="auto">
          <a:xfrm>
            <a:off x="5148263" y="2492375"/>
            <a:ext cx="1295400" cy="754063"/>
          </a:xfrm>
          <a:prstGeom prst="ellips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36877" name="Text Box 9"/>
          <p:cNvSpPr txBox="1">
            <a:spLocks noChangeArrowheads="1"/>
          </p:cNvSpPr>
          <p:nvPr/>
        </p:nvSpPr>
        <p:spPr bwMode="auto">
          <a:xfrm>
            <a:off x="5292725" y="2565400"/>
            <a:ext cx="101123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sk-SK" sz="1200"/>
              <a:t>Klasifikácie</a:t>
            </a:r>
          </a:p>
          <a:p>
            <a:pPr algn="ctr" eaLnBrk="0" hangingPunct="0"/>
            <a:r>
              <a:rPr lang="en-US" sz="1200"/>
              <a:t>Index</a:t>
            </a:r>
            <a:r>
              <a:rPr lang="sk-SK" sz="1200"/>
              <a:t>ovanie</a:t>
            </a:r>
            <a:r>
              <a:rPr lang="en-US" sz="1200"/>
              <a:t> </a:t>
            </a:r>
            <a:r>
              <a:rPr lang="sk-SK" sz="1200"/>
              <a:t>Štruktúrovanie</a:t>
            </a:r>
          </a:p>
          <a:p>
            <a:pPr algn="ctr" eaLnBrk="0" hangingPunct="0"/>
            <a:endParaRPr lang="en-US" sz="1200"/>
          </a:p>
        </p:txBody>
      </p:sp>
      <p:sp>
        <p:nvSpPr>
          <p:cNvPr id="36878" name="Text Box 11"/>
          <p:cNvSpPr txBox="1">
            <a:spLocks noChangeArrowheads="1"/>
          </p:cNvSpPr>
          <p:nvPr/>
        </p:nvSpPr>
        <p:spPr bwMode="auto">
          <a:xfrm>
            <a:off x="4467225" y="2649538"/>
            <a:ext cx="681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en-US" sz="1200"/>
              <a:t>OCR</a:t>
            </a:r>
          </a:p>
        </p:txBody>
      </p:sp>
      <p:sp>
        <p:nvSpPr>
          <p:cNvPr id="36879" name="Oval 12"/>
          <p:cNvSpPr>
            <a:spLocks noChangeArrowheads="1"/>
          </p:cNvSpPr>
          <p:nvPr/>
        </p:nvSpPr>
        <p:spPr bwMode="auto">
          <a:xfrm>
            <a:off x="6372225" y="2492375"/>
            <a:ext cx="1146175" cy="754063"/>
          </a:xfrm>
          <a:prstGeom prst="ellips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36880" name="Text Box 13"/>
          <p:cNvSpPr txBox="1">
            <a:spLocks noChangeArrowheads="1"/>
          </p:cNvSpPr>
          <p:nvPr/>
        </p:nvSpPr>
        <p:spPr bwMode="auto">
          <a:xfrm>
            <a:off x="6511925" y="2649538"/>
            <a:ext cx="9398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en-US" sz="1200"/>
              <a:t>Online</a:t>
            </a:r>
          </a:p>
          <a:p>
            <a:pPr algn="ctr" eaLnBrk="0" hangingPunct="0"/>
            <a:r>
              <a:rPr lang="sk-SK" sz="1200"/>
              <a:t>publikovanie</a:t>
            </a:r>
            <a:endParaRPr lang="en-US" sz="1200"/>
          </a:p>
        </p:txBody>
      </p:sp>
      <p:pic>
        <p:nvPicPr>
          <p:cNvPr id="3688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0313" y="2343150"/>
            <a:ext cx="80962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82" name="Text Box 15"/>
          <p:cNvSpPr txBox="1">
            <a:spLocks noChangeArrowheads="1"/>
          </p:cNvSpPr>
          <p:nvPr/>
        </p:nvSpPr>
        <p:spPr bwMode="auto">
          <a:xfrm>
            <a:off x="1212850" y="3306763"/>
            <a:ext cx="9271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en-US" b="1"/>
              <a:t>Pap</a:t>
            </a:r>
            <a:r>
              <a:rPr lang="sk-SK" b="1"/>
              <a:t>ierový</a:t>
            </a:r>
            <a:endParaRPr lang="en-US" b="1"/>
          </a:p>
          <a:p>
            <a:pPr algn="ctr" eaLnBrk="0" hangingPunct="0"/>
            <a:r>
              <a:rPr lang="sk-SK" b="1"/>
              <a:t>obsah</a:t>
            </a:r>
            <a:endParaRPr lang="en-US" b="1"/>
          </a:p>
        </p:txBody>
      </p:sp>
      <p:sp>
        <p:nvSpPr>
          <p:cNvPr id="36883" name="Text Box 16"/>
          <p:cNvSpPr txBox="1">
            <a:spLocks noChangeArrowheads="1"/>
          </p:cNvSpPr>
          <p:nvPr/>
        </p:nvSpPr>
        <p:spPr bwMode="auto">
          <a:xfrm>
            <a:off x="7580313" y="3306763"/>
            <a:ext cx="9271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en-US" b="1"/>
              <a:t>Digit</a:t>
            </a:r>
            <a:r>
              <a:rPr lang="sk-SK" b="1"/>
              <a:t>álny</a:t>
            </a:r>
            <a:endParaRPr lang="en-US" b="1"/>
          </a:p>
          <a:p>
            <a:pPr algn="ctr" eaLnBrk="0" hangingPunct="0"/>
            <a:r>
              <a:rPr lang="sk-SK" b="1"/>
              <a:t>obsah</a:t>
            </a:r>
            <a:endParaRPr lang="en-US" b="1"/>
          </a:p>
        </p:txBody>
      </p:sp>
      <p:pic>
        <p:nvPicPr>
          <p:cNvPr id="36884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2614613"/>
            <a:ext cx="1100137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5" name="Picture 24" descr="xag0223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1575" y="5157788"/>
            <a:ext cx="7620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6" name="Picture 25" descr="xag0223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5157788"/>
            <a:ext cx="7620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7" name="Picture 26" descr="xag0223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5157788"/>
            <a:ext cx="7620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8" name="Picture 27" descr="xag0223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5157788"/>
            <a:ext cx="7620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89" name="Line 29"/>
          <p:cNvSpPr>
            <a:spLocks noChangeShapeType="1"/>
          </p:cNvSpPr>
          <p:nvPr/>
        </p:nvSpPr>
        <p:spPr bwMode="auto">
          <a:xfrm flipV="1">
            <a:off x="1692275" y="2062163"/>
            <a:ext cx="0" cy="358775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36890" name="Line 30"/>
          <p:cNvSpPr>
            <a:spLocks noChangeShapeType="1"/>
          </p:cNvSpPr>
          <p:nvPr/>
        </p:nvSpPr>
        <p:spPr bwMode="auto">
          <a:xfrm flipV="1">
            <a:off x="7812088" y="2060575"/>
            <a:ext cx="0" cy="358775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36891" name="Line 31"/>
          <p:cNvSpPr>
            <a:spLocks noChangeShapeType="1"/>
          </p:cNvSpPr>
          <p:nvPr/>
        </p:nvSpPr>
        <p:spPr bwMode="auto">
          <a:xfrm flipV="1">
            <a:off x="2627313" y="2060575"/>
            <a:ext cx="0" cy="358775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36892" name="Line 32"/>
          <p:cNvSpPr>
            <a:spLocks noChangeShapeType="1"/>
          </p:cNvSpPr>
          <p:nvPr/>
        </p:nvSpPr>
        <p:spPr bwMode="auto">
          <a:xfrm flipV="1">
            <a:off x="3851275" y="2060575"/>
            <a:ext cx="0" cy="358775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36893" name="Line 33"/>
          <p:cNvSpPr>
            <a:spLocks noChangeShapeType="1"/>
          </p:cNvSpPr>
          <p:nvPr/>
        </p:nvSpPr>
        <p:spPr bwMode="auto">
          <a:xfrm flipV="1">
            <a:off x="4787900" y="2060575"/>
            <a:ext cx="0" cy="358775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36894" name="Line 35"/>
          <p:cNvSpPr>
            <a:spLocks noChangeShapeType="1"/>
          </p:cNvSpPr>
          <p:nvPr/>
        </p:nvSpPr>
        <p:spPr bwMode="auto">
          <a:xfrm flipV="1">
            <a:off x="5795963" y="2060575"/>
            <a:ext cx="0" cy="358775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36895" name="Line 36"/>
          <p:cNvSpPr>
            <a:spLocks noChangeShapeType="1"/>
          </p:cNvSpPr>
          <p:nvPr/>
        </p:nvSpPr>
        <p:spPr bwMode="auto">
          <a:xfrm flipV="1">
            <a:off x="6877050" y="2062163"/>
            <a:ext cx="0" cy="358775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36896" name="Line 37"/>
          <p:cNvSpPr>
            <a:spLocks noChangeShapeType="1"/>
          </p:cNvSpPr>
          <p:nvPr/>
        </p:nvSpPr>
        <p:spPr bwMode="auto">
          <a:xfrm>
            <a:off x="1692275" y="2060575"/>
            <a:ext cx="6119813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36897" name="Text Box 38"/>
          <p:cNvSpPr txBox="1">
            <a:spLocks noChangeArrowheads="1"/>
          </p:cNvSpPr>
          <p:nvPr/>
        </p:nvSpPr>
        <p:spPr bwMode="auto">
          <a:xfrm>
            <a:off x="2843213" y="1700213"/>
            <a:ext cx="4033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sk-SK" b="1"/>
              <a:t>Pracovný postup</a:t>
            </a:r>
            <a:r>
              <a:rPr lang="en-US" b="1"/>
              <a:t> a</a:t>
            </a:r>
            <a:r>
              <a:rPr lang="sk-SK" b="1"/>
              <a:t> manažment súborov</a:t>
            </a:r>
            <a:endParaRPr lang="en-US" b="1"/>
          </a:p>
        </p:txBody>
      </p:sp>
      <p:sp>
        <p:nvSpPr>
          <p:cNvPr id="36898" name="Text Box 39"/>
          <p:cNvSpPr txBox="1">
            <a:spLocks noChangeArrowheads="1"/>
          </p:cNvSpPr>
          <p:nvPr/>
        </p:nvSpPr>
        <p:spPr bwMode="auto">
          <a:xfrm>
            <a:off x="6732588" y="5156200"/>
            <a:ext cx="19431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hangingPunct="0"/>
            <a:r>
              <a:rPr lang="sk-SK" sz="2400" b="1"/>
              <a:t>Automatické</a:t>
            </a:r>
            <a:endParaRPr lang="en-US" sz="2400" b="1"/>
          </a:p>
          <a:p>
            <a:pPr algn="l" eaLnBrk="0" hangingPunct="0"/>
            <a:r>
              <a:rPr lang="sk-SK" sz="2400" b="1"/>
              <a:t>spracovanie</a:t>
            </a:r>
            <a:endParaRPr lang="en-US" sz="2400" b="1"/>
          </a:p>
        </p:txBody>
      </p:sp>
      <p:sp>
        <p:nvSpPr>
          <p:cNvPr id="36899" name="Text Box 40"/>
          <p:cNvSpPr txBox="1">
            <a:spLocks noChangeArrowheads="1"/>
          </p:cNvSpPr>
          <p:nvPr/>
        </p:nvSpPr>
        <p:spPr bwMode="auto">
          <a:xfrm>
            <a:off x="6732588" y="4003675"/>
            <a:ext cx="19431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hangingPunct="0"/>
            <a:r>
              <a:rPr lang="sk-SK" sz="2400" b="1"/>
              <a:t>Škálovateľné</a:t>
            </a:r>
          </a:p>
          <a:p>
            <a:pPr algn="l" eaLnBrk="0" hangingPunct="0"/>
            <a:r>
              <a:rPr lang="sk-SK" sz="2400" b="1"/>
              <a:t>kapacity</a:t>
            </a:r>
            <a:endParaRPr lang="en-US" sz="2400" b="1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68903E-6 L 0.00018 0.2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6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21795 L 0.00018 -0.0025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66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68903E-6 L 0.00035 0.1129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66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11291 L 0.00017 -0.0023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66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72" grpId="0" animBg="1"/>
      <p:bldP spid="26672" grpId="1" animBg="1"/>
      <p:bldP spid="26675" grpId="0" animBg="1"/>
      <p:bldP spid="26675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tabLst>
                <a:tab pos="6992938" algn="l"/>
              </a:tabLst>
            </a:pPr>
            <a:r>
              <a:rPr lang="sk-SK" sz="3200" b="1">
                <a:solidFill>
                  <a:srgbClr val="FF0000"/>
                </a:solidFill>
              </a:rPr>
              <a:t>Projekt procesu</a:t>
            </a:r>
            <a:r>
              <a:rPr lang="en-US" sz="3200" b="1">
                <a:solidFill>
                  <a:srgbClr val="FF0000"/>
                </a:solidFill>
              </a:rPr>
              <a:t>	1/2</a:t>
            </a:r>
          </a:p>
        </p:txBody>
      </p:sp>
      <p:graphicFrame>
        <p:nvGraphicFramePr>
          <p:cNvPr id="2050" name="Object 4">
            <a:hlinkClick r:id="" action="ppaction://ole?verb=0"/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395537" y="1052735"/>
          <a:ext cx="8051552" cy="5618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8019048" imgH="5668166" progId="AcroExch.Document.7">
                  <p:embed/>
                </p:oleObj>
              </mc:Choice>
              <mc:Fallback>
                <p:oleObj name="Acrobat Document" r:id="rId3" imgW="8019048" imgH="5668166" progId="AcroExch.Document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7" y="1052735"/>
                        <a:ext cx="8051552" cy="56189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sk-SK" sz="2800" b="1">
                <a:solidFill>
                  <a:srgbClr val="FF0000"/>
                </a:solidFill>
              </a:rPr>
              <a:t>Príprava organizácie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800">
                <a:solidFill>
                  <a:srgbClr val="0000FF"/>
                </a:solidFill>
              </a:rPr>
              <a:t>Výrobný manažér </a:t>
            </a:r>
            <a:endParaRPr lang="en-US" sz="2800">
              <a:solidFill>
                <a:srgbClr val="0000FF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sk-SK" sz="2000"/>
              <a:t>Stará sa o výrobný personál a zdroje</a:t>
            </a:r>
            <a:endParaRPr lang="en-US" sz="2000"/>
          </a:p>
          <a:p>
            <a:pPr lvl="2" eaLnBrk="1" hangingPunct="1">
              <a:lnSpc>
                <a:spcPct val="90000"/>
              </a:lnSpc>
            </a:pPr>
            <a:r>
              <a:rPr lang="sk-SK" sz="2800">
                <a:solidFill>
                  <a:srgbClr val="33CC33"/>
                </a:solidFill>
              </a:rPr>
              <a:t>Procesný inžinier</a:t>
            </a:r>
            <a:endParaRPr lang="en-US" sz="2800">
              <a:solidFill>
                <a:srgbClr val="33CC33"/>
              </a:solidFill>
            </a:endParaRPr>
          </a:p>
          <a:p>
            <a:pPr lvl="3" eaLnBrk="1" hangingPunct="1">
              <a:lnSpc>
                <a:spcPct val="90000"/>
              </a:lnSpc>
            </a:pPr>
            <a:r>
              <a:rPr lang="sk-SK"/>
              <a:t>Stará sa o výrobné procesy a priepustnosť systému</a:t>
            </a:r>
            <a:endParaRPr lang="en-US"/>
          </a:p>
          <a:p>
            <a:pPr lvl="2" eaLnBrk="1" hangingPunct="1">
              <a:lnSpc>
                <a:spcPct val="90000"/>
              </a:lnSpc>
            </a:pPr>
            <a:r>
              <a:rPr lang="sk-SK" sz="2800">
                <a:solidFill>
                  <a:srgbClr val="33CC33"/>
                </a:solidFill>
              </a:rPr>
              <a:t>Systémový inžinier</a:t>
            </a:r>
            <a:endParaRPr lang="en-US" sz="2800">
              <a:solidFill>
                <a:srgbClr val="33CC33"/>
              </a:solidFill>
            </a:endParaRPr>
          </a:p>
          <a:p>
            <a:pPr lvl="3" eaLnBrk="1" hangingPunct="1">
              <a:lnSpc>
                <a:spcPct val="90000"/>
              </a:lnSpc>
            </a:pPr>
            <a:r>
              <a:rPr lang="sk-SK"/>
              <a:t>Stará sa o IKT</a:t>
            </a:r>
            <a:endParaRPr lang="en-US"/>
          </a:p>
          <a:p>
            <a:pPr lvl="2" eaLnBrk="1" hangingPunct="1">
              <a:lnSpc>
                <a:spcPct val="90000"/>
              </a:lnSpc>
            </a:pPr>
            <a:r>
              <a:rPr lang="en-US" sz="2800">
                <a:solidFill>
                  <a:srgbClr val="33CC33"/>
                </a:solidFill>
              </a:rPr>
              <a:t>Digit</a:t>
            </a:r>
            <a:r>
              <a:rPr lang="sk-SK" sz="2800">
                <a:solidFill>
                  <a:srgbClr val="33CC33"/>
                </a:solidFill>
              </a:rPr>
              <a:t>alizačný expert</a:t>
            </a:r>
            <a:endParaRPr lang="en-US" sz="2800">
              <a:solidFill>
                <a:srgbClr val="33CC33"/>
              </a:solidFill>
            </a:endParaRPr>
          </a:p>
          <a:p>
            <a:pPr lvl="3" eaLnBrk="1" hangingPunct="1">
              <a:lnSpc>
                <a:spcPct val="90000"/>
              </a:lnSpc>
            </a:pPr>
            <a:r>
              <a:rPr lang="sk-SK"/>
              <a:t>Stará sa o dodržiavanie štandardov, implementáciu najlepších skúseností a riešení a kvalitu</a:t>
            </a:r>
            <a:endParaRPr lang="en-US"/>
          </a:p>
          <a:p>
            <a:pPr lvl="2" eaLnBrk="1" hangingPunct="1">
              <a:lnSpc>
                <a:spcPct val="90000"/>
              </a:lnSpc>
            </a:pPr>
            <a:r>
              <a:rPr lang="sk-SK" sz="2800">
                <a:solidFill>
                  <a:srgbClr val="33CC33"/>
                </a:solidFill>
              </a:rPr>
              <a:t>Kontrola výroby</a:t>
            </a:r>
            <a:endParaRPr lang="en-US" sz="2800">
              <a:solidFill>
                <a:srgbClr val="33CC33"/>
              </a:solidFill>
            </a:endParaRPr>
          </a:p>
          <a:p>
            <a:pPr lvl="3" eaLnBrk="1" hangingPunct="1">
              <a:lnSpc>
                <a:spcPct val="90000"/>
              </a:lnSpc>
            </a:pPr>
            <a:r>
              <a:rPr lang="sk-SK"/>
              <a:t>Stará sa o operátorov a výrobu 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800">
                <a:solidFill>
                  <a:srgbClr val="FF9900"/>
                </a:solidFill>
              </a:rPr>
              <a:t>Oper</a:t>
            </a:r>
            <a:r>
              <a:rPr lang="sk-SK" sz="2800">
                <a:solidFill>
                  <a:srgbClr val="FF9900"/>
                </a:solidFill>
              </a:rPr>
              <a:t>átori</a:t>
            </a:r>
            <a:r>
              <a:rPr lang="en-US" sz="1400"/>
              <a:t> (</a:t>
            </a:r>
            <a:r>
              <a:rPr lang="sk-SK" sz="1400"/>
              <a:t>pozri nasledujúcu stranu)</a:t>
            </a:r>
            <a:endParaRPr lang="en-US" sz="140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2413" y="1125538"/>
            <a:ext cx="3811587" cy="5183187"/>
          </a:xfrm>
        </p:spPr>
        <p:txBody>
          <a:bodyPr/>
          <a:lstStyle/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</p:txBody>
      </p:sp>
    </p:spTree>
  </p:cSld>
  <p:clrMapOvr>
    <a:masterClrMapping/>
  </p:clrMapOvr>
  <p:transition spd="slow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tabLst>
                <a:tab pos="6818313" algn="l"/>
              </a:tabLst>
            </a:pPr>
            <a:r>
              <a:rPr lang="sk-SK" sz="1600" b="1">
                <a:solidFill>
                  <a:schemeClr val="tx1"/>
                </a:solidFill>
              </a:rPr>
              <a:t>Dimenzovanie digitálnej fabriky</a:t>
            </a:r>
            <a:r>
              <a:rPr lang="en-US" sz="1600" b="1">
                <a:solidFill>
                  <a:schemeClr val="tx1"/>
                </a:solidFill>
              </a:rPr>
              <a:t> </a:t>
            </a:r>
            <a:r>
              <a:rPr lang="sk-SK" sz="1600" b="1">
                <a:solidFill>
                  <a:schemeClr val="tx1"/>
                </a:solidFill>
              </a:rPr>
              <a:t>v SNK</a:t>
            </a:r>
            <a:r>
              <a:rPr lang="en-US" sz="1600" b="1">
                <a:solidFill>
                  <a:schemeClr val="tx1"/>
                </a:solidFill>
              </a:rPr>
              <a:t> Books</a:t>
            </a:r>
          </a:p>
        </p:txBody>
      </p:sp>
      <p:graphicFrame>
        <p:nvGraphicFramePr>
          <p:cNvPr id="73507" name="Group 803"/>
          <p:cNvGraphicFramePr>
            <a:graphicFrameLocks noGrp="1"/>
          </p:cNvGraphicFramePr>
          <p:nvPr/>
        </p:nvGraphicFramePr>
        <p:xfrm>
          <a:off x="971550" y="1484313"/>
          <a:ext cx="7488238" cy="4716465"/>
        </p:xfrm>
        <a:graphic>
          <a:graphicData uri="http://schemas.openxmlformats.org/drawingml/2006/table">
            <a:tbl>
              <a:tblPr/>
              <a:tblGrid>
                <a:gridCol w="444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Hard</a:t>
                      </a:r>
                      <a:r>
                        <a:rPr kumimoji="0" lang="sk-SK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vér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automatic</a:t>
                      </a:r>
                      <a:r>
                        <a:rPr kumimoji="0" lang="sk-S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ký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sk-S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knižný skener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ručný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sk-S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knižný skener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pracovné stanice na spracovanie obrazu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OCR server</a:t>
                      </a:r>
                      <a:r>
                        <a:rPr kumimoji="0" lang="sk-S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pracovné stanice administrátora a na indexovanie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k-SK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Ľudia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r>
                        <a:rPr kumimoji="0" lang="sk-SK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/36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</a:t>
                      </a:r>
                      <a:r>
                        <a:rPr kumimoji="0" lang="sk-S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á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tor</a:t>
                      </a:r>
                      <a:r>
                        <a:rPr kumimoji="0" lang="sk-S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</a:t>
                      </a:r>
                      <a:r>
                        <a:rPr kumimoji="0" lang="sk-S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preberá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 pripravuje + skenuje + kontroluje knih</a:t>
                      </a:r>
                      <a:r>
                        <a:rPr kumimoji="0" lang="sk-S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y)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oper</a:t>
                      </a:r>
                      <a:r>
                        <a:rPr kumimoji="0" lang="sk-S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átori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(image enhancement + </a:t>
                      </a:r>
                      <a:r>
                        <a:rPr kumimoji="0" lang="sk-S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kontrola kvality skenov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r>
                        <a:rPr kumimoji="0" lang="sk-S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</a:t>
                      </a:r>
                      <a:r>
                        <a:rPr kumimoji="0" lang="sk-S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á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tor</a:t>
                      </a:r>
                      <a:r>
                        <a:rPr kumimoji="0" lang="sk-S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(OCR + index</a:t>
                      </a:r>
                      <a:r>
                        <a:rPr kumimoji="0" lang="sk-S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ovanie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+ </a:t>
                      </a:r>
                      <a:r>
                        <a:rPr kumimoji="0" lang="sk-S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odovzdáva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+ admin</a:t>
                      </a:r>
                      <a:r>
                        <a:rPr kumimoji="0" lang="sk-SK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istruje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k-SK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apacit</a:t>
                      </a:r>
                      <a:r>
                        <a:rPr kumimoji="0" lang="sk-SK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</a:t>
                      </a:r>
                      <a:r>
                        <a:rPr kumimoji="0" lang="sk-SK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strany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</a:t>
                      </a:r>
                      <a:r>
                        <a:rPr kumimoji="0" lang="sk-SK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pracovná smena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15'000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30'000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60'000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k-SK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Veľkosť fabriky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k-SK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MALÁ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k-SK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STREDNÁ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k-SK" sz="12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VEĽKÁ</a:t>
                      </a:r>
                      <a:endParaRPr kumimoji="0" lang="en-US" sz="1200" b="1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10588" cy="936625"/>
          </a:xfrm>
        </p:spPr>
        <p:txBody>
          <a:bodyPr/>
          <a:lstStyle/>
          <a:p>
            <a:pPr algn="l" eaLnBrk="1" hangingPunct="1"/>
            <a:r>
              <a:rPr lang="sk-SK" sz="2800" b="1">
                <a:solidFill>
                  <a:srgbClr val="FF0000"/>
                </a:solidFill>
              </a:rPr>
              <a:t>Dimenzovanie fabriky</a:t>
            </a:r>
            <a:r>
              <a:rPr lang="en-US" sz="2800" b="1">
                <a:solidFill>
                  <a:srgbClr val="FF0000"/>
                </a:solidFill>
              </a:rPr>
              <a:t> - </a:t>
            </a:r>
            <a:r>
              <a:rPr lang="sk-SK" sz="2800" b="1">
                <a:solidFill>
                  <a:srgbClr val="FF0000"/>
                </a:solidFill>
              </a:rPr>
              <a:t>s</a:t>
            </a:r>
            <a:r>
              <a:rPr lang="en-US" sz="2800" b="1">
                <a:solidFill>
                  <a:srgbClr val="FF0000"/>
                </a:solidFill>
              </a:rPr>
              <a:t> Digital Books</a:t>
            </a:r>
            <a:endParaRPr lang="fr-FR" sz="2800" b="1">
              <a:solidFill>
                <a:srgbClr val="FF0000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z="2800"/>
              <a:t>Príklad: </a:t>
            </a:r>
            <a:r>
              <a:rPr lang="fr-CH" sz="2800" u="sng"/>
              <a:t>Proje</a:t>
            </a:r>
            <a:r>
              <a:rPr lang="sk-SK" sz="2800" u="sng"/>
              <a:t>kt:</a:t>
            </a:r>
            <a:r>
              <a:rPr lang="fr-CH" sz="2800" u="sng"/>
              <a:t> </a:t>
            </a:r>
            <a:r>
              <a:rPr lang="sk-SK" sz="2800" u="sng"/>
              <a:t>5</a:t>
            </a:r>
            <a:r>
              <a:rPr lang="fr-CH" sz="2800" u="sng"/>
              <a:t>00</a:t>
            </a:r>
            <a:r>
              <a:rPr lang="sk-SK" sz="2800" u="sng"/>
              <a:t> </a:t>
            </a:r>
            <a:r>
              <a:rPr lang="fr-CH" sz="2800" u="sng"/>
              <a:t>000 </a:t>
            </a:r>
            <a:r>
              <a:rPr lang="sk-SK" sz="2800" u="sng"/>
              <a:t>kníh</a:t>
            </a:r>
            <a:r>
              <a:rPr lang="fr-CH" sz="2800"/>
              <a:t> </a:t>
            </a:r>
            <a:endParaRPr lang="sk-SK" sz="2800"/>
          </a:p>
          <a:p>
            <a:pPr eaLnBrk="1" hangingPunct="1">
              <a:buFontTx/>
              <a:buNone/>
            </a:pPr>
            <a:r>
              <a:rPr lang="fr-CH" sz="2800"/>
              <a:t>= </a:t>
            </a:r>
            <a:r>
              <a:rPr lang="sk-SK" sz="2800"/>
              <a:t>ca 125 000 000 strán</a:t>
            </a:r>
            <a:endParaRPr lang="fr-CH" sz="2800"/>
          </a:p>
          <a:p>
            <a:pPr eaLnBrk="1" hangingPunct="1"/>
            <a:r>
              <a:rPr lang="fr-CH" sz="2800"/>
              <a:t>Produ</a:t>
            </a:r>
            <a:r>
              <a:rPr lang="sk-SK" sz="2800"/>
              <a:t>ktivita za smenu/prac</a:t>
            </a:r>
            <a:r>
              <a:rPr lang="en-US" sz="2800"/>
              <a:t>. </a:t>
            </a:r>
            <a:r>
              <a:rPr lang="sk-SK" sz="2800"/>
              <a:t>deň</a:t>
            </a:r>
            <a:r>
              <a:rPr lang="fr-CH" sz="2800"/>
              <a:t> </a:t>
            </a:r>
            <a:endParaRPr lang="sk-SK" sz="2800"/>
          </a:p>
          <a:p>
            <a:pPr eaLnBrk="1" hangingPunct="1">
              <a:buFontTx/>
              <a:buNone/>
            </a:pPr>
            <a:r>
              <a:rPr lang="en-US" sz="2800"/>
              <a:t>= </a:t>
            </a:r>
            <a:r>
              <a:rPr lang="fr-CH" sz="2800"/>
              <a:t>60</a:t>
            </a:r>
            <a:r>
              <a:rPr lang="sk-SK" sz="2800"/>
              <a:t> </a:t>
            </a:r>
            <a:r>
              <a:rPr lang="fr-CH" sz="2800"/>
              <a:t>000 </a:t>
            </a:r>
            <a:r>
              <a:rPr lang="sk-SK" sz="2800"/>
              <a:t>strán</a:t>
            </a:r>
            <a:endParaRPr lang="fr-CH" sz="2800"/>
          </a:p>
          <a:p>
            <a:pPr eaLnBrk="1" hangingPunct="1"/>
            <a:r>
              <a:rPr lang="sk-SK" sz="2800"/>
              <a:t>Potrebný čas</a:t>
            </a:r>
            <a:r>
              <a:rPr lang="fr-CH" sz="2800"/>
              <a:t>: </a:t>
            </a:r>
            <a:endParaRPr lang="sk-SK" sz="2800"/>
          </a:p>
          <a:p>
            <a:pPr eaLnBrk="1" hangingPunct="1">
              <a:buFontTx/>
              <a:buNone/>
            </a:pPr>
            <a:r>
              <a:rPr lang="en-US" sz="2800"/>
              <a:t>= </a:t>
            </a:r>
            <a:r>
              <a:rPr lang="fr-CH" sz="2800"/>
              <a:t>2 083 dn</a:t>
            </a:r>
            <a:r>
              <a:rPr lang="sk-SK" sz="2800"/>
              <a:t>í</a:t>
            </a:r>
            <a:endParaRPr lang="fr-CH" sz="2800"/>
          </a:p>
          <a:p>
            <a:pPr eaLnBrk="1" hangingPunct="1">
              <a:buFontTx/>
              <a:buNone/>
            </a:pPr>
            <a:r>
              <a:rPr lang="sk-SK" sz="2800"/>
              <a:t>2 083 dní 	</a:t>
            </a:r>
            <a:r>
              <a:rPr lang="fr-CH" sz="2800"/>
              <a:t>= </a:t>
            </a:r>
            <a:r>
              <a:rPr lang="sk-SK" sz="2800"/>
              <a:t>9,5 roka</a:t>
            </a:r>
            <a:r>
              <a:rPr lang="fr-CH" sz="2800"/>
              <a:t>… </a:t>
            </a:r>
            <a:endParaRPr lang="sk-SK" sz="2800"/>
          </a:p>
          <a:p>
            <a:pPr eaLnBrk="1" hangingPunct="1">
              <a:buFontTx/>
              <a:buNone/>
            </a:pPr>
            <a:r>
              <a:rPr lang="sk-SK" sz="2800"/>
              <a:t>3 smeny 	</a:t>
            </a:r>
            <a:r>
              <a:rPr lang="en-US" sz="2800"/>
              <a:t>= 3,5 roka</a:t>
            </a:r>
            <a:r>
              <a:rPr lang="sk-SK" sz="2800"/>
              <a:t>	</a:t>
            </a:r>
            <a:endParaRPr lang="fr-CH" sz="2800"/>
          </a:p>
          <a:p>
            <a:pPr eaLnBrk="1" hangingPunct="1">
              <a:buFontTx/>
              <a:buNone/>
            </a:pPr>
            <a:r>
              <a:rPr lang="sk-SK" sz="2800"/>
              <a:t>Z toho: 	80</a:t>
            </a:r>
            <a:r>
              <a:rPr lang="en-US" sz="2800"/>
              <a:t>% masov</a:t>
            </a:r>
            <a:r>
              <a:rPr lang="sk-SK" sz="2800"/>
              <a:t>é skenery</a:t>
            </a:r>
          </a:p>
          <a:p>
            <a:pPr eaLnBrk="1" hangingPunct="1">
              <a:buFontTx/>
              <a:buNone/>
            </a:pPr>
            <a:r>
              <a:rPr lang="sk-SK" sz="2800"/>
              <a:t>			20</a:t>
            </a:r>
            <a:r>
              <a:rPr lang="en-US" sz="2800"/>
              <a:t>% ru</a:t>
            </a:r>
            <a:r>
              <a:rPr lang="sk-SK" sz="2800"/>
              <a:t>čné skenery</a:t>
            </a:r>
            <a:endParaRPr lang="fr-FR" sz="2800"/>
          </a:p>
        </p:txBody>
      </p:sp>
    </p:spTree>
  </p:cSld>
  <p:clrMapOvr>
    <a:masterClrMapping/>
  </p:clrMapOvr>
  <p:transition spd="slow" advTm="20000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sk-SK" dirty="0"/>
            </a:br>
            <a:r>
              <a:rPr lang="en-US" dirty="0" err="1"/>
              <a:t>Kontakt</a:t>
            </a:r>
            <a:br>
              <a:rPr lang="en-US" dirty="0"/>
            </a:br>
            <a:endParaRPr lang="sk-SK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sk-SK" dirty="0"/>
              <a:t>Ďakujem za pozornosť</a:t>
            </a:r>
          </a:p>
          <a:p>
            <a:pPr algn="ctr" eaLnBrk="1" hangingPunct="1"/>
            <a:endParaRPr lang="sk-SK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sk-SK" dirty="0" err="1"/>
              <a:t>dusan.katuscak</a:t>
            </a:r>
            <a:r>
              <a:rPr lang="en-US" dirty="0"/>
              <a:t>@</a:t>
            </a:r>
            <a:r>
              <a:rPr lang="sk-SK" dirty="0" err="1"/>
              <a:t>fhv.uniza.sk</a:t>
            </a:r>
            <a:endParaRPr lang="sk-SK" dirty="0"/>
          </a:p>
        </p:txBody>
      </p:sp>
    </p:spTree>
  </p:cSld>
  <p:clrMapOvr>
    <a:masterClrMapping/>
  </p:clrMapOvr>
  <p:transition spd="slow" advTm="20000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sk-SK" sz="3600" b="1">
                <a:solidFill>
                  <a:srgbClr val="FF0000"/>
                </a:solidFill>
              </a:rPr>
              <a:t>Významné znaky </a:t>
            </a:r>
            <a:r>
              <a:rPr lang="en-US" sz="3600" b="1">
                <a:solidFill>
                  <a:srgbClr val="FF0000"/>
                </a:solidFill>
              </a:rPr>
              <a:t>Digitizing Line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z="2800" b="1" u="sng"/>
          </a:p>
          <a:p>
            <a:pPr eaLnBrk="1" hangingPunct="1"/>
            <a:r>
              <a:rPr lang="sk-SK" sz="2800"/>
              <a:t>Výnimočne kvalitný obraz celého povrchu dokumentu</a:t>
            </a:r>
          </a:p>
          <a:p>
            <a:pPr eaLnBrk="1" hangingPunct="1"/>
            <a:r>
              <a:rPr lang="en-US" sz="2800"/>
              <a:t>Do</a:t>
            </a:r>
            <a:r>
              <a:rPr lang="sk-SK" sz="2800"/>
              <a:t>k</a:t>
            </a:r>
            <a:r>
              <a:rPr lang="en-US" sz="2800"/>
              <a:t>ument </a:t>
            </a:r>
            <a:r>
              <a:rPr lang="sk-SK" sz="2800"/>
              <a:t>sa jemne pritláča ku sklu, aby sa zabezpečilo rovnaké celej plochy strany</a:t>
            </a:r>
            <a:endParaRPr lang="en-US" sz="2800"/>
          </a:p>
          <a:p>
            <a:pPr eaLnBrk="1" hangingPunct="1"/>
            <a:r>
              <a:rPr lang="sk-SK" sz="2800"/>
              <a:t>Použitím skla sa predchádza zalomeniu strán v chrbtovom zlome knihy</a:t>
            </a:r>
          </a:p>
          <a:p>
            <a:pPr eaLnBrk="1" hangingPunct="1"/>
            <a:r>
              <a:rPr lang="sk-SK" sz="2800"/>
              <a:t>Automatické zastavenie pri detekcii chyby (spojené strany, nerozrezané listy)</a:t>
            </a:r>
            <a:endParaRPr lang="en-US" sz="2800"/>
          </a:p>
        </p:txBody>
      </p:sp>
      <p:pic>
        <p:nvPicPr>
          <p:cNvPr id="9220" name="Picture 4" descr="Pages_tur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18188"/>
            <a:ext cx="1306512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sk-SK" sz="3600" b="1">
                <a:solidFill>
                  <a:srgbClr val="FF0000"/>
                </a:solidFill>
              </a:rPr>
              <a:t>Významné znaky </a:t>
            </a:r>
            <a:r>
              <a:rPr lang="en-US" sz="3600" b="1">
                <a:solidFill>
                  <a:srgbClr val="FF0000"/>
                </a:solidFill>
              </a:rPr>
              <a:t>Digitizing Line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125538"/>
            <a:ext cx="8064500" cy="51831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sk-SK" sz="2800" b="1" u="sng" dirty="0"/>
              <a:t>Pokrýva</a:t>
            </a:r>
            <a:r>
              <a:rPr lang="en-US" sz="2800" b="1" u="sng" dirty="0"/>
              <a:t> 98% </a:t>
            </a:r>
            <a:r>
              <a:rPr lang="sk-SK" sz="2800" b="1" u="sng" dirty="0"/>
              <a:t>potrieb knižnice</a:t>
            </a:r>
            <a:r>
              <a:rPr lang="en-US" sz="2800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2400" dirty="0"/>
              <a:t>Spracuje</a:t>
            </a:r>
            <a:r>
              <a:rPr lang="en-US" sz="2400" dirty="0"/>
              <a:t> </a:t>
            </a:r>
            <a:r>
              <a:rPr lang="sk-SK" sz="2400" dirty="0"/>
              <a:t>formáty od </a:t>
            </a:r>
            <a:r>
              <a:rPr lang="en-US" sz="2400" dirty="0"/>
              <a:t>A6 </a:t>
            </a:r>
            <a:r>
              <a:rPr lang="sk-SK" sz="2400" dirty="0"/>
              <a:t>do</a:t>
            </a:r>
            <a:r>
              <a:rPr lang="en-US" sz="2400" dirty="0"/>
              <a:t> A2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2400" dirty="0"/>
              <a:t>Spracuje ľahkú (</a:t>
            </a:r>
            <a:r>
              <a:rPr lang="sk-SK" sz="2400" dirty="0" err="1"/>
              <a:t>brož</a:t>
            </a:r>
            <a:r>
              <a:rPr lang="sk-SK" sz="2400" dirty="0"/>
              <a:t>) aj tvrdú väzbu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2400" dirty="0"/>
              <a:t>Rýchlosť skenovania – do 3000 strán za hodinu/1 robot</a:t>
            </a: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sk-SK" sz="2400" dirty="0"/>
              <a:t>Spracuje knihy, ktoré sa spontánne zatvárajú</a:t>
            </a:r>
            <a:endParaRPr lang="en-US" sz="2400" u="sng" dirty="0"/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30% </a:t>
            </a:r>
            <a:r>
              <a:rPr lang="sk-SK" sz="2000" dirty="0"/>
              <a:t>moderných kníh, ktoré sa spontánne zatvárajú</a:t>
            </a:r>
            <a:endParaRPr lang="en-US" dirty="0"/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50% </a:t>
            </a:r>
            <a:r>
              <a:rPr lang="sk-SK" sz="2000" dirty="0"/>
              <a:t>formátov</a:t>
            </a:r>
            <a:r>
              <a:rPr lang="en-US" dirty="0"/>
              <a:t> A6/A5 </a:t>
            </a:r>
            <a:r>
              <a:rPr lang="sk-SK" sz="2000" dirty="0"/>
              <a:t>kníh, ktoré sa spontánne zatvárajú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sz="10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Digitizing Line </a:t>
            </a:r>
            <a:r>
              <a:rPr lang="sk-SK" sz="2800" dirty="0"/>
              <a:t>je jediný stroj, ktorý spracuje všetky uvedené kategórie kníh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1268413"/>
            <a:ext cx="11382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Pages_turn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18188"/>
            <a:ext cx="1306512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sk-SK" sz="3600" b="1">
                <a:solidFill>
                  <a:srgbClr val="FF0000"/>
                </a:solidFill>
              </a:rPr>
              <a:t>Funkcionalita kamery</a:t>
            </a:r>
            <a:endParaRPr lang="en-US" sz="3600" b="1" u="sng">
              <a:solidFill>
                <a:srgbClr val="FF00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25538"/>
            <a:ext cx="5616575" cy="51831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/>
              <a:t>Optic</a:t>
            </a:r>
            <a:r>
              <a:rPr lang="sk-SK" b="1" dirty="0"/>
              <a:t>ká</a:t>
            </a:r>
            <a:r>
              <a:rPr lang="en-US" b="1" dirty="0"/>
              <a:t> = </a:t>
            </a:r>
            <a:r>
              <a:rPr lang="sk-SK" b="1" dirty="0"/>
              <a:t>Nie interpolovaná</a:t>
            </a:r>
            <a:endParaRPr lang="en-US" sz="1400" u="sng" dirty="0"/>
          </a:p>
          <a:p>
            <a:pPr lvl="1" eaLnBrk="1" hangingPunct="1"/>
            <a:r>
              <a:rPr lang="sk-SK" sz="3200" u="sng" dirty="0"/>
              <a:t>Plné optické rozlíšenie</a:t>
            </a:r>
            <a:endParaRPr lang="en-US" sz="3200" u="sng" dirty="0"/>
          </a:p>
          <a:p>
            <a:pPr lvl="1" eaLnBrk="1" hangingPunct="1">
              <a:buFontTx/>
              <a:buNone/>
            </a:pPr>
            <a:r>
              <a:rPr lang="en-US" sz="3200" dirty="0"/>
              <a:t>	</a:t>
            </a:r>
            <a:r>
              <a:rPr lang="sk-SK" dirty="0"/>
              <a:t>nejde o interpolovanú </a:t>
            </a:r>
            <a:r>
              <a:rPr lang="en-US" dirty="0"/>
              <a:t>Bayer </a:t>
            </a:r>
            <a:r>
              <a:rPr lang="sk-SK" dirty="0"/>
              <a:t>m</a:t>
            </a:r>
            <a:r>
              <a:rPr lang="en-US" dirty="0" err="1"/>
              <a:t>atri</a:t>
            </a:r>
            <a:r>
              <a:rPr lang="sk-SK" dirty="0" err="1"/>
              <a:t>cu</a:t>
            </a:r>
            <a:r>
              <a:rPr lang="sk-SK" dirty="0"/>
              <a:t> používanú v digitálnych kamerách</a:t>
            </a:r>
            <a:endParaRPr lang="en-US" dirty="0"/>
          </a:p>
          <a:p>
            <a:pPr lvl="1" eaLnBrk="1" hangingPunct="1"/>
            <a:endParaRPr lang="en-US" sz="1000" dirty="0"/>
          </a:p>
          <a:p>
            <a:pPr lvl="1" eaLnBrk="1" hangingPunct="1"/>
            <a:r>
              <a:rPr lang="sk-SK" sz="3200" dirty="0"/>
              <a:t>Pre každý bod zo strany jeden </a:t>
            </a:r>
            <a:r>
              <a:rPr lang="en-US" sz="3200" dirty="0"/>
              <a:t>Pixel Sensor </a:t>
            </a:r>
            <a:r>
              <a:rPr lang="sk-SK" sz="3200" dirty="0"/>
              <a:t>v kamere</a:t>
            </a:r>
            <a:endParaRPr lang="en-US" sz="3200" dirty="0"/>
          </a:p>
        </p:txBody>
      </p:sp>
      <p:pic>
        <p:nvPicPr>
          <p:cNvPr id="11268" name="Picture 4" descr="Pages_tur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589588"/>
            <a:ext cx="1306512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69" name="Group 5"/>
          <p:cNvGrpSpPr>
            <a:grpSpLocks/>
          </p:cNvGrpSpPr>
          <p:nvPr/>
        </p:nvGrpSpPr>
        <p:grpSpPr bwMode="auto">
          <a:xfrm>
            <a:off x="7885113" y="3138488"/>
            <a:ext cx="574675" cy="577850"/>
            <a:chOff x="4241" y="799"/>
            <a:chExt cx="362" cy="364"/>
          </a:xfrm>
        </p:grpSpPr>
        <p:sp>
          <p:nvSpPr>
            <p:cNvPr id="11290" name="Rectangle 6"/>
            <p:cNvSpPr>
              <a:spLocks noChangeArrowheads="1"/>
            </p:cNvSpPr>
            <p:nvPr/>
          </p:nvSpPr>
          <p:spPr bwMode="auto">
            <a:xfrm>
              <a:off x="4241" y="799"/>
              <a:ext cx="181" cy="18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1291" name="Rectangle 7"/>
            <p:cNvSpPr>
              <a:spLocks noChangeArrowheads="1"/>
            </p:cNvSpPr>
            <p:nvPr/>
          </p:nvSpPr>
          <p:spPr bwMode="auto">
            <a:xfrm>
              <a:off x="4422" y="799"/>
              <a:ext cx="181" cy="182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1292" name="Rectangle 8"/>
            <p:cNvSpPr>
              <a:spLocks noChangeArrowheads="1"/>
            </p:cNvSpPr>
            <p:nvPr/>
          </p:nvSpPr>
          <p:spPr bwMode="auto">
            <a:xfrm>
              <a:off x="4241" y="981"/>
              <a:ext cx="181" cy="182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1293" name="Rectangle 9"/>
            <p:cNvSpPr>
              <a:spLocks noChangeArrowheads="1"/>
            </p:cNvSpPr>
            <p:nvPr/>
          </p:nvSpPr>
          <p:spPr bwMode="auto">
            <a:xfrm>
              <a:off x="4422" y="981"/>
              <a:ext cx="181" cy="18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11270" name="Rectangle 10"/>
          <p:cNvSpPr>
            <a:spLocks noChangeArrowheads="1"/>
          </p:cNvSpPr>
          <p:nvPr/>
        </p:nvSpPr>
        <p:spPr bwMode="auto">
          <a:xfrm>
            <a:off x="6588125" y="3282950"/>
            <a:ext cx="287338" cy="2889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1271" name="Oval 11"/>
          <p:cNvSpPr>
            <a:spLocks noChangeArrowheads="1"/>
          </p:cNvSpPr>
          <p:nvPr/>
        </p:nvSpPr>
        <p:spPr bwMode="auto">
          <a:xfrm>
            <a:off x="7308850" y="3067050"/>
            <a:ext cx="142875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1272" name="Oval 12"/>
          <p:cNvSpPr>
            <a:spLocks noChangeArrowheads="1"/>
          </p:cNvSpPr>
          <p:nvPr/>
        </p:nvSpPr>
        <p:spPr bwMode="auto">
          <a:xfrm>
            <a:off x="7308850" y="4867275"/>
            <a:ext cx="142875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1273" name="Rectangle 13"/>
          <p:cNvSpPr>
            <a:spLocks noChangeArrowheads="1"/>
          </p:cNvSpPr>
          <p:nvPr/>
        </p:nvSpPr>
        <p:spPr bwMode="auto">
          <a:xfrm>
            <a:off x="6588125" y="5083175"/>
            <a:ext cx="287338" cy="2889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1274" name="Rectangle 14"/>
          <p:cNvSpPr>
            <a:spLocks noChangeArrowheads="1"/>
          </p:cNvSpPr>
          <p:nvPr/>
        </p:nvSpPr>
        <p:spPr bwMode="auto">
          <a:xfrm rot="-2772396">
            <a:off x="8173244" y="5083969"/>
            <a:ext cx="287337" cy="28892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1275" name="Rectangle 15"/>
          <p:cNvSpPr>
            <a:spLocks noChangeArrowheads="1"/>
          </p:cNvSpPr>
          <p:nvPr/>
        </p:nvSpPr>
        <p:spPr bwMode="auto">
          <a:xfrm rot="-2688873">
            <a:off x="8027988" y="5084763"/>
            <a:ext cx="287337" cy="28892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1276" name="Rectangle 16"/>
          <p:cNvSpPr>
            <a:spLocks noChangeArrowheads="1"/>
          </p:cNvSpPr>
          <p:nvPr/>
        </p:nvSpPr>
        <p:spPr bwMode="auto">
          <a:xfrm rot="-2609340">
            <a:off x="7885113" y="5083175"/>
            <a:ext cx="287337" cy="288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1277" name="Line 17"/>
          <p:cNvSpPr>
            <a:spLocks noChangeShapeType="1"/>
          </p:cNvSpPr>
          <p:nvPr/>
        </p:nvSpPr>
        <p:spPr bwMode="auto">
          <a:xfrm flipV="1">
            <a:off x="6732588" y="3138488"/>
            <a:ext cx="6477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1278" name="Line 18"/>
          <p:cNvSpPr>
            <a:spLocks noChangeShapeType="1"/>
          </p:cNvSpPr>
          <p:nvPr/>
        </p:nvSpPr>
        <p:spPr bwMode="auto">
          <a:xfrm>
            <a:off x="7380288" y="313848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1279" name="Line 19"/>
          <p:cNvSpPr>
            <a:spLocks noChangeShapeType="1"/>
          </p:cNvSpPr>
          <p:nvPr/>
        </p:nvSpPr>
        <p:spPr bwMode="auto">
          <a:xfrm>
            <a:off x="6732588" y="3427413"/>
            <a:ext cx="6477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1280" name="Line 20"/>
          <p:cNvSpPr>
            <a:spLocks noChangeShapeType="1"/>
          </p:cNvSpPr>
          <p:nvPr/>
        </p:nvSpPr>
        <p:spPr bwMode="auto">
          <a:xfrm>
            <a:off x="7380288" y="371475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1281" name="Line 21"/>
          <p:cNvSpPr>
            <a:spLocks noChangeShapeType="1"/>
          </p:cNvSpPr>
          <p:nvPr/>
        </p:nvSpPr>
        <p:spPr bwMode="auto">
          <a:xfrm flipV="1">
            <a:off x="6732588" y="4940300"/>
            <a:ext cx="64770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1282" name="Line 22"/>
          <p:cNvSpPr>
            <a:spLocks noChangeShapeType="1"/>
          </p:cNvSpPr>
          <p:nvPr/>
        </p:nvSpPr>
        <p:spPr bwMode="auto">
          <a:xfrm>
            <a:off x="7380288" y="4940300"/>
            <a:ext cx="64770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1283" name="Line 23"/>
          <p:cNvSpPr>
            <a:spLocks noChangeShapeType="1"/>
          </p:cNvSpPr>
          <p:nvPr/>
        </p:nvSpPr>
        <p:spPr bwMode="auto">
          <a:xfrm>
            <a:off x="6732588" y="5227638"/>
            <a:ext cx="6477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1284" name="Line 24"/>
          <p:cNvSpPr>
            <a:spLocks noChangeShapeType="1"/>
          </p:cNvSpPr>
          <p:nvPr/>
        </p:nvSpPr>
        <p:spPr bwMode="auto">
          <a:xfrm flipV="1">
            <a:off x="7380288" y="5227638"/>
            <a:ext cx="6477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1285" name="Text Box 25"/>
          <p:cNvSpPr txBox="1">
            <a:spLocks noChangeArrowheads="1"/>
          </p:cNvSpPr>
          <p:nvPr/>
        </p:nvSpPr>
        <p:spPr bwMode="auto">
          <a:xfrm>
            <a:off x="6588125" y="2420938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1800"/>
              <a:t>interpolovaná</a:t>
            </a:r>
            <a:endParaRPr lang="en-US" sz="1800"/>
          </a:p>
        </p:txBody>
      </p:sp>
      <p:sp>
        <p:nvSpPr>
          <p:cNvPr id="11286" name="Text Box 26"/>
          <p:cNvSpPr txBox="1">
            <a:spLocks noChangeArrowheads="1"/>
          </p:cNvSpPr>
          <p:nvPr/>
        </p:nvSpPr>
        <p:spPr bwMode="auto">
          <a:xfrm>
            <a:off x="6588125" y="5870575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800"/>
              <a:t>Opti</a:t>
            </a:r>
            <a:r>
              <a:rPr lang="sk-SK" sz="1800"/>
              <a:t>cká</a:t>
            </a:r>
            <a:endParaRPr lang="en-US" sz="1800"/>
          </a:p>
        </p:txBody>
      </p:sp>
      <p:sp>
        <p:nvSpPr>
          <p:cNvPr id="11287" name="Text Box 27"/>
          <p:cNvSpPr txBox="1">
            <a:spLocks noChangeArrowheads="1"/>
          </p:cNvSpPr>
          <p:nvPr/>
        </p:nvSpPr>
        <p:spPr bwMode="auto">
          <a:xfrm>
            <a:off x="6156325" y="4016375"/>
            <a:ext cx="1079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1800"/>
              <a:t>Bod na strane</a:t>
            </a:r>
            <a:endParaRPr lang="en-US" sz="1800"/>
          </a:p>
        </p:txBody>
      </p:sp>
      <p:sp>
        <p:nvSpPr>
          <p:cNvPr id="11288" name="Text Box 28"/>
          <p:cNvSpPr txBox="1">
            <a:spLocks noChangeArrowheads="1"/>
          </p:cNvSpPr>
          <p:nvPr/>
        </p:nvSpPr>
        <p:spPr bwMode="auto">
          <a:xfrm>
            <a:off x="7667625" y="4005263"/>
            <a:ext cx="936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800"/>
              <a:t>pixel sensor</a:t>
            </a:r>
            <a:endParaRPr lang="en-US" sz="1800"/>
          </a:p>
        </p:txBody>
      </p:sp>
      <p:sp>
        <p:nvSpPr>
          <p:cNvPr id="11289" name="Line 29"/>
          <p:cNvSpPr>
            <a:spLocks noChangeShapeType="1"/>
          </p:cNvSpPr>
          <p:nvPr/>
        </p:nvSpPr>
        <p:spPr bwMode="auto">
          <a:xfrm>
            <a:off x="7380288" y="4005263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sk-SK" sz="3600" b="1">
                <a:solidFill>
                  <a:srgbClr val="FF0000"/>
                </a:solidFill>
              </a:rPr>
              <a:t>Funkcionalita kamery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3600" b="1"/>
          </a:p>
          <a:p>
            <a:pPr eaLnBrk="1" hangingPunct="1">
              <a:lnSpc>
                <a:spcPct val="90000"/>
              </a:lnSpc>
            </a:pPr>
            <a:r>
              <a:rPr lang="sk-SK" sz="2800" u="sng"/>
              <a:t>Použité kamery nemajú mechanickú spúšť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lvl="1" eaLnBrk="1" hangingPunct="1">
              <a:lnSpc>
                <a:spcPct val="90000"/>
              </a:lnSpc>
            </a:pPr>
            <a:r>
              <a:rPr lang="sk-SK" sz="2400"/>
              <a:t>Bežné mechanické spúšte komerčných kamier končia životnosť pri cykle </a:t>
            </a:r>
            <a:r>
              <a:rPr lang="en-US" sz="2400"/>
              <a:t>400</a:t>
            </a:r>
            <a:r>
              <a:rPr lang="sk-SK" sz="2400"/>
              <a:t> </a:t>
            </a:r>
            <a:r>
              <a:rPr lang="en-US" sz="2400"/>
              <a:t>000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Robot </a:t>
            </a:r>
            <a:r>
              <a:rPr lang="sk-SK" sz="2400"/>
              <a:t>dosiahne túto hranicu za 3 mesiace</a:t>
            </a:r>
          </a:p>
        </p:txBody>
      </p:sp>
      <p:pic>
        <p:nvPicPr>
          <p:cNvPr id="12292" name="Picture 4" descr="Pages_tur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589588"/>
            <a:ext cx="1306512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177_7772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76250"/>
            <a:ext cx="8353425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b="1">
                <a:solidFill>
                  <a:srgbClr val="FF0000"/>
                </a:solidFill>
              </a:rPr>
              <a:t>Partner</a:t>
            </a:r>
            <a:r>
              <a:rPr lang="sk-SK" sz="3200" b="1">
                <a:solidFill>
                  <a:srgbClr val="FF0000"/>
                </a:solidFill>
              </a:rPr>
              <a:t>stvo e</a:t>
            </a:r>
            <a:r>
              <a:rPr lang="en-US" sz="3200" b="1">
                <a:solidFill>
                  <a:srgbClr val="FF0000"/>
                </a:solidFill>
              </a:rPr>
              <a:t>xcel</a:t>
            </a:r>
            <a:r>
              <a:rPr lang="sk-SK" sz="3200" b="1">
                <a:solidFill>
                  <a:srgbClr val="FF0000"/>
                </a:solidFill>
              </a:rPr>
              <a:t>entnosti</a:t>
            </a:r>
            <a:endParaRPr lang="en-US" sz="3200">
              <a:solidFill>
                <a:srgbClr val="FF0000"/>
              </a:solidFill>
              <a:latin typeface="ASSY" pitchFamily="2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4508500"/>
            <a:ext cx="6462713" cy="595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9988" y="5235575"/>
            <a:ext cx="4876800" cy="949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628775"/>
            <a:ext cx="1668463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411413" y="2205038"/>
            <a:ext cx="2160587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800">
                <a:latin typeface="Arial Black" pitchFamily="34" charset="0"/>
              </a:rPr>
              <a:t>DigiBook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800">
                <a:latin typeface="Arial Black" pitchFamily="34" charset="0"/>
              </a:rPr>
              <a:t>CopiBook</a:t>
            </a:r>
            <a:endParaRPr lang="en-US" sz="2000">
              <a:latin typeface="Arial Black" pitchFamily="34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971550" y="1557338"/>
            <a:ext cx="37449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000">
                <a:latin typeface="Arial Black" pitchFamily="34" charset="0"/>
              </a:rPr>
              <a:t>S</a:t>
            </a:r>
            <a:r>
              <a:rPr lang="sk-SK" sz="2000">
                <a:latin typeface="Arial Black" pitchFamily="34" charset="0"/>
              </a:rPr>
              <a:t>kenovacia technológia</a:t>
            </a:r>
            <a:endParaRPr lang="en-US" sz="2000">
              <a:latin typeface="Arial Black" pitchFamily="34" charset="0"/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971550" y="3429000"/>
            <a:ext cx="28082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000">
                <a:latin typeface="Arial Black" pitchFamily="34" charset="0"/>
              </a:rPr>
              <a:t>OCR </a:t>
            </a:r>
            <a:r>
              <a:rPr lang="sk-SK" sz="2000">
                <a:latin typeface="Arial Black" pitchFamily="34" charset="0"/>
              </a:rPr>
              <a:t>t</a:t>
            </a:r>
            <a:r>
              <a:rPr lang="en-US" sz="2000">
                <a:latin typeface="Arial Black" pitchFamily="34" charset="0"/>
              </a:rPr>
              <a:t>echnol</a:t>
            </a:r>
            <a:r>
              <a:rPr lang="sk-SK" sz="2000">
                <a:latin typeface="Arial Black" pitchFamily="34" charset="0"/>
              </a:rPr>
              <a:t>ógia</a:t>
            </a:r>
            <a:endParaRPr lang="en-US" sz="200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1.4"/>
</p:tagLst>
</file>

<file path=ppt/theme/theme1.xml><?xml version="1.0" encoding="utf-8"?>
<a:theme xmlns:a="http://schemas.openxmlformats.org/drawingml/2006/main" name="4DB_presentation_template_01">
  <a:themeElements>
    <a:clrScheme name="4DB_presentation_template_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DB_presentation_template_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DB_presentation_template_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DB_presentation_template_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DB_presentation_template_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DB_presentation_template_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DB_presentation_template_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DB_presentation_template_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DB_presentation_template_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DB_presentation_template_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DB_presentation_template_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DB_presentation_template_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DB_presentation_template_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DB_presentation_template_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4DB_presentation_template_01</Template>
  <TotalTime>1835</TotalTime>
  <Words>1830</Words>
  <Application>Microsoft Office PowerPoint</Application>
  <PresentationFormat>Prezentácia na obrazovke (4:3)</PresentationFormat>
  <Paragraphs>342</Paragraphs>
  <Slides>37</Slides>
  <Notes>37</Notes>
  <HiddenSlides>0</HiddenSlides>
  <MMClips>0</MMClips>
  <ScaleCrop>false</ScaleCrop>
  <HeadingPairs>
    <vt:vector size="8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37</vt:i4>
      </vt:variant>
    </vt:vector>
  </HeadingPairs>
  <TitlesOfParts>
    <vt:vector size="46" baseType="lpstr">
      <vt:lpstr>Arial</vt:lpstr>
      <vt:lpstr>Arial Black</vt:lpstr>
      <vt:lpstr>ASSY</vt:lpstr>
      <vt:lpstr>President</vt:lpstr>
      <vt:lpstr>Times New Roman</vt:lpstr>
      <vt:lpstr>4DB_presentation_template_01</vt:lpstr>
      <vt:lpstr>Custom Design</vt:lpstr>
      <vt:lpstr>Predvolený návrh</vt:lpstr>
      <vt:lpstr>Acrobat Document</vt:lpstr>
      <vt:lpstr> Iossiger- Rod- Katuščák  Metodológia digitalizácie písomného dedičstva </vt:lpstr>
      <vt:lpstr>  Skenery 4DigitalBooks   1/2</vt:lpstr>
      <vt:lpstr>Významné znaky Digitizing Line</vt:lpstr>
      <vt:lpstr>Významné znaky Digitizing Line</vt:lpstr>
      <vt:lpstr>Významné znaky Digitizing Line</vt:lpstr>
      <vt:lpstr>Funkcionalita kamery</vt:lpstr>
      <vt:lpstr>Funkcionalita kamery</vt:lpstr>
      <vt:lpstr>Prezentácia programu PowerPoint</vt:lpstr>
      <vt:lpstr>Partnerstvo excelentnosti</vt:lpstr>
      <vt:lpstr>Pracovný plán vybudovanie centra digitalizácie</vt:lpstr>
      <vt:lpstr>Príprava fyzických zdrojov  1/2</vt:lpstr>
      <vt:lpstr>Príprava fyzických zdrojov  2/2</vt:lpstr>
      <vt:lpstr>Organizácia toku materiálu</vt:lpstr>
      <vt:lpstr>Organizácia toku materiálu</vt:lpstr>
      <vt:lpstr>Technologické triedy - Zdroje digitálnej akvizície </vt:lpstr>
      <vt:lpstr>Technologické triedy</vt:lpstr>
      <vt:lpstr>Príklad analýzy procesov z jedného zdroja</vt:lpstr>
      <vt:lpstr>Procesy</vt:lpstr>
      <vt:lpstr> Katalogizácia </vt:lpstr>
      <vt:lpstr>Digitalizácia (čierna skrinka)</vt:lpstr>
      <vt:lpstr>Organizácia toku dát  1/2</vt:lpstr>
      <vt:lpstr>Organizácia toku dát  2/2</vt:lpstr>
      <vt:lpstr>Od labáku k fabrike</vt:lpstr>
      <vt:lpstr>Profily zamestnancov digitalizačného pracoviska</vt:lpstr>
      <vt:lpstr>Profil č. 1</vt:lpstr>
      <vt:lpstr>Profil č. 2</vt:lpstr>
      <vt:lpstr>Profil č. 3</vt:lpstr>
      <vt:lpstr>Profil č.4</vt:lpstr>
      <vt:lpstr>Profil č.5</vt:lpstr>
      <vt:lpstr>Počty ľudí</vt:lpstr>
      <vt:lpstr>Projekt škálovateľnej architektúry 1/2</vt:lpstr>
      <vt:lpstr>Projekt škálovateľnej architektúry digitalizácie v SNK </vt:lpstr>
      <vt:lpstr>Projekt procesu 1/2</vt:lpstr>
      <vt:lpstr>Príprava organizácie</vt:lpstr>
      <vt:lpstr>Dimenzovanie digitálnej fabriky v SNK Books</vt:lpstr>
      <vt:lpstr>Dimenzovanie fabriky - s Digital Books</vt:lpstr>
      <vt:lpstr> Kontakt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4Digitalbooks</dc:title>
  <dc:creator>jean-marc rod</dc:creator>
  <cp:lastModifiedBy>spravca</cp:lastModifiedBy>
  <cp:revision>153</cp:revision>
  <dcterms:created xsi:type="dcterms:W3CDTF">2008-02-22T16:18:01Z</dcterms:created>
  <dcterms:modified xsi:type="dcterms:W3CDTF">2024-11-22T09:05:46Z</dcterms:modified>
</cp:coreProperties>
</file>