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0"/>
  </p:notesMasterIdLst>
  <p:sldIdLst>
    <p:sldId id="310" r:id="rId2"/>
    <p:sldId id="311" r:id="rId3"/>
    <p:sldId id="312" r:id="rId4"/>
    <p:sldId id="313" r:id="rId5"/>
    <p:sldId id="285" r:id="rId6"/>
    <p:sldId id="314" r:id="rId7"/>
    <p:sldId id="259" r:id="rId8"/>
    <p:sldId id="315" r:id="rId9"/>
    <p:sldId id="261" r:id="rId10"/>
    <p:sldId id="316" r:id="rId11"/>
    <p:sldId id="317" r:id="rId12"/>
    <p:sldId id="262" r:id="rId13"/>
    <p:sldId id="264" r:id="rId14"/>
    <p:sldId id="318" r:id="rId15"/>
    <p:sldId id="319" r:id="rId16"/>
    <p:sldId id="320" r:id="rId17"/>
    <p:sldId id="267" r:id="rId18"/>
    <p:sldId id="280" r:id="rId19"/>
    <p:sldId id="269" r:id="rId20"/>
    <p:sldId id="321" r:id="rId21"/>
    <p:sldId id="322" r:id="rId22"/>
    <p:sldId id="323" r:id="rId23"/>
    <p:sldId id="324" r:id="rId24"/>
    <p:sldId id="325" r:id="rId25"/>
    <p:sldId id="276" r:id="rId26"/>
    <p:sldId id="277" r:id="rId27"/>
    <p:sldId id="279" r:id="rId28"/>
    <p:sldId id="256" r:id="rId29"/>
    <p:sldId id="266" r:id="rId30"/>
    <p:sldId id="270" r:id="rId31"/>
    <p:sldId id="257" r:id="rId32"/>
    <p:sldId id="272" r:id="rId33"/>
    <p:sldId id="281" r:id="rId34"/>
    <p:sldId id="271" r:id="rId35"/>
    <p:sldId id="282" r:id="rId36"/>
    <p:sldId id="286" r:id="rId37"/>
    <p:sldId id="273" r:id="rId38"/>
    <p:sldId id="283" r:id="rId39"/>
    <p:sldId id="274" r:id="rId40"/>
    <p:sldId id="275" r:id="rId41"/>
    <p:sldId id="265" r:id="rId42"/>
    <p:sldId id="263" r:id="rId43"/>
    <p:sldId id="260" r:id="rId44"/>
    <p:sldId id="278" r:id="rId45"/>
    <p:sldId id="289" r:id="rId46"/>
    <p:sldId id="288" r:id="rId47"/>
    <p:sldId id="291" r:id="rId48"/>
    <p:sldId id="309"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ravca" initials="s" lastIdx="2" clrIdx="0">
    <p:extLst>
      <p:ext uri="{19B8F6BF-5375-455C-9EA6-DF929625EA0E}">
        <p15:presenceInfo xmlns:p15="http://schemas.microsoft.com/office/powerpoint/2012/main" userId="spravc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CE420A-4DA6-4813-9183-341A20903853}" v="4" dt="2024-11-16T11:06:14.593"/>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3" autoAdjust="0"/>
    <p:restoredTop sz="90318" autoAdjust="0"/>
  </p:normalViewPr>
  <p:slideViewPr>
    <p:cSldViewPr snapToGrid="0">
      <p:cViewPr varScale="1">
        <p:scale>
          <a:sx n="107" d="100"/>
          <a:sy n="107" d="100"/>
        </p:scale>
        <p:origin x="176" y="296"/>
      </p:cViewPr>
      <p:guideLst/>
    </p:cSldViewPr>
  </p:slideViewPr>
  <p:notesTextViewPr>
    <p:cViewPr>
      <p:scale>
        <a:sx n="3" d="2"/>
        <a:sy n="3" d="2"/>
      </p:scale>
      <p:origin x="0" y="0"/>
    </p:cViewPr>
  </p:notesTextViewPr>
  <p:notesViewPr>
    <p:cSldViewPr snapToGrid="0">
      <p:cViewPr varScale="1">
        <p:scale>
          <a:sx n="103" d="100"/>
          <a:sy n="103" d="100"/>
        </p:scale>
        <p:origin x="383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H_rok_Microsoft_Excelu.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_rok_Microsoft_Excelu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_rok_Microsoft_Excelu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Úspěšnost dílčích modelů</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barChart>
        <c:barDir val="col"/>
        <c:grouping val="clustered"/>
        <c:varyColors val="0"/>
        <c:ser>
          <c:idx val="0"/>
          <c:order val="0"/>
          <c:tx>
            <c:strRef>
              <c:f>List1!$B$1</c:f>
              <c:strCache>
                <c:ptCount val="1"/>
                <c:pt idx="0">
                  <c:v>CER training</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Výška 128</c:v>
                </c:pt>
                <c:pt idx="1">
                  <c:v>Výška 140</c:v>
                </c:pt>
                <c:pt idx="2">
                  <c:v>Výška 155</c:v>
                </c:pt>
              </c:strCache>
            </c:strRef>
          </c:cat>
          <c:val>
            <c:numRef>
              <c:f>List1!$B$2:$B$4</c:f>
              <c:numCache>
                <c:formatCode>0.00%</c:formatCode>
                <c:ptCount val="3"/>
                <c:pt idx="0">
                  <c:v>1.43E-2</c:v>
                </c:pt>
                <c:pt idx="1">
                  <c:v>8.3000000000000001E-3</c:v>
                </c:pt>
                <c:pt idx="2">
                  <c:v>1.38E-2</c:v>
                </c:pt>
              </c:numCache>
            </c:numRef>
          </c:val>
          <c:extLst>
            <c:ext xmlns:c16="http://schemas.microsoft.com/office/drawing/2014/chart" uri="{C3380CC4-5D6E-409C-BE32-E72D297353CC}">
              <c16:uniqueId val="{00000000-2F23-4435-BB5C-0BE647C1C73D}"/>
            </c:ext>
          </c:extLst>
        </c:ser>
        <c:ser>
          <c:idx val="1"/>
          <c:order val="1"/>
          <c:tx>
            <c:strRef>
              <c:f>List1!$C$1</c:f>
              <c:strCache>
                <c:ptCount val="1"/>
                <c:pt idx="0">
                  <c:v>CER validation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Výška 128</c:v>
                </c:pt>
                <c:pt idx="1">
                  <c:v>Výška 140</c:v>
                </c:pt>
                <c:pt idx="2">
                  <c:v>Výška 155</c:v>
                </c:pt>
              </c:strCache>
            </c:strRef>
          </c:cat>
          <c:val>
            <c:numRef>
              <c:f>List1!$C$2:$C$4</c:f>
              <c:numCache>
                <c:formatCode>0.00%</c:formatCode>
                <c:ptCount val="3"/>
                <c:pt idx="0">
                  <c:v>4.2000000000000003E-2</c:v>
                </c:pt>
                <c:pt idx="1">
                  <c:v>3.7699999999999997E-2</c:v>
                </c:pt>
                <c:pt idx="2">
                  <c:v>3.9699999999999999E-2</c:v>
                </c:pt>
              </c:numCache>
            </c:numRef>
          </c:val>
          <c:extLst>
            <c:ext xmlns:c16="http://schemas.microsoft.com/office/drawing/2014/chart" uri="{C3380CC4-5D6E-409C-BE32-E72D297353CC}">
              <c16:uniqueId val="{00000001-2F23-4435-BB5C-0BE647C1C73D}"/>
            </c:ext>
          </c:extLst>
        </c:ser>
        <c:dLbls>
          <c:showLegendKey val="0"/>
          <c:showVal val="0"/>
          <c:showCatName val="0"/>
          <c:showSerName val="0"/>
          <c:showPercent val="0"/>
          <c:showBubbleSize val="0"/>
        </c:dLbls>
        <c:gapWidth val="219"/>
        <c:overlap val="-27"/>
        <c:axId val="986808336"/>
        <c:axId val="986811216"/>
      </c:barChart>
      <c:catAx>
        <c:axId val="98680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crossAx val="986811216"/>
        <c:crosses val="autoZero"/>
        <c:auto val="1"/>
        <c:lblAlgn val="ctr"/>
        <c:lblOffset val="100"/>
        <c:noMultiLvlLbl val="0"/>
      </c:catAx>
      <c:valAx>
        <c:axId val="986811216"/>
        <c:scaling>
          <c:orientation val="minMax"/>
          <c:max val="4.5000000000000012E-2"/>
          <c:min val="5.000000000000001E-3"/>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crossAx val="986808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k-S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Úspěšnost dílčích modelů</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barChart>
        <c:barDir val="col"/>
        <c:grouping val="clustered"/>
        <c:varyColors val="0"/>
        <c:ser>
          <c:idx val="0"/>
          <c:order val="0"/>
          <c:tx>
            <c:strRef>
              <c:f>List1!$B$1</c:f>
              <c:strCache>
                <c:ptCount val="1"/>
                <c:pt idx="0">
                  <c:v>CER training</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c:f>
              <c:strCache>
                <c:ptCount val="2"/>
                <c:pt idx="0">
                  <c:v>Základní data</c:v>
                </c:pt>
                <c:pt idx="1">
                  <c:v>Včetně dat s upraveným kontrastem</c:v>
                </c:pt>
              </c:strCache>
            </c:strRef>
          </c:cat>
          <c:val>
            <c:numRef>
              <c:f>List1!$B$2:$B$3</c:f>
              <c:numCache>
                <c:formatCode>0.00%</c:formatCode>
                <c:ptCount val="2"/>
                <c:pt idx="0">
                  <c:v>3.9699999999999999E-2</c:v>
                </c:pt>
                <c:pt idx="1">
                  <c:v>1.9400000000000001E-2</c:v>
                </c:pt>
              </c:numCache>
            </c:numRef>
          </c:val>
          <c:extLst>
            <c:ext xmlns:c16="http://schemas.microsoft.com/office/drawing/2014/chart" uri="{C3380CC4-5D6E-409C-BE32-E72D297353CC}">
              <c16:uniqueId val="{00000000-2F23-4435-BB5C-0BE647C1C73D}"/>
            </c:ext>
          </c:extLst>
        </c:ser>
        <c:ser>
          <c:idx val="1"/>
          <c:order val="1"/>
          <c:tx>
            <c:strRef>
              <c:f>List1!$C$1</c:f>
              <c:strCache>
                <c:ptCount val="1"/>
                <c:pt idx="0">
                  <c:v>CER validation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c:f>
              <c:strCache>
                <c:ptCount val="2"/>
                <c:pt idx="0">
                  <c:v>Základní data</c:v>
                </c:pt>
                <c:pt idx="1">
                  <c:v>Včetně dat s upraveným kontrastem</c:v>
                </c:pt>
              </c:strCache>
            </c:strRef>
          </c:cat>
          <c:val>
            <c:numRef>
              <c:f>List1!$C$2:$C$3</c:f>
              <c:numCache>
                <c:formatCode>0.00%</c:formatCode>
                <c:ptCount val="2"/>
                <c:pt idx="0">
                  <c:v>6.54E-2</c:v>
                </c:pt>
                <c:pt idx="1">
                  <c:v>4.6300000000000001E-2</c:v>
                </c:pt>
              </c:numCache>
            </c:numRef>
          </c:val>
          <c:extLst>
            <c:ext xmlns:c16="http://schemas.microsoft.com/office/drawing/2014/chart" uri="{C3380CC4-5D6E-409C-BE32-E72D297353CC}">
              <c16:uniqueId val="{00000001-2F23-4435-BB5C-0BE647C1C73D}"/>
            </c:ext>
          </c:extLst>
        </c:ser>
        <c:dLbls>
          <c:showLegendKey val="0"/>
          <c:showVal val="0"/>
          <c:showCatName val="0"/>
          <c:showSerName val="0"/>
          <c:showPercent val="0"/>
          <c:showBubbleSize val="0"/>
        </c:dLbls>
        <c:gapWidth val="219"/>
        <c:overlap val="-27"/>
        <c:axId val="986808336"/>
        <c:axId val="986811216"/>
      </c:barChart>
      <c:catAx>
        <c:axId val="98680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crossAx val="986811216"/>
        <c:crosses val="autoZero"/>
        <c:auto val="1"/>
        <c:lblAlgn val="ctr"/>
        <c:lblOffset val="100"/>
        <c:noMultiLvlLbl val="0"/>
      </c:catAx>
      <c:valAx>
        <c:axId val="986811216"/>
        <c:scaling>
          <c:orientation val="minMax"/>
          <c:max val="7.0000000000000007E-2"/>
          <c:min val="5.000000000000001E-3"/>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crossAx val="986808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k-S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CER training</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List1!$A$2:$A$10</c:f>
              <c:strCache>
                <c:ptCount val="9"/>
                <c:pt idx="0">
                  <c:v>Agreg-1</c:v>
                </c:pt>
                <c:pt idx="1">
                  <c:v>Agreg-2</c:v>
                </c:pt>
                <c:pt idx="2">
                  <c:v>Agreg-3</c:v>
                </c:pt>
                <c:pt idx="3">
                  <c:v>Agreg-4</c:v>
                </c:pt>
                <c:pt idx="4">
                  <c:v>Agreg-4.5</c:v>
                </c:pt>
                <c:pt idx="5">
                  <c:v>Agreg-5</c:v>
                </c:pt>
                <c:pt idx="6">
                  <c:v>Agreg-6</c:v>
                </c:pt>
                <c:pt idx="7">
                  <c:v>Agreg-7</c:v>
                </c:pt>
                <c:pt idx="8">
                  <c:v>Agreg-8</c:v>
                </c:pt>
              </c:strCache>
            </c:strRef>
          </c:cat>
          <c:val>
            <c:numRef>
              <c:f>List1!$B$2:$B$10</c:f>
              <c:numCache>
                <c:formatCode>0.00%</c:formatCode>
                <c:ptCount val="9"/>
                <c:pt idx="0">
                  <c:v>1.89E-2</c:v>
                </c:pt>
                <c:pt idx="1">
                  <c:v>1.32E-2</c:v>
                </c:pt>
                <c:pt idx="2">
                  <c:v>7.7999999999999996E-3</c:v>
                </c:pt>
                <c:pt idx="3">
                  <c:v>1.41E-2</c:v>
                </c:pt>
                <c:pt idx="4">
                  <c:v>6.4000000000000003E-3</c:v>
                </c:pt>
                <c:pt idx="5">
                  <c:v>6.4000000000000003E-3</c:v>
                </c:pt>
                <c:pt idx="6">
                  <c:v>4.0000000000000001E-3</c:v>
                </c:pt>
                <c:pt idx="7">
                  <c:v>3.8E-3</c:v>
                </c:pt>
                <c:pt idx="8">
                  <c:v>3.8E-3</c:v>
                </c:pt>
              </c:numCache>
            </c:numRef>
          </c:val>
          <c:extLst>
            <c:ext xmlns:c16="http://schemas.microsoft.com/office/drawing/2014/chart" uri="{C3380CC4-5D6E-409C-BE32-E72D297353CC}">
              <c16:uniqueId val="{00000000-2F23-4435-BB5C-0BE647C1C73D}"/>
            </c:ext>
          </c:extLst>
        </c:ser>
        <c:ser>
          <c:idx val="1"/>
          <c:order val="1"/>
          <c:tx>
            <c:strRef>
              <c:f>List1!$C$1</c:f>
              <c:strCache>
                <c:ptCount val="1"/>
                <c:pt idx="0">
                  <c:v>CER validation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List1!$A$2:$A$10</c:f>
              <c:strCache>
                <c:ptCount val="9"/>
                <c:pt idx="0">
                  <c:v>Agreg-1</c:v>
                </c:pt>
                <c:pt idx="1">
                  <c:v>Agreg-2</c:v>
                </c:pt>
                <c:pt idx="2">
                  <c:v>Agreg-3</c:v>
                </c:pt>
                <c:pt idx="3">
                  <c:v>Agreg-4</c:v>
                </c:pt>
                <c:pt idx="4">
                  <c:v>Agreg-4.5</c:v>
                </c:pt>
                <c:pt idx="5">
                  <c:v>Agreg-5</c:v>
                </c:pt>
                <c:pt idx="6">
                  <c:v>Agreg-6</c:v>
                </c:pt>
                <c:pt idx="7">
                  <c:v>Agreg-7</c:v>
                </c:pt>
                <c:pt idx="8">
                  <c:v>Agreg-8</c:v>
                </c:pt>
              </c:strCache>
            </c:strRef>
          </c:cat>
          <c:val>
            <c:numRef>
              <c:f>List1!$C$2:$C$10</c:f>
              <c:numCache>
                <c:formatCode>0.00%</c:formatCode>
                <c:ptCount val="9"/>
                <c:pt idx="0">
                  <c:v>5.0900000000000001E-2</c:v>
                </c:pt>
                <c:pt idx="1">
                  <c:v>4.9700000000000001E-2</c:v>
                </c:pt>
                <c:pt idx="2">
                  <c:v>4.19E-2</c:v>
                </c:pt>
                <c:pt idx="3">
                  <c:v>3.5799999999999998E-2</c:v>
                </c:pt>
                <c:pt idx="4">
                  <c:v>3.5099999999999999E-2</c:v>
                </c:pt>
                <c:pt idx="5">
                  <c:v>3.1600000000000003E-2</c:v>
                </c:pt>
                <c:pt idx="6">
                  <c:v>2.9399999999999999E-2</c:v>
                </c:pt>
                <c:pt idx="7">
                  <c:v>2.8899999999999999E-2</c:v>
                </c:pt>
                <c:pt idx="8">
                  <c:v>2.86E-2</c:v>
                </c:pt>
              </c:numCache>
            </c:numRef>
          </c:val>
          <c:extLst>
            <c:ext xmlns:c16="http://schemas.microsoft.com/office/drawing/2014/chart" uri="{C3380CC4-5D6E-409C-BE32-E72D297353CC}">
              <c16:uniqueId val="{00000001-2F23-4435-BB5C-0BE647C1C73D}"/>
            </c:ext>
          </c:extLst>
        </c:ser>
        <c:dLbls>
          <c:showLegendKey val="0"/>
          <c:showVal val="0"/>
          <c:showCatName val="0"/>
          <c:showSerName val="0"/>
          <c:showPercent val="0"/>
          <c:showBubbleSize val="0"/>
        </c:dLbls>
        <c:gapWidth val="219"/>
        <c:axId val="986808336"/>
        <c:axId val="986811216"/>
      </c:barChart>
      <c:lineChart>
        <c:grouping val="standard"/>
        <c:varyColors val="0"/>
        <c:ser>
          <c:idx val="2"/>
          <c:order val="2"/>
          <c:tx>
            <c:strRef>
              <c:f>List1!$D$1</c:f>
              <c:strCache>
                <c:ptCount val="1"/>
                <c:pt idx="0">
                  <c:v>Počet slov v trénovací sadě</c:v>
                </c:pt>
              </c:strCache>
            </c:strRef>
          </c:tx>
          <c:spPr>
            <a:ln w="50800" cap="rnd">
              <a:solidFill>
                <a:schemeClr val="accent3"/>
              </a:solidFill>
              <a:round/>
            </a:ln>
            <a:effectLst/>
          </c:spPr>
          <c:marker>
            <c:symbol val="none"/>
          </c:marker>
          <c:cat>
            <c:strRef>
              <c:f>List1!$A$2:$A$10</c:f>
              <c:strCache>
                <c:ptCount val="9"/>
                <c:pt idx="0">
                  <c:v>Agreg-1</c:v>
                </c:pt>
                <c:pt idx="1">
                  <c:v>Agreg-2</c:v>
                </c:pt>
                <c:pt idx="2">
                  <c:v>Agreg-3</c:v>
                </c:pt>
                <c:pt idx="3">
                  <c:v>Agreg-4</c:v>
                </c:pt>
                <c:pt idx="4">
                  <c:v>Agreg-4.5</c:v>
                </c:pt>
                <c:pt idx="5">
                  <c:v>Agreg-5</c:v>
                </c:pt>
                <c:pt idx="6">
                  <c:v>Agreg-6</c:v>
                </c:pt>
                <c:pt idx="7">
                  <c:v>Agreg-7</c:v>
                </c:pt>
                <c:pt idx="8">
                  <c:v>Agreg-8</c:v>
                </c:pt>
              </c:strCache>
            </c:strRef>
          </c:cat>
          <c:val>
            <c:numRef>
              <c:f>List1!$D$2:$D$10</c:f>
              <c:numCache>
                <c:formatCode>General</c:formatCode>
                <c:ptCount val="9"/>
                <c:pt idx="0">
                  <c:v>7396</c:v>
                </c:pt>
                <c:pt idx="1">
                  <c:v>10101</c:v>
                </c:pt>
                <c:pt idx="2">
                  <c:v>13372</c:v>
                </c:pt>
                <c:pt idx="3">
                  <c:v>20434</c:v>
                </c:pt>
                <c:pt idx="4">
                  <c:v>20434</c:v>
                </c:pt>
                <c:pt idx="5">
                  <c:v>20434</c:v>
                </c:pt>
                <c:pt idx="6">
                  <c:v>35728</c:v>
                </c:pt>
                <c:pt idx="7">
                  <c:v>41201</c:v>
                </c:pt>
                <c:pt idx="8">
                  <c:v>42841</c:v>
                </c:pt>
              </c:numCache>
            </c:numRef>
          </c:val>
          <c:smooth val="0"/>
          <c:extLst>
            <c:ext xmlns:c16="http://schemas.microsoft.com/office/drawing/2014/chart" uri="{C3380CC4-5D6E-409C-BE32-E72D297353CC}">
              <c16:uniqueId val="{00000000-11DA-4D58-B7E8-7C47AE227C47}"/>
            </c:ext>
          </c:extLst>
        </c:ser>
        <c:dLbls>
          <c:showLegendKey val="0"/>
          <c:showVal val="0"/>
          <c:showCatName val="0"/>
          <c:showSerName val="0"/>
          <c:showPercent val="0"/>
          <c:showBubbleSize val="0"/>
        </c:dLbls>
        <c:marker val="1"/>
        <c:smooth val="0"/>
        <c:axId val="995436160"/>
        <c:axId val="995435800"/>
      </c:lineChart>
      <c:catAx>
        <c:axId val="98680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crossAx val="986811216"/>
        <c:crosses val="autoZero"/>
        <c:auto val="1"/>
        <c:lblAlgn val="ctr"/>
        <c:lblOffset val="100"/>
        <c:noMultiLvlLbl val="0"/>
      </c:catAx>
      <c:valAx>
        <c:axId val="986811216"/>
        <c:scaling>
          <c:orientation val="minMax"/>
          <c:max val="5.0900000000000008E-2"/>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crossAx val="986808336"/>
        <c:crosses val="autoZero"/>
        <c:crossBetween val="between"/>
      </c:valAx>
      <c:valAx>
        <c:axId val="99543580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crossAx val="995436160"/>
        <c:crosses val="max"/>
        <c:crossBetween val="between"/>
      </c:valAx>
      <c:catAx>
        <c:axId val="995436160"/>
        <c:scaling>
          <c:orientation val="minMax"/>
        </c:scaling>
        <c:delete val="1"/>
        <c:axPos val="b"/>
        <c:numFmt formatCode="General" sourceLinked="1"/>
        <c:majorTickMark val="out"/>
        <c:minorTickMark val="none"/>
        <c:tickLblPos val="nextTo"/>
        <c:crossAx val="9954358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E878-E6FE-4093-826D-EAA6EF018985}" type="datetimeFigureOut">
              <a:rPr lang="cs-CZ" smtClean="0"/>
              <a:t>22.11.2024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3B181-1029-4DDD-964B-198C97741151}" type="slidenum">
              <a:rPr lang="cs-CZ" smtClean="0"/>
              <a:t>‹#›</a:t>
            </a:fld>
            <a:endParaRPr lang="cs-CZ"/>
          </a:p>
        </p:txBody>
      </p:sp>
    </p:spTree>
    <p:extLst>
      <p:ext uri="{BB962C8B-B14F-4D97-AF65-F5344CB8AC3E}">
        <p14:creationId xmlns:p14="http://schemas.microsoft.com/office/powerpoint/2010/main" val="2655310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C63B181-1029-4DDD-964B-198C97741151}" type="slidenum">
              <a:rPr lang="cs-CZ" smtClean="0"/>
              <a:t>1</a:t>
            </a:fld>
            <a:endParaRPr lang="cs-CZ"/>
          </a:p>
        </p:txBody>
      </p:sp>
    </p:spTree>
    <p:extLst>
      <p:ext uri="{BB962C8B-B14F-4D97-AF65-F5344CB8AC3E}">
        <p14:creationId xmlns:p14="http://schemas.microsoft.com/office/powerpoint/2010/main" val="1131309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A2002-21D1-601B-B08A-B0F883EB008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3FBB677-737D-E8AD-DDB2-6F25548BCB4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84C76D07-CC6C-D00D-56C5-0D04AF244113}"/>
              </a:ext>
            </a:extLst>
          </p:cNvPr>
          <p:cNvSpPr>
            <a:spLocks noGrp="1"/>
          </p:cNvSpPr>
          <p:nvPr>
            <p:ph type="body" idx="1"/>
          </p:nvPr>
        </p:nvSpPr>
        <p:spPr/>
        <p:txBody>
          <a:bodyPr/>
          <a:lstStyle/>
          <a:p>
            <a:r>
              <a:rPr lang="cs-CZ" dirty="0"/>
              <a:t>U tohoto rukopisu je patrné drobné, hůře čitelné písmo, psané místy obyčejnou tužkou. V kombinaci s čtverečkovaným papírem představovalo skutečnou výzvu. </a:t>
            </a:r>
          </a:p>
          <a:p>
            <a:r>
              <a:rPr lang="cs-CZ" dirty="0"/>
              <a:t>První pokus o model byl učiněn na 51 stranách </a:t>
            </a:r>
            <a:r>
              <a:rPr lang="cs-CZ" dirty="0" err="1"/>
              <a:t>Ground</a:t>
            </a:r>
            <a:r>
              <a:rPr lang="cs-CZ" dirty="0"/>
              <a:t> </a:t>
            </a:r>
            <a:r>
              <a:rPr lang="cs-CZ" dirty="0" err="1"/>
              <a:t>Truth</a:t>
            </a:r>
            <a:r>
              <a:rPr lang="cs-CZ" dirty="0"/>
              <a:t>. Tento model s chybovosti 8,7 % jsem zamýšlel použít jako výchozí pomocný model při vytváření dalších </a:t>
            </a:r>
            <a:r>
              <a:rPr lang="cs-CZ" dirty="0" err="1"/>
              <a:t>Ground</a:t>
            </a:r>
            <a:r>
              <a:rPr lang="cs-CZ" dirty="0"/>
              <a:t> </a:t>
            </a:r>
            <a:r>
              <a:rPr lang="cs-CZ" dirty="0" err="1"/>
              <a:t>Truth</a:t>
            </a:r>
            <a:r>
              <a:rPr lang="cs-CZ" dirty="0"/>
              <a:t> stránek, kdy budu provádět jen dílčí korekci špatně detekovaných grafémů.</a:t>
            </a:r>
          </a:p>
        </p:txBody>
      </p:sp>
      <p:sp>
        <p:nvSpPr>
          <p:cNvPr id="4" name="Zástupný symbol pro číslo snímku 3">
            <a:extLst>
              <a:ext uri="{FF2B5EF4-FFF2-40B4-BE49-F238E27FC236}">
                <a16:creationId xmlns:a16="http://schemas.microsoft.com/office/drawing/2014/main" id="{BA6D4E38-6FB9-E197-F72D-E73E548E9E30}"/>
              </a:ext>
            </a:extLst>
          </p:cNvPr>
          <p:cNvSpPr>
            <a:spLocks noGrp="1"/>
          </p:cNvSpPr>
          <p:nvPr>
            <p:ph type="sldNum" sz="quarter" idx="5"/>
          </p:nvPr>
        </p:nvSpPr>
        <p:spPr/>
        <p:txBody>
          <a:bodyPr/>
          <a:lstStyle/>
          <a:p>
            <a:fld id="{FAC0C741-FFCF-407C-A5D1-2560D5DDE7E3}" type="slidenum">
              <a:rPr lang="cs-CZ" smtClean="0"/>
              <a:t>13</a:t>
            </a:fld>
            <a:endParaRPr lang="cs-CZ"/>
          </a:p>
        </p:txBody>
      </p:sp>
    </p:spTree>
    <p:extLst>
      <p:ext uri="{BB962C8B-B14F-4D97-AF65-F5344CB8AC3E}">
        <p14:creationId xmlns:p14="http://schemas.microsoft.com/office/powerpoint/2010/main" val="1146779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5D66E-2555-B18E-C0A5-71CF2A009CB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F5FB9ACC-6A4C-6CF5-46EA-E47CF802FEDE}"/>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8BCA6A1-8048-CD4C-2A31-8FBB0ECD0277}"/>
              </a:ext>
            </a:extLst>
          </p:cNvPr>
          <p:cNvSpPr>
            <a:spLocks noGrp="1"/>
          </p:cNvSpPr>
          <p:nvPr>
            <p:ph type="body" idx="1"/>
          </p:nvPr>
        </p:nvSpPr>
        <p:spPr/>
        <p:txBody>
          <a:bodyPr/>
          <a:lstStyle/>
          <a:p>
            <a:r>
              <a:rPr lang="cs-CZ" dirty="0"/>
              <a:t>Bohužel, model se při rekognici textu choval značně nepředvídatelně, viz. obrázek. Jednotlivé slova rozpoznával solidně ale problém představovala chybná segmentace, když každé slovo detekoval na každé jedné základní textové lince. Pokoušel jsem se upravit parametry opětovným trénováním, kdy jsem měnil výšku textu a ručně určoval stránky pro ověřovací sadu, avšak vše s nulovým výsledkem. Řešením bylo vytvořit pomocný model pro rozpoznávaní textových linek. </a:t>
            </a:r>
          </a:p>
        </p:txBody>
      </p:sp>
      <p:sp>
        <p:nvSpPr>
          <p:cNvPr id="4" name="Zástupný symbol pro číslo snímku 3">
            <a:extLst>
              <a:ext uri="{FF2B5EF4-FFF2-40B4-BE49-F238E27FC236}">
                <a16:creationId xmlns:a16="http://schemas.microsoft.com/office/drawing/2014/main" id="{20E59C26-EFBA-A8F5-80C9-49F7F586B60F}"/>
              </a:ext>
            </a:extLst>
          </p:cNvPr>
          <p:cNvSpPr>
            <a:spLocks noGrp="1"/>
          </p:cNvSpPr>
          <p:nvPr>
            <p:ph type="sldNum" sz="quarter" idx="5"/>
          </p:nvPr>
        </p:nvSpPr>
        <p:spPr/>
        <p:txBody>
          <a:bodyPr/>
          <a:lstStyle/>
          <a:p>
            <a:fld id="{FAC0C741-FFCF-407C-A5D1-2560D5DDE7E3}" type="slidenum">
              <a:rPr lang="cs-CZ" smtClean="0"/>
              <a:t>14</a:t>
            </a:fld>
            <a:endParaRPr lang="cs-CZ"/>
          </a:p>
        </p:txBody>
      </p:sp>
    </p:spTree>
    <p:extLst>
      <p:ext uri="{BB962C8B-B14F-4D97-AF65-F5344CB8AC3E}">
        <p14:creationId xmlns:p14="http://schemas.microsoft.com/office/powerpoint/2010/main" val="1181467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BC35F-54BF-1ED5-FC6F-0F7A86EAE90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DCD6117-B9D5-D57B-6817-D46407EFE52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7988F20-7DB6-9228-B270-68AF1C24B879}"/>
              </a:ext>
            </a:extLst>
          </p:cNvPr>
          <p:cNvSpPr>
            <a:spLocks noGrp="1"/>
          </p:cNvSpPr>
          <p:nvPr>
            <p:ph type="body" idx="1"/>
          </p:nvPr>
        </p:nvSpPr>
        <p:spPr/>
        <p:txBody>
          <a:bodyPr/>
          <a:lstStyle/>
          <a:p>
            <a:r>
              <a:rPr lang="cs-CZ" dirty="0"/>
              <a:t>Ten jsme vyladili s prof. </a:t>
            </a:r>
            <a:r>
              <a:rPr lang="cs-CZ" dirty="0" err="1"/>
              <a:t>Katuščákem</a:t>
            </a:r>
            <a:r>
              <a:rPr lang="cs-CZ" dirty="0"/>
              <a:t> na odborném soustředění v </a:t>
            </a:r>
            <a:r>
              <a:rPr lang="cs-CZ" dirty="0" err="1"/>
              <a:t>Jazernici</a:t>
            </a:r>
            <a:r>
              <a:rPr lang="cs-CZ" dirty="0"/>
              <a:t>, kdy jsme experimentálně metodou pokus-omyl vytvořili model pro rozpoznávání textových linek s následujícími parametry. </a:t>
            </a:r>
          </a:p>
        </p:txBody>
      </p:sp>
      <p:sp>
        <p:nvSpPr>
          <p:cNvPr id="4" name="Zástupný symbol pro číslo snímku 3">
            <a:extLst>
              <a:ext uri="{FF2B5EF4-FFF2-40B4-BE49-F238E27FC236}">
                <a16:creationId xmlns:a16="http://schemas.microsoft.com/office/drawing/2014/main" id="{23DCADB7-11AE-B9ED-F951-448F7F9F3062}"/>
              </a:ext>
            </a:extLst>
          </p:cNvPr>
          <p:cNvSpPr>
            <a:spLocks noGrp="1"/>
          </p:cNvSpPr>
          <p:nvPr>
            <p:ph type="sldNum" sz="quarter" idx="5"/>
          </p:nvPr>
        </p:nvSpPr>
        <p:spPr/>
        <p:txBody>
          <a:bodyPr/>
          <a:lstStyle/>
          <a:p>
            <a:fld id="{FAC0C741-FFCF-407C-A5D1-2560D5DDE7E3}" type="slidenum">
              <a:rPr lang="cs-CZ" smtClean="0"/>
              <a:t>15</a:t>
            </a:fld>
            <a:endParaRPr lang="cs-CZ"/>
          </a:p>
        </p:txBody>
      </p:sp>
    </p:spTree>
    <p:extLst>
      <p:ext uri="{BB962C8B-B14F-4D97-AF65-F5344CB8AC3E}">
        <p14:creationId xmlns:p14="http://schemas.microsoft.com/office/powerpoint/2010/main" val="155395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7BAAA-6496-E2CD-59D2-5CD370843DB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EEA33B8-47D7-E453-46D7-E44BAC421DE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8F822A9-6B13-79AB-75BC-6AAB5A5396DF}"/>
              </a:ext>
            </a:extLst>
          </p:cNvPr>
          <p:cNvSpPr>
            <a:spLocks noGrp="1"/>
          </p:cNvSpPr>
          <p:nvPr>
            <p:ph type="body" idx="1"/>
          </p:nvPr>
        </p:nvSpPr>
        <p:spPr/>
        <p:txBody>
          <a:bodyPr/>
          <a:lstStyle/>
          <a:p>
            <a:r>
              <a:rPr lang="cs-CZ" dirty="0"/>
              <a:t>Pár snímků z tvůrčího soustředění v </a:t>
            </a:r>
            <a:r>
              <a:rPr lang="cs-CZ" dirty="0" err="1"/>
              <a:t>Jazernici</a:t>
            </a:r>
            <a:r>
              <a:rPr lang="cs-CZ" dirty="0"/>
              <a:t> </a:t>
            </a:r>
          </a:p>
        </p:txBody>
      </p:sp>
      <p:sp>
        <p:nvSpPr>
          <p:cNvPr id="4" name="Zástupný symbol pro číslo snímku 3">
            <a:extLst>
              <a:ext uri="{FF2B5EF4-FFF2-40B4-BE49-F238E27FC236}">
                <a16:creationId xmlns:a16="http://schemas.microsoft.com/office/drawing/2014/main" id="{3D425FF9-53AC-2065-946B-128A96513900}"/>
              </a:ext>
            </a:extLst>
          </p:cNvPr>
          <p:cNvSpPr>
            <a:spLocks noGrp="1"/>
          </p:cNvSpPr>
          <p:nvPr>
            <p:ph type="sldNum" sz="quarter" idx="5"/>
          </p:nvPr>
        </p:nvSpPr>
        <p:spPr/>
        <p:txBody>
          <a:bodyPr/>
          <a:lstStyle/>
          <a:p>
            <a:fld id="{FAC0C741-FFCF-407C-A5D1-2560D5DDE7E3}" type="slidenum">
              <a:rPr lang="cs-CZ" smtClean="0"/>
              <a:t>16</a:t>
            </a:fld>
            <a:endParaRPr lang="cs-CZ"/>
          </a:p>
        </p:txBody>
      </p:sp>
    </p:spTree>
    <p:extLst>
      <p:ext uri="{BB962C8B-B14F-4D97-AF65-F5344CB8AC3E}">
        <p14:creationId xmlns:p14="http://schemas.microsoft.com/office/powerpoint/2010/main" val="330827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8E726-C1E6-1555-873F-1C01F210F2F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CB199D4-2583-BA4B-CEE7-9C9D5EB8B3A2}"/>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9CB3E30-8467-0B25-B1B7-56DF9EB9FD5B}"/>
              </a:ext>
            </a:extLst>
          </p:cNvPr>
          <p:cNvSpPr>
            <a:spLocks noGrp="1"/>
          </p:cNvSpPr>
          <p:nvPr>
            <p:ph type="body" idx="1"/>
          </p:nvPr>
        </p:nvSpPr>
        <p:spPr/>
        <p:txBody>
          <a:bodyPr/>
          <a:lstStyle/>
          <a:p>
            <a:r>
              <a:rPr lang="cs-CZ" dirty="0"/>
              <a:t>Model jsem aplikoval na zbývající stránky Jarošova rukopisu psaného na  čtverečkovaném podkladě a přistoupil k vytváření dalších GT stránek s použitím „dočasného pracovního“ modelu s ruční korekci chybně rozpoznaných grafémů. Vytvořených 120 stran v kvalitě GT jsem použil pro tvorbu konečného dílčího modelu nazvaného Ota14, s chybovostí  7 %, což považuji po všech problémech za úspěch. </a:t>
            </a:r>
          </a:p>
          <a:p>
            <a:r>
              <a:rPr lang="cs-CZ" dirty="0"/>
              <a:t>I když materiálu psaného na čtverečkovaném papíře jistě není mnoho, myslím si, že by bylo dobré toto řešení </a:t>
            </a:r>
            <a:r>
              <a:rPr lang="cs-CZ" dirty="0" err="1"/>
              <a:t>zavnímat</a:t>
            </a:r>
            <a:r>
              <a:rPr lang="cs-CZ" dirty="0"/>
              <a:t> jako jedno z možných východisek při řešení obdobného problému, který může v budoucnu nastat. </a:t>
            </a:r>
          </a:p>
          <a:p>
            <a:endParaRPr lang="cs-CZ" dirty="0"/>
          </a:p>
        </p:txBody>
      </p:sp>
      <p:sp>
        <p:nvSpPr>
          <p:cNvPr id="4" name="Zástupný symbol pro číslo snímku 3">
            <a:extLst>
              <a:ext uri="{FF2B5EF4-FFF2-40B4-BE49-F238E27FC236}">
                <a16:creationId xmlns:a16="http://schemas.microsoft.com/office/drawing/2014/main" id="{0300F3C5-F5FC-79EA-FC2D-FCF4DC371A8D}"/>
              </a:ext>
            </a:extLst>
          </p:cNvPr>
          <p:cNvSpPr>
            <a:spLocks noGrp="1"/>
          </p:cNvSpPr>
          <p:nvPr>
            <p:ph type="sldNum" sz="quarter" idx="5"/>
          </p:nvPr>
        </p:nvSpPr>
        <p:spPr/>
        <p:txBody>
          <a:bodyPr/>
          <a:lstStyle/>
          <a:p>
            <a:fld id="{FAC0C741-FFCF-407C-A5D1-2560D5DDE7E3}" type="slidenum">
              <a:rPr lang="cs-CZ" smtClean="0"/>
              <a:t>17</a:t>
            </a:fld>
            <a:endParaRPr lang="cs-CZ"/>
          </a:p>
        </p:txBody>
      </p:sp>
    </p:spTree>
    <p:extLst>
      <p:ext uri="{BB962C8B-B14F-4D97-AF65-F5344CB8AC3E}">
        <p14:creationId xmlns:p14="http://schemas.microsoft.com/office/powerpoint/2010/main" val="19318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FDBC8-9821-6D64-5B50-F945C0C7B7A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6C94A7F-DF7A-2133-8749-93E3FE1F1A8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9B33E126-F3F9-3855-31F5-354A1BE32F65}"/>
              </a:ext>
            </a:extLst>
          </p:cNvPr>
          <p:cNvSpPr>
            <a:spLocks noGrp="1"/>
          </p:cNvSpPr>
          <p:nvPr>
            <p:ph type="body" idx="1"/>
          </p:nvPr>
        </p:nvSpPr>
        <p:spPr/>
        <p:txBody>
          <a:bodyPr/>
          <a:lstStyle/>
          <a:p>
            <a:r>
              <a:rPr lang="cs-CZ" dirty="0"/>
              <a:t>Zde jsou uvedeny parametry vytvořeného agregovaného modelu „</a:t>
            </a:r>
            <a:r>
              <a:rPr lang="cs-CZ" dirty="0" err="1"/>
              <a:t>Finale</a:t>
            </a:r>
            <a:r>
              <a:rPr lang="cs-CZ" dirty="0"/>
              <a:t> 2.0“, který je současně dílčím modelem agregovaného modelu „CZECH </a:t>
            </a:r>
            <a:r>
              <a:rPr lang="cs-CZ" dirty="0" err="1"/>
              <a:t>supermodel_SGS</a:t>
            </a:r>
            <a:r>
              <a:rPr lang="cs-CZ" dirty="0"/>
              <a:t>“ s chybovostí 5,8 % na ověřovací sadě.</a:t>
            </a:r>
          </a:p>
          <a:p>
            <a:r>
              <a:rPr lang="cs-CZ" dirty="0"/>
              <a:t>Ten jsme vytvořili společně s kolegy ze Slezské univerzity v Opavě a myslím, že výsledky naši práce jsou znatelným přínosem do problematiky automatického rozpoznávání rukopisných textů východoslovanské provenience.</a:t>
            </a:r>
          </a:p>
        </p:txBody>
      </p:sp>
      <p:sp>
        <p:nvSpPr>
          <p:cNvPr id="4" name="Zástupný symbol pro číslo snímku 3">
            <a:extLst>
              <a:ext uri="{FF2B5EF4-FFF2-40B4-BE49-F238E27FC236}">
                <a16:creationId xmlns:a16="http://schemas.microsoft.com/office/drawing/2014/main" id="{A4AE1A2C-FF95-C557-1B4C-280324E676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0C741-FFCF-407C-A5D1-2560D5DDE7E3}" type="slidenum">
              <a:rPr kumimoji="0" lang="cs-C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cs-C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7765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6139B-C200-7C3B-B792-8774C4C77F17}"/>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4986A27D-744A-C8CC-4E60-2AF78F0949C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AD52D6D3-C0D7-7D76-63CC-DD0F4805C379}"/>
              </a:ext>
            </a:extLst>
          </p:cNvPr>
          <p:cNvSpPr>
            <a:spLocks noGrp="1"/>
          </p:cNvSpPr>
          <p:nvPr>
            <p:ph type="body" idx="1"/>
          </p:nvPr>
        </p:nvSpPr>
        <p:spPr/>
        <p:txBody>
          <a:bodyPr/>
          <a:lstStyle/>
          <a:p>
            <a:r>
              <a:rPr lang="cs-CZ" dirty="0"/>
              <a:t>Zde můžeme vidět aplikaci modelu </a:t>
            </a:r>
            <a:r>
              <a:rPr lang="cs-CZ" dirty="0" err="1"/>
              <a:t>Finale</a:t>
            </a:r>
            <a:r>
              <a:rPr lang="cs-CZ" dirty="0"/>
              <a:t> 2.0 na další stránky Jarošova rukopisu. Chybovost je opravdu nízká. </a:t>
            </a:r>
          </a:p>
        </p:txBody>
      </p:sp>
      <p:sp>
        <p:nvSpPr>
          <p:cNvPr id="4" name="Zástupný symbol pro číslo snímku 3">
            <a:extLst>
              <a:ext uri="{FF2B5EF4-FFF2-40B4-BE49-F238E27FC236}">
                <a16:creationId xmlns:a16="http://schemas.microsoft.com/office/drawing/2014/main" id="{A91A1B4C-E92F-3DAA-7A5E-144A00A9C45B}"/>
              </a:ext>
            </a:extLst>
          </p:cNvPr>
          <p:cNvSpPr>
            <a:spLocks noGrp="1"/>
          </p:cNvSpPr>
          <p:nvPr>
            <p:ph type="sldNum" sz="quarter" idx="5"/>
          </p:nvPr>
        </p:nvSpPr>
        <p:spPr/>
        <p:txBody>
          <a:bodyPr/>
          <a:lstStyle/>
          <a:p>
            <a:fld id="{FAC0C741-FFCF-407C-A5D1-2560D5DDE7E3}" type="slidenum">
              <a:rPr lang="cs-CZ" smtClean="0"/>
              <a:t>19</a:t>
            </a:fld>
            <a:endParaRPr lang="cs-CZ"/>
          </a:p>
        </p:txBody>
      </p:sp>
    </p:spTree>
    <p:extLst>
      <p:ext uri="{BB962C8B-B14F-4D97-AF65-F5344CB8AC3E}">
        <p14:creationId xmlns:p14="http://schemas.microsoft.com/office/powerpoint/2010/main" val="4109242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4328C-2E59-E9A2-5D9A-E9200B4CA626}"/>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10CB0B5-31A7-862A-FB98-D0051A37F3A7}"/>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1384D01-C11B-78EF-FFC8-E5AC364C0B98}"/>
              </a:ext>
            </a:extLst>
          </p:cNvPr>
          <p:cNvSpPr>
            <a:spLocks noGrp="1"/>
          </p:cNvSpPr>
          <p:nvPr>
            <p:ph type="body" idx="1"/>
          </p:nvPr>
        </p:nvSpPr>
        <p:spPr/>
        <p:txBody>
          <a:bodyPr/>
          <a:lstStyle/>
          <a:p>
            <a:r>
              <a:rPr lang="cs-CZ" dirty="0"/>
              <a:t>Zde můžeme vidět aplikaci modelu </a:t>
            </a:r>
            <a:r>
              <a:rPr lang="cs-CZ" dirty="0" err="1"/>
              <a:t>Finale</a:t>
            </a:r>
            <a:r>
              <a:rPr lang="cs-CZ" dirty="0"/>
              <a:t> 2.0 na rukopis Josefa </a:t>
            </a:r>
            <a:r>
              <a:rPr lang="cs-CZ" dirty="0" err="1"/>
              <a:t>Gallaše</a:t>
            </a:r>
            <a:r>
              <a:rPr lang="cs-CZ" dirty="0"/>
              <a:t>. Opět s nízkou chybovostí a to i přes problematickou čitelnost textu. </a:t>
            </a:r>
          </a:p>
          <a:p>
            <a:endParaRPr lang="cs-CZ" dirty="0"/>
          </a:p>
        </p:txBody>
      </p:sp>
      <p:sp>
        <p:nvSpPr>
          <p:cNvPr id="4" name="Zástupný symbol pro číslo snímku 3">
            <a:extLst>
              <a:ext uri="{FF2B5EF4-FFF2-40B4-BE49-F238E27FC236}">
                <a16:creationId xmlns:a16="http://schemas.microsoft.com/office/drawing/2014/main" id="{0B3C7518-B1FC-A721-8A75-2EC8F62918E4}"/>
              </a:ext>
            </a:extLst>
          </p:cNvPr>
          <p:cNvSpPr>
            <a:spLocks noGrp="1"/>
          </p:cNvSpPr>
          <p:nvPr>
            <p:ph type="sldNum" sz="quarter" idx="5"/>
          </p:nvPr>
        </p:nvSpPr>
        <p:spPr/>
        <p:txBody>
          <a:bodyPr/>
          <a:lstStyle/>
          <a:p>
            <a:fld id="{FAC0C741-FFCF-407C-A5D1-2560D5DDE7E3}" type="slidenum">
              <a:rPr lang="cs-CZ" smtClean="0"/>
              <a:t>20</a:t>
            </a:fld>
            <a:endParaRPr lang="cs-CZ"/>
          </a:p>
        </p:txBody>
      </p:sp>
    </p:spTree>
    <p:extLst>
      <p:ext uri="{BB962C8B-B14F-4D97-AF65-F5344CB8AC3E}">
        <p14:creationId xmlns:p14="http://schemas.microsoft.com/office/powerpoint/2010/main" val="2583719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AF6EC-423E-CE24-D204-C482EE9255A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1BBD8A7-C65C-DF56-B7CC-C71314911F1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D9DD1322-D7B4-E81F-A014-2FA392A14555}"/>
              </a:ext>
            </a:extLst>
          </p:cNvPr>
          <p:cNvSpPr>
            <a:spLocks noGrp="1"/>
          </p:cNvSpPr>
          <p:nvPr>
            <p:ph type="body" idx="1"/>
          </p:nvPr>
        </p:nvSpPr>
        <p:spPr/>
        <p:txBody>
          <a:bodyPr/>
          <a:lstStyle/>
          <a:p>
            <a:r>
              <a:rPr lang="cs-CZ" dirty="0"/>
              <a:t>Zde už jen pro ilustraci ukázka rukopisných vzorků, z kterých je model </a:t>
            </a:r>
            <a:r>
              <a:rPr lang="cs-CZ" dirty="0" err="1"/>
              <a:t>Finale</a:t>
            </a:r>
            <a:r>
              <a:rPr lang="cs-CZ" dirty="0"/>
              <a:t> 2.0 složený. Zde rukopis Josefa </a:t>
            </a:r>
            <a:r>
              <a:rPr lang="cs-CZ" dirty="0" err="1"/>
              <a:t>Gallaše</a:t>
            </a:r>
            <a:r>
              <a:rPr lang="cs-CZ" dirty="0"/>
              <a:t>, Mytické povídky o bozích a bohyních: můžeme si všimnout vybledlého písma, počínající degradaci papíru a  vypadávání </a:t>
            </a:r>
            <a:r>
              <a:rPr lang="cs-CZ" dirty="0" err="1"/>
              <a:t>atramentu</a:t>
            </a:r>
            <a:r>
              <a:rPr lang="cs-CZ" dirty="0"/>
              <a:t>.</a:t>
            </a:r>
          </a:p>
          <a:p>
            <a:r>
              <a:rPr lang="cs-CZ" dirty="0"/>
              <a:t>Na základě tohoto rukopisu byl vytvořen dílčí model </a:t>
            </a:r>
            <a:r>
              <a:rPr lang="cs-CZ" dirty="0" err="1"/>
              <a:t>Mystic</a:t>
            </a:r>
            <a:r>
              <a:rPr lang="cs-CZ" dirty="0"/>
              <a:t> </a:t>
            </a:r>
            <a:r>
              <a:rPr lang="cs-CZ" dirty="0" err="1"/>
              <a:t>Absolut</a:t>
            </a:r>
            <a:r>
              <a:rPr lang="cs-CZ" dirty="0"/>
              <a:t> (ID 210053), chybovost 8,3 %.</a:t>
            </a:r>
          </a:p>
        </p:txBody>
      </p:sp>
      <p:sp>
        <p:nvSpPr>
          <p:cNvPr id="4" name="Zástupný symbol pro číslo snímku 3">
            <a:extLst>
              <a:ext uri="{FF2B5EF4-FFF2-40B4-BE49-F238E27FC236}">
                <a16:creationId xmlns:a16="http://schemas.microsoft.com/office/drawing/2014/main" id="{89823153-E164-3B93-0A80-598EA2ABC658}"/>
              </a:ext>
            </a:extLst>
          </p:cNvPr>
          <p:cNvSpPr>
            <a:spLocks noGrp="1"/>
          </p:cNvSpPr>
          <p:nvPr>
            <p:ph type="sldNum" sz="quarter" idx="5"/>
          </p:nvPr>
        </p:nvSpPr>
        <p:spPr/>
        <p:txBody>
          <a:bodyPr/>
          <a:lstStyle/>
          <a:p>
            <a:fld id="{FAC0C741-FFCF-407C-A5D1-2560D5DDE7E3}" type="slidenum">
              <a:rPr lang="cs-CZ" smtClean="0"/>
              <a:t>21</a:t>
            </a:fld>
            <a:endParaRPr lang="cs-CZ"/>
          </a:p>
        </p:txBody>
      </p:sp>
    </p:spTree>
    <p:extLst>
      <p:ext uri="{BB962C8B-B14F-4D97-AF65-F5344CB8AC3E}">
        <p14:creationId xmlns:p14="http://schemas.microsoft.com/office/powerpoint/2010/main" val="305949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33A71-D108-AB7A-D7C2-87BBA940CEB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2E6AA46-74FC-7EBF-3F0E-344213AEF14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65CE0CD-7246-6C1E-F246-2C018D61A346}"/>
              </a:ext>
            </a:extLst>
          </p:cNvPr>
          <p:cNvSpPr>
            <a:spLocks noGrp="1"/>
          </p:cNvSpPr>
          <p:nvPr>
            <p:ph type="body" idx="1"/>
          </p:nvPr>
        </p:nvSpPr>
        <p:spPr/>
        <p:txBody>
          <a:bodyPr/>
          <a:lstStyle/>
          <a:p>
            <a:r>
              <a:rPr lang="cs-CZ" dirty="0"/>
              <a:t>Opět Josef </a:t>
            </a:r>
            <a:r>
              <a:rPr lang="cs-CZ" dirty="0" err="1"/>
              <a:t>Gallaš</a:t>
            </a:r>
            <a:r>
              <a:rPr lang="cs-CZ" dirty="0"/>
              <a:t>, spis  Fyzické památky města Hranic a okolí: vidíme prosvítání textu z protějších stránek a grafémy zasahující do spodních části textové osnovy. Tento nešvar jsem upravil drobnou změnou výšky základní linky. Na základě tohoto rukopisu byl vytvořen dílčí model </a:t>
            </a:r>
            <a:r>
              <a:rPr lang="cs-CZ" dirty="0" err="1"/>
              <a:t>Physical</a:t>
            </a:r>
            <a:r>
              <a:rPr lang="cs-CZ" dirty="0"/>
              <a:t> </a:t>
            </a:r>
            <a:r>
              <a:rPr lang="cs-CZ" dirty="0" err="1"/>
              <a:t>Absolut</a:t>
            </a:r>
            <a:r>
              <a:rPr lang="cs-CZ" dirty="0"/>
              <a:t> (ID 213213) s chybovostí 6 %.</a:t>
            </a:r>
          </a:p>
        </p:txBody>
      </p:sp>
      <p:sp>
        <p:nvSpPr>
          <p:cNvPr id="4" name="Zástupný symbol pro číslo snímku 3">
            <a:extLst>
              <a:ext uri="{FF2B5EF4-FFF2-40B4-BE49-F238E27FC236}">
                <a16:creationId xmlns:a16="http://schemas.microsoft.com/office/drawing/2014/main" id="{78AFD505-4C2E-B0A4-067B-DFD460D23112}"/>
              </a:ext>
            </a:extLst>
          </p:cNvPr>
          <p:cNvSpPr>
            <a:spLocks noGrp="1"/>
          </p:cNvSpPr>
          <p:nvPr>
            <p:ph type="sldNum" sz="quarter" idx="5"/>
          </p:nvPr>
        </p:nvSpPr>
        <p:spPr/>
        <p:txBody>
          <a:bodyPr/>
          <a:lstStyle/>
          <a:p>
            <a:fld id="{FAC0C741-FFCF-407C-A5D1-2560D5DDE7E3}" type="slidenum">
              <a:rPr lang="cs-CZ" smtClean="0"/>
              <a:t>22</a:t>
            </a:fld>
            <a:endParaRPr lang="cs-CZ"/>
          </a:p>
        </p:txBody>
      </p:sp>
    </p:spTree>
    <p:extLst>
      <p:ext uri="{BB962C8B-B14F-4D97-AF65-F5344CB8AC3E}">
        <p14:creationId xmlns:p14="http://schemas.microsoft.com/office/powerpoint/2010/main" val="86626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555164E-89D0-DD44-B377-01690DEA7F95}" type="slidenum">
              <a:rPr lang="sk-SK" smtClean="0"/>
              <a:t>5</a:t>
            </a:fld>
            <a:endParaRPr lang="sk-SK"/>
          </a:p>
        </p:txBody>
      </p:sp>
    </p:spTree>
    <p:extLst>
      <p:ext uri="{BB962C8B-B14F-4D97-AF65-F5344CB8AC3E}">
        <p14:creationId xmlns:p14="http://schemas.microsoft.com/office/powerpoint/2010/main" val="1398558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34FBD-8C6A-11B9-0127-0F7ED2AF5E6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565EEE3-B6CB-71F9-4450-B434013BCFB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C6F7696-B1D2-62AA-3FB9-EA237C6948B9}"/>
              </a:ext>
            </a:extLst>
          </p:cNvPr>
          <p:cNvSpPr>
            <a:spLocks noGrp="1"/>
          </p:cNvSpPr>
          <p:nvPr>
            <p:ph type="body" idx="1"/>
          </p:nvPr>
        </p:nvSpPr>
        <p:spPr/>
        <p:txBody>
          <a:bodyPr/>
          <a:lstStyle/>
          <a:p>
            <a:r>
              <a:rPr lang="cs-CZ" dirty="0"/>
              <a:t>A do třetice Josef </a:t>
            </a:r>
            <a:r>
              <a:rPr lang="cs-CZ" dirty="0" err="1"/>
              <a:t>Gallaš</a:t>
            </a:r>
            <a:r>
              <a:rPr lang="cs-CZ" dirty="0"/>
              <a:t>, spis Walaši v kraji přerovském: zajímavostí na tomto rukopisu je skutečnost, že i když je odlišný od předešlého, model vytvořený na jeho základě na tento typ písma velice dobře fungoval. Byly zde problémy s rozeznáváním diakritiky vyžadující ruční korekci, které však byly aplikací modelu </a:t>
            </a:r>
            <a:r>
              <a:rPr lang="cs-CZ" dirty="0" err="1"/>
              <a:t>Finale</a:t>
            </a:r>
            <a:r>
              <a:rPr lang="cs-CZ" dirty="0"/>
              <a:t> 2.0 eliminovány na minimum.</a:t>
            </a:r>
          </a:p>
          <a:p>
            <a:r>
              <a:rPr lang="cs-CZ" dirty="0"/>
              <a:t>Na základě tohoto rukopisu byl vytvořen dílčí model </a:t>
            </a:r>
            <a:r>
              <a:rPr lang="cs-CZ" dirty="0" err="1"/>
              <a:t>Walachian</a:t>
            </a:r>
            <a:r>
              <a:rPr lang="cs-CZ" dirty="0"/>
              <a:t> </a:t>
            </a:r>
            <a:r>
              <a:rPr lang="cs-CZ" dirty="0" err="1"/>
              <a:t>Absolut</a:t>
            </a:r>
            <a:r>
              <a:rPr lang="cs-CZ" dirty="0"/>
              <a:t> (ID 211773), chybovost 5,1%.</a:t>
            </a:r>
          </a:p>
        </p:txBody>
      </p:sp>
      <p:sp>
        <p:nvSpPr>
          <p:cNvPr id="4" name="Zástupný symbol pro číslo snímku 3">
            <a:extLst>
              <a:ext uri="{FF2B5EF4-FFF2-40B4-BE49-F238E27FC236}">
                <a16:creationId xmlns:a16="http://schemas.microsoft.com/office/drawing/2014/main" id="{19BE9043-4632-ED13-7FC7-00C84ABEED29}"/>
              </a:ext>
            </a:extLst>
          </p:cNvPr>
          <p:cNvSpPr>
            <a:spLocks noGrp="1"/>
          </p:cNvSpPr>
          <p:nvPr>
            <p:ph type="sldNum" sz="quarter" idx="5"/>
          </p:nvPr>
        </p:nvSpPr>
        <p:spPr/>
        <p:txBody>
          <a:bodyPr/>
          <a:lstStyle/>
          <a:p>
            <a:fld id="{FAC0C741-FFCF-407C-A5D1-2560D5DDE7E3}" type="slidenum">
              <a:rPr lang="cs-CZ" smtClean="0"/>
              <a:t>23</a:t>
            </a:fld>
            <a:endParaRPr lang="cs-CZ"/>
          </a:p>
        </p:txBody>
      </p:sp>
    </p:spTree>
    <p:extLst>
      <p:ext uri="{BB962C8B-B14F-4D97-AF65-F5344CB8AC3E}">
        <p14:creationId xmlns:p14="http://schemas.microsoft.com/office/powerpoint/2010/main" val="20031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6943-06DA-70C0-92DF-2DEAD8C9737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E45787F-6F05-D15C-C6D5-AF47C4BDB65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8FB7E778-6923-E34D-7A24-272317992585}"/>
              </a:ext>
            </a:extLst>
          </p:cNvPr>
          <p:cNvSpPr>
            <a:spLocks noGrp="1"/>
          </p:cNvSpPr>
          <p:nvPr>
            <p:ph type="body" idx="1"/>
          </p:nvPr>
        </p:nvSpPr>
        <p:spPr/>
        <p:txBody>
          <a:bodyPr/>
          <a:lstStyle/>
          <a:p>
            <a:r>
              <a:rPr lang="cs-CZ" dirty="0"/>
              <a:t>František Polášek: Pravé poznání boha: zde jsme se potýkali s třemi různými druhy písma, přičemž dva z nich byly v textu zastoupený v malé míře, což znamenalo místy špatnou detekci těchto grafémů při automatickém rozpoznávání textu. Problém byl vyřešen agregovaným modelem </a:t>
            </a:r>
            <a:r>
              <a:rPr lang="cs-CZ" dirty="0" err="1"/>
              <a:t>Finale</a:t>
            </a:r>
            <a:r>
              <a:rPr lang="cs-CZ" dirty="0"/>
              <a:t> 2.0, když podobný typ těchto neobvyklých grafémů obsahovaly jiné rukopisné vzorky v tomto modelu obsažené.</a:t>
            </a:r>
          </a:p>
          <a:p>
            <a:r>
              <a:rPr lang="cs-CZ" dirty="0"/>
              <a:t>Vytvořený dílčí model Franz II. (ID 204714) měl chybovost 7,6 %.</a:t>
            </a:r>
          </a:p>
        </p:txBody>
      </p:sp>
      <p:sp>
        <p:nvSpPr>
          <p:cNvPr id="4" name="Zástupný symbol pro číslo snímku 3">
            <a:extLst>
              <a:ext uri="{FF2B5EF4-FFF2-40B4-BE49-F238E27FC236}">
                <a16:creationId xmlns:a16="http://schemas.microsoft.com/office/drawing/2014/main" id="{C3E59718-885F-8911-B181-690CC1216898}"/>
              </a:ext>
            </a:extLst>
          </p:cNvPr>
          <p:cNvSpPr>
            <a:spLocks noGrp="1"/>
          </p:cNvSpPr>
          <p:nvPr>
            <p:ph type="sldNum" sz="quarter" idx="5"/>
          </p:nvPr>
        </p:nvSpPr>
        <p:spPr/>
        <p:txBody>
          <a:bodyPr/>
          <a:lstStyle/>
          <a:p>
            <a:fld id="{FAC0C741-FFCF-407C-A5D1-2560D5DDE7E3}" type="slidenum">
              <a:rPr lang="cs-CZ" smtClean="0"/>
              <a:t>24</a:t>
            </a:fld>
            <a:endParaRPr lang="cs-CZ"/>
          </a:p>
        </p:txBody>
      </p:sp>
    </p:spTree>
    <p:extLst>
      <p:ext uri="{BB962C8B-B14F-4D97-AF65-F5344CB8AC3E}">
        <p14:creationId xmlns:p14="http://schemas.microsoft.com/office/powerpoint/2010/main" val="3023261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516F9-7263-D541-7E7A-1DD865C75C5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3F81B18-ADE6-D93E-75BE-063017C531E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8E54BA30-5C5D-E777-D5FA-59E748CB3BED}"/>
              </a:ext>
            </a:extLst>
          </p:cNvPr>
          <p:cNvSpPr>
            <a:spLocks noGrp="1"/>
          </p:cNvSpPr>
          <p:nvPr>
            <p:ph type="body" idx="1"/>
          </p:nvPr>
        </p:nvSpPr>
        <p:spPr/>
        <p:txBody>
          <a:bodyPr/>
          <a:lstStyle/>
          <a:p>
            <a:r>
              <a:rPr lang="cs-CZ" dirty="0"/>
              <a:t>Dvojice rukopisných vzorků Otakara Jaroše.</a:t>
            </a:r>
          </a:p>
          <a:p>
            <a:r>
              <a:rPr lang="cs-CZ" dirty="0"/>
              <a:t>Vytvořený dílčí model Ota 14 (ID 182965) měl chybovost 7,14 % na ověřovací sadě.</a:t>
            </a:r>
          </a:p>
        </p:txBody>
      </p:sp>
      <p:sp>
        <p:nvSpPr>
          <p:cNvPr id="4" name="Zástupný symbol pro číslo snímku 3">
            <a:extLst>
              <a:ext uri="{FF2B5EF4-FFF2-40B4-BE49-F238E27FC236}">
                <a16:creationId xmlns:a16="http://schemas.microsoft.com/office/drawing/2014/main" id="{B5A1A529-343A-1D24-EDF6-3B08DD0A3C16}"/>
              </a:ext>
            </a:extLst>
          </p:cNvPr>
          <p:cNvSpPr>
            <a:spLocks noGrp="1"/>
          </p:cNvSpPr>
          <p:nvPr>
            <p:ph type="sldNum" sz="quarter" idx="5"/>
          </p:nvPr>
        </p:nvSpPr>
        <p:spPr/>
        <p:txBody>
          <a:bodyPr/>
          <a:lstStyle/>
          <a:p>
            <a:fld id="{FAC0C741-FFCF-407C-A5D1-2560D5DDE7E3}" type="slidenum">
              <a:rPr lang="cs-CZ" smtClean="0"/>
              <a:t>25</a:t>
            </a:fld>
            <a:endParaRPr lang="cs-CZ"/>
          </a:p>
        </p:txBody>
      </p:sp>
    </p:spTree>
    <p:extLst>
      <p:ext uri="{BB962C8B-B14F-4D97-AF65-F5344CB8AC3E}">
        <p14:creationId xmlns:p14="http://schemas.microsoft.com/office/powerpoint/2010/main" val="3961245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454E7-9262-EB85-05D7-F290659CF82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AB41513-B19E-F202-D479-A6ECAC6F26C2}"/>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D59E237-ADCC-233F-2B27-6158D61E439D}"/>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4B93CA34-3701-41AE-B58C-8AFE010853FA}"/>
              </a:ext>
            </a:extLst>
          </p:cNvPr>
          <p:cNvSpPr>
            <a:spLocks noGrp="1"/>
          </p:cNvSpPr>
          <p:nvPr>
            <p:ph type="sldNum" sz="quarter" idx="5"/>
          </p:nvPr>
        </p:nvSpPr>
        <p:spPr/>
        <p:txBody>
          <a:bodyPr/>
          <a:lstStyle/>
          <a:p>
            <a:fld id="{FAC0C741-FFCF-407C-A5D1-2560D5DDE7E3}" type="slidenum">
              <a:rPr lang="cs-CZ" smtClean="0"/>
              <a:t>26</a:t>
            </a:fld>
            <a:endParaRPr lang="cs-CZ"/>
          </a:p>
        </p:txBody>
      </p:sp>
    </p:spTree>
    <p:extLst>
      <p:ext uri="{BB962C8B-B14F-4D97-AF65-F5344CB8AC3E}">
        <p14:creationId xmlns:p14="http://schemas.microsoft.com/office/powerpoint/2010/main" val="853207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D0DD1-348F-9847-BBF6-B99ACF128A97}"/>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322F217-08AD-DB78-A5C8-82A23D87EC7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1040453-77AD-2E4B-5576-DFB875D6961C}"/>
              </a:ext>
            </a:extLst>
          </p:cNvPr>
          <p:cNvSpPr>
            <a:spLocks noGrp="1"/>
          </p:cNvSpPr>
          <p:nvPr>
            <p:ph type="body" idx="1"/>
          </p:nvPr>
        </p:nvSpPr>
        <p:spPr/>
        <p:txBody>
          <a:bodyPr/>
          <a:lstStyle/>
          <a:p>
            <a:r>
              <a:rPr lang="cs-CZ" dirty="0"/>
              <a:t>A na závěr ukázka schopnosti modelu </a:t>
            </a:r>
            <a:r>
              <a:rPr lang="cs-CZ" dirty="0" err="1"/>
              <a:t>Finale</a:t>
            </a:r>
            <a:r>
              <a:rPr lang="cs-CZ" dirty="0"/>
              <a:t> 2.0 na úplně neznámém rukopise náhodně vybraném z rezervoáru </a:t>
            </a:r>
            <a:r>
              <a:rPr lang="cs-CZ" dirty="0" err="1"/>
              <a:t>Manuskriptoria</a:t>
            </a:r>
            <a:r>
              <a:rPr lang="cs-CZ" dirty="0"/>
              <a:t>. </a:t>
            </a:r>
          </a:p>
          <a:p>
            <a:r>
              <a:rPr lang="cs-CZ" dirty="0"/>
              <a:t>Je vidět, že model si s jemu neznámým rukopise poradil velice dobře.</a:t>
            </a:r>
          </a:p>
          <a:p>
            <a:r>
              <a:rPr lang="cs-CZ" dirty="0"/>
              <a:t>Děkuji za pozornost a předávám slovo.</a:t>
            </a:r>
          </a:p>
        </p:txBody>
      </p:sp>
      <p:sp>
        <p:nvSpPr>
          <p:cNvPr id="4" name="Zástupný symbol pro číslo snímku 3">
            <a:extLst>
              <a:ext uri="{FF2B5EF4-FFF2-40B4-BE49-F238E27FC236}">
                <a16:creationId xmlns:a16="http://schemas.microsoft.com/office/drawing/2014/main" id="{D80CB91D-980B-198D-28C2-634195837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0C741-FFCF-407C-A5D1-2560D5DDE7E3}" type="slidenum">
              <a:rPr kumimoji="0" lang="cs-C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1966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dirty="0"/>
              <a:t>Také </a:t>
            </a:r>
            <a:r>
              <a:rPr lang="sk-SK" dirty="0" err="1"/>
              <a:t>já</a:t>
            </a:r>
            <a:r>
              <a:rPr lang="sk-SK" dirty="0"/>
              <a:t> </a:t>
            </a:r>
            <a:r>
              <a:rPr lang="sk-SK" dirty="0" err="1"/>
              <a:t>přeji</a:t>
            </a:r>
            <a:r>
              <a:rPr lang="sk-SK" dirty="0"/>
              <a:t> </a:t>
            </a:r>
            <a:r>
              <a:rPr lang="sk-SK" b="1" dirty="0"/>
              <a:t>dobrý </a:t>
            </a:r>
            <a:r>
              <a:rPr lang="sk-SK" b="1" dirty="0" err="1"/>
              <a:t>den</a:t>
            </a:r>
            <a:r>
              <a:rPr lang="sk-SK" dirty="0"/>
              <a:t>, </a:t>
            </a:r>
            <a:r>
              <a:rPr lang="sk-SK" dirty="0" err="1"/>
              <a:t>děkuji</a:t>
            </a:r>
            <a:r>
              <a:rPr lang="sk-SK" dirty="0"/>
              <a:t> za </a:t>
            </a:r>
            <a:r>
              <a:rPr lang="sk-SK" b="1" dirty="0" err="1"/>
              <a:t>předání</a:t>
            </a:r>
            <a:r>
              <a:rPr lang="sk-SK" b="1" dirty="0"/>
              <a:t> slova</a:t>
            </a:r>
            <a:r>
              <a:rPr lang="sk-SK"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k-SK" dirty="0"/>
          </a:p>
          <a:p>
            <a:pPr marL="0" marR="0" lvl="0" indent="0" algn="l" defTabSz="914400" rtl="0" eaLnBrk="1" fontAlgn="auto" latinLnBrk="0" hangingPunct="1">
              <a:lnSpc>
                <a:spcPct val="100000"/>
              </a:lnSpc>
              <a:spcBef>
                <a:spcPts val="0"/>
              </a:spcBef>
              <a:spcAft>
                <a:spcPts val="0"/>
              </a:spcAft>
              <a:buClrTx/>
              <a:buSzTx/>
              <a:buFontTx/>
              <a:buNone/>
              <a:tabLst/>
              <a:defRPr/>
            </a:pPr>
            <a:r>
              <a:rPr lang="sk-SK" dirty="0" err="1"/>
              <a:t>Přejdeme</a:t>
            </a:r>
            <a:r>
              <a:rPr lang="sk-SK" dirty="0"/>
              <a:t> </a:t>
            </a:r>
            <a:r>
              <a:rPr lang="sk-SK" dirty="0" err="1"/>
              <a:t>nyní</a:t>
            </a:r>
            <a:r>
              <a:rPr lang="sk-SK" dirty="0"/>
              <a:t> k </a:t>
            </a:r>
            <a:r>
              <a:rPr lang="sk-SK" b="1" dirty="0" err="1"/>
              <a:t>další</a:t>
            </a:r>
            <a:r>
              <a:rPr lang="sk-SK" b="1" dirty="0"/>
              <a:t> </a:t>
            </a:r>
            <a:r>
              <a:rPr lang="sk-SK" b="1" dirty="0" err="1"/>
              <a:t>části</a:t>
            </a:r>
            <a:r>
              <a:rPr lang="sk-SK" b="1" dirty="0"/>
              <a:t> </a:t>
            </a:r>
            <a:r>
              <a:rPr lang="sk-SK" dirty="0"/>
              <a:t>projektu, </a:t>
            </a:r>
            <a:r>
              <a:rPr lang="sk-SK" dirty="0" err="1"/>
              <a:t>jímž</a:t>
            </a:r>
            <a:r>
              <a:rPr lang="sk-SK" dirty="0"/>
              <a:t> je </a:t>
            </a:r>
            <a:r>
              <a:rPr lang="sk-SK" dirty="0" err="1"/>
              <a:t>můj</a:t>
            </a:r>
            <a:r>
              <a:rPr lang="sk-SK" dirty="0"/>
              <a:t> </a:t>
            </a:r>
            <a:r>
              <a:rPr lang="sk-SK" b="1" dirty="0"/>
              <a:t>model Agreg-8.</a:t>
            </a:r>
          </a:p>
        </p:txBody>
      </p:sp>
      <p:sp>
        <p:nvSpPr>
          <p:cNvPr id="4" name="Zástupný objekt pre číslo snímky 3"/>
          <p:cNvSpPr>
            <a:spLocks noGrp="1"/>
          </p:cNvSpPr>
          <p:nvPr>
            <p:ph type="sldNum" sz="quarter" idx="5"/>
          </p:nvPr>
        </p:nvSpPr>
        <p:spPr/>
        <p:txBody>
          <a:bodyPr/>
          <a:lstStyle/>
          <a:p>
            <a:fld id="{DC63B181-1029-4DDD-964B-198C97741151}" type="slidenum">
              <a:rPr lang="cs-CZ" smtClean="0"/>
              <a:t>28</a:t>
            </a:fld>
            <a:endParaRPr lang="cs-CZ"/>
          </a:p>
        </p:txBody>
      </p:sp>
    </p:spTree>
    <p:extLst>
      <p:ext uri="{BB962C8B-B14F-4D97-AF65-F5344CB8AC3E}">
        <p14:creationId xmlns:p14="http://schemas.microsoft.com/office/powerpoint/2010/main" val="1195633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Zastavíme se nejprve u </a:t>
            </a:r>
            <a:r>
              <a:rPr lang="cs-CZ" b="1" dirty="0"/>
              <a:t>cílů</a:t>
            </a:r>
            <a:r>
              <a:rPr lang="cs-CZ" dirty="0"/>
              <a:t>, které byly stanoveny před tvorbou vlastního HTR modelu a </a:t>
            </a:r>
            <a:r>
              <a:rPr lang="cs-CZ" b="1" dirty="0"/>
              <a:t>představíme si jednotlivé sbírky </a:t>
            </a:r>
            <a:r>
              <a:rPr lang="cs-CZ" dirty="0"/>
              <a:t>v něm zahrnuté. </a:t>
            </a:r>
          </a:p>
        </p:txBody>
      </p:sp>
      <p:sp>
        <p:nvSpPr>
          <p:cNvPr id="4" name="Zástupný objekt pre číslo snímky 3"/>
          <p:cNvSpPr>
            <a:spLocks noGrp="1"/>
          </p:cNvSpPr>
          <p:nvPr>
            <p:ph type="sldNum" sz="quarter" idx="5"/>
          </p:nvPr>
        </p:nvSpPr>
        <p:spPr/>
        <p:txBody>
          <a:bodyPr/>
          <a:lstStyle/>
          <a:p>
            <a:fld id="{DC63B181-1029-4DDD-964B-198C97741151}" type="slidenum">
              <a:rPr lang="cs-CZ" smtClean="0"/>
              <a:t>29</a:t>
            </a:fld>
            <a:endParaRPr lang="cs-CZ"/>
          </a:p>
        </p:txBody>
      </p:sp>
    </p:spTree>
    <p:extLst>
      <p:ext uri="{BB962C8B-B14F-4D97-AF65-F5344CB8AC3E}">
        <p14:creationId xmlns:p14="http://schemas.microsoft.com/office/powerpoint/2010/main" val="3766129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Mým cílem bylo </a:t>
            </a:r>
            <a:r>
              <a:rPr lang="cs-CZ" b="1" dirty="0"/>
              <a:t>získat sadu podobných dokumentů</a:t>
            </a:r>
            <a:r>
              <a:rPr lang="cs-CZ" dirty="0"/>
              <a:t>, které by se v určitých rysech podobaly, jednak ve </a:t>
            </a:r>
            <a:r>
              <a:rPr lang="cs-CZ" b="1" dirty="0"/>
              <a:t>století, tj. 18-19. století</a:t>
            </a:r>
            <a:r>
              <a:rPr lang="cs-CZ" dirty="0"/>
              <a:t>, jednak v </a:t>
            </a:r>
            <a:r>
              <a:rPr lang="cs-CZ" b="1" dirty="0"/>
              <a:t>tematice</a:t>
            </a:r>
            <a:r>
              <a:rPr lang="cs-CZ" dirty="0"/>
              <a:t>: Všechny dokumenty, kterým se prozatím v transkripci věnuji, se týkají práce </a:t>
            </a:r>
            <a:r>
              <a:rPr lang="cs-CZ" b="1" dirty="0"/>
              <a:t>modliteb a písní </a:t>
            </a:r>
            <a:r>
              <a:rPr lang="cs-CZ" dirty="0"/>
              <a:t>z katolického prostředí té doby. Tím </a:t>
            </a:r>
            <a:r>
              <a:rPr lang="cs-CZ" b="1" dirty="0"/>
              <a:t>nejdůležitějším aspektem </a:t>
            </a:r>
            <a:r>
              <a:rPr lang="cs-CZ" dirty="0"/>
              <a:t>pro výběr dokumentů pro mne však byla </a:t>
            </a:r>
            <a:r>
              <a:rPr lang="cs-CZ" b="1" dirty="0"/>
              <a:t>podobnost písma</a:t>
            </a:r>
            <a:r>
              <a:rPr lang="cs-CZ" dirty="0"/>
              <a:t>.</a:t>
            </a:r>
          </a:p>
          <a:p>
            <a:r>
              <a:rPr lang="cs-CZ" dirty="0"/>
              <a:t>Vydal jsem se trochu </a:t>
            </a:r>
            <a:r>
              <a:rPr lang="cs-CZ" b="1" dirty="0"/>
              <a:t>odlišnou cestou </a:t>
            </a:r>
            <a:r>
              <a:rPr lang="cs-CZ" dirty="0"/>
              <a:t>než můj kolega a volil jsem dokumenty, které na sobě </a:t>
            </a:r>
            <a:r>
              <a:rPr lang="cs-CZ" b="1" dirty="0"/>
              <a:t>vzájemně stavěly</a:t>
            </a:r>
            <a:r>
              <a:rPr lang="cs-CZ" dirty="0"/>
              <a:t> pomocí oné podobnosti. Tzn. </a:t>
            </a:r>
            <a:r>
              <a:rPr lang="cs-CZ" b="1" dirty="0"/>
              <a:t>neměl jsem dva zcela odlišné dokumenty</a:t>
            </a:r>
            <a:r>
              <a:rPr lang="cs-CZ" dirty="0"/>
              <a:t>, avšak začal jsem jedním dokumentem, </a:t>
            </a:r>
            <a:r>
              <a:rPr lang="cs-CZ" b="1" dirty="0"/>
              <a:t>jádrem</a:t>
            </a:r>
            <a:r>
              <a:rPr lang="cs-CZ" dirty="0"/>
              <a:t>, na které jsem postupně nabaloval další a </a:t>
            </a:r>
            <a:r>
              <a:rPr lang="cs-CZ" b="1" dirty="0"/>
              <a:t>další data, tzn. další rukopisy </a:t>
            </a:r>
            <a:r>
              <a:rPr lang="cs-CZ" dirty="0"/>
              <a:t>jiných autorů, které tak činí model </a:t>
            </a:r>
            <a:r>
              <a:rPr lang="cs-CZ" b="1" dirty="0"/>
              <a:t>robustnějším</a:t>
            </a:r>
            <a:r>
              <a:rPr lang="cs-CZ" dirty="0"/>
              <a:t> v oblasti konkrétního rukopisného stylu, který následně uvidíme.</a:t>
            </a:r>
          </a:p>
          <a:p>
            <a:r>
              <a:rPr lang="cs-CZ" dirty="0"/>
              <a:t>Všechny dokumenty jsou </a:t>
            </a:r>
            <a:r>
              <a:rPr lang="cs-CZ" b="1" dirty="0"/>
              <a:t>dostupné </a:t>
            </a:r>
            <a:r>
              <a:rPr lang="cs-CZ" dirty="0"/>
              <a:t>pomocí projektu </a:t>
            </a:r>
            <a:r>
              <a:rPr lang="cs-CZ" b="1" dirty="0" err="1"/>
              <a:t>Manuskriptorium</a:t>
            </a:r>
            <a:r>
              <a:rPr lang="cs-CZ" dirty="0"/>
              <a:t>.</a:t>
            </a:r>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30</a:t>
            </a:fld>
            <a:endParaRPr lang="cs-CZ"/>
          </a:p>
        </p:txBody>
      </p:sp>
    </p:spTree>
    <p:extLst>
      <p:ext uri="{BB962C8B-B14F-4D97-AF65-F5344CB8AC3E}">
        <p14:creationId xmlns:p14="http://schemas.microsoft.com/office/powerpoint/2010/main" val="709695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je všech </a:t>
            </a:r>
            <a:r>
              <a:rPr lang="cs-CZ" b="1" dirty="0"/>
              <a:t>pět použitých rukopisných sbírek</a:t>
            </a:r>
            <a:r>
              <a:rPr lang="cs-CZ" dirty="0"/>
              <a:t>, následně si je blíže představíme.</a:t>
            </a:r>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31</a:t>
            </a:fld>
            <a:endParaRPr lang="cs-CZ"/>
          </a:p>
        </p:txBody>
      </p:sp>
    </p:spTree>
    <p:extLst>
      <p:ext uri="{BB962C8B-B14F-4D97-AF65-F5344CB8AC3E}">
        <p14:creationId xmlns:p14="http://schemas.microsoft.com/office/powerpoint/2010/main" val="3174538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Česká modlitební kniha</a:t>
            </a:r>
          </a:p>
          <a:p>
            <a:r>
              <a:rPr lang="cs-CZ" dirty="0"/>
              <a:t>Máme zde některé </a:t>
            </a:r>
            <a:r>
              <a:rPr lang="cs-CZ" b="1" dirty="0"/>
              <a:t>základní údaje</a:t>
            </a:r>
            <a:r>
              <a:rPr lang="cs-CZ" dirty="0"/>
              <a:t>, ale zastavíme se především u poznatků </a:t>
            </a:r>
            <a:r>
              <a:rPr lang="cs-CZ" b="1" dirty="0"/>
              <a:t>ze samotné transkripce</a:t>
            </a:r>
            <a:r>
              <a:rPr lang="cs-CZ" dirty="0"/>
              <a:t>. </a:t>
            </a:r>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32</a:t>
            </a:fld>
            <a:endParaRPr lang="cs-CZ"/>
          </a:p>
        </p:txBody>
      </p:sp>
    </p:spTree>
    <p:extLst>
      <p:ext uri="{BB962C8B-B14F-4D97-AF65-F5344CB8AC3E}">
        <p14:creationId xmlns:p14="http://schemas.microsoft.com/office/powerpoint/2010/main" val="228752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Cizojazyčných modelů pro automatické rozpoznávání rukopisu existuje celá řada, ale širší zastoupení </a:t>
            </a:r>
            <a:r>
              <a:rPr lang="cs-CZ" dirty="0" err="1"/>
              <a:t>bohemikálních</a:t>
            </a:r>
            <a:r>
              <a:rPr lang="cs-CZ" dirty="0"/>
              <a:t> modelů zde chybí. Záměrem naši práce nebylo vytvořit nějaký univerzální model, ale přispět ke snaze vytvořit takový model, který by toho jednou byl schopen. Je dokázáno, že i s modelem s chybovosti kolem 7 % lze pracovat tak, abychom psanému textu porozuměli.</a:t>
            </a:r>
          </a:p>
        </p:txBody>
      </p:sp>
      <p:sp>
        <p:nvSpPr>
          <p:cNvPr id="4" name="Zástupný symbol pro číslo snímku 3"/>
          <p:cNvSpPr>
            <a:spLocks noGrp="1"/>
          </p:cNvSpPr>
          <p:nvPr>
            <p:ph type="sldNum" sz="quarter" idx="5"/>
          </p:nvPr>
        </p:nvSpPr>
        <p:spPr/>
        <p:txBody>
          <a:bodyPr/>
          <a:lstStyle/>
          <a:p>
            <a:fld id="{FAC0C741-FFCF-407C-A5D1-2560D5DDE7E3}" type="slidenum">
              <a:rPr lang="cs-CZ" smtClean="0"/>
              <a:t>6</a:t>
            </a:fld>
            <a:endParaRPr lang="cs-CZ"/>
          </a:p>
        </p:txBody>
      </p:sp>
    </p:spTree>
    <p:extLst>
      <p:ext uri="{BB962C8B-B14F-4D97-AF65-F5344CB8AC3E}">
        <p14:creationId xmlns:p14="http://schemas.microsoft.com/office/powerpoint/2010/main" val="3143065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Tento rukopis byl </a:t>
            </a:r>
            <a:r>
              <a:rPr lang="cs-CZ" b="1" dirty="0"/>
              <a:t>první i pro svou čitelnost</a:t>
            </a:r>
            <a:r>
              <a:rPr lang="cs-CZ" dirty="0"/>
              <a:t>. Avšak postupem času se rukopis ukázal být </a:t>
            </a:r>
            <a:r>
              <a:rPr lang="cs-CZ" b="1" dirty="0"/>
              <a:t>problematický</a:t>
            </a:r>
            <a:r>
              <a:rPr lang="cs-CZ" dirty="0"/>
              <a:t> hned z několika důvodů:</a:t>
            </a:r>
          </a:p>
          <a:p>
            <a:pPr marL="228600" indent="-228600">
              <a:buAutoNum type="arabicParenR"/>
            </a:pPr>
            <a:r>
              <a:rPr lang="cs-CZ" b="1" dirty="0"/>
              <a:t>zasahování písmen do okolních řádků </a:t>
            </a:r>
            <a:r>
              <a:rPr lang="cs-CZ" dirty="0"/>
              <a:t>(dole - g, y, z, nahoře – s, b, l, apod.)</a:t>
            </a:r>
          </a:p>
          <a:p>
            <a:pPr marL="228600" indent="-228600">
              <a:buAutoNum type="arabicParenR"/>
            </a:pPr>
            <a:r>
              <a:rPr lang="cs-CZ" b="1" dirty="0"/>
              <a:t>absence jasných mezer </a:t>
            </a:r>
            <a:r>
              <a:rPr lang="cs-CZ" dirty="0"/>
              <a:t>mezi slovy (což dělalo při automatické transkripci zprvu problém)</a:t>
            </a:r>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33</a:t>
            </a:fld>
            <a:endParaRPr lang="cs-CZ"/>
          </a:p>
        </p:txBody>
      </p:sp>
    </p:spTree>
    <p:extLst>
      <p:ext uri="{BB962C8B-B14F-4D97-AF65-F5344CB8AC3E}">
        <p14:creationId xmlns:p14="http://schemas.microsoft.com/office/powerpoint/2010/main" val="1330955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Cesta </a:t>
            </a:r>
            <a:r>
              <a:rPr lang="cs-CZ" dirty="0" err="1"/>
              <a:t>Svatocellenská</a:t>
            </a:r>
            <a:endParaRPr lang="cs-CZ" dirty="0"/>
          </a:p>
          <a:p>
            <a:r>
              <a:rPr lang="cs-CZ" dirty="0"/>
              <a:t>Stejně jako </a:t>
            </a:r>
            <a:r>
              <a:rPr lang="cs-CZ" b="1" dirty="0"/>
              <a:t>předchozí rukopis </a:t>
            </a:r>
            <a:r>
              <a:rPr lang="cs-CZ" dirty="0"/>
              <a:t>je tento uložen v </a:t>
            </a:r>
            <a:r>
              <a:rPr lang="cs-CZ" b="1" dirty="0"/>
              <a:t>Muzeu </a:t>
            </a:r>
            <a:r>
              <a:rPr lang="cs-CZ" b="1" dirty="0" err="1"/>
              <a:t>Jindřichohradecka</a:t>
            </a:r>
            <a:endParaRPr lang="cs-CZ" b="1" dirty="0"/>
          </a:p>
          <a:p>
            <a:r>
              <a:rPr lang="cs-CZ" dirty="0"/>
              <a:t>Rukopis je také poměrně </a:t>
            </a:r>
            <a:r>
              <a:rPr lang="cs-CZ" b="1" dirty="0"/>
              <a:t>čitelný</a:t>
            </a:r>
            <a:r>
              <a:rPr lang="cs-CZ" dirty="0"/>
              <a:t>, problém byl především </a:t>
            </a:r>
            <a:r>
              <a:rPr lang="cs-CZ" b="1" dirty="0"/>
              <a:t>s grafémy i/y.</a:t>
            </a:r>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34</a:t>
            </a:fld>
            <a:endParaRPr lang="cs-CZ"/>
          </a:p>
        </p:txBody>
      </p:sp>
    </p:spTree>
    <p:extLst>
      <p:ext uri="{BB962C8B-B14F-4D97-AF65-F5344CB8AC3E}">
        <p14:creationId xmlns:p14="http://schemas.microsoft.com/office/powerpoint/2010/main" val="3131406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28600" indent="-228600">
              <a:buAutoNum type="arabicParenR"/>
            </a:pPr>
            <a:r>
              <a:rPr lang="cs-CZ" dirty="0"/>
              <a:t>řádek varianty </a:t>
            </a:r>
            <a:r>
              <a:rPr lang="cs-CZ" b="1" dirty="0"/>
              <a:t>ypsilonu</a:t>
            </a:r>
          </a:p>
          <a:p>
            <a:pPr marL="228600" indent="-228600">
              <a:buAutoNum type="arabicParenR"/>
            </a:pPr>
            <a:r>
              <a:rPr lang="cs-CZ" dirty="0"/>
              <a:t>Řádek pak varianty </a:t>
            </a:r>
            <a:r>
              <a:rPr lang="cs-CZ" b="1" dirty="0"/>
              <a:t>měkkého i</a:t>
            </a:r>
          </a:p>
          <a:p>
            <a:pPr marL="228600" indent="-228600">
              <a:buAutoNum type="arabicParenR"/>
            </a:pPr>
            <a:r>
              <a:rPr lang="cs-CZ" dirty="0"/>
              <a:t>Poslední řádek ukazuje takové „</a:t>
            </a:r>
            <a:r>
              <a:rPr lang="cs-CZ" b="1" dirty="0"/>
              <a:t>hybridy</a:t>
            </a:r>
            <a:r>
              <a:rPr lang="cs-CZ" dirty="0"/>
              <a:t>“, se kterými </a:t>
            </a:r>
            <a:r>
              <a:rPr lang="cs-CZ" b="1" dirty="0"/>
              <a:t>měl</a:t>
            </a:r>
            <a:r>
              <a:rPr lang="cs-CZ" dirty="0"/>
              <a:t> </a:t>
            </a:r>
            <a:r>
              <a:rPr lang="cs-CZ" b="1" dirty="0"/>
              <a:t>nejprve nejen HTR model problém</a:t>
            </a:r>
            <a:r>
              <a:rPr lang="cs-CZ" dirty="0"/>
              <a:t>. (ale také já sám při přepisu </a:t>
            </a:r>
            <a:r>
              <a:rPr lang="cs-CZ" dirty="0">
                <a:sym typeface="Wingdings" panose="05000000000000000000" pitchFamily="2" charset="2"/>
              </a:rPr>
              <a:t> nakonec se podařilo model vytrénovat)</a:t>
            </a:r>
            <a:endParaRPr lang="cs-CZ" dirty="0"/>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35</a:t>
            </a:fld>
            <a:endParaRPr lang="cs-CZ"/>
          </a:p>
        </p:txBody>
      </p:sp>
    </p:spTree>
    <p:extLst>
      <p:ext uri="{BB962C8B-B14F-4D97-AF65-F5344CB8AC3E}">
        <p14:creationId xmlns:p14="http://schemas.microsoft.com/office/powerpoint/2010/main" val="1007232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Dále se v tomto rukopise často objevovaly </a:t>
            </a:r>
            <a:r>
              <a:rPr lang="cs-CZ" b="1" dirty="0"/>
              <a:t>iniciály</a:t>
            </a:r>
            <a:r>
              <a:rPr lang="cs-CZ" dirty="0"/>
              <a:t>, které byly na druhou stranu výzvou po </a:t>
            </a:r>
            <a:r>
              <a:rPr lang="cs-CZ" b="1" dirty="0"/>
              <a:t>segmentační</a:t>
            </a:r>
            <a:r>
              <a:rPr lang="cs-CZ" dirty="0"/>
              <a:t> stránce.</a:t>
            </a:r>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36</a:t>
            </a:fld>
            <a:endParaRPr lang="cs-CZ"/>
          </a:p>
        </p:txBody>
      </p:sp>
    </p:spTree>
    <p:extLst>
      <p:ext uri="{BB962C8B-B14F-4D97-AF65-F5344CB8AC3E}">
        <p14:creationId xmlns:p14="http://schemas.microsoft.com/office/powerpoint/2010/main" val="497463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Radostná cesta</a:t>
            </a:r>
          </a:p>
          <a:p>
            <a:r>
              <a:rPr lang="cs-CZ" dirty="0"/>
              <a:t>Dokument je uložen v </a:t>
            </a:r>
            <a:r>
              <a:rPr lang="en-US" sz="1200" b="1" dirty="0" err="1"/>
              <a:t>Moravské</a:t>
            </a:r>
            <a:r>
              <a:rPr lang="cs-CZ" sz="1200" b="1" dirty="0"/>
              <a:t>m</a:t>
            </a:r>
            <a:r>
              <a:rPr lang="en-US" sz="1200" b="1" dirty="0"/>
              <a:t> </a:t>
            </a:r>
            <a:r>
              <a:rPr lang="en-US" sz="1200" b="1" dirty="0" err="1"/>
              <a:t>zemské</a:t>
            </a:r>
            <a:r>
              <a:rPr lang="cs-CZ" sz="1200" b="1" dirty="0"/>
              <a:t>m</a:t>
            </a:r>
            <a:r>
              <a:rPr lang="en-US" sz="1200" b="1" dirty="0"/>
              <a:t> </a:t>
            </a:r>
            <a:r>
              <a:rPr lang="en-US" sz="1200" b="1" dirty="0" err="1"/>
              <a:t>muzeu</a:t>
            </a:r>
            <a:r>
              <a:rPr lang="cs-CZ" sz="1200" dirty="0"/>
              <a:t>.</a:t>
            </a:r>
          </a:p>
          <a:p>
            <a:r>
              <a:rPr lang="cs-CZ" sz="1200" dirty="0"/>
              <a:t>S přibývajícími rukopisy jsem se začal zabývat </a:t>
            </a:r>
            <a:r>
              <a:rPr lang="cs-CZ" sz="1200" b="1" dirty="0"/>
              <a:t>rozmanitostí psaní diakritiky</a:t>
            </a:r>
            <a:r>
              <a:rPr lang="cs-CZ" sz="1200" dirty="0"/>
              <a:t>. </a:t>
            </a:r>
          </a:p>
          <a:p>
            <a:endParaRPr lang="cs-CZ" dirty="0"/>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37</a:t>
            </a:fld>
            <a:endParaRPr lang="cs-CZ"/>
          </a:p>
        </p:txBody>
      </p:sp>
    </p:spTree>
    <p:extLst>
      <p:ext uri="{BB962C8B-B14F-4D97-AF65-F5344CB8AC3E}">
        <p14:creationId xmlns:p14="http://schemas.microsoft.com/office/powerpoint/2010/main" val="504140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vidíme různé způsoby zápisu </a:t>
            </a:r>
            <a:r>
              <a:rPr lang="cs-CZ" b="1" dirty="0"/>
              <a:t>písmene „u“</a:t>
            </a:r>
          </a:p>
          <a:p>
            <a:pPr marL="171450" indent="-171450">
              <a:buFont typeface="Wingdings" panose="05000000000000000000" pitchFamily="2" charset="2"/>
              <a:buChar char="à"/>
            </a:pPr>
            <a:r>
              <a:rPr lang="cs-CZ" b="0" dirty="0"/>
              <a:t>Někde háček, kroužek, čárka, tečka, půlměsíc, vlnka, stříška</a:t>
            </a:r>
          </a:p>
          <a:p>
            <a:pPr marL="171450" indent="-171450">
              <a:buFont typeface="Wingdings" panose="05000000000000000000" pitchFamily="2" charset="2"/>
              <a:buChar char="à"/>
            </a:pPr>
            <a:r>
              <a:rPr lang="cs-CZ" b="0" dirty="0"/>
              <a:t>Někde chybí </a:t>
            </a:r>
            <a:r>
              <a:rPr lang="cs-CZ" b="1" dirty="0"/>
              <a:t>diakritika</a:t>
            </a:r>
            <a:r>
              <a:rPr lang="cs-CZ" b="0" dirty="0"/>
              <a:t>, ačkoli by </a:t>
            </a:r>
            <a:r>
              <a:rPr lang="cs-CZ" b="1" dirty="0"/>
              <a:t>dle dnešní gramatiky </a:t>
            </a:r>
            <a:r>
              <a:rPr lang="cs-CZ" b="0" dirty="0"/>
              <a:t>z hlediska </a:t>
            </a:r>
            <a:r>
              <a:rPr lang="cs-CZ" b="1" dirty="0"/>
              <a:t>kvantity</a:t>
            </a:r>
            <a:r>
              <a:rPr lang="cs-CZ" b="0" dirty="0"/>
              <a:t> slovo vyžadovalo kroužek</a:t>
            </a:r>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38</a:t>
            </a:fld>
            <a:endParaRPr lang="cs-CZ"/>
          </a:p>
        </p:txBody>
      </p:sp>
    </p:spTree>
    <p:extLst>
      <p:ext uri="{BB962C8B-B14F-4D97-AF65-F5344CB8AC3E}">
        <p14:creationId xmlns:p14="http://schemas.microsoft.com/office/powerpoint/2010/main" val="3867490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Modlitby, písně a litanie obsahovaly </a:t>
            </a:r>
            <a:r>
              <a:rPr lang="cs-CZ" b="1" dirty="0"/>
              <a:t>dva typy písma </a:t>
            </a:r>
            <a:r>
              <a:rPr lang="cs-CZ" b="0" dirty="0"/>
              <a:t>(což lze vidět obrázku)</a:t>
            </a:r>
            <a:r>
              <a:rPr lang="cs-CZ" dirty="0"/>
              <a:t>. </a:t>
            </a:r>
          </a:p>
          <a:p>
            <a:r>
              <a:rPr lang="cs-CZ" dirty="0"/>
              <a:t>Jedno velice </a:t>
            </a:r>
            <a:r>
              <a:rPr lang="cs-CZ" b="1" dirty="0"/>
              <a:t>čitelné</a:t>
            </a:r>
            <a:r>
              <a:rPr lang="cs-CZ" dirty="0"/>
              <a:t>, druhé </a:t>
            </a:r>
            <a:r>
              <a:rPr lang="cs-CZ" b="1" dirty="0"/>
              <a:t>méně úhledné</a:t>
            </a:r>
            <a:r>
              <a:rPr lang="cs-CZ" dirty="0"/>
              <a:t>.</a:t>
            </a:r>
          </a:p>
          <a:p>
            <a:r>
              <a:rPr lang="cs-CZ" dirty="0"/>
              <a:t>Na určitých místech byl navíc </a:t>
            </a:r>
            <a:r>
              <a:rPr lang="cs-CZ" b="1" dirty="0"/>
              <a:t>papír poškozený </a:t>
            </a:r>
            <a:r>
              <a:rPr lang="cs-CZ" dirty="0"/>
              <a:t>a </a:t>
            </a:r>
            <a:r>
              <a:rPr lang="cs-CZ" b="1" dirty="0"/>
              <a:t>inkoust vyblednutý</a:t>
            </a:r>
            <a:r>
              <a:rPr lang="cs-CZ" dirty="0"/>
              <a:t>. </a:t>
            </a:r>
            <a:r>
              <a:rPr lang="cs-CZ" dirty="0">
                <a:sym typeface="Wingdings" panose="05000000000000000000" pitchFamily="2" charset="2"/>
              </a:rPr>
              <a:t> Některá slova bylo nutné pro </a:t>
            </a:r>
            <a:r>
              <a:rPr lang="cs-CZ" b="1" dirty="0">
                <a:sym typeface="Wingdings" panose="05000000000000000000" pitchFamily="2" charset="2"/>
              </a:rPr>
              <a:t>lepší výsledky </a:t>
            </a:r>
            <a:r>
              <a:rPr lang="cs-CZ" dirty="0">
                <a:sym typeface="Wingdings" panose="05000000000000000000" pitchFamily="2" charset="2"/>
              </a:rPr>
              <a:t>modelu označit tagem </a:t>
            </a:r>
            <a:r>
              <a:rPr lang="cs-CZ" b="1" dirty="0">
                <a:sym typeface="Wingdings" panose="05000000000000000000" pitchFamily="2" charset="2"/>
              </a:rPr>
              <a:t>UNCLEAR</a:t>
            </a:r>
            <a:endParaRPr lang="cs-CZ" b="1" dirty="0"/>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39</a:t>
            </a:fld>
            <a:endParaRPr lang="cs-CZ"/>
          </a:p>
        </p:txBody>
      </p:sp>
    </p:spTree>
    <p:extLst>
      <p:ext uri="{BB962C8B-B14F-4D97-AF65-F5344CB8AC3E}">
        <p14:creationId xmlns:p14="http://schemas.microsoft.com/office/powerpoint/2010/main" val="503701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U posledního dokumentu, jak napovídá obrázek, byl problém </a:t>
            </a:r>
            <a:r>
              <a:rPr lang="cs-CZ" sz="1200" b="1" dirty="0"/>
              <a:t>průsvitností textu protilehlých stran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cs-CZ" sz="1200" b="0" dirty="0"/>
              <a:t>Tato strana je ještě </a:t>
            </a:r>
            <a:r>
              <a:rPr lang="cs-CZ" sz="1200" b="1" dirty="0"/>
              <a:t>poměrně čitelná</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cs-CZ" sz="1200" b="0" dirty="0"/>
              <a:t>Jiné strany však </a:t>
            </a:r>
            <a:r>
              <a:rPr lang="cs-CZ" sz="1200" b="1" dirty="0"/>
              <a:t>nemohly</a:t>
            </a:r>
            <a:r>
              <a:rPr lang="cs-CZ" sz="1200" b="0" dirty="0"/>
              <a:t> být do modelu </a:t>
            </a:r>
            <a:r>
              <a:rPr lang="cs-CZ" sz="1200" b="1" dirty="0"/>
              <a:t>zahrnuté</a:t>
            </a:r>
            <a:r>
              <a:rPr lang="cs-CZ" sz="1200" b="0" dirty="0"/>
              <a:t> z důvodu znatelného </a:t>
            </a:r>
            <a:r>
              <a:rPr lang="cs-CZ" sz="1200" b="1" dirty="0"/>
              <a:t>prosáknutí inkoustu</a:t>
            </a:r>
            <a:r>
              <a:rPr lang="cs-CZ" sz="1200" b="0" dirty="0"/>
              <a:t>.</a:t>
            </a:r>
            <a:endParaRPr lang="en-US" sz="1200" b="0" dirty="0"/>
          </a:p>
          <a:p>
            <a:endParaRPr lang="cs-CZ" dirty="0"/>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40</a:t>
            </a:fld>
            <a:endParaRPr lang="cs-CZ"/>
          </a:p>
        </p:txBody>
      </p:sp>
    </p:spTree>
    <p:extLst>
      <p:ext uri="{BB962C8B-B14F-4D97-AF65-F5344CB8AC3E}">
        <p14:creationId xmlns:p14="http://schemas.microsoft.com/office/powerpoint/2010/main" val="3923063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Nyní již k </a:t>
            </a:r>
            <a:r>
              <a:rPr lang="cs-CZ" b="1" dirty="0"/>
              <a:t>samotnému modelu AGREG-8</a:t>
            </a:r>
          </a:p>
          <a:p>
            <a:r>
              <a:rPr lang="cs-CZ" dirty="0">
                <a:sym typeface="Wingdings" panose="05000000000000000000" pitchFamily="2" charset="2"/>
              </a:rPr>
              <a:t>Zde vidíme </a:t>
            </a:r>
            <a:r>
              <a:rPr lang="cs-CZ" b="1" dirty="0">
                <a:sym typeface="Wingdings" panose="05000000000000000000" pitchFamily="2" charset="2"/>
              </a:rPr>
              <a:t>základní</a:t>
            </a:r>
            <a:r>
              <a:rPr lang="cs-CZ" dirty="0">
                <a:sym typeface="Wingdings" panose="05000000000000000000" pitchFamily="2" charset="2"/>
              </a:rPr>
              <a:t> údaje:</a:t>
            </a:r>
          </a:p>
          <a:p>
            <a:pPr marL="171450" indent="-171450">
              <a:buFontTx/>
              <a:buChar char="-"/>
            </a:pPr>
            <a:r>
              <a:rPr lang="cs-CZ" dirty="0">
                <a:sym typeface="Wingdings" panose="05000000000000000000" pitchFamily="2" charset="2"/>
              </a:rPr>
              <a:t>Byl </a:t>
            </a:r>
            <a:r>
              <a:rPr lang="cs-CZ" b="1" dirty="0">
                <a:sym typeface="Wingdings" panose="05000000000000000000" pitchFamily="2" charset="2"/>
              </a:rPr>
              <a:t>vytrénován</a:t>
            </a:r>
            <a:r>
              <a:rPr lang="cs-CZ" dirty="0">
                <a:sym typeface="Wingdings" panose="05000000000000000000" pitchFamily="2" charset="2"/>
              </a:rPr>
              <a:t> na </a:t>
            </a:r>
            <a:r>
              <a:rPr lang="cs-CZ" b="1" dirty="0">
                <a:sym typeface="Wingdings" panose="05000000000000000000" pitchFamily="2" charset="2"/>
              </a:rPr>
              <a:t>250</a:t>
            </a:r>
            <a:r>
              <a:rPr lang="cs-CZ" dirty="0">
                <a:sym typeface="Wingdings" panose="05000000000000000000" pitchFamily="2" charset="2"/>
              </a:rPr>
              <a:t> epochách</a:t>
            </a:r>
          </a:p>
          <a:p>
            <a:pPr marL="171450" indent="-171450">
              <a:buFontTx/>
              <a:buChar char="-"/>
            </a:pPr>
            <a:r>
              <a:rPr lang="cs-CZ" b="1" dirty="0">
                <a:sym typeface="Wingdings" panose="05000000000000000000" pitchFamily="2" charset="2"/>
              </a:rPr>
              <a:t>Délka tréningu </a:t>
            </a:r>
            <a:r>
              <a:rPr lang="cs-CZ" dirty="0">
                <a:sym typeface="Wingdings" panose="05000000000000000000" pitchFamily="2" charset="2"/>
              </a:rPr>
              <a:t>necelý den</a:t>
            </a:r>
          </a:p>
          <a:p>
            <a:pPr marL="171450" indent="-171450">
              <a:buFontTx/>
              <a:buChar char="-"/>
            </a:pPr>
            <a:r>
              <a:rPr lang="cs-CZ" b="1" dirty="0">
                <a:sym typeface="Wingdings" panose="05000000000000000000" pitchFamily="2" charset="2"/>
              </a:rPr>
              <a:t>Počet slov </a:t>
            </a:r>
            <a:r>
              <a:rPr lang="cs-CZ" dirty="0">
                <a:sym typeface="Wingdings" panose="05000000000000000000" pitchFamily="2" charset="2"/>
              </a:rPr>
              <a:t>bez dvou </a:t>
            </a:r>
            <a:r>
              <a:rPr lang="cs-CZ" b="1" dirty="0">
                <a:sym typeface="Wingdings" panose="05000000000000000000" pitchFamily="2" charset="2"/>
              </a:rPr>
              <a:t>46</a:t>
            </a:r>
            <a:r>
              <a:rPr lang="cs-CZ" dirty="0">
                <a:sym typeface="Wingdings" panose="05000000000000000000" pitchFamily="2" charset="2"/>
              </a:rPr>
              <a:t> tisíc</a:t>
            </a:r>
          </a:p>
          <a:p>
            <a:pPr marL="171450" indent="-171450">
              <a:buFontTx/>
              <a:buChar char="-"/>
            </a:pPr>
            <a:r>
              <a:rPr lang="cs-CZ" dirty="0">
                <a:sym typeface="Wingdings" panose="05000000000000000000" pitchFamily="2" charset="2"/>
              </a:rPr>
              <a:t>Počet stran </a:t>
            </a:r>
            <a:r>
              <a:rPr lang="cs-CZ" b="1" dirty="0">
                <a:sym typeface="Wingdings" panose="05000000000000000000" pitchFamily="2" charset="2"/>
              </a:rPr>
              <a:t>v kvalitě GT </a:t>
            </a:r>
            <a:r>
              <a:rPr lang="cs-CZ" dirty="0">
                <a:sym typeface="Wingdings" panose="05000000000000000000" pitchFamily="2" charset="2"/>
              </a:rPr>
              <a:t>(tedy základní pravda) </a:t>
            </a:r>
            <a:r>
              <a:rPr lang="cs-CZ" b="1" dirty="0">
                <a:sym typeface="Wingdings" panose="05000000000000000000" pitchFamily="2" charset="2"/>
              </a:rPr>
              <a:t>je 454 </a:t>
            </a:r>
            <a:r>
              <a:rPr lang="cs-CZ" b="0" dirty="0">
                <a:sym typeface="Wingdings" panose="05000000000000000000" pitchFamily="2" charset="2"/>
              </a:rPr>
              <a:t>(stran)</a:t>
            </a:r>
            <a:endParaRPr lang="cs-CZ" b="1" dirty="0">
              <a:sym typeface="Wingdings" panose="05000000000000000000" pitchFamily="2" charset="2"/>
            </a:endParaRPr>
          </a:p>
          <a:p>
            <a:pPr marL="171450" indent="-171450">
              <a:buFontTx/>
              <a:buChar char="-"/>
            </a:pPr>
            <a:r>
              <a:rPr lang="cs-CZ" b="1" dirty="0">
                <a:sym typeface="Wingdings" panose="05000000000000000000" pitchFamily="2" charset="2"/>
              </a:rPr>
              <a:t>Výška řádku </a:t>
            </a:r>
            <a:r>
              <a:rPr lang="cs-CZ" dirty="0">
                <a:sym typeface="Wingdings" panose="05000000000000000000" pitchFamily="2" charset="2"/>
              </a:rPr>
              <a:t>upravena na </a:t>
            </a:r>
            <a:r>
              <a:rPr lang="cs-CZ" b="1" dirty="0">
                <a:sym typeface="Wingdings" panose="05000000000000000000" pitchFamily="2" charset="2"/>
              </a:rPr>
              <a:t>140px</a:t>
            </a:r>
            <a:r>
              <a:rPr lang="cs-CZ" dirty="0">
                <a:sym typeface="Wingdings" panose="05000000000000000000" pitchFamily="2" charset="2"/>
              </a:rPr>
              <a:t> (k tomu se ještě dále </a:t>
            </a:r>
            <a:r>
              <a:rPr lang="cs-CZ" b="1" dirty="0">
                <a:sym typeface="Wingdings" panose="05000000000000000000" pitchFamily="2" charset="2"/>
              </a:rPr>
              <a:t>dostaneme</a:t>
            </a:r>
            <a:r>
              <a:rPr lang="cs-CZ" dirty="0">
                <a:sym typeface="Wingdings" panose="05000000000000000000" pitchFamily="2" charset="2"/>
              </a:rPr>
              <a:t>)</a:t>
            </a:r>
          </a:p>
          <a:p>
            <a:pPr marL="171450" indent="-171450">
              <a:buFontTx/>
              <a:buChar char="-"/>
            </a:pPr>
            <a:endParaRPr lang="cs-CZ" dirty="0"/>
          </a:p>
          <a:p>
            <a:endParaRPr lang="cs-CZ" dirty="0"/>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41</a:t>
            </a:fld>
            <a:endParaRPr lang="cs-CZ"/>
          </a:p>
        </p:txBody>
      </p:sp>
    </p:spTree>
    <p:extLst>
      <p:ext uri="{BB962C8B-B14F-4D97-AF65-F5344CB8AC3E}">
        <p14:creationId xmlns:p14="http://schemas.microsoft.com/office/powerpoint/2010/main" val="904763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Nyní </a:t>
            </a:r>
            <a:r>
              <a:rPr lang="cs-CZ" b="1" dirty="0"/>
              <a:t>výsledky</a:t>
            </a:r>
            <a:r>
              <a:rPr lang="cs-CZ" dirty="0"/>
              <a:t> modelu:</a:t>
            </a:r>
          </a:p>
          <a:p>
            <a:pPr marL="171450" indent="-171450">
              <a:buFontTx/>
              <a:buChar char="-"/>
            </a:pPr>
            <a:r>
              <a:rPr lang="cs-CZ" dirty="0"/>
              <a:t>Jsou </a:t>
            </a:r>
            <a:r>
              <a:rPr lang="cs-CZ" b="1" dirty="0"/>
              <a:t>více než uspokojivé</a:t>
            </a:r>
          </a:p>
          <a:p>
            <a:pPr marL="171450" indent="-171450">
              <a:buFontTx/>
              <a:buChar char="-"/>
            </a:pPr>
            <a:r>
              <a:rPr lang="cs-CZ" dirty="0"/>
              <a:t>Chybovost znaků na </a:t>
            </a:r>
            <a:r>
              <a:rPr lang="cs-CZ" b="1" dirty="0"/>
              <a:t>trénovací</a:t>
            </a:r>
            <a:r>
              <a:rPr lang="cs-CZ" dirty="0"/>
              <a:t> sadě je méně než </a:t>
            </a:r>
            <a:r>
              <a:rPr lang="cs-CZ" b="1" dirty="0"/>
              <a:t>0,4</a:t>
            </a:r>
            <a:r>
              <a:rPr lang="cs-CZ"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cs-CZ" dirty="0"/>
              <a:t>Chybovost znaků na </a:t>
            </a:r>
            <a:r>
              <a:rPr lang="cs-CZ" b="1" dirty="0"/>
              <a:t>validační</a:t>
            </a:r>
            <a:r>
              <a:rPr lang="cs-CZ" dirty="0"/>
              <a:t> sadě se podařilo </a:t>
            </a:r>
            <a:r>
              <a:rPr lang="cs-CZ" b="1" dirty="0"/>
              <a:t>snížit na pouhých 2,86%, </a:t>
            </a:r>
            <a:r>
              <a:rPr lang="cs-CZ" dirty="0"/>
              <a:t>přičemž nejlepší trénovací cyklus </a:t>
            </a:r>
            <a:r>
              <a:rPr lang="cs-CZ" b="1" dirty="0"/>
              <a:t>dosáhl 2,6%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cs-CZ" dirty="0"/>
              <a:t>Pro jistotu doplním </a:t>
            </a:r>
            <a:r>
              <a:rPr lang="cs-CZ" b="1" dirty="0"/>
              <a:t>vysvětlení pojmů</a:t>
            </a:r>
            <a:r>
              <a:rPr lang="cs-CZ" dirty="0"/>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cs-CZ" b="1" dirty="0"/>
              <a:t>CER</a:t>
            </a:r>
            <a:r>
              <a:rPr lang="cs-CZ" dirty="0"/>
              <a:t> znamená </a:t>
            </a:r>
            <a:r>
              <a:rPr lang="cs-CZ" b="1" dirty="0"/>
              <a:t>chybovost znaků </a:t>
            </a:r>
            <a:r>
              <a:rPr lang="cs-CZ" dirty="0"/>
              <a:t>(což znamená, že u tohoto bylo při tréningu </a:t>
            </a:r>
            <a:r>
              <a:rPr lang="cs-CZ" b="1" dirty="0"/>
              <a:t>více než 97 znaků ze 100</a:t>
            </a:r>
            <a:r>
              <a:rPr lang="cs-CZ" dirty="0"/>
              <a:t> přepsáno správně.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cs-CZ" b="1" dirty="0"/>
              <a:t>WER</a:t>
            </a:r>
            <a:r>
              <a:rPr lang="cs-CZ" dirty="0"/>
              <a:t> je poté </a:t>
            </a:r>
            <a:r>
              <a:rPr lang="cs-CZ" b="1" dirty="0"/>
              <a:t>chybovost slov</a:t>
            </a:r>
            <a:r>
              <a:rPr lang="cs-CZ" dirty="0"/>
              <a:t>, nejlepší </a:t>
            </a:r>
            <a:r>
              <a:rPr lang="cs-CZ" b="1" dirty="0"/>
              <a:t>epocha</a:t>
            </a:r>
            <a:r>
              <a:rPr lang="cs-CZ" dirty="0"/>
              <a:t> zde dosáhla </a:t>
            </a:r>
            <a:r>
              <a:rPr lang="cs-CZ" b="1" dirty="0"/>
              <a:t>téměř 16,5%</a:t>
            </a:r>
          </a:p>
          <a:p>
            <a:pPr marL="171450" indent="-171450">
              <a:buFontTx/>
              <a:buChar char="-"/>
            </a:pPr>
            <a:endParaRPr lang="cs-CZ" dirty="0"/>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42</a:t>
            </a:fld>
            <a:endParaRPr lang="cs-CZ"/>
          </a:p>
        </p:txBody>
      </p:sp>
    </p:spTree>
    <p:extLst>
      <p:ext uri="{BB962C8B-B14F-4D97-AF65-F5344CB8AC3E}">
        <p14:creationId xmlns:p14="http://schemas.microsoft.com/office/powerpoint/2010/main" val="220207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A93F1-6EB7-6DF7-6F00-A7FBA0512732}"/>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E2696A7-67F7-724C-88E8-B0B752FEA53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F2A6EA56-84D2-882D-8D7E-5865761027BD}"/>
              </a:ext>
            </a:extLst>
          </p:cNvPr>
          <p:cNvSpPr>
            <a:spLocks noGrp="1"/>
          </p:cNvSpPr>
          <p:nvPr>
            <p:ph type="body" idx="1"/>
          </p:nvPr>
        </p:nvSpPr>
        <p:spPr/>
        <p:txBody>
          <a:bodyPr/>
          <a:lstStyle/>
          <a:p>
            <a:r>
              <a:rPr lang="cs-CZ" dirty="0"/>
              <a:t>Při výběru vzorků jsem se snažil dodržet podmínky co největší univerzálnosti modelu. Proto je výběr autorů pestrý a dotýká se žánrově více oblasti. Důležité pro mě bylo, aby autoři byli příslušní do regionu ve které žiju a ke kterému mám určitou citovou vazbu. </a:t>
            </a:r>
          </a:p>
        </p:txBody>
      </p:sp>
      <p:sp>
        <p:nvSpPr>
          <p:cNvPr id="4" name="Zástupný symbol pro číslo snímku 3">
            <a:extLst>
              <a:ext uri="{FF2B5EF4-FFF2-40B4-BE49-F238E27FC236}">
                <a16:creationId xmlns:a16="http://schemas.microsoft.com/office/drawing/2014/main" id="{F1AC315A-D710-D6B8-67A3-B98E25A8452F}"/>
              </a:ext>
            </a:extLst>
          </p:cNvPr>
          <p:cNvSpPr>
            <a:spLocks noGrp="1"/>
          </p:cNvSpPr>
          <p:nvPr>
            <p:ph type="sldNum" sz="quarter" idx="5"/>
          </p:nvPr>
        </p:nvSpPr>
        <p:spPr/>
        <p:txBody>
          <a:bodyPr/>
          <a:lstStyle/>
          <a:p>
            <a:fld id="{FAC0C741-FFCF-407C-A5D1-2560D5DDE7E3}" type="slidenum">
              <a:rPr lang="cs-CZ" smtClean="0"/>
              <a:t>7</a:t>
            </a:fld>
            <a:endParaRPr lang="cs-CZ"/>
          </a:p>
        </p:txBody>
      </p:sp>
    </p:spTree>
    <p:extLst>
      <p:ext uri="{BB962C8B-B14F-4D97-AF65-F5344CB8AC3E}">
        <p14:creationId xmlns:p14="http://schemas.microsoft.com/office/powerpoint/2010/main" val="4087864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tomto obrázku je </a:t>
            </a:r>
            <a:r>
              <a:rPr lang="cs-CZ" b="1" dirty="0"/>
              <a:t>okno</a:t>
            </a:r>
            <a:r>
              <a:rPr lang="cs-CZ" dirty="0"/>
              <a:t> modelu v </a:t>
            </a:r>
            <a:r>
              <a:rPr lang="cs-CZ" b="1" dirty="0"/>
              <a:t>softwaru </a:t>
            </a:r>
            <a:r>
              <a:rPr lang="cs-CZ" b="1" dirty="0" err="1"/>
              <a:t>Transkribus</a:t>
            </a:r>
            <a:endParaRPr lang="cs-CZ" b="1" dirty="0"/>
          </a:p>
          <a:p>
            <a:r>
              <a:rPr lang="cs-CZ" dirty="0"/>
              <a:t>Můžeme zde vidět </a:t>
            </a:r>
            <a:r>
              <a:rPr lang="cs-CZ" b="1" dirty="0"/>
              <a:t>graf křivky učení</a:t>
            </a:r>
            <a:r>
              <a:rPr lang="cs-CZ" dirty="0"/>
              <a:t>… </a:t>
            </a:r>
          </a:p>
          <a:p>
            <a:r>
              <a:rPr lang="cs-CZ" b="1" dirty="0"/>
              <a:t>Dobrou zprávou </a:t>
            </a:r>
            <a:r>
              <a:rPr lang="cs-CZ" dirty="0"/>
              <a:t>bylo, že již v úvodních </a:t>
            </a:r>
            <a:r>
              <a:rPr lang="cs-CZ" b="1" dirty="0"/>
              <a:t>deseti epochách </a:t>
            </a:r>
            <a:r>
              <a:rPr lang="cs-CZ" dirty="0"/>
              <a:t>chybovost </a:t>
            </a:r>
            <a:r>
              <a:rPr lang="cs-CZ" b="1" dirty="0"/>
              <a:t>klesala pod 10% </a:t>
            </a:r>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43</a:t>
            </a:fld>
            <a:endParaRPr lang="cs-CZ"/>
          </a:p>
        </p:txBody>
      </p:sp>
    </p:spTree>
    <p:extLst>
      <p:ext uri="{BB962C8B-B14F-4D97-AF65-F5344CB8AC3E}">
        <p14:creationId xmlns:p14="http://schemas.microsoft.com/office/powerpoint/2010/main" val="1929350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Stručně se zastavím u </a:t>
            </a:r>
            <a:r>
              <a:rPr lang="cs-CZ" b="1" dirty="0"/>
              <a:t>korekce výšky řádku</a:t>
            </a:r>
            <a:r>
              <a:rPr lang="cs-CZ" dirty="0"/>
              <a:t>. Na dílčím modelu jsem zkoumal </a:t>
            </a:r>
            <a:r>
              <a:rPr lang="cs-CZ" b="1" dirty="0"/>
              <a:t>vliv nastavení výšky řádku </a:t>
            </a:r>
            <a:r>
              <a:rPr lang="cs-CZ" dirty="0"/>
              <a:t>na chybovost modelu při tréningu.</a:t>
            </a:r>
          </a:p>
          <a:p>
            <a:pPr marL="171450" indent="-171450">
              <a:buFont typeface="Wingdings" panose="05000000000000000000" pitchFamily="2" charset="2"/>
              <a:buChar char="à"/>
            </a:pPr>
            <a:r>
              <a:rPr lang="cs-CZ" dirty="0">
                <a:sym typeface="Wingdings" panose="05000000000000000000" pitchFamily="2" charset="2"/>
              </a:rPr>
              <a:t>Nastavení na </a:t>
            </a:r>
            <a:r>
              <a:rPr lang="cs-CZ" b="1" dirty="0">
                <a:sym typeface="Wingdings" panose="05000000000000000000" pitchFamily="2" charset="2"/>
              </a:rPr>
              <a:t>140px</a:t>
            </a:r>
            <a:r>
              <a:rPr lang="cs-CZ" dirty="0">
                <a:sym typeface="Wingdings" panose="05000000000000000000" pitchFamily="2" charset="2"/>
              </a:rPr>
              <a:t> lepší než defaultní nastavení </a:t>
            </a:r>
            <a:r>
              <a:rPr lang="cs-CZ" b="1" dirty="0">
                <a:sym typeface="Wingdings" panose="05000000000000000000" pitchFamily="2" charset="2"/>
              </a:rPr>
              <a:t>128px</a:t>
            </a:r>
            <a:r>
              <a:rPr lang="cs-CZ" dirty="0">
                <a:sym typeface="Wingdings" panose="05000000000000000000" pitchFamily="2" charset="2"/>
              </a:rPr>
              <a:t>. </a:t>
            </a:r>
          </a:p>
          <a:p>
            <a:pPr marL="171450" indent="-171450">
              <a:buFont typeface="Wingdings" panose="05000000000000000000" pitchFamily="2" charset="2"/>
              <a:buChar char="à"/>
            </a:pPr>
            <a:r>
              <a:rPr lang="cs-CZ" dirty="0">
                <a:sym typeface="Wingdings" panose="05000000000000000000" pitchFamily="2" charset="2"/>
              </a:rPr>
              <a:t>Další zvyšování (</a:t>
            </a:r>
            <a:r>
              <a:rPr lang="cs-CZ" b="1" dirty="0">
                <a:sym typeface="Wingdings" panose="05000000000000000000" pitchFamily="2" charset="2"/>
              </a:rPr>
              <a:t>155px</a:t>
            </a:r>
            <a:r>
              <a:rPr lang="cs-CZ" dirty="0">
                <a:sym typeface="Wingdings" panose="05000000000000000000" pitchFamily="2" charset="2"/>
              </a:rPr>
              <a:t>) však již chybovost zvyšovalo z </a:t>
            </a:r>
            <a:r>
              <a:rPr lang="cs-CZ" b="1" dirty="0">
                <a:sym typeface="Wingdings" panose="05000000000000000000" pitchFamily="2" charset="2"/>
              </a:rPr>
              <a:t>důvodu</a:t>
            </a:r>
            <a:r>
              <a:rPr lang="cs-CZ" dirty="0">
                <a:sym typeface="Wingdings" panose="05000000000000000000" pitchFamily="2" charset="2"/>
              </a:rPr>
              <a:t> </a:t>
            </a:r>
            <a:r>
              <a:rPr lang="cs-CZ" b="1" dirty="0">
                <a:sym typeface="Wingdings" panose="05000000000000000000" pitchFamily="2" charset="2"/>
              </a:rPr>
              <a:t>začleňování</a:t>
            </a:r>
            <a:r>
              <a:rPr lang="cs-CZ" dirty="0">
                <a:sym typeface="Wingdings" panose="05000000000000000000" pitchFamily="2" charset="2"/>
              </a:rPr>
              <a:t> písmen z jiných řádků </a:t>
            </a:r>
          </a:p>
          <a:p>
            <a:pPr marL="171450" indent="-171450">
              <a:buFont typeface="Wingdings" panose="05000000000000000000" pitchFamily="2" charset="2"/>
              <a:buChar char="à"/>
            </a:pPr>
            <a:r>
              <a:rPr lang="cs-CZ" dirty="0">
                <a:sym typeface="Wingdings" panose="05000000000000000000" pitchFamily="2" charset="2"/>
              </a:rPr>
              <a:t>Optimalizace na </a:t>
            </a:r>
            <a:r>
              <a:rPr lang="cs-CZ" b="1" dirty="0">
                <a:sym typeface="Wingdings" panose="05000000000000000000" pitchFamily="2" charset="2"/>
              </a:rPr>
              <a:t>140px </a:t>
            </a:r>
            <a:r>
              <a:rPr lang="cs-CZ" b="0" dirty="0">
                <a:sym typeface="Wingdings" panose="05000000000000000000" pitchFamily="2" charset="2"/>
              </a:rPr>
              <a:t>= zlepšení až o </a:t>
            </a:r>
            <a:r>
              <a:rPr lang="cs-CZ" b="1" dirty="0">
                <a:sym typeface="Wingdings" panose="05000000000000000000" pitchFamily="2" charset="2"/>
              </a:rPr>
              <a:t>půl procentního bodu</a:t>
            </a:r>
            <a:endParaRPr lang="cs-CZ" b="1" dirty="0"/>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44</a:t>
            </a:fld>
            <a:endParaRPr lang="cs-CZ"/>
          </a:p>
        </p:txBody>
      </p:sp>
    </p:spTree>
    <p:extLst>
      <p:ext uri="{BB962C8B-B14F-4D97-AF65-F5344CB8AC3E}">
        <p14:creationId xmlns:p14="http://schemas.microsoft.com/office/powerpoint/2010/main" val="2452190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Dostal jsem také k zajímavému </a:t>
            </a:r>
            <a:r>
              <a:rPr lang="cs-CZ" b="1" dirty="0"/>
              <a:t>experimentování</a:t>
            </a:r>
            <a:r>
              <a:rPr lang="cs-CZ" dirty="0"/>
              <a:t> s rozšiřováním </a:t>
            </a:r>
            <a:r>
              <a:rPr lang="cs-CZ" b="1" dirty="0"/>
              <a:t>obrazových dat.</a:t>
            </a:r>
          </a:p>
          <a:p>
            <a:pPr marL="171450" indent="-171450">
              <a:buFontTx/>
              <a:buChar char="-"/>
            </a:pPr>
            <a:r>
              <a:rPr lang="cs-CZ" dirty="0"/>
              <a:t>Já jsem pracoval především se změnou </a:t>
            </a:r>
            <a:r>
              <a:rPr lang="cs-CZ" b="1" dirty="0"/>
              <a:t>kontrastu a jasu </a:t>
            </a:r>
            <a:r>
              <a:rPr lang="cs-CZ" dirty="0"/>
              <a:t>a také </a:t>
            </a:r>
            <a:r>
              <a:rPr lang="cs-CZ" b="0" dirty="0"/>
              <a:t>změnou</a:t>
            </a:r>
            <a:r>
              <a:rPr lang="cs-CZ" b="1" dirty="0"/>
              <a:t> šířky a výšky </a:t>
            </a:r>
            <a:r>
              <a:rPr lang="cs-CZ" dirty="0"/>
              <a:t>obrazových dat</a:t>
            </a:r>
          </a:p>
          <a:p>
            <a:pPr marL="171450" indent="-171450">
              <a:buFontTx/>
              <a:buChar char="-"/>
            </a:pPr>
            <a:r>
              <a:rPr lang="cs-CZ" b="1" dirty="0"/>
              <a:t>Změna či deformace </a:t>
            </a:r>
            <a:r>
              <a:rPr lang="cs-CZ" dirty="0"/>
              <a:t>obrázků však nikdy </a:t>
            </a:r>
            <a:r>
              <a:rPr lang="cs-CZ" b="1" dirty="0"/>
              <a:t>nebyla nijak extrémní</a:t>
            </a:r>
            <a:r>
              <a:rPr lang="cs-CZ" dirty="0"/>
              <a:t>.</a:t>
            </a:r>
          </a:p>
          <a:p>
            <a:r>
              <a:rPr lang="cs-CZ" dirty="0"/>
              <a:t> </a:t>
            </a:r>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45</a:t>
            </a:fld>
            <a:endParaRPr lang="cs-CZ"/>
          </a:p>
        </p:txBody>
      </p:sp>
    </p:spTree>
    <p:extLst>
      <p:ext uri="{BB962C8B-B14F-4D97-AF65-F5344CB8AC3E}">
        <p14:creationId xmlns:p14="http://schemas.microsoft.com/office/powerpoint/2010/main" val="3823433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tomto grafu můžeme vidět </a:t>
            </a:r>
            <a:r>
              <a:rPr lang="cs-CZ" b="1" dirty="0"/>
              <a:t>výsledek</a:t>
            </a:r>
            <a:r>
              <a:rPr lang="cs-CZ" dirty="0"/>
              <a:t>. </a:t>
            </a:r>
          </a:p>
          <a:p>
            <a:r>
              <a:rPr lang="cs-CZ" dirty="0"/>
              <a:t>Především </a:t>
            </a:r>
            <a:r>
              <a:rPr lang="cs-CZ" b="1" dirty="0"/>
              <a:t>v začátcích </a:t>
            </a:r>
            <a:r>
              <a:rPr lang="cs-CZ" dirty="0"/>
              <a:t>můžou </a:t>
            </a:r>
            <a:r>
              <a:rPr lang="cs-CZ" dirty="0" err="1"/>
              <a:t>augmentovaná</a:t>
            </a:r>
            <a:r>
              <a:rPr lang="cs-CZ" dirty="0"/>
              <a:t> data </a:t>
            </a:r>
            <a:r>
              <a:rPr lang="cs-CZ" b="1" dirty="0"/>
              <a:t>pomoci</a:t>
            </a:r>
            <a:r>
              <a:rPr lang="cs-CZ" dirty="0"/>
              <a:t>. </a:t>
            </a:r>
            <a:r>
              <a:rPr lang="cs-CZ" b="1" dirty="0"/>
              <a:t>Tento model </a:t>
            </a:r>
            <a:r>
              <a:rPr lang="cs-CZ" dirty="0"/>
              <a:t>obsahoval pouhých </a:t>
            </a:r>
            <a:r>
              <a:rPr lang="cs-CZ" b="1" dirty="0"/>
              <a:t>několik tisíc slov</a:t>
            </a:r>
            <a:r>
              <a:rPr lang="cs-CZ" dirty="0"/>
              <a:t>, rozšířením obrazových dat se podařilo </a:t>
            </a:r>
            <a:r>
              <a:rPr lang="cs-CZ" b="1" dirty="0"/>
              <a:t>snížit chybovost téměř o 2%</a:t>
            </a:r>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46</a:t>
            </a:fld>
            <a:endParaRPr lang="cs-CZ"/>
          </a:p>
        </p:txBody>
      </p:sp>
    </p:spTree>
    <p:extLst>
      <p:ext uri="{BB962C8B-B14F-4D97-AF65-F5344CB8AC3E}">
        <p14:creationId xmlns:p14="http://schemas.microsoft.com/office/powerpoint/2010/main" val="5563738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Závěrem</a:t>
            </a:r>
            <a:r>
              <a:rPr lang="cs-CZ" dirty="0"/>
              <a:t> bych ukázal </a:t>
            </a:r>
            <a:r>
              <a:rPr lang="cs-CZ" b="1" dirty="0"/>
              <a:t>vývoj úspěšnosti</a:t>
            </a:r>
            <a:r>
              <a:rPr lang="cs-CZ" dirty="0"/>
              <a:t> mého modelu </a:t>
            </a:r>
            <a:r>
              <a:rPr lang="cs-CZ" b="1" dirty="0"/>
              <a:t>AGREG-8</a:t>
            </a:r>
            <a:r>
              <a:rPr lang="cs-CZ" dirty="0"/>
              <a:t>.</a:t>
            </a:r>
          </a:p>
          <a:p>
            <a:r>
              <a:rPr lang="cs-CZ" dirty="0"/>
              <a:t>Jedná se o </a:t>
            </a:r>
            <a:r>
              <a:rPr lang="cs-CZ" b="1" dirty="0"/>
              <a:t>verze 1-8</a:t>
            </a:r>
            <a:r>
              <a:rPr lang="cs-CZ" dirty="0"/>
              <a:t>.</a:t>
            </a:r>
          </a:p>
          <a:p>
            <a:r>
              <a:rPr lang="cs-CZ" dirty="0"/>
              <a:t>Vidíme zde smíšený graf = stoupající </a:t>
            </a:r>
            <a:r>
              <a:rPr lang="cs-CZ" b="1" dirty="0"/>
              <a:t>vývoj počtu slov </a:t>
            </a:r>
            <a:r>
              <a:rPr lang="cs-CZ" dirty="0"/>
              <a:t>a s ním korelující </a:t>
            </a:r>
            <a:r>
              <a:rPr lang="cs-CZ" b="1" dirty="0"/>
              <a:t>klesající chybovost</a:t>
            </a:r>
            <a:r>
              <a:rPr lang="cs-CZ" dirty="0"/>
              <a:t>.</a:t>
            </a:r>
          </a:p>
          <a:p>
            <a:r>
              <a:rPr lang="cs-CZ" dirty="0"/>
              <a:t>Možná bych zmínil </a:t>
            </a:r>
            <a:r>
              <a:rPr lang="cs-CZ" b="1" dirty="0"/>
              <a:t>část uprostřed</a:t>
            </a:r>
            <a:r>
              <a:rPr lang="cs-CZ" dirty="0"/>
              <a:t>, kde </a:t>
            </a:r>
            <a:r>
              <a:rPr lang="cs-CZ" b="1" dirty="0"/>
              <a:t>nerostl počet slov</a:t>
            </a:r>
            <a:r>
              <a:rPr lang="cs-CZ" dirty="0"/>
              <a:t>, avšak </a:t>
            </a:r>
            <a:r>
              <a:rPr lang="cs-CZ" b="1" dirty="0"/>
              <a:t>klesala chybovost</a:t>
            </a:r>
            <a:r>
              <a:rPr lang="cs-CZ" dirty="0"/>
              <a:t>. V této chvíli právě probíhaly některé </a:t>
            </a:r>
            <a:r>
              <a:rPr lang="cs-CZ" b="1" dirty="0"/>
              <a:t>experimenty</a:t>
            </a:r>
            <a:r>
              <a:rPr lang="cs-CZ" dirty="0"/>
              <a:t> s výškou řádku, rozšiřováním obrazových dat, různé korekce, nastavování segmentačních parametrů apod.</a:t>
            </a:r>
          </a:p>
        </p:txBody>
      </p:sp>
      <p:sp>
        <p:nvSpPr>
          <p:cNvPr id="4" name="Zástupný symbol pro číslo snímku 3"/>
          <p:cNvSpPr>
            <a:spLocks noGrp="1"/>
          </p:cNvSpPr>
          <p:nvPr>
            <p:ph type="sldNum" sz="quarter" idx="5"/>
          </p:nvPr>
        </p:nvSpPr>
        <p:spPr/>
        <p:txBody>
          <a:bodyPr/>
          <a:lstStyle/>
          <a:p>
            <a:fld id="{DC63B181-1029-4DDD-964B-198C97741151}" type="slidenum">
              <a:rPr lang="cs-CZ" smtClean="0"/>
              <a:t>47</a:t>
            </a:fld>
            <a:endParaRPr lang="cs-CZ"/>
          </a:p>
        </p:txBody>
      </p:sp>
    </p:spTree>
    <p:extLst>
      <p:ext uri="{BB962C8B-B14F-4D97-AF65-F5344CB8AC3E}">
        <p14:creationId xmlns:p14="http://schemas.microsoft.com/office/powerpoint/2010/main" val="3088419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To bude od nás vše. </a:t>
            </a:r>
            <a:r>
              <a:rPr lang="cs-CZ" b="1" dirty="0"/>
              <a:t>Děkuji za pozornost </a:t>
            </a:r>
            <a:r>
              <a:rPr lang="cs-CZ" dirty="0"/>
              <a:t>a pokud byste měli </a:t>
            </a:r>
            <a:r>
              <a:rPr lang="cs-CZ" b="1" dirty="0"/>
              <a:t>nějaký dotaz</a:t>
            </a:r>
            <a:r>
              <a:rPr lang="cs-CZ" dirty="0"/>
              <a:t>, pokusíme se jej </a:t>
            </a:r>
            <a:r>
              <a:rPr lang="cs-CZ" b="1" dirty="0"/>
              <a:t>zodpovědět</a:t>
            </a:r>
            <a:r>
              <a:rPr lang="cs-CZ" dirty="0"/>
              <a:t>. Hezký den.</a:t>
            </a:r>
          </a:p>
          <a:p>
            <a:endParaRPr lang="sk-SK" dirty="0"/>
          </a:p>
        </p:txBody>
      </p:sp>
      <p:sp>
        <p:nvSpPr>
          <p:cNvPr id="4" name="Zástupný objekt pre číslo snímky 3"/>
          <p:cNvSpPr>
            <a:spLocks noGrp="1"/>
          </p:cNvSpPr>
          <p:nvPr>
            <p:ph type="sldNum" sz="quarter" idx="5"/>
          </p:nvPr>
        </p:nvSpPr>
        <p:spPr/>
        <p:txBody>
          <a:bodyPr/>
          <a:lstStyle/>
          <a:p>
            <a:fld id="{DC63B181-1029-4DDD-964B-198C97741151}" type="slidenum">
              <a:rPr lang="cs-CZ" smtClean="0"/>
              <a:t>48</a:t>
            </a:fld>
            <a:endParaRPr lang="cs-CZ"/>
          </a:p>
        </p:txBody>
      </p:sp>
    </p:spTree>
    <p:extLst>
      <p:ext uri="{BB962C8B-B14F-4D97-AF65-F5344CB8AC3E}">
        <p14:creationId xmlns:p14="http://schemas.microsoft.com/office/powerpoint/2010/main" val="1699632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033C-65F4-EB2D-B33C-DF8215DCCC1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31B797F-B761-BA2E-7485-27CEF1BCE9C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2CA3495-1C4E-DB6E-9B62-0C2CCCA61330}"/>
              </a:ext>
            </a:extLst>
          </p:cNvPr>
          <p:cNvSpPr>
            <a:spLocks noGrp="1"/>
          </p:cNvSpPr>
          <p:nvPr>
            <p:ph type="body" idx="1"/>
          </p:nvPr>
        </p:nvSpPr>
        <p:spPr/>
        <p:txBody>
          <a:bodyPr/>
          <a:lstStyle/>
          <a:p>
            <a:r>
              <a:rPr lang="cs-CZ" dirty="0"/>
              <a:t>Což se mi myslím povedlo, protože výběr je multižánrový a zároveň místně příslušný našemu regionu. Posuďte sami:</a:t>
            </a:r>
          </a:p>
          <a:p>
            <a:r>
              <a:rPr lang="cs-CZ" dirty="0"/>
              <a:t>Josef Heřman </a:t>
            </a:r>
            <a:r>
              <a:rPr lang="cs-CZ" dirty="0" err="1"/>
              <a:t>Agapit</a:t>
            </a:r>
            <a:r>
              <a:rPr lang="cs-CZ" dirty="0"/>
              <a:t> </a:t>
            </a:r>
            <a:r>
              <a:rPr lang="cs-CZ" dirty="0" err="1"/>
              <a:t>Gallaš</a:t>
            </a:r>
            <a:r>
              <a:rPr lang="cs-CZ" dirty="0"/>
              <a:t>, původem z Hranic, byl přední moravský obrozenec, vojenský lékař, zakladatel hranické městské knihovny. Dále Otakar Jaroš, voják a válečný hrdina, byl studentem hranické vojenské akademie, a nakonec František Polášek, katolický kněz, který pro změnu působil ve městečku Příbor, které se nachází nedaleko mého bydliště.</a:t>
            </a:r>
          </a:p>
        </p:txBody>
      </p:sp>
      <p:sp>
        <p:nvSpPr>
          <p:cNvPr id="4" name="Zástupný symbol pro číslo snímku 3">
            <a:extLst>
              <a:ext uri="{FF2B5EF4-FFF2-40B4-BE49-F238E27FC236}">
                <a16:creationId xmlns:a16="http://schemas.microsoft.com/office/drawing/2014/main" id="{0B462358-1748-F67C-6574-A16E41BE1A25}"/>
              </a:ext>
            </a:extLst>
          </p:cNvPr>
          <p:cNvSpPr>
            <a:spLocks noGrp="1"/>
          </p:cNvSpPr>
          <p:nvPr>
            <p:ph type="sldNum" sz="quarter" idx="5"/>
          </p:nvPr>
        </p:nvSpPr>
        <p:spPr/>
        <p:txBody>
          <a:bodyPr/>
          <a:lstStyle/>
          <a:p>
            <a:fld id="{FAC0C741-FFCF-407C-A5D1-2560D5DDE7E3}" type="slidenum">
              <a:rPr lang="cs-CZ" smtClean="0"/>
              <a:t>8</a:t>
            </a:fld>
            <a:endParaRPr lang="cs-CZ"/>
          </a:p>
        </p:txBody>
      </p:sp>
    </p:spTree>
    <p:extLst>
      <p:ext uri="{BB962C8B-B14F-4D97-AF65-F5344CB8AC3E}">
        <p14:creationId xmlns:p14="http://schemas.microsoft.com/office/powerpoint/2010/main" val="3082364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C8C19-B159-300B-069F-8C2D4558B91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0270D20-DF99-C492-8D0F-02C98C3A92D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0557CF03-E903-EE0E-418C-EB5B586D55E3}"/>
              </a:ext>
            </a:extLst>
          </p:cNvPr>
          <p:cNvSpPr>
            <a:spLocks noGrp="1"/>
          </p:cNvSpPr>
          <p:nvPr>
            <p:ph type="body" idx="1"/>
          </p:nvPr>
        </p:nvSpPr>
        <p:spPr/>
        <p:txBody>
          <a:bodyPr/>
          <a:lstStyle/>
          <a:p>
            <a:r>
              <a:rPr lang="cs-CZ" dirty="0"/>
              <a:t>Začal jsem Gallašovým spisem Mytické povídky o bozích a bohyních moravských Slovanů. </a:t>
            </a:r>
            <a:r>
              <a:rPr lang="cs-CZ" dirty="0" err="1"/>
              <a:t>Digitalizát</a:t>
            </a:r>
            <a:r>
              <a:rPr lang="cs-CZ" dirty="0"/>
              <a:t> jsem získal z Moravského zemského archivu, kde jsme jej jeli s prof. </a:t>
            </a:r>
            <a:r>
              <a:rPr lang="cs-CZ" dirty="0" err="1"/>
              <a:t>Katuščákem</a:t>
            </a:r>
            <a:r>
              <a:rPr lang="cs-CZ" dirty="0"/>
              <a:t> někdy letos v dubnu nafotit pomocí </a:t>
            </a:r>
            <a:r>
              <a:rPr lang="cs-CZ" dirty="0" err="1"/>
              <a:t>ScanTentu</a:t>
            </a:r>
            <a:r>
              <a:rPr lang="cs-CZ" dirty="0"/>
              <a:t>. I když si myslím, že </a:t>
            </a:r>
            <a:r>
              <a:rPr lang="cs-CZ" dirty="0" err="1"/>
              <a:t>Manuskriptorium</a:t>
            </a:r>
            <a:r>
              <a:rPr lang="cs-CZ" dirty="0"/>
              <a:t> je výborný rezervoár materiálu pro vytvoření funkčního modelu, mým cílem bylo vytvořit model, jak se říká od a až po z, tzn. i s vytvořením </a:t>
            </a:r>
            <a:r>
              <a:rPr lang="cs-CZ" dirty="0" err="1"/>
              <a:t>digitalizátu</a:t>
            </a:r>
            <a:r>
              <a:rPr lang="cs-CZ" dirty="0"/>
              <a:t>, který poté uložíme do aplikace </a:t>
            </a:r>
            <a:r>
              <a:rPr lang="cs-CZ" dirty="0" err="1"/>
              <a:t>Transkribus</a:t>
            </a:r>
            <a:r>
              <a:rPr lang="cs-CZ" dirty="0"/>
              <a:t> </a:t>
            </a:r>
            <a:r>
              <a:rPr lang="cs-CZ" dirty="0" err="1"/>
              <a:t>Sites</a:t>
            </a:r>
            <a:r>
              <a:rPr lang="cs-CZ" dirty="0"/>
              <a:t>. Tento rukopis se vyznačuje špatnou čitelností a vyblednutím původního textu, tudíž bylo složitější naučit se číst dobový text. Ten byl navíc plný gramatických chyb, které jsou pro Gallašovy rukopisy typické.</a:t>
            </a:r>
          </a:p>
        </p:txBody>
      </p:sp>
      <p:sp>
        <p:nvSpPr>
          <p:cNvPr id="4" name="Zástupný symbol pro číslo snímku 3">
            <a:extLst>
              <a:ext uri="{FF2B5EF4-FFF2-40B4-BE49-F238E27FC236}">
                <a16:creationId xmlns:a16="http://schemas.microsoft.com/office/drawing/2014/main" id="{ACA63EAC-07A0-8DA2-423B-18B25F615198}"/>
              </a:ext>
            </a:extLst>
          </p:cNvPr>
          <p:cNvSpPr>
            <a:spLocks noGrp="1"/>
          </p:cNvSpPr>
          <p:nvPr>
            <p:ph type="sldNum" sz="quarter" idx="5"/>
          </p:nvPr>
        </p:nvSpPr>
        <p:spPr/>
        <p:txBody>
          <a:bodyPr/>
          <a:lstStyle/>
          <a:p>
            <a:fld id="{FAC0C741-FFCF-407C-A5D1-2560D5DDE7E3}" type="slidenum">
              <a:rPr lang="cs-CZ" smtClean="0"/>
              <a:t>9</a:t>
            </a:fld>
            <a:endParaRPr lang="cs-CZ"/>
          </a:p>
        </p:txBody>
      </p:sp>
    </p:spTree>
    <p:extLst>
      <p:ext uri="{BB962C8B-B14F-4D97-AF65-F5344CB8AC3E}">
        <p14:creationId xmlns:p14="http://schemas.microsoft.com/office/powerpoint/2010/main" val="262283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5849F-6658-FA13-A017-6ED15021C1B4}"/>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0D9BBFFB-9991-13A1-FC5C-43A6A1D3BE8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DD780BA6-29BC-2546-FFE7-4FE091B66BE9}"/>
              </a:ext>
            </a:extLst>
          </p:cNvPr>
          <p:cNvSpPr>
            <a:spLocks noGrp="1"/>
          </p:cNvSpPr>
          <p:nvPr>
            <p:ph type="body" idx="1"/>
          </p:nvPr>
        </p:nvSpPr>
        <p:spPr/>
        <p:txBody>
          <a:bodyPr/>
          <a:lstStyle/>
          <a:p>
            <a:r>
              <a:rPr lang="cs-CZ" dirty="0"/>
              <a:t>Zde je na ukázku pár záběrů na kterých můžete vidět v akci autora práce a zařízení </a:t>
            </a:r>
            <a:r>
              <a:rPr lang="cs-CZ" dirty="0" err="1"/>
              <a:t>ScanTent</a:t>
            </a:r>
            <a:r>
              <a:rPr lang="cs-CZ" dirty="0"/>
              <a:t>. Při pořizování </a:t>
            </a:r>
            <a:r>
              <a:rPr lang="cs-CZ" dirty="0" err="1"/>
              <a:t>digitalizátu</a:t>
            </a:r>
            <a:r>
              <a:rPr lang="cs-CZ" dirty="0"/>
              <a:t> vše fungovalo dokonale, zařízení byla hezky synchronizována a nebylo třeba žádného zásahu zvenčí.</a:t>
            </a:r>
          </a:p>
        </p:txBody>
      </p:sp>
      <p:sp>
        <p:nvSpPr>
          <p:cNvPr id="4" name="Zástupný symbol pro číslo snímku 3">
            <a:extLst>
              <a:ext uri="{FF2B5EF4-FFF2-40B4-BE49-F238E27FC236}">
                <a16:creationId xmlns:a16="http://schemas.microsoft.com/office/drawing/2014/main" id="{1F2884B4-4130-2AE5-5735-7313B5D3B3E1}"/>
              </a:ext>
            </a:extLst>
          </p:cNvPr>
          <p:cNvSpPr>
            <a:spLocks noGrp="1"/>
          </p:cNvSpPr>
          <p:nvPr>
            <p:ph type="sldNum" sz="quarter" idx="5"/>
          </p:nvPr>
        </p:nvSpPr>
        <p:spPr/>
        <p:txBody>
          <a:bodyPr/>
          <a:lstStyle/>
          <a:p>
            <a:fld id="{FAC0C741-FFCF-407C-A5D1-2560D5DDE7E3}" type="slidenum">
              <a:rPr lang="cs-CZ" smtClean="0"/>
              <a:t>10</a:t>
            </a:fld>
            <a:endParaRPr lang="cs-CZ"/>
          </a:p>
        </p:txBody>
      </p:sp>
    </p:spTree>
    <p:extLst>
      <p:ext uri="{BB962C8B-B14F-4D97-AF65-F5344CB8AC3E}">
        <p14:creationId xmlns:p14="http://schemas.microsoft.com/office/powerpoint/2010/main" val="3420289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9C646-ACDD-C775-8381-ACF6064383C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2FC48A7-C351-7F6B-E40B-57427444D9E5}"/>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3E48CA1-AA1B-2D12-54EB-53E3D72BC303}"/>
              </a:ext>
            </a:extLst>
          </p:cNvPr>
          <p:cNvSpPr>
            <a:spLocks noGrp="1"/>
          </p:cNvSpPr>
          <p:nvPr>
            <p:ph type="body" idx="1"/>
          </p:nvPr>
        </p:nvSpPr>
        <p:spPr/>
        <p:txBody>
          <a:bodyPr/>
          <a:lstStyle/>
          <a:p>
            <a:r>
              <a:rPr lang="cs-CZ" dirty="0"/>
              <a:t>Zde pouze pro ilustraci několik vzorků Gallašova rukopisu, kde jsou signifikantně vidět rozdíly v psaní grafémů a místní blednutí </a:t>
            </a:r>
            <a:r>
              <a:rPr lang="cs-CZ" dirty="0" err="1"/>
              <a:t>atramentu</a:t>
            </a:r>
            <a:r>
              <a:rPr lang="cs-CZ" dirty="0"/>
              <a:t> spolu s celkovou nevýraznosti textu. Myslím si, že tyto skutečnosti zásadně ovlivnily nemožnost dosáhnout v trénování modelu lepších výsledků.</a:t>
            </a:r>
          </a:p>
        </p:txBody>
      </p:sp>
      <p:sp>
        <p:nvSpPr>
          <p:cNvPr id="4" name="Zástupný symbol pro číslo snímku 3">
            <a:extLst>
              <a:ext uri="{FF2B5EF4-FFF2-40B4-BE49-F238E27FC236}">
                <a16:creationId xmlns:a16="http://schemas.microsoft.com/office/drawing/2014/main" id="{AD683F2B-E3F9-B597-C288-BB0E584B1BC2}"/>
              </a:ext>
            </a:extLst>
          </p:cNvPr>
          <p:cNvSpPr>
            <a:spLocks noGrp="1"/>
          </p:cNvSpPr>
          <p:nvPr>
            <p:ph type="sldNum" sz="quarter" idx="5"/>
          </p:nvPr>
        </p:nvSpPr>
        <p:spPr/>
        <p:txBody>
          <a:bodyPr/>
          <a:lstStyle/>
          <a:p>
            <a:fld id="{FAC0C741-FFCF-407C-A5D1-2560D5DDE7E3}" type="slidenum">
              <a:rPr lang="cs-CZ" smtClean="0"/>
              <a:t>11</a:t>
            </a:fld>
            <a:endParaRPr lang="cs-CZ"/>
          </a:p>
        </p:txBody>
      </p:sp>
    </p:spTree>
    <p:extLst>
      <p:ext uri="{BB962C8B-B14F-4D97-AF65-F5344CB8AC3E}">
        <p14:creationId xmlns:p14="http://schemas.microsoft.com/office/powerpoint/2010/main" val="3418361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4735E-68E7-FE23-6EFB-E69141ABB4E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A7ACA54-2FD6-AF4C-1342-CD33268658CE}"/>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C7ABEFB-CA61-1094-6EB1-A77860A2BA67}"/>
              </a:ext>
            </a:extLst>
          </p:cNvPr>
          <p:cNvSpPr>
            <a:spLocks noGrp="1"/>
          </p:cNvSpPr>
          <p:nvPr>
            <p:ph type="body" idx="1"/>
          </p:nvPr>
        </p:nvSpPr>
        <p:spPr/>
        <p:txBody>
          <a:bodyPr/>
          <a:lstStyle/>
          <a:p>
            <a:r>
              <a:rPr lang="cs-CZ" dirty="0"/>
              <a:t>Model jsem vytvořil na základě 120 stránek GT a dosáhl jsem chybovosti   8,3 % na ověřovací sadě. Bohužel lepší výsledek i přes maximální snahu nebyl možný z důvodů uvedených výše. Při použití agregovaného modelu </a:t>
            </a:r>
            <a:r>
              <a:rPr lang="cs-CZ" dirty="0" err="1"/>
              <a:t>Finale</a:t>
            </a:r>
            <a:r>
              <a:rPr lang="cs-CZ" dirty="0"/>
              <a:t> 2.0 se chybovost rozpoznaného textu ještě snížila, což bylo dle mého názoru způsobeno tím, že si celkově lépe poradil s méně frekventovanými grafémy, které mu „pomohly“ líp rozpoznat další dílčí modely, které byly jeho součásti.</a:t>
            </a:r>
          </a:p>
        </p:txBody>
      </p:sp>
      <p:sp>
        <p:nvSpPr>
          <p:cNvPr id="4" name="Zástupný symbol pro číslo snímku 3">
            <a:extLst>
              <a:ext uri="{FF2B5EF4-FFF2-40B4-BE49-F238E27FC236}">
                <a16:creationId xmlns:a16="http://schemas.microsoft.com/office/drawing/2014/main" id="{11911CF9-EB4B-6C0A-04C6-F3B874BB00A4}"/>
              </a:ext>
            </a:extLst>
          </p:cNvPr>
          <p:cNvSpPr>
            <a:spLocks noGrp="1"/>
          </p:cNvSpPr>
          <p:nvPr>
            <p:ph type="sldNum" sz="quarter" idx="5"/>
          </p:nvPr>
        </p:nvSpPr>
        <p:spPr/>
        <p:txBody>
          <a:bodyPr/>
          <a:lstStyle/>
          <a:p>
            <a:fld id="{FAC0C741-FFCF-407C-A5D1-2560D5DDE7E3}" type="slidenum">
              <a:rPr lang="cs-CZ" smtClean="0"/>
              <a:t>12</a:t>
            </a:fld>
            <a:endParaRPr lang="cs-CZ"/>
          </a:p>
        </p:txBody>
      </p:sp>
    </p:spTree>
    <p:extLst>
      <p:ext uri="{BB962C8B-B14F-4D97-AF65-F5344CB8AC3E}">
        <p14:creationId xmlns:p14="http://schemas.microsoft.com/office/powerpoint/2010/main" val="2326944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11/22/24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11/22/24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11/22/24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11/22/24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11/22/24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jfif"/></Relationships>
</file>

<file path=ppt/slides/_rels/slide1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3.jfif"/><Relationship Id="rId9"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jfi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jfi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jfi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jfi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jfi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jf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3.jfi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3.jf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3.jfi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3.jfi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jfi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hyperlink" Target="https://www.manuscriptorium.com/apps/index.php?direct=record&amp;pid=KNM___-NMP___II_F_12_____1PU4RI1-cs" TargetMode="External"/><Relationship Id="rId4" Type="http://schemas.openxmlformats.org/officeDocument/2006/relationships/image" Target="../media/image3.jfi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hyperlink" Target="https://new.manuscriptorium.com/hub/catalog/default/detail/single/manuscriptorium%7CVMO___-VMO___K_24073_____0U6ABL2-cs?lang=cs" TargetMode="External"/><Relationship Id="rId4" Type="http://schemas.openxmlformats.org/officeDocument/2006/relationships/image" Target="../media/image3.jfi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jfi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jfi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jfif"/></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3.jp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5.png"/><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microsoft.com/office/2007/relationships/hdphoto" Target="../media/hdphoto6.wdp"/><Relationship Id="rId9" Type="http://schemas.openxmlformats.org/officeDocument/2006/relationships/image" Target="../media/image52.png"/><Relationship Id="rId1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f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fi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fi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f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93A8C1-0307-2B84-C1BC-3453426FFEC8}"/>
              </a:ext>
            </a:extLst>
          </p:cNvPr>
          <p:cNvSpPr>
            <a:spLocks noGrp="1"/>
          </p:cNvSpPr>
          <p:nvPr>
            <p:ph type="title"/>
          </p:nvPr>
        </p:nvSpPr>
        <p:spPr>
          <a:xfrm>
            <a:off x="1116531" y="1039528"/>
            <a:ext cx="6160167" cy="4857897"/>
          </a:xfrm>
        </p:spPr>
        <p:txBody>
          <a:bodyPr vert="horz" lIns="91440" tIns="45720" rIns="91440" bIns="45720" rtlCol="0" anchor="ctr">
            <a:normAutofit fontScale="90000"/>
          </a:bodyPr>
          <a:lstStyle/>
          <a:p>
            <a:pPr algn="ctr"/>
            <a:r>
              <a:rPr lang="en-US" sz="6700" dirty="0">
                <a:solidFill>
                  <a:schemeClr val="tx1"/>
                </a:solidFill>
                <a:latin typeface="Candara" panose="020E0502030303020204" pitchFamily="34" charset="0"/>
              </a:rPr>
              <a:t>POKROK </a:t>
            </a:r>
            <a:br>
              <a:rPr lang="cs-CZ" sz="6700" dirty="0">
                <a:solidFill>
                  <a:schemeClr val="tx1"/>
                </a:solidFill>
                <a:latin typeface="Candara" panose="020E0502030303020204" pitchFamily="34" charset="0"/>
              </a:rPr>
            </a:br>
            <a:r>
              <a:rPr lang="cs-CZ" sz="6700" dirty="0">
                <a:solidFill>
                  <a:schemeClr val="tx1"/>
                </a:solidFill>
                <a:latin typeface="Candara" panose="020E0502030303020204" pitchFamily="34" charset="0"/>
              </a:rPr>
              <a:t>V </a:t>
            </a:r>
            <a:r>
              <a:rPr lang="en-US" sz="6700" dirty="0">
                <a:solidFill>
                  <a:schemeClr val="tx1"/>
                </a:solidFill>
                <a:latin typeface="Candara" panose="020E0502030303020204" pitchFamily="34" charset="0"/>
              </a:rPr>
              <a:t>TRANSKRIPCI HISTORICKÝCH RUKOPISŮ</a:t>
            </a:r>
            <a:br>
              <a:rPr lang="en-US" sz="6000" dirty="0">
                <a:solidFill>
                  <a:schemeClr val="tx1"/>
                </a:solidFill>
                <a:latin typeface="Candara" panose="020E0502030303020204" pitchFamily="34" charset="0"/>
              </a:rPr>
            </a:br>
            <a:r>
              <a:rPr lang="en-US" sz="4000" dirty="0" err="1">
                <a:solidFill>
                  <a:schemeClr val="tx1"/>
                </a:solidFill>
                <a:latin typeface="Candara" panose="020E0502030303020204" pitchFamily="34" charset="0"/>
              </a:rPr>
              <a:t>Dušan</a:t>
            </a:r>
            <a:r>
              <a:rPr lang="en-US" sz="4000" dirty="0">
                <a:solidFill>
                  <a:schemeClr val="tx1"/>
                </a:solidFill>
                <a:latin typeface="Candara" panose="020E0502030303020204" pitchFamily="34" charset="0"/>
              </a:rPr>
              <a:t> </a:t>
            </a:r>
            <a:r>
              <a:rPr lang="en-US" sz="4000" dirty="0" err="1">
                <a:solidFill>
                  <a:schemeClr val="tx1"/>
                </a:solidFill>
                <a:latin typeface="Candara" panose="020E0502030303020204" pitchFamily="34" charset="0"/>
              </a:rPr>
              <a:t>Katuščák</a:t>
            </a:r>
            <a:br>
              <a:rPr lang="en-US" sz="4000" dirty="0">
                <a:solidFill>
                  <a:schemeClr val="tx1"/>
                </a:solidFill>
                <a:latin typeface="Candara" panose="020E0502030303020204" pitchFamily="34" charset="0"/>
              </a:rPr>
            </a:br>
            <a:r>
              <a:rPr lang="en-US" sz="4000" dirty="0" err="1">
                <a:solidFill>
                  <a:schemeClr val="tx1"/>
                </a:solidFill>
                <a:latin typeface="Candara" panose="020E0502030303020204" pitchFamily="34" charset="0"/>
              </a:rPr>
              <a:t>Lukáš</a:t>
            </a:r>
            <a:r>
              <a:rPr lang="en-US" sz="4000" dirty="0">
                <a:solidFill>
                  <a:schemeClr val="tx1"/>
                </a:solidFill>
                <a:latin typeface="Candara" panose="020E0502030303020204" pitchFamily="34" charset="0"/>
              </a:rPr>
              <a:t> </a:t>
            </a:r>
            <a:r>
              <a:rPr lang="en-US" sz="4000" dirty="0" err="1">
                <a:solidFill>
                  <a:schemeClr val="tx1"/>
                </a:solidFill>
                <a:latin typeface="Candara" panose="020E0502030303020204" pitchFamily="34" charset="0"/>
              </a:rPr>
              <a:t>Němec</a:t>
            </a:r>
            <a:br>
              <a:rPr lang="en-US" sz="4000" dirty="0">
                <a:solidFill>
                  <a:schemeClr val="tx1"/>
                </a:solidFill>
                <a:latin typeface="Candara" panose="020E0502030303020204" pitchFamily="34" charset="0"/>
              </a:rPr>
            </a:br>
            <a:r>
              <a:rPr lang="en-US" sz="4000" dirty="0" err="1">
                <a:solidFill>
                  <a:schemeClr val="tx1"/>
                </a:solidFill>
                <a:latin typeface="Candara" panose="020E0502030303020204" pitchFamily="34" charset="0"/>
              </a:rPr>
              <a:t>Vojtěch</a:t>
            </a:r>
            <a:r>
              <a:rPr lang="en-US" sz="4000" dirty="0">
                <a:solidFill>
                  <a:schemeClr val="tx1"/>
                </a:solidFill>
                <a:latin typeface="Candara" panose="020E0502030303020204" pitchFamily="34" charset="0"/>
              </a:rPr>
              <a:t> </a:t>
            </a:r>
            <a:r>
              <a:rPr lang="en-US" sz="4000" dirty="0" err="1">
                <a:solidFill>
                  <a:schemeClr val="tx1"/>
                </a:solidFill>
                <a:latin typeface="Candara" panose="020E0502030303020204" pitchFamily="34" charset="0"/>
              </a:rPr>
              <a:t>Říha</a:t>
            </a:r>
            <a:endParaRPr lang="en-US" sz="4000" dirty="0">
              <a:solidFill>
                <a:schemeClr val="tx1"/>
              </a:solidFill>
              <a:latin typeface="Candara" panose="020E0502030303020204" pitchFamily="34" charset="0"/>
            </a:endParaRPr>
          </a:p>
        </p:txBody>
      </p:sp>
      <p:pic>
        <p:nvPicPr>
          <p:cNvPr id="5" name="Zástupný obsah 4" descr="Obsah obrázku logo, symbol, Grafika, kruh&#10;&#10;Popis byl vytvořen automaticky">
            <a:extLst>
              <a:ext uri="{FF2B5EF4-FFF2-40B4-BE49-F238E27FC236}">
                <a16:creationId xmlns:a16="http://schemas.microsoft.com/office/drawing/2014/main" id="{2ED7BE10-4E9D-092F-8CBD-1DD08E81B7A1}"/>
              </a:ext>
            </a:extLst>
          </p:cNvPr>
          <p:cNvPicPr>
            <a:picLocks noGrp="1" noChangeAspect="1"/>
          </p:cNvPicPr>
          <p:nvPr>
            <p:ph idx="1"/>
          </p:nvPr>
        </p:nvPicPr>
        <p:blipFill>
          <a:blip r:embed="rId3"/>
          <a:stretch>
            <a:fillRect/>
          </a:stretch>
        </p:blipFill>
        <p:spPr>
          <a:xfrm>
            <a:off x="7668889" y="2312332"/>
            <a:ext cx="3831892" cy="2233336"/>
          </a:xfrm>
          <a:prstGeom prst="rect">
            <a:avLst/>
          </a:prstGeom>
        </p:spPr>
      </p:pic>
    </p:spTree>
    <p:extLst>
      <p:ext uri="{BB962C8B-B14F-4D97-AF65-F5344CB8AC3E}">
        <p14:creationId xmlns:p14="http://schemas.microsoft.com/office/powerpoint/2010/main" val="100508194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70DAE-F882-98F5-CC46-0C4B79A56FC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8D1EF67-CE99-A1B2-5383-0DBA989D6C22}"/>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3DE1DFA4-7C33-1CE6-26AB-0665D506E051}"/>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197859DA-24BE-F927-638C-8AFA265547F3}"/>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B4BBBF07-B23E-C75A-1D1D-D2C0303AB90C}"/>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EE2B6C16-0E3A-3BAD-EEA5-ADBEE4EA6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9A9E045D-9747-B269-1CC4-2C544ED51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11" name="TextovéPole 10">
            <a:extLst>
              <a:ext uri="{FF2B5EF4-FFF2-40B4-BE49-F238E27FC236}">
                <a16:creationId xmlns:a16="http://schemas.microsoft.com/office/drawing/2014/main" id="{D8326BA0-8417-19A6-6502-B5041C45BE1C}"/>
              </a:ext>
            </a:extLst>
          </p:cNvPr>
          <p:cNvSpPr txBox="1"/>
          <p:nvPr/>
        </p:nvSpPr>
        <p:spPr>
          <a:xfrm>
            <a:off x="1350167" y="868415"/>
            <a:ext cx="9491666" cy="830997"/>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Mýtické povídky o bozích a bohyních moravských </a:t>
            </a:r>
          </a:p>
          <a:p>
            <a:pPr algn="ctr"/>
            <a:r>
              <a:rPr lang="cs-CZ" sz="2400" dirty="0">
                <a:solidFill>
                  <a:schemeClr val="tx2">
                    <a:lumMod val="75000"/>
                    <a:lumOff val="25000"/>
                  </a:schemeClr>
                </a:solidFill>
                <a:latin typeface="Amasis MT Pro Black" panose="02040A04050005020304" pitchFamily="18" charset="-18"/>
              </a:rPr>
              <a:t>Slovanů </a:t>
            </a:r>
          </a:p>
        </p:txBody>
      </p:sp>
      <p:pic>
        <p:nvPicPr>
          <p:cNvPr id="12" name="Obrázek 11" descr="Obsah obrázku oblečení, muž, osoba, interiér&#10;&#10;Popis byl vytvořen automaticky">
            <a:extLst>
              <a:ext uri="{FF2B5EF4-FFF2-40B4-BE49-F238E27FC236}">
                <a16:creationId xmlns:a16="http://schemas.microsoft.com/office/drawing/2014/main" id="{F22D5DA4-327C-FA88-6981-875520B33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3839" y="2417166"/>
            <a:ext cx="3103539" cy="2577731"/>
          </a:xfrm>
          <a:prstGeom prst="rect">
            <a:avLst/>
          </a:prstGeom>
        </p:spPr>
      </p:pic>
      <p:pic>
        <p:nvPicPr>
          <p:cNvPr id="14" name="Obrázek 13" descr="Obsah obrázku osoba, oblečení, interiér, muž&#10;&#10;Popis byl vytvořen automaticky">
            <a:extLst>
              <a:ext uri="{FF2B5EF4-FFF2-40B4-BE49-F238E27FC236}">
                <a16:creationId xmlns:a16="http://schemas.microsoft.com/office/drawing/2014/main" id="{F20727F6-071B-C5ED-64D2-C6F43DFDE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384356" y="2554747"/>
            <a:ext cx="3111566" cy="2310596"/>
          </a:xfrm>
          <a:prstGeom prst="rect">
            <a:avLst/>
          </a:prstGeom>
        </p:spPr>
      </p:pic>
      <p:pic>
        <p:nvPicPr>
          <p:cNvPr id="16" name="Obrázek 15" descr="Obsah obrázku osoba, oblečení, budova, počítač&#10;&#10;Popis byl vytvořen automaticky">
            <a:extLst>
              <a:ext uri="{FF2B5EF4-FFF2-40B4-BE49-F238E27FC236}">
                <a16:creationId xmlns:a16="http://schemas.microsoft.com/office/drawing/2014/main" id="{207A88DE-AEA8-C8EA-A447-6005CD2255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188110" y="2531957"/>
            <a:ext cx="3021546" cy="2266160"/>
          </a:xfrm>
          <a:prstGeom prst="rect">
            <a:avLst/>
          </a:prstGeom>
        </p:spPr>
      </p:pic>
      <p:pic>
        <p:nvPicPr>
          <p:cNvPr id="18" name="Obrázek 17" descr="Obsah obrázku osoba, oblečení, počítač, muž&#10;&#10;Popis byl vytvořen automaticky">
            <a:extLst>
              <a:ext uri="{FF2B5EF4-FFF2-40B4-BE49-F238E27FC236}">
                <a16:creationId xmlns:a16="http://schemas.microsoft.com/office/drawing/2014/main" id="{1DE09247-8EAE-873D-E7C1-64A2559B26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924636" y="2531955"/>
            <a:ext cx="3021546" cy="2266160"/>
          </a:xfrm>
          <a:prstGeom prst="rect">
            <a:avLst/>
          </a:prstGeom>
        </p:spPr>
      </p:pic>
      <p:sp>
        <p:nvSpPr>
          <p:cNvPr id="19" name="TextovéPole 18">
            <a:extLst>
              <a:ext uri="{FF2B5EF4-FFF2-40B4-BE49-F238E27FC236}">
                <a16:creationId xmlns:a16="http://schemas.microsoft.com/office/drawing/2014/main" id="{84939196-70E1-D847-5279-2FF6AE42BC9E}"/>
              </a:ext>
            </a:extLst>
          </p:cNvPr>
          <p:cNvSpPr txBox="1"/>
          <p:nvPr/>
        </p:nvSpPr>
        <p:spPr>
          <a:xfrm>
            <a:off x="2827981" y="5582653"/>
            <a:ext cx="6497052" cy="830997"/>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Zachraňujeme historické kulturní dědictví</a:t>
            </a:r>
          </a:p>
        </p:txBody>
      </p:sp>
    </p:spTree>
    <p:extLst>
      <p:ext uri="{BB962C8B-B14F-4D97-AF65-F5344CB8AC3E}">
        <p14:creationId xmlns:p14="http://schemas.microsoft.com/office/powerpoint/2010/main" val="3597473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145F5-A464-030D-6870-988221F221B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B2AD8E9-F114-4555-647F-83B9E211A754}"/>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848C1D28-0091-278B-AF05-C123A66C5DF2}"/>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54081E2B-C809-F2D1-EB62-11D86F8F5285}"/>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2E62012F-4EF8-DA0A-3EDE-B0123A0DE099}"/>
              </a:ext>
            </a:extLst>
          </p:cNvPr>
          <p:cNvSpPr/>
          <p:nvPr/>
        </p:nvSpPr>
        <p:spPr>
          <a:xfrm>
            <a:off x="271130"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EC84B089-DF55-CF3B-9637-A800C18C8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D49167C4-6AFA-E23F-A0D8-986F1F316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11" name="TextovéPole 10">
            <a:extLst>
              <a:ext uri="{FF2B5EF4-FFF2-40B4-BE49-F238E27FC236}">
                <a16:creationId xmlns:a16="http://schemas.microsoft.com/office/drawing/2014/main" id="{25CCECDC-292D-A697-801B-3242E73D878A}"/>
              </a:ext>
            </a:extLst>
          </p:cNvPr>
          <p:cNvSpPr txBox="1"/>
          <p:nvPr/>
        </p:nvSpPr>
        <p:spPr>
          <a:xfrm>
            <a:off x="1350167" y="868415"/>
            <a:ext cx="9491666" cy="830997"/>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Mýtické povídky o bozích a bohyních moravských </a:t>
            </a:r>
          </a:p>
          <a:p>
            <a:pPr algn="ctr"/>
            <a:r>
              <a:rPr lang="cs-CZ" sz="2400" dirty="0">
                <a:solidFill>
                  <a:schemeClr val="tx2">
                    <a:lumMod val="75000"/>
                    <a:lumOff val="25000"/>
                  </a:schemeClr>
                </a:solidFill>
                <a:latin typeface="Amasis MT Pro Black" panose="02040A04050005020304" pitchFamily="18" charset="-18"/>
              </a:rPr>
              <a:t>Slovanů </a:t>
            </a:r>
          </a:p>
        </p:txBody>
      </p:sp>
      <p:pic>
        <p:nvPicPr>
          <p:cNvPr id="12" name="Obrázek 11" descr="Obsah obrázku rukopis, dopis, skica, kaligrafie&#10;&#10;Popis byl vytvořen automaticky">
            <a:extLst>
              <a:ext uri="{FF2B5EF4-FFF2-40B4-BE49-F238E27FC236}">
                <a16:creationId xmlns:a16="http://schemas.microsoft.com/office/drawing/2014/main" id="{48B3E042-8F75-97E3-9340-87807C5AB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03" y="1943946"/>
            <a:ext cx="2559050" cy="914400"/>
          </a:xfrm>
          <a:prstGeom prst="rect">
            <a:avLst/>
          </a:prstGeom>
        </p:spPr>
      </p:pic>
      <p:pic>
        <p:nvPicPr>
          <p:cNvPr id="14" name="Obrázek 13" descr="Obsah obrázku rukopis, skica, Dětské kresby, dopis&#10;&#10;Popis byl vytvořen automaticky">
            <a:extLst>
              <a:ext uri="{FF2B5EF4-FFF2-40B4-BE49-F238E27FC236}">
                <a16:creationId xmlns:a16="http://schemas.microsoft.com/office/drawing/2014/main" id="{B864A2B7-4A63-CD5E-25C1-C25007187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5278" y="1962242"/>
            <a:ext cx="2261337" cy="925903"/>
          </a:xfrm>
          <a:prstGeom prst="rect">
            <a:avLst/>
          </a:prstGeom>
        </p:spPr>
      </p:pic>
      <p:pic>
        <p:nvPicPr>
          <p:cNvPr id="16" name="Obrázek 15" descr="Obsah obrázku rukopis, dopis, Dětské kresby, skica&#10;&#10;Popis byl vytvořen automaticky">
            <a:extLst>
              <a:ext uri="{FF2B5EF4-FFF2-40B4-BE49-F238E27FC236}">
                <a16:creationId xmlns:a16="http://schemas.microsoft.com/office/drawing/2014/main" id="{4DBDA03E-1969-7D40-EEC1-A0C53674EE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341" y="1932735"/>
            <a:ext cx="2344479" cy="936821"/>
          </a:xfrm>
          <a:prstGeom prst="rect">
            <a:avLst/>
          </a:prstGeom>
        </p:spPr>
      </p:pic>
      <p:pic>
        <p:nvPicPr>
          <p:cNvPr id="18" name="Obrázek 17" descr="Obsah obrázku rukopis, dopis, kaligrafie, dokument&#10;&#10;Popis byl vytvořen automaticky">
            <a:extLst>
              <a:ext uri="{FF2B5EF4-FFF2-40B4-BE49-F238E27FC236}">
                <a16:creationId xmlns:a16="http://schemas.microsoft.com/office/drawing/2014/main" id="{03E5DA26-849E-D20A-CC69-AB3EAEE16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9377" y="1921525"/>
            <a:ext cx="2307563" cy="936820"/>
          </a:xfrm>
          <a:prstGeom prst="rect">
            <a:avLst/>
          </a:prstGeom>
        </p:spPr>
      </p:pic>
      <p:pic>
        <p:nvPicPr>
          <p:cNvPr id="20" name="Obrázek 19" descr="Obsah obrázku rukopis, dopis, kaligrafie&#10;&#10;Popis byl vytvořen automaticky">
            <a:extLst>
              <a:ext uri="{FF2B5EF4-FFF2-40B4-BE49-F238E27FC236}">
                <a16:creationId xmlns:a16="http://schemas.microsoft.com/office/drawing/2014/main" id="{D2B92EC3-5F9D-7418-8DF8-416DCDA89C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445" y="4269003"/>
            <a:ext cx="2545312" cy="909491"/>
          </a:xfrm>
          <a:prstGeom prst="rect">
            <a:avLst/>
          </a:prstGeom>
        </p:spPr>
      </p:pic>
      <p:pic>
        <p:nvPicPr>
          <p:cNvPr id="22" name="Obrázek 21" descr="Obsah obrázku rukopis, dopis, kaligrafie, Podpis&#10;&#10;Popis byl vytvořen automaticky">
            <a:extLst>
              <a:ext uri="{FF2B5EF4-FFF2-40B4-BE49-F238E27FC236}">
                <a16:creationId xmlns:a16="http://schemas.microsoft.com/office/drawing/2014/main" id="{7EC71A95-C727-5DB3-DF5B-BBC7704E7D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5278" y="4269003"/>
            <a:ext cx="2261337" cy="914400"/>
          </a:xfrm>
          <a:prstGeom prst="rect">
            <a:avLst/>
          </a:prstGeom>
        </p:spPr>
      </p:pic>
      <p:pic>
        <p:nvPicPr>
          <p:cNvPr id="24" name="Obrázek 23" descr="Obsah obrázku rukopis, dopis, text, kaligrafie&#10;&#10;Popis byl vytvořen automaticky">
            <a:extLst>
              <a:ext uri="{FF2B5EF4-FFF2-40B4-BE49-F238E27FC236}">
                <a16:creationId xmlns:a16="http://schemas.microsoft.com/office/drawing/2014/main" id="{F11FA865-1DA8-64F3-0E55-4FD7B165DF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9734" y="4269003"/>
            <a:ext cx="2307563" cy="914400"/>
          </a:xfrm>
          <a:prstGeom prst="rect">
            <a:avLst/>
          </a:prstGeom>
        </p:spPr>
      </p:pic>
      <p:pic>
        <p:nvPicPr>
          <p:cNvPr id="26" name="Obrázek 25" descr="Obsah obrázku rukopis, dopis, kaligrafie, Podpis&#10;&#10;Popis byl vytvořen automaticky">
            <a:extLst>
              <a:ext uri="{FF2B5EF4-FFF2-40B4-BE49-F238E27FC236}">
                <a16:creationId xmlns:a16="http://schemas.microsoft.com/office/drawing/2014/main" id="{4B114797-5C77-9040-D563-1626077500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09811" y="4241674"/>
            <a:ext cx="2307563" cy="936820"/>
          </a:xfrm>
          <a:prstGeom prst="rect">
            <a:avLst/>
          </a:prstGeom>
        </p:spPr>
      </p:pic>
      <p:sp>
        <p:nvSpPr>
          <p:cNvPr id="27" name="TextovéPole 26">
            <a:extLst>
              <a:ext uri="{FF2B5EF4-FFF2-40B4-BE49-F238E27FC236}">
                <a16:creationId xmlns:a16="http://schemas.microsoft.com/office/drawing/2014/main" id="{47F85FAF-4F21-46D5-B9C0-1AA2FD5BA4B4}"/>
              </a:ext>
            </a:extLst>
          </p:cNvPr>
          <p:cNvSpPr txBox="1"/>
          <p:nvPr/>
        </p:nvSpPr>
        <p:spPr>
          <a:xfrm>
            <a:off x="501503" y="2925403"/>
            <a:ext cx="2559050" cy="369332"/>
          </a:xfrm>
          <a:prstGeom prst="rect">
            <a:avLst/>
          </a:prstGeom>
          <a:noFill/>
        </p:spPr>
        <p:txBody>
          <a:bodyPr wrap="square" rtlCol="0">
            <a:spAutoFit/>
          </a:bodyPr>
          <a:lstStyle/>
          <a:p>
            <a:pPr algn="ctr"/>
            <a:r>
              <a:rPr lang="cs-CZ" dirty="0">
                <a:solidFill>
                  <a:schemeClr val="tx2">
                    <a:lumMod val="75000"/>
                    <a:lumOff val="25000"/>
                  </a:schemeClr>
                </a:solidFill>
                <a:latin typeface="Amasis MT Pro Black" panose="02040A04050005020304" pitchFamily="18" charset="-18"/>
              </a:rPr>
              <a:t>a Řek</a:t>
            </a:r>
            <a:r>
              <a:rPr lang="cs-CZ" dirty="0"/>
              <a:t>, </a:t>
            </a:r>
          </a:p>
        </p:txBody>
      </p:sp>
      <p:sp>
        <p:nvSpPr>
          <p:cNvPr id="28" name="TextovéPole 27">
            <a:extLst>
              <a:ext uri="{FF2B5EF4-FFF2-40B4-BE49-F238E27FC236}">
                <a16:creationId xmlns:a16="http://schemas.microsoft.com/office/drawing/2014/main" id="{EC65C8B2-6836-3EC2-3C2C-50869DFBFDC8}"/>
              </a:ext>
            </a:extLst>
          </p:cNvPr>
          <p:cNvSpPr txBox="1"/>
          <p:nvPr/>
        </p:nvSpPr>
        <p:spPr>
          <a:xfrm>
            <a:off x="3577374" y="2925403"/>
            <a:ext cx="2137144" cy="369332"/>
          </a:xfrm>
          <a:prstGeom prst="rect">
            <a:avLst/>
          </a:prstGeom>
          <a:noFill/>
        </p:spPr>
        <p:txBody>
          <a:bodyPr wrap="square" rtlCol="0">
            <a:spAutoFit/>
          </a:bodyPr>
          <a:lstStyle/>
          <a:p>
            <a:pPr algn="ctr"/>
            <a:r>
              <a:rPr lang="cs-CZ" dirty="0" err="1">
                <a:solidFill>
                  <a:schemeClr val="tx2">
                    <a:lumMod val="75000"/>
                    <a:lumOff val="25000"/>
                  </a:schemeClr>
                </a:solidFill>
                <a:latin typeface="Amasis MT Pro Black" panose="02040A04050005020304" pitchFamily="18" charset="-18"/>
              </a:rPr>
              <a:t>Kosmás</a:t>
            </a:r>
            <a:endParaRPr lang="cs-CZ" dirty="0">
              <a:solidFill>
                <a:schemeClr val="tx2">
                  <a:lumMod val="75000"/>
                  <a:lumOff val="25000"/>
                </a:schemeClr>
              </a:solidFill>
              <a:latin typeface="Amasis MT Pro Black" panose="02040A04050005020304" pitchFamily="18" charset="-18"/>
            </a:endParaRPr>
          </a:p>
        </p:txBody>
      </p:sp>
      <p:sp>
        <p:nvSpPr>
          <p:cNvPr id="29" name="TextovéPole 28">
            <a:extLst>
              <a:ext uri="{FF2B5EF4-FFF2-40B4-BE49-F238E27FC236}">
                <a16:creationId xmlns:a16="http://schemas.microsoft.com/office/drawing/2014/main" id="{3C455F47-CD18-FA0D-ED1A-FE6E09AD7D4E}"/>
              </a:ext>
            </a:extLst>
          </p:cNvPr>
          <p:cNvSpPr txBox="1"/>
          <p:nvPr/>
        </p:nvSpPr>
        <p:spPr>
          <a:xfrm>
            <a:off x="6292808" y="2955966"/>
            <a:ext cx="2221543" cy="369332"/>
          </a:xfrm>
          <a:prstGeom prst="rect">
            <a:avLst/>
          </a:prstGeom>
          <a:noFill/>
        </p:spPr>
        <p:txBody>
          <a:bodyPr wrap="square" rtlCol="0">
            <a:spAutoFit/>
          </a:bodyPr>
          <a:lstStyle/>
          <a:p>
            <a:pPr algn="ctr"/>
            <a:r>
              <a:rPr lang="cs-CZ" dirty="0" err="1">
                <a:solidFill>
                  <a:schemeClr val="tx2">
                    <a:lumMod val="75000"/>
                    <a:lumOff val="25000"/>
                  </a:schemeClr>
                </a:solidFill>
                <a:latin typeface="Amasis MT Pro Black" panose="02040A04050005020304" pitchFamily="18" charset="-18"/>
              </a:rPr>
              <a:t>Kozmás</a:t>
            </a:r>
            <a:endParaRPr lang="cs-CZ" dirty="0">
              <a:solidFill>
                <a:schemeClr val="tx2">
                  <a:lumMod val="75000"/>
                  <a:lumOff val="25000"/>
                </a:schemeClr>
              </a:solidFill>
              <a:latin typeface="Amasis MT Pro Black" panose="02040A04050005020304" pitchFamily="18" charset="-18"/>
            </a:endParaRPr>
          </a:p>
        </p:txBody>
      </p:sp>
      <p:sp>
        <p:nvSpPr>
          <p:cNvPr id="30" name="TextovéPole 29">
            <a:extLst>
              <a:ext uri="{FF2B5EF4-FFF2-40B4-BE49-F238E27FC236}">
                <a16:creationId xmlns:a16="http://schemas.microsoft.com/office/drawing/2014/main" id="{46037A8B-0E41-C316-FE31-FD65215798D8}"/>
              </a:ext>
            </a:extLst>
          </p:cNvPr>
          <p:cNvSpPr txBox="1"/>
          <p:nvPr/>
        </p:nvSpPr>
        <p:spPr>
          <a:xfrm>
            <a:off x="9666694" y="2955966"/>
            <a:ext cx="1807535" cy="369332"/>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Nymfám</a:t>
            </a:r>
          </a:p>
        </p:txBody>
      </p:sp>
      <p:sp>
        <p:nvSpPr>
          <p:cNvPr id="31" name="TextovéPole 30">
            <a:extLst>
              <a:ext uri="{FF2B5EF4-FFF2-40B4-BE49-F238E27FC236}">
                <a16:creationId xmlns:a16="http://schemas.microsoft.com/office/drawing/2014/main" id="{569FD927-BDEF-89FF-A8E3-CEC4DD5AAFDE}"/>
              </a:ext>
            </a:extLst>
          </p:cNvPr>
          <p:cNvSpPr txBox="1"/>
          <p:nvPr/>
        </p:nvSpPr>
        <p:spPr>
          <a:xfrm>
            <a:off x="1364344" y="5257800"/>
            <a:ext cx="2624057" cy="369332"/>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s nimi</a:t>
            </a:r>
          </a:p>
        </p:txBody>
      </p:sp>
      <p:sp>
        <p:nvSpPr>
          <p:cNvPr id="32" name="TextovéPole 31">
            <a:extLst>
              <a:ext uri="{FF2B5EF4-FFF2-40B4-BE49-F238E27FC236}">
                <a16:creationId xmlns:a16="http://schemas.microsoft.com/office/drawing/2014/main" id="{CE0579BF-2B19-2F6A-8BA4-131EC881AF29}"/>
              </a:ext>
            </a:extLst>
          </p:cNvPr>
          <p:cNvSpPr txBox="1"/>
          <p:nvPr/>
        </p:nvSpPr>
        <p:spPr>
          <a:xfrm>
            <a:off x="3988401" y="5235131"/>
            <a:ext cx="2036617" cy="369332"/>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s Řekami</a:t>
            </a:r>
          </a:p>
        </p:txBody>
      </p:sp>
      <p:sp>
        <p:nvSpPr>
          <p:cNvPr id="33" name="TextovéPole 32">
            <a:extLst>
              <a:ext uri="{FF2B5EF4-FFF2-40B4-BE49-F238E27FC236}">
                <a16:creationId xmlns:a16="http://schemas.microsoft.com/office/drawing/2014/main" id="{7227F4AE-3629-89E7-4D7F-93A8DD1D5442}"/>
              </a:ext>
            </a:extLst>
          </p:cNvPr>
          <p:cNvSpPr txBox="1"/>
          <p:nvPr/>
        </p:nvSpPr>
        <p:spPr>
          <a:xfrm>
            <a:off x="6628464" y="5217226"/>
            <a:ext cx="2344479" cy="369332"/>
          </a:xfrm>
          <a:prstGeom prst="rect">
            <a:avLst/>
          </a:prstGeom>
          <a:noFill/>
        </p:spPr>
        <p:txBody>
          <a:bodyPr wrap="square" rtlCol="0">
            <a:spAutoFit/>
          </a:bodyPr>
          <a:lstStyle/>
          <a:p>
            <a:r>
              <a:rPr lang="cs-CZ" dirty="0" err="1">
                <a:solidFill>
                  <a:schemeClr val="tx2">
                    <a:lumMod val="75000"/>
                    <a:lumOff val="25000"/>
                  </a:schemeClr>
                </a:solidFill>
                <a:latin typeface="Amasis MT Pro Black" panose="02040A04050005020304" pitchFamily="18" charset="-18"/>
              </a:rPr>
              <a:t>srownáwali</a:t>
            </a:r>
            <a:r>
              <a:rPr lang="cs-CZ" dirty="0">
                <a:solidFill>
                  <a:schemeClr val="tx2">
                    <a:lumMod val="75000"/>
                    <a:lumOff val="25000"/>
                  </a:schemeClr>
                </a:solidFill>
                <a:latin typeface="Amasis MT Pro Black" panose="02040A04050005020304" pitchFamily="18" charset="-18"/>
              </a:rPr>
              <a:t> ,</a:t>
            </a:r>
          </a:p>
        </p:txBody>
      </p:sp>
      <p:sp>
        <p:nvSpPr>
          <p:cNvPr id="34" name="TextovéPole 33">
            <a:extLst>
              <a:ext uri="{FF2B5EF4-FFF2-40B4-BE49-F238E27FC236}">
                <a16:creationId xmlns:a16="http://schemas.microsoft.com/office/drawing/2014/main" id="{632FBE11-FAC6-9081-2CCA-A57426C305DA}"/>
              </a:ext>
            </a:extLst>
          </p:cNvPr>
          <p:cNvSpPr txBox="1"/>
          <p:nvPr/>
        </p:nvSpPr>
        <p:spPr>
          <a:xfrm>
            <a:off x="9737918" y="5182451"/>
            <a:ext cx="2173032" cy="369332"/>
          </a:xfrm>
          <a:prstGeom prst="rect">
            <a:avLst/>
          </a:prstGeom>
          <a:noFill/>
        </p:spPr>
        <p:txBody>
          <a:bodyPr wrap="square" rtlCol="0">
            <a:spAutoFit/>
          </a:bodyPr>
          <a:lstStyle/>
          <a:p>
            <a:r>
              <a:rPr lang="cs-CZ" dirty="0" err="1">
                <a:solidFill>
                  <a:schemeClr val="tx2">
                    <a:lumMod val="75000"/>
                    <a:lumOff val="25000"/>
                  </a:schemeClr>
                </a:solidFill>
                <a:latin typeface="Amasis MT Pro Black" panose="02040A04050005020304" pitchFamily="18" charset="-18"/>
              </a:rPr>
              <a:t>Strúhy</a:t>
            </a:r>
            <a:endParaRPr lang="cs-CZ" dirty="0">
              <a:solidFill>
                <a:schemeClr val="tx2">
                  <a:lumMod val="75000"/>
                  <a:lumOff val="25000"/>
                </a:schemeClr>
              </a:solidFill>
              <a:latin typeface="Amasis MT Pro Black" panose="02040A04050005020304" pitchFamily="18" charset="-18"/>
            </a:endParaRPr>
          </a:p>
        </p:txBody>
      </p:sp>
    </p:spTree>
    <p:extLst>
      <p:ext uri="{BB962C8B-B14F-4D97-AF65-F5344CB8AC3E}">
        <p14:creationId xmlns:p14="http://schemas.microsoft.com/office/powerpoint/2010/main" val="11967575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1F75D-EF88-3E36-A8B8-4B0FF793726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8E2BB03-98D0-EE0A-1A63-50E6645E89D5}"/>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762B469C-3058-A38D-25A0-33D85950CAE5}"/>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427C24D7-51F6-9753-4D89-676F18CF4C4D}"/>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1FA10F73-9CC0-B956-C91B-C01D10A1A51A}"/>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EEBDF3D0-4C53-FC2E-815C-CE74EE494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2FA99FD6-DB32-C498-1B14-366B4D982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11" name="TextovéPole 10">
            <a:extLst>
              <a:ext uri="{FF2B5EF4-FFF2-40B4-BE49-F238E27FC236}">
                <a16:creationId xmlns:a16="http://schemas.microsoft.com/office/drawing/2014/main" id="{6EAC2764-8349-492F-AC66-6FF0AE402E3E}"/>
              </a:ext>
            </a:extLst>
          </p:cNvPr>
          <p:cNvSpPr txBox="1"/>
          <p:nvPr/>
        </p:nvSpPr>
        <p:spPr>
          <a:xfrm>
            <a:off x="1350167" y="868415"/>
            <a:ext cx="9491666" cy="830997"/>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Mýtické povídky o bozích a bohyních moravských </a:t>
            </a:r>
          </a:p>
          <a:p>
            <a:pPr algn="ctr"/>
            <a:r>
              <a:rPr lang="cs-CZ" sz="2400" dirty="0">
                <a:solidFill>
                  <a:schemeClr val="tx2">
                    <a:lumMod val="75000"/>
                    <a:lumOff val="25000"/>
                  </a:schemeClr>
                </a:solidFill>
                <a:latin typeface="Amasis MT Pro Black" panose="02040A04050005020304" pitchFamily="18" charset="-18"/>
              </a:rPr>
              <a:t>Slovanů </a:t>
            </a:r>
          </a:p>
        </p:txBody>
      </p:sp>
      <p:pic>
        <p:nvPicPr>
          <p:cNvPr id="4" name="Obrázek 3">
            <a:extLst>
              <a:ext uri="{FF2B5EF4-FFF2-40B4-BE49-F238E27FC236}">
                <a16:creationId xmlns:a16="http://schemas.microsoft.com/office/drawing/2014/main" id="{F1C68B1B-BA4D-199C-AA2B-9B26BE928453}"/>
              </a:ext>
            </a:extLst>
          </p:cNvPr>
          <p:cNvPicPr>
            <a:picLocks noChangeAspect="1"/>
          </p:cNvPicPr>
          <p:nvPr/>
        </p:nvPicPr>
        <p:blipFill>
          <a:blip r:embed="rId5"/>
          <a:stretch>
            <a:fillRect/>
          </a:stretch>
        </p:blipFill>
        <p:spPr>
          <a:xfrm>
            <a:off x="412898" y="1925158"/>
            <a:ext cx="5254256" cy="3419474"/>
          </a:xfrm>
          <a:prstGeom prst="rect">
            <a:avLst/>
          </a:prstGeom>
        </p:spPr>
      </p:pic>
      <p:pic>
        <p:nvPicPr>
          <p:cNvPr id="12" name="Obrázek 11">
            <a:extLst>
              <a:ext uri="{FF2B5EF4-FFF2-40B4-BE49-F238E27FC236}">
                <a16:creationId xmlns:a16="http://schemas.microsoft.com/office/drawing/2014/main" id="{F6E5A574-03F1-3D4D-AC2D-659D8A939464}"/>
              </a:ext>
            </a:extLst>
          </p:cNvPr>
          <p:cNvPicPr>
            <a:picLocks noChangeAspect="1"/>
          </p:cNvPicPr>
          <p:nvPr/>
        </p:nvPicPr>
        <p:blipFill>
          <a:blip r:embed="rId6"/>
          <a:stretch>
            <a:fillRect/>
          </a:stretch>
        </p:blipFill>
        <p:spPr>
          <a:xfrm>
            <a:off x="6524848" y="1967674"/>
            <a:ext cx="5088882" cy="3404100"/>
          </a:xfrm>
          <a:prstGeom prst="rect">
            <a:avLst/>
          </a:prstGeom>
        </p:spPr>
      </p:pic>
      <p:sp>
        <p:nvSpPr>
          <p:cNvPr id="13" name="TextovéPole 12">
            <a:extLst>
              <a:ext uri="{FF2B5EF4-FFF2-40B4-BE49-F238E27FC236}">
                <a16:creationId xmlns:a16="http://schemas.microsoft.com/office/drawing/2014/main" id="{193D41E1-4293-5F65-9FB3-203BE6E0C271}"/>
              </a:ext>
            </a:extLst>
          </p:cNvPr>
          <p:cNvSpPr txBox="1"/>
          <p:nvPr/>
        </p:nvSpPr>
        <p:spPr>
          <a:xfrm>
            <a:off x="501503" y="5735637"/>
            <a:ext cx="5165651" cy="369332"/>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Model </a:t>
            </a:r>
            <a:r>
              <a:rPr lang="cs-CZ" dirty="0" err="1">
                <a:solidFill>
                  <a:schemeClr val="tx2">
                    <a:lumMod val="75000"/>
                    <a:lumOff val="25000"/>
                  </a:schemeClr>
                </a:solidFill>
                <a:latin typeface="Amasis MT Pro Black" panose="02040A04050005020304" pitchFamily="18" charset="-18"/>
              </a:rPr>
              <a:t>Mystic</a:t>
            </a:r>
            <a:r>
              <a:rPr lang="cs-CZ" dirty="0">
                <a:solidFill>
                  <a:schemeClr val="tx2">
                    <a:lumMod val="75000"/>
                    <a:lumOff val="25000"/>
                  </a:schemeClr>
                </a:solidFill>
                <a:latin typeface="Amasis MT Pro Black" panose="02040A04050005020304" pitchFamily="18" charset="-18"/>
              </a:rPr>
              <a:t> </a:t>
            </a:r>
            <a:r>
              <a:rPr lang="cs-CZ" dirty="0" err="1">
                <a:solidFill>
                  <a:schemeClr val="tx2">
                    <a:lumMod val="75000"/>
                    <a:lumOff val="25000"/>
                  </a:schemeClr>
                </a:solidFill>
                <a:latin typeface="Amasis MT Pro Black" panose="02040A04050005020304" pitchFamily="18" charset="-18"/>
              </a:rPr>
              <a:t>Absolut</a:t>
            </a:r>
            <a:r>
              <a:rPr lang="cs-CZ" dirty="0">
                <a:solidFill>
                  <a:schemeClr val="tx2">
                    <a:lumMod val="75000"/>
                    <a:lumOff val="25000"/>
                  </a:schemeClr>
                </a:solidFill>
                <a:latin typeface="Amasis MT Pro Black" panose="02040A04050005020304" pitchFamily="18" charset="-18"/>
              </a:rPr>
              <a:t> s chybovostí 8,31 %</a:t>
            </a:r>
          </a:p>
        </p:txBody>
      </p:sp>
      <p:sp>
        <p:nvSpPr>
          <p:cNvPr id="14" name="TextovéPole 13">
            <a:extLst>
              <a:ext uri="{FF2B5EF4-FFF2-40B4-BE49-F238E27FC236}">
                <a16:creationId xmlns:a16="http://schemas.microsoft.com/office/drawing/2014/main" id="{C607AC79-BCB3-6D13-75DC-7D12E397E1D8}"/>
              </a:ext>
            </a:extLst>
          </p:cNvPr>
          <p:cNvSpPr txBox="1"/>
          <p:nvPr/>
        </p:nvSpPr>
        <p:spPr>
          <a:xfrm>
            <a:off x="6870974" y="5735637"/>
            <a:ext cx="5372418" cy="369332"/>
          </a:xfrm>
          <a:prstGeom prst="rect">
            <a:avLst/>
          </a:prstGeom>
          <a:noFill/>
        </p:spPr>
        <p:txBody>
          <a:bodyPr wrap="square" rtlCol="0">
            <a:spAutoFit/>
          </a:bodyPr>
          <a:lstStyle/>
          <a:p>
            <a:r>
              <a:rPr lang="pt-BR" dirty="0">
                <a:solidFill>
                  <a:schemeClr val="tx2">
                    <a:lumMod val="75000"/>
                    <a:lumOff val="25000"/>
                  </a:schemeClr>
                </a:solidFill>
                <a:latin typeface="Amasis MT Pro Black" panose="02040A04050005020304" pitchFamily="18" charset="-18"/>
              </a:rPr>
              <a:t>Agregovaný model s chybovostí 6,55 % </a:t>
            </a:r>
          </a:p>
        </p:txBody>
      </p:sp>
    </p:spTree>
    <p:extLst>
      <p:ext uri="{BB962C8B-B14F-4D97-AF65-F5344CB8AC3E}">
        <p14:creationId xmlns:p14="http://schemas.microsoft.com/office/powerpoint/2010/main" val="29754118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1D8FE-449D-DA49-8CE3-15C51890364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62362F0-C31A-88E0-11F5-304840C10316}"/>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64CE9699-DBDC-4031-8BFE-B7935B5CC34A}"/>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DCCF9F76-EE02-4CAF-A43A-AED3B76DF1E1}"/>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2F7A0F9B-F6A3-0FAF-041B-5D835F157C83}"/>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C784B983-080A-EFD1-B9CB-C19182EF0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E373FABF-D48C-AD85-8AD5-7A0999328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3D8518CD-E8EA-F390-4ABE-EB299540B287}"/>
              </a:ext>
            </a:extLst>
          </p:cNvPr>
          <p:cNvSpPr txBox="1"/>
          <p:nvPr/>
        </p:nvSpPr>
        <p:spPr>
          <a:xfrm>
            <a:off x="2757377" y="891529"/>
            <a:ext cx="8527312" cy="461665"/>
          </a:xfrm>
          <a:prstGeom prst="rect">
            <a:avLst/>
          </a:prstGeom>
          <a:noFill/>
        </p:spPr>
        <p:txBody>
          <a:bodyPr wrap="square" rtlCol="0">
            <a:spAutoFit/>
          </a:bodyPr>
          <a:lstStyle/>
          <a:p>
            <a:r>
              <a:rPr lang="cs-CZ" sz="2400" dirty="0">
                <a:solidFill>
                  <a:schemeClr val="tx2">
                    <a:lumMod val="75000"/>
                    <a:lumOff val="25000"/>
                  </a:schemeClr>
                </a:solidFill>
                <a:latin typeface="Amasis MT Pro Black" panose="02040A04050005020304" pitchFamily="18" charset="-18"/>
              </a:rPr>
              <a:t>Otakar Jaroš: Nauka o terénu (školní sešit)</a:t>
            </a:r>
          </a:p>
        </p:txBody>
      </p:sp>
      <p:pic>
        <p:nvPicPr>
          <p:cNvPr id="9" name="Obrázek 8">
            <a:extLst>
              <a:ext uri="{FF2B5EF4-FFF2-40B4-BE49-F238E27FC236}">
                <a16:creationId xmlns:a16="http://schemas.microsoft.com/office/drawing/2014/main" id="{40C91D89-B575-FEDC-5E5D-AE3EB17543D2}"/>
              </a:ext>
            </a:extLst>
          </p:cNvPr>
          <p:cNvPicPr>
            <a:picLocks noChangeAspect="1"/>
          </p:cNvPicPr>
          <p:nvPr/>
        </p:nvPicPr>
        <p:blipFill>
          <a:blip r:embed="rId5"/>
          <a:stretch>
            <a:fillRect/>
          </a:stretch>
        </p:blipFill>
        <p:spPr>
          <a:xfrm>
            <a:off x="635342" y="1684095"/>
            <a:ext cx="6285521" cy="4419983"/>
          </a:xfrm>
          <a:prstGeom prst="rect">
            <a:avLst/>
          </a:prstGeom>
        </p:spPr>
      </p:pic>
      <p:sp>
        <p:nvSpPr>
          <p:cNvPr id="15" name="TextovéPole 14">
            <a:extLst>
              <a:ext uri="{FF2B5EF4-FFF2-40B4-BE49-F238E27FC236}">
                <a16:creationId xmlns:a16="http://schemas.microsoft.com/office/drawing/2014/main" id="{6BF2A8B5-E8A4-9738-C00C-5542951DC4BD}"/>
              </a:ext>
            </a:extLst>
          </p:cNvPr>
          <p:cNvSpPr txBox="1"/>
          <p:nvPr/>
        </p:nvSpPr>
        <p:spPr>
          <a:xfrm>
            <a:off x="7347098" y="1684095"/>
            <a:ext cx="4178595" cy="2031325"/>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Výzvy:</a:t>
            </a:r>
          </a:p>
          <a:p>
            <a:endParaRPr lang="cs-CZ" dirty="0">
              <a:solidFill>
                <a:schemeClr val="tx2">
                  <a:lumMod val="75000"/>
                  <a:lumOff val="25000"/>
                </a:schemeClr>
              </a:solidFill>
              <a:latin typeface="Amasis MT Pro Black" panose="02040A04050005020304" pitchFamily="18" charset="-18"/>
            </a:endParaRP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Drobné písmo.</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Špatně čitelné.</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Degradace papíru.</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Dílčí vybledlost psaného textu.</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ČTVEREČKOVANÝ PAPÍR.</a:t>
            </a:r>
          </a:p>
        </p:txBody>
      </p:sp>
    </p:spTree>
    <p:extLst>
      <p:ext uri="{BB962C8B-B14F-4D97-AF65-F5344CB8AC3E}">
        <p14:creationId xmlns:p14="http://schemas.microsoft.com/office/powerpoint/2010/main" val="5472150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3F1B9-5EEF-C6BE-936A-E3A977E7AB9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6DE3147-167D-0BBB-8560-6316CD733152}"/>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24248756-8700-E75A-AA80-49028321CE08}"/>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00B4C72B-BDF0-1638-6495-5A1175FF67FE}"/>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03BA3A55-4889-4F51-B358-3A3AAD3CFA9B}"/>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04128C25-0F75-7BFE-79D4-30720918F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25078655-EAAB-8C70-EFB5-86698EADE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9FE708DC-F8E5-68C6-BD67-8D90DD99D1CF}"/>
              </a:ext>
            </a:extLst>
          </p:cNvPr>
          <p:cNvSpPr txBox="1"/>
          <p:nvPr/>
        </p:nvSpPr>
        <p:spPr>
          <a:xfrm>
            <a:off x="2757377" y="891529"/>
            <a:ext cx="8527312" cy="461665"/>
          </a:xfrm>
          <a:prstGeom prst="rect">
            <a:avLst/>
          </a:prstGeom>
          <a:noFill/>
        </p:spPr>
        <p:txBody>
          <a:bodyPr wrap="square" rtlCol="0">
            <a:spAutoFit/>
          </a:bodyPr>
          <a:lstStyle/>
          <a:p>
            <a:r>
              <a:rPr lang="cs-CZ" sz="2400" dirty="0">
                <a:solidFill>
                  <a:schemeClr val="tx2">
                    <a:lumMod val="75000"/>
                    <a:lumOff val="25000"/>
                  </a:schemeClr>
                </a:solidFill>
                <a:latin typeface="Amasis MT Pro Black" panose="02040A04050005020304" pitchFamily="18" charset="-18"/>
              </a:rPr>
              <a:t>Otakar Jaroš: Nauka o terénu (školní sešit)</a:t>
            </a:r>
          </a:p>
        </p:txBody>
      </p:sp>
      <p:sp>
        <p:nvSpPr>
          <p:cNvPr id="15" name="TextovéPole 14">
            <a:extLst>
              <a:ext uri="{FF2B5EF4-FFF2-40B4-BE49-F238E27FC236}">
                <a16:creationId xmlns:a16="http://schemas.microsoft.com/office/drawing/2014/main" id="{57554FBA-B9F9-9947-8D63-99E61FD76736}"/>
              </a:ext>
            </a:extLst>
          </p:cNvPr>
          <p:cNvSpPr txBox="1"/>
          <p:nvPr/>
        </p:nvSpPr>
        <p:spPr>
          <a:xfrm>
            <a:off x="7722782" y="1637936"/>
            <a:ext cx="4178595" cy="2308324"/>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Výzvy:</a:t>
            </a:r>
          </a:p>
          <a:p>
            <a:endParaRPr lang="cs-CZ" dirty="0">
              <a:solidFill>
                <a:schemeClr val="tx2">
                  <a:lumMod val="75000"/>
                  <a:lumOff val="25000"/>
                </a:schemeClr>
              </a:solidFill>
              <a:latin typeface="Amasis MT Pro Black" panose="02040A04050005020304" pitchFamily="18" charset="-18"/>
            </a:endParaRP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Drobné písmo.</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Špatně čitelné.</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Degradace papíru.</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Dílčí vybledlost psaného textu.</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Chybná segmentace textu</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ČTVEREČKOVANÝ PAPÍR.</a:t>
            </a:r>
          </a:p>
        </p:txBody>
      </p:sp>
      <p:pic>
        <p:nvPicPr>
          <p:cNvPr id="4" name="Obrázek 3">
            <a:extLst>
              <a:ext uri="{FF2B5EF4-FFF2-40B4-BE49-F238E27FC236}">
                <a16:creationId xmlns:a16="http://schemas.microsoft.com/office/drawing/2014/main" id="{AB1366C7-C0BD-A8C2-9714-924F328222BC}"/>
              </a:ext>
            </a:extLst>
          </p:cNvPr>
          <p:cNvPicPr>
            <a:picLocks noChangeAspect="1"/>
          </p:cNvPicPr>
          <p:nvPr/>
        </p:nvPicPr>
        <p:blipFill>
          <a:blip r:embed="rId5"/>
          <a:stretch>
            <a:fillRect/>
          </a:stretch>
        </p:blipFill>
        <p:spPr>
          <a:xfrm>
            <a:off x="666307" y="1637936"/>
            <a:ext cx="6547671" cy="4328535"/>
          </a:xfrm>
          <a:prstGeom prst="rect">
            <a:avLst/>
          </a:prstGeom>
        </p:spPr>
      </p:pic>
    </p:spTree>
    <p:extLst>
      <p:ext uri="{BB962C8B-B14F-4D97-AF65-F5344CB8AC3E}">
        <p14:creationId xmlns:p14="http://schemas.microsoft.com/office/powerpoint/2010/main" val="42278767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A8ADC-8EEF-54B4-6BAD-72AF6A0C29E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556C285-B4E9-F1A8-F334-733BD52F43A4}"/>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7777CFBD-64C5-0F3B-735E-CF360BE09A52}"/>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DC81D863-F354-0435-D281-49FDF444780E}"/>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335CD8F8-1ED2-6F38-3D0B-4CFD84078D24}"/>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1306BCB7-17FD-DAF9-D2A9-5E8CEABC6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81A019D0-43F9-F114-2863-AAD8A764D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4A155AA8-8B66-C294-0865-F0E7C33A3E70}"/>
              </a:ext>
            </a:extLst>
          </p:cNvPr>
          <p:cNvSpPr txBox="1"/>
          <p:nvPr/>
        </p:nvSpPr>
        <p:spPr>
          <a:xfrm>
            <a:off x="2757377" y="891529"/>
            <a:ext cx="8527312" cy="461665"/>
          </a:xfrm>
          <a:prstGeom prst="rect">
            <a:avLst/>
          </a:prstGeom>
          <a:noFill/>
        </p:spPr>
        <p:txBody>
          <a:bodyPr wrap="square" rtlCol="0">
            <a:spAutoFit/>
          </a:bodyPr>
          <a:lstStyle/>
          <a:p>
            <a:r>
              <a:rPr lang="cs-CZ" sz="2400" dirty="0">
                <a:solidFill>
                  <a:schemeClr val="tx2">
                    <a:lumMod val="75000"/>
                    <a:lumOff val="25000"/>
                  </a:schemeClr>
                </a:solidFill>
                <a:latin typeface="Amasis MT Pro Black" panose="02040A04050005020304" pitchFamily="18" charset="-18"/>
              </a:rPr>
              <a:t>Otakar Jaroš: Nauka o terénu (školní sešit)</a:t>
            </a:r>
          </a:p>
        </p:txBody>
      </p:sp>
      <p:pic>
        <p:nvPicPr>
          <p:cNvPr id="9" name="Obrázek 8">
            <a:extLst>
              <a:ext uri="{FF2B5EF4-FFF2-40B4-BE49-F238E27FC236}">
                <a16:creationId xmlns:a16="http://schemas.microsoft.com/office/drawing/2014/main" id="{380BA7C9-1C18-A5D2-098B-D28B9BFDEB20}"/>
              </a:ext>
            </a:extLst>
          </p:cNvPr>
          <p:cNvPicPr>
            <a:picLocks noChangeAspect="1"/>
          </p:cNvPicPr>
          <p:nvPr/>
        </p:nvPicPr>
        <p:blipFill>
          <a:blip r:embed="rId5"/>
          <a:stretch>
            <a:fillRect/>
          </a:stretch>
        </p:blipFill>
        <p:spPr>
          <a:xfrm>
            <a:off x="501504" y="1845563"/>
            <a:ext cx="7003312" cy="3501155"/>
          </a:xfrm>
          <a:prstGeom prst="rect">
            <a:avLst/>
          </a:prstGeom>
        </p:spPr>
      </p:pic>
      <p:sp>
        <p:nvSpPr>
          <p:cNvPr id="11" name="TextovéPole 10">
            <a:extLst>
              <a:ext uri="{FF2B5EF4-FFF2-40B4-BE49-F238E27FC236}">
                <a16:creationId xmlns:a16="http://schemas.microsoft.com/office/drawing/2014/main" id="{25696D72-E99F-04A2-7CC9-1E22B7C16004}"/>
              </a:ext>
            </a:extLst>
          </p:cNvPr>
          <p:cNvSpPr txBox="1"/>
          <p:nvPr/>
        </p:nvSpPr>
        <p:spPr>
          <a:xfrm>
            <a:off x="8280994" y="1960303"/>
            <a:ext cx="3163184" cy="2031325"/>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Východisko:</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 Experiment s      vytvořením modelu na segmentaci textových linek s uvedenými parametry.</a:t>
            </a:r>
          </a:p>
        </p:txBody>
      </p:sp>
    </p:spTree>
    <p:extLst>
      <p:ext uri="{BB962C8B-B14F-4D97-AF65-F5344CB8AC3E}">
        <p14:creationId xmlns:p14="http://schemas.microsoft.com/office/powerpoint/2010/main" val="18906474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B7A54-AE7D-F4B0-80DC-7470CFE8C9B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4E7EA58-27A8-609C-7938-EB2C962469DF}"/>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7EF0908B-4B67-D618-11F8-DE3004C4F035}"/>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E69F2CBC-E892-4A51-A966-87A630D1CE84}"/>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5170EA4E-3645-0388-98E1-D048C1321DFD}"/>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6F040AE5-8F4C-DC1D-5696-1A0D73439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645959AF-5192-A5FA-EF76-B69FE7DF1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537C6813-2A63-F221-39D2-CAE29BC1795F}"/>
              </a:ext>
            </a:extLst>
          </p:cNvPr>
          <p:cNvSpPr txBox="1"/>
          <p:nvPr/>
        </p:nvSpPr>
        <p:spPr>
          <a:xfrm>
            <a:off x="2757377" y="891529"/>
            <a:ext cx="8527312" cy="461665"/>
          </a:xfrm>
          <a:prstGeom prst="rect">
            <a:avLst/>
          </a:prstGeom>
          <a:noFill/>
        </p:spPr>
        <p:txBody>
          <a:bodyPr wrap="square" rtlCol="0">
            <a:spAutoFit/>
          </a:bodyPr>
          <a:lstStyle/>
          <a:p>
            <a:r>
              <a:rPr lang="cs-CZ" sz="2400" dirty="0">
                <a:solidFill>
                  <a:schemeClr val="tx2">
                    <a:lumMod val="75000"/>
                    <a:lumOff val="25000"/>
                  </a:schemeClr>
                </a:solidFill>
                <a:latin typeface="Amasis MT Pro Black" panose="02040A04050005020304" pitchFamily="18" charset="-18"/>
              </a:rPr>
              <a:t>Otakar Jaroš: Nauka o terénu (školní sešit)</a:t>
            </a:r>
          </a:p>
        </p:txBody>
      </p:sp>
      <p:pic>
        <p:nvPicPr>
          <p:cNvPr id="4" name="Obrázek 3">
            <a:extLst>
              <a:ext uri="{FF2B5EF4-FFF2-40B4-BE49-F238E27FC236}">
                <a16:creationId xmlns:a16="http://schemas.microsoft.com/office/drawing/2014/main" id="{5570CD48-F024-6E57-9230-0B42A310A2A7}"/>
              </a:ext>
            </a:extLst>
          </p:cNvPr>
          <p:cNvPicPr>
            <a:picLocks noChangeAspect="1"/>
          </p:cNvPicPr>
          <p:nvPr/>
        </p:nvPicPr>
        <p:blipFill>
          <a:blip r:embed="rId5"/>
          <a:stretch>
            <a:fillRect/>
          </a:stretch>
        </p:blipFill>
        <p:spPr>
          <a:xfrm>
            <a:off x="1321550" y="1395802"/>
            <a:ext cx="3221421" cy="4293956"/>
          </a:xfrm>
          <a:prstGeom prst="rect">
            <a:avLst/>
          </a:prstGeom>
        </p:spPr>
      </p:pic>
      <p:pic>
        <p:nvPicPr>
          <p:cNvPr id="9" name="Obrázek 8">
            <a:extLst>
              <a:ext uri="{FF2B5EF4-FFF2-40B4-BE49-F238E27FC236}">
                <a16:creationId xmlns:a16="http://schemas.microsoft.com/office/drawing/2014/main" id="{E4C8A012-79EF-3D36-A2F7-C63C1CA4443A}"/>
              </a:ext>
            </a:extLst>
          </p:cNvPr>
          <p:cNvPicPr>
            <a:picLocks noChangeAspect="1"/>
          </p:cNvPicPr>
          <p:nvPr/>
        </p:nvPicPr>
        <p:blipFill>
          <a:blip r:embed="rId6"/>
          <a:stretch>
            <a:fillRect/>
          </a:stretch>
        </p:blipFill>
        <p:spPr>
          <a:xfrm>
            <a:off x="5329236" y="1389048"/>
            <a:ext cx="5711071" cy="4282169"/>
          </a:xfrm>
          <a:prstGeom prst="rect">
            <a:avLst/>
          </a:prstGeom>
        </p:spPr>
      </p:pic>
      <p:sp>
        <p:nvSpPr>
          <p:cNvPr id="11" name="TextovéPole 10">
            <a:extLst>
              <a:ext uri="{FF2B5EF4-FFF2-40B4-BE49-F238E27FC236}">
                <a16:creationId xmlns:a16="http://schemas.microsoft.com/office/drawing/2014/main" id="{300BDFD6-9594-79BE-2C91-30A6CC26ED54}"/>
              </a:ext>
            </a:extLst>
          </p:cNvPr>
          <p:cNvSpPr txBox="1"/>
          <p:nvPr/>
        </p:nvSpPr>
        <p:spPr>
          <a:xfrm>
            <a:off x="1118350" y="5732366"/>
            <a:ext cx="10290629" cy="707886"/>
          </a:xfrm>
          <a:prstGeom prst="rect">
            <a:avLst/>
          </a:prstGeom>
          <a:noFill/>
        </p:spPr>
        <p:txBody>
          <a:bodyPr wrap="square" rtlCol="0">
            <a:spAutoFit/>
          </a:bodyPr>
          <a:lstStyle/>
          <a:p>
            <a:pPr algn="ctr"/>
            <a:r>
              <a:rPr lang="cs-CZ" sz="2000" dirty="0">
                <a:solidFill>
                  <a:schemeClr val="tx2">
                    <a:lumMod val="75000"/>
                    <a:lumOff val="25000"/>
                  </a:schemeClr>
                </a:solidFill>
                <a:latin typeface="Amasis MT Pro Black" panose="02040A04050005020304" pitchFamily="18" charset="-18"/>
              </a:rPr>
              <a:t>Odborné vědecké soustředění v </a:t>
            </a:r>
            <a:r>
              <a:rPr lang="cs-CZ" sz="2000" dirty="0" err="1">
                <a:solidFill>
                  <a:schemeClr val="tx2">
                    <a:lumMod val="75000"/>
                    <a:lumOff val="25000"/>
                  </a:schemeClr>
                </a:solidFill>
                <a:latin typeface="Amasis MT Pro Black" panose="02040A04050005020304" pitchFamily="18" charset="-18"/>
              </a:rPr>
              <a:t>Jazernici</a:t>
            </a:r>
            <a:r>
              <a:rPr lang="cs-CZ" sz="2000" dirty="0">
                <a:solidFill>
                  <a:schemeClr val="tx2">
                    <a:lumMod val="75000"/>
                    <a:lumOff val="25000"/>
                  </a:schemeClr>
                </a:solidFill>
                <a:latin typeface="Amasis MT Pro Black" panose="02040A04050005020304" pitchFamily="18" charset="-18"/>
              </a:rPr>
              <a:t>…víkendový pracovně oddechový pobyt účastníků projektu.</a:t>
            </a:r>
          </a:p>
        </p:txBody>
      </p:sp>
    </p:spTree>
    <p:extLst>
      <p:ext uri="{BB962C8B-B14F-4D97-AF65-F5344CB8AC3E}">
        <p14:creationId xmlns:p14="http://schemas.microsoft.com/office/powerpoint/2010/main" val="8801563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D7964-7379-5861-13F0-15FBAEB379C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9CAFF5A-06B2-9B44-9B92-29247271E51A}"/>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AC8C2A0A-7961-6AD4-EBFA-EFF25DB45F30}"/>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AC488033-EDF6-EDE0-3C3B-9494527E0E4A}"/>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98D345C8-B28D-2913-E8A5-379387557BE9}"/>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C88C78AF-4220-1672-6AA7-80F6B3601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E0409FF6-0DAD-9A8B-840D-8372B09CC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A1B72127-9623-0BE0-04C3-ECF848EFB274}"/>
              </a:ext>
            </a:extLst>
          </p:cNvPr>
          <p:cNvSpPr txBox="1"/>
          <p:nvPr/>
        </p:nvSpPr>
        <p:spPr>
          <a:xfrm>
            <a:off x="2757377" y="891529"/>
            <a:ext cx="8527312" cy="461665"/>
          </a:xfrm>
          <a:prstGeom prst="rect">
            <a:avLst/>
          </a:prstGeom>
          <a:noFill/>
        </p:spPr>
        <p:txBody>
          <a:bodyPr wrap="square" rtlCol="0">
            <a:spAutoFit/>
          </a:bodyPr>
          <a:lstStyle/>
          <a:p>
            <a:r>
              <a:rPr lang="cs-CZ" sz="2400" dirty="0">
                <a:solidFill>
                  <a:schemeClr val="tx2">
                    <a:lumMod val="75000"/>
                    <a:lumOff val="25000"/>
                  </a:schemeClr>
                </a:solidFill>
                <a:latin typeface="Amasis MT Pro Black" panose="02040A04050005020304" pitchFamily="18" charset="-18"/>
              </a:rPr>
              <a:t>Otakar Jaroš: Nauka o terénu (školní sešit)</a:t>
            </a:r>
          </a:p>
        </p:txBody>
      </p:sp>
      <p:pic>
        <p:nvPicPr>
          <p:cNvPr id="4" name="Obrázek 3">
            <a:extLst>
              <a:ext uri="{FF2B5EF4-FFF2-40B4-BE49-F238E27FC236}">
                <a16:creationId xmlns:a16="http://schemas.microsoft.com/office/drawing/2014/main" id="{BB05C15A-C2F9-263F-564F-C22A5C26A9B9}"/>
              </a:ext>
            </a:extLst>
          </p:cNvPr>
          <p:cNvPicPr>
            <a:picLocks noChangeAspect="1"/>
          </p:cNvPicPr>
          <p:nvPr/>
        </p:nvPicPr>
        <p:blipFill>
          <a:blip r:embed="rId5"/>
          <a:stretch>
            <a:fillRect/>
          </a:stretch>
        </p:blipFill>
        <p:spPr>
          <a:xfrm>
            <a:off x="756723" y="1984650"/>
            <a:ext cx="7015677" cy="3484256"/>
          </a:xfrm>
          <a:prstGeom prst="rect">
            <a:avLst/>
          </a:prstGeom>
        </p:spPr>
      </p:pic>
      <p:sp>
        <p:nvSpPr>
          <p:cNvPr id="12" name="TextovéPole 11">
            <a:extLst>
              <a:ext uri="{FF2B5EF4-FFF2-40B4-BE49-F238E27FC236}">
                <a16:creationId xmlns:a16="http://schemas.microsoft.com/office/drawing/2014/main" id="{3BB121EC-178D-AAA5-43E5-03E2CD3A6BD2}"/>
              </a:ext>
            </a:extLst>
          </p:cNvPr>
          <p:cNvSpPr txBox="1"/>
          <p:nvPr/>
        </p:nvSpPr>
        <p:spPr>
          <a:xfrm>
            <a:off x="8204898" y="1775587"/>
            <a:ext cx="3444949" cy="3693319"/>
          </a:xfrm>
          <a:prstGeom prst="rect">
            <a:avLst/>
          </a:prstGeom>
          <a:noFill/>
        </p:spPr>
        <p:txBody>
          <a:bodyPr wrap="square" rtlCol="0">
            <a:spAutoFit/>
          </a:bodyPr>
          <a:lstStyle/>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Ukázka experimentálního ověření naši  hypotézy s potvrzením správnosti úsudku o nutnosti použití výchozího „pomocného“ modelu pro segmentaci textových linek v případě automatického rozpoznávání rukopisu na „čtverečkovaném“ podkladě.</a:t>
            </a:r>
          </a:p>
        </p:txBody>
      </p:sp>
    </p:spTree>
    <p:extLst>
      <p:ext uri="{BB962C8B-B14F-4D97-AF65-F5344CB8AC3E}">
        <p14:creationId xmlns:p14="http://schemas.microsoft.com/office/powerpoint/2010/main" val="39477742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93FF2-8A08-7365-9B90-1B534881F61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2042A8E-80F9-BBA6-5312-2E243B08D724}"/>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CDAACA0B-40E3-FC1B-59F0-70323C520DDE}"/>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5ABE3C31-BCD5-85FE-C149-490C3372E36F}"/>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6" name="Obdélník 5">
            <a:extLst>
              <a:ext uri="{FF2B5EF4-FFF2-40B4-BE49-F238E27FC236}">
                <a16:creationId xmlns:a16="http://schemas.microsoft.com/office/drawing/2014/main" id="{7A7B4A04-9C0B-FAD2-4010-F68608FE890B}"/>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32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endParaRPr>
          </a:p>
        </p:txBody>
      </p:sp>
      <p:pic>
        <p:nvPicPr>
          <p:cNvPr id="8" name="Obrázek 7" descr="Obsah obrázku text, silueta&#10;&#10;Popis byl vytvořen automaticky">
            <a:extLst>
              <a:ext uri="{FF2B5EF4-FFF2-40B4-BE49-F238E27FC236}">
                <a16:creationId xmlns:a16="http://schemas.microsoft.com/office/drawing/2014/main" id="{3A8B0723-1BB9-B662-8844-986022B95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83061325-554D-67FD-BF2F-07FAF049C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639D400C-9A7B-D8DB-2144-6B9E8BDE487D}"/>
              </a:ext>
            </a:extLst>
          </p:cNvPr>
          <p:cNvSpPr txBox="1"/>
          <p:nvPr/>
        </p:nvSpPr>
        <p:spPr>
          <a:xfrm>
            <a:off x="1873102" y="723678"/>
            <a:ext cx="8527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Agregovaný model </a:t>
            </a:r>
            <a:r>
              <a:rPr kumimoji="0" lang="cs-CZ" sz="2400" b="0" i="0" u="none" strike="noStrike" kern="1200" cap="none" spc="0" normalizeH="0" baseline="0" noProof="0" dirty="0" err="1">
                <a:ln>
                  <a:noFill/>
                </a:ln>
                <a:solidFill>
                  <a:srgbClr val="0E2841">
                    <a:lumMod val="75000"/>
                    <a:lumOff val="25000"/>
                  </a:srgbClr>
                </a:solidFill>
                <a:effectLst/>
                <a:uLnTx/>
                <a:uFillTx/>
                <a:latin typeface="Amasis MT Pro Black" panose="02040A04050005020304" pitchFamily="18" charset="-18"/>
                <a:ea typeface="+mn-ea"/>
                <a:cs typeface="+mn-cs"/>
              </a:rPr>
              <a:t>Finale</a:t>
            </a:r>
            <a: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 2.0</a:t>
            </a:r>
          </a:p>
        </p:txBody>
      </p:sp>
      <p:sp>
        <p:nvSpPr>
          <p:cNvPr id="4" name="TextovéPole 3">
            <a:extLst>
              <a:ext uri="{FF2B5EF4-FFF2-40B4-BE49-F238E27FC236}">
                <a16:creationId xmlns:a16="http://schemas.microsoft.com/office/drawing/2014/main" id="{770FA69D-89B7-1535-9A31-3259217956A1}"/>
              </a:ext>
            </a:extLst>
          </p:cNvPr>
          <p:cNvSpPr txBox="1"/>
          <p:nvPr/>
        </p:nvSpPr>
        <p:spPr>
          <a:xfrm>
            <a:off x="4348610" y="1126863"/>
            <a:ext cx="48998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Celkové parametry modelu</a:t>
            </a:r>
          </a:p>
        </p:txBody>
      </p:sp>
      <p:pic>
        <p:nvPicPr>
          <p:cNvPr id="11" name="Obrázek 10">
            <a:extLst>
              <a:ext uri="{FF2B5EF4-FFF2-40B4-BE49-F238E27FC236}">
                <a16:creationId xmlns:a16="http://schemas.microsoft.com/office/drawing/2014/main" id="{72DC63B9-5382-0F78-53B7-B3A50A3723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7451" y="1621127"/>
            <a:ext cx="6388346" cy="4694613"/>
          </a:xfrm>
          <a:prstGeom prst="rect">
            <a:avLst/>
          </a:prstGeom>
        </p:spPr>
      </p:pic>
      <p:sp>
        <p:nvSpPr>
          <p:cNvPr id="9" name="TextovéPole 8">
            <a:extLst>
              <a:ext uri="{FF2B5EF4-FFF2-40B4-BE49-F238E27FC236}">
                <a16:creationId xmlns:a16="http://schemas.microsoft.com/office/drawing/2014/main" id="{437EF3C7-501C-1141-EEEF-A76B8A13A42E}"/>
              </a:ext>
            </a:extLst>
          </p:cNvPr>
          <p:cNvSpPr txBox="1"/>
          <p:nvPr/>
        </p:nvSpPr>
        <p:spPr>
          <a:xfrm>
            <a:off x="7049386" y="1621127"/>
            <a:ext cx="470069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Doba trénování: 11 hod. 26 min.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Počet epoch: 164 (bylo nastaveno 250)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Počet stran v kvalitě GT: 514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Počet slov trénovací sady/ ověřovací sady: 87.945 / 10.808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Počet řádků trénovací sady / ověřovací sady: 14.530 / 1.785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Celková chybovost modelu: 6,56 %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25494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8CE63-7BE5-35AB-CA63-D5F4BF168F3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A7439AA-6CCA-9238-64BF-8A0D681816F1}"/>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E10D800F-F0FF-5249-9633-7E53A2C75B89}"/>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5BF3C740-AAC3-7F14-672E-E9D4204127F6}"/>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24F62948-ED6C-1A52-6371-5C994E32AC3B}"/>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AE777146-282B-5DE4-54D7-7E3A8C34B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777CB4EF-086A-39F0-ABE1-EF047900B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F73D6177-A238-B9AE-5EA9-72242A8564E6}"/>
              </a:ext>
            </a:extLst>
          </p:cNvPr>
          <p:cNvSpPr txBox="1"/>
          <p:nvPr/>
        </p:nvSpPr>
        <p:spPr>
          <a:xfrm>
            <a:off x="2757377" y="891529"/>
            <a:ext cx="8527312" cy="461665"/>
          </a:xfrm>
          <a:prstGeom prst="rect">
            <a:avLst/>
          </a:prstGeom>
          <a:noFill/>
        </p:spPr>
        <p:txBody>
          <a:bodyPr wrap="square" rtlCol="0">
            <a:spAutoFit/>
          </a:bodyPr>
          <a:lstStyle/>
          <a:p>
            <a:r>
              <a:rPr lang="cs-CZ" sz="2400" dirty="0">
                <a:solidFill>
                  <a:schemeClr val="tx2">
                    <a:lumMod val="75000"/>
                    <a:lumOff val="25000"/>
                  </a:schemeClr>
                </a:solidFill>
                <a:latin typeface="Amasis MT Pro Black" panose="02040A04050005020304" pitchFamily="18" charset="-18"/>
              </a:rPr>
              <a:t>Otakar Jaroš: Nauka o terénu (školní sešit)</a:t>
            </a:r>
          </a:p>
        </p:txBody>
      </p:sp>
      <p:sp>
        <p:nvSpPr>
          <p:cNvPr id="9" name="TextovéPole 8">
            <a:extLst>
              <a:ext uri="{FF2B5EF4-FFF2-40B4-BE49-F238E27FC236}">
                <a16:creationId xmlns:a16="http://schemas.microsoft.com/office/drawing/2014/main" id="{C7C8D743-FEDD-AC8C-2C59-E55B3447AD78}"/>
              </a:ext>
            </a:extLst>
          </p:cNvPr>
          <p:cNvSpPr txBox="1"/>
          <p:nvPr/>
        </p:nvSpPr>
        <p:spPr>
          <a:xfrm>
            <a:off x="1605516" y="1488558"/>
            <a:ext cx="9062484" cy="369332"/>
          </a:xfrm>
          <a:prstGeom prst="rect">
            <a:avLst/>
          </a:prstGeom>
          <a:noFill/>
        </p:spPr>
        <p:txBody>
          <a:bodyPr wrap="square" rtlCol="0">
            <a:spAutoFit/>
          </a:bodyPr>
          <a:lstStyle/>
          <a:p>
            <a:pPr algn="ctr"/>
            <a:r>
              <a:rPr lang="cs-CZ" dirty="0">
                <a:solidFill>
                  <a:schemeClr val="tx2">
                    <a:lumMod val="75000"/>
                    <a:lumOff val="25000"/>
                  </a:schemeClr>
                </a:solidFill>
                <a:latin typeface="Amasis MT Pro Black" panose="02040A04050005020304" pitchFamily="18" charset="-18"/>
              </a:rPr>
              <a:t>Ukázka použití modelu </a:t>
            </a:r>
            <a:r>
              <a:rPr lang="cs-CZ" dirty="0" err="1">
                <a:solidFill>
                  <a:schemeClr val="tx2">
                    <a:lumMod val="75000"/>
                    <a:lumOff val="25000"/>
                  </a:schemeClr>
                </a:solidFill>
                <a:latin typeface="Amasis MT Pro Black" panose="02040A04050005020304" pitchFamily="18" charset="-18"/>
              </a:rPr>
              <a:t>Finale</a:t>
            </a:r>
            <a:r>
              <a:rPr lang="cs-CZ" dirty="0">
                <a:solidFill>
                  <a:schemeClr val="tx2">
                    <a:lumMod val="75000"/>
                    <a:lumOff val="25000"/>
                  </a:schemeClr>
                </a:solidFill>
                <a:latin typeface="Amasis MT Pro Black" panose="02040A04050005020304" pitchFamily="18" charset="-18"/>
              </a:rPr>
              <a:t> 2.0</a:t>
            </a:r>
          </a:p>
        </p:txBody>
      </p:sp>
      <p:pic>
        <p:nvPicPr>
          <p:cNvPr id="11" name="Obrázek 10" descr="Obsah obrázku text, dopis, snímek obrazovky, dokument&#10;&#10;Popis byl vytvořen automaticky">
            <a:extLst>
              <a:ext uri="{FF2B5EF4-FFF2-40B4-BE49-F238E27FC236}">
                <a16:creationId xmlns:a16="http://schemas.microsoft.com/office/drawing/2014/main" id="{D1A1774A-346D-8FE5-3BEF-341F13864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4237" y="2157242"/>
            <a:ext cx="8435934" cy="3524473"/>
          </a:xfrm>
          <a:prstGeom prst="rect">
            <a:avLst/>
          </a:prstGeom>
        </p:spPr>
      </p:pic>
    </p:spTree>
    <p:extLst>
      <p:ext uri="{BB962C8B-B14F-4D97-AF65-F5344CB8AC3E}">
        <p14:creationId xmlns:p14="http://schemas.microsoft.com/office/powerpoint/2010/main" val="293040008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30C6F9-BB27-FE1E-70AB-DEC7C4874799}"/>
              </a:ext>
            </a:extLst>
          </p:cNvPr>
          <p:cNvSpPr>
            <a:spLocks noGrp="1"/>
          </p:cNvSpPr>
          <p:nvPr>
            <p:ph type="title"/>
          </p:nvPr>
        </p:nvSpPr>
        <p:spPr/>
        <p:txBody>
          <a:bodyPr/>
          <a:lstStyle/>
          <a:p>
            <a:r>
              <a:rPr lang="sk-SK" dirty="0"/>
              <a:t>Úvod</a:t>
            </a:r>
          </a:p>
        </p:txBody>
      </p:sp>
      <p:sp>
        <p:nvSpPr>
          <p:cNvPr id="3" name="Zástupný objekt pre obsah 2">
            <a:extLst>
              <a:ext uri="{FF2B5EF4-FFF2-40B4-BE49-F238E27FC236}">
                <a16:creationId xmlns:a16="http://schemas.microsoft.com/office/drawing/2014/main" id="{FD870EC9-E044-C842-B7E0-ABC5B0A277D9}"/>
              </a:ext>
            </a:extLst>
          </p:cNvPr>
          <p:cNvSpPr>
            <a:spLocks noGrp="1"/>
          </p:cNvSpPr>
          <p:nvPr>
            <p:ph idx="1"/>
          </p:nvPr>
        </p:nvSpPr>
        <p:spPr>
          <a:xfrm>
            <a:off x="1371600" y="1579439"/>
            <a:ext cx="9601200" cy="5134511"/>
          </a:xfrm>
        </p:spPr>
        <p:txBody>
          <a:bodyPr>
            <a:normAutofit fontScale="55000" lnSpcReduction="20000"/>
          </a:bodyPr>
          <a:lstStyle/>
          <a:p>
            <a:pPr marR="0" lvl="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lang="sk-SK" sz="5800" dirty="0">
                <a:solidFill>
                  <a:srgbClr val="221E1F"/>
                </a:solidFill>
                <a:effectLst/>
                <a:latin typeface="Arial" panose="020B0604020202020204" pitchFamily="34" charset="0"/>
                <a:cs typeface="Arial" panose="020B0604020202020204" pitchFamily="34" charset="0"/>
              </a:rPr>
              <a:t>Historické staré a vzácne tlače, strojopisy a hlavne rukopisy spravidla nie je možné uspokojivo transkribovať pomocou OCR</a:t>
            </a:r>
          </a:p>
          <a:p>
            <a:pPr marR="0" lvl="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lang="sk-SK" sz="5800" dirty="0">
                <a:solidFill>
                  <a:srgbClr val="221E1F"/>
                </a:solidFill>
                <a:effectLst/>
                <a:latin typeface="Arial" panose="020B0604020202020204" pitchFamily="34" charset="0"/>
                <a:cs typeface="Arial" panose="020B0604020202020204" pitchFamily="34" charset="0"/>
              </a:rPr>
              <a:t>Prichádza na pomoc umelá inteligencia</a:t>
            </a:r>
          </a:p>
          <a:p>
            <a:pPr marR="0" lvl="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lang="sk-SK" sz="5800" dirty="0">
                <a:solidFill>
                  <a:srgbClr val="221E1F"/>
                </a:solidFill>
                <a:effectLst/>
                <a:latin typeface="Arial" panose="020B0604020202020204" pitchFamily="34" charset="0"/>
                <a:cs typeface="Arial" panose="020B0604020202020204" pitchFamily="34" charset="0"/>
              </a:rPr>
              <a:t>V snahách sprístupniť historické písomné dedičstvo sa koncentruje pozornosť výskumníkov na </a:t>
            </a:r>
            <a:r>
              <a:rPr lang="sk-SK" sz="5800" i="1" dirty="0">
                <a:solidFill>
                  <a:srgbClr val="221E1F"/>
                </a:solidFill>
                <a:effectLst/>
                <a:latin typeface="Arial" panose="020B0604020202020204" pitchFamily="34" charset="0"/>
                <a:cs typeface="Arial" panose="020B0604020202020204" pitchFamily="34" charset="0"/>
              </a:rPr>
              <a:t>transkripciu </a:t>
            </a:r>
            <a:r>
              <a:rPr lang="sk-SK" sz="5800" dirty="0">
                <a:solidFill>
                  <a:srgbClr val="221E1F"/>
                </a:solidFill>
                <a:effectLst/>
                <a:latin typeface="Arial" panose="020B0604020202020204" pitchFamily="34" charset="0"/>
                <a:cs typeface="Arial" panose="020B0604020202020204" pitchFamily="34" charset="0"/>
              </a:rPr>
              <a:t>a strojové učenie s použitím </a:t>
            </a:r>
            <a:r>
              <a:rPr lang="sk-SK" sz="5800" i="1" dirty="0" err="1">
                <a:solidFill>
                  <a:srgbClr val="221E1F"/>
                </a:solidFill>
                <a:effectLst/>
                <a:latin typeface="Arial" panose="020B0604020202020204" pitchFamily="34" charset="0"/>
                <a:cs typeface="Arial" panose="020B0604020202020204" pitchFamily="34" charset="0"/>
              </a:rPr>
              <a:t>konvolučných</a:t>
            </a:r>
            <a:r>
              <a:rPr lang="sk-SK" sz="5800" i="1" dirty="0">
                <a:solidFill>
                  <a:srgbClr val="221E1F"/>
                </a:solidFill>
                <a:effectLst/>
                <a:latin typeface="Arial" panose="020B0604020202020204" pitchFamily="34" charset="0"/>
                <a:cs typeface="Arial" panose="020B0604020202020204" pitchFamily="34" charset="0"/>
              </a:rPr>
              <a:t> neurónových sietí</a:t>
            </a:r>
            <a:endParaRPr lang="sk-SK" sz="5800" dirty="0">
              <a:solidFill>
                <a:srgbClr val="221E1F"/>
              </a:solidFill>
              <a:effectLst/>
              <a:latin typeface="Arial" panose="020B0604020202020204" pitchFamily="34" charset="0"/>
              <a:cs typeface="Arial" panose="020B0604020202020204" pitchFamily="34" charset="0"/>
            </a:endParaRPr>
          </a:p>
          <a:p>
            <a:pPr marR="0" lvl="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lang="sk-SK" sz="5800" dirty="0">
                <a:solidFill>
                  <a:srgbClr val="221E1F"/>
                </a:solidFill>
                <a:effectLst/>
                <a:latin typeface="Arial" panose="020B0604020202020204" pitchFamily="34" charset="0"/>
                <a:cs typeface="Arial" panose="020B0604020202020204" pitchFamily="34" charset="0"/>
              </a:rPr>
              <a:t>Ide o proces, v ktorom sa nasnímaný </a:t>
            </a:r>
            <a:r>
              <a:rPr lang="sk-SK" sz="5800" i="1" dirty="0">
                <a:solidFill>
                  <a:srgbClr val="221E1F"/>
                </a:solidFill>
                <a:effectLst/>
                <a:latin typeface="Arial" panose="020B0604020202020204" pitchFamily="34" charset="0"/>
                <a:cs typeface="Arial" panose="020B0604020202020204" pitchFamily="34" charset="0"/>
              </a:rPr>
              <a:t>obrázok </a:t>
            </a:r>
            <a:r>
              <a:rPr lang="sk-SK" sz="5800" dirty="0">
                <a:solidFill>
                  <a:srgbClr val="221E1F"/>
                </a:solidFill>
                <a:effectLst/>
                <a:latin typeface="Arial" panose="020B0604020202020204" pitchFamily="34" charset="0"/>
                <a:cs typeface="Arial" panose="020B0604020202020204" pitchFamily="34" charset="0"/>
              </a:rPr>
              <a:t>mení na </a:t>
            </a:r>
            <a:r>
              <a:rPr lang="sk-SK" sz="5800" i="1" dirty="0">
                <a:solidFill>
                  <a:srgbClr val="221E1F"/>
                </a:solidFill>
                <a:effectLst/>
                <a:latin typeface="Arial" panose="020B0604020202020204" pitchFamily="34" charset="0"/>
                <a:cs typeface="Arial" panose="020B0604020202020204" pitchFamily="34" charset="0"/>
              </a:rPr>
              <a:t>text</a:t>
            </a:r>
            <a:r>
              <a:rPr lang="sk-SK" sz="5800" dirty="0">
                <a:solidFill>
                  <a:srgbClr val="221E1F"/>
                </a:solidFill>
                <a:effectLst/>
                <a:latin typeface="Arial" panose="020B0604020202020204" pitchFamily="34" charset="0"/>
                <a:cs typeface="Arial" panose="020B0604020202020204" pitchFamily="34" charset="0"/>
              </a:rPr>
              <a:t>. </a:t>
            </a:r>
            <a:endParaRPr lang="sk-SK" sz="5800" dirty="0">
              <a:latin typeface="Arial" panose="020B0604020202020204" pitchFamily="34" charset="0"/>
              <a:cs typeface="Arial" panose="020B0604020202020204" pitchFamily="34" charset="0"/>
            </a:endParaRPr>
          </a:p>
          <a:p>
            <a:endParaRPr lang="sk-SK" dirty="0"/>
          </a:p>
        </p:txBody>
      </p:sp>
    </p:spTree>
    <p:extLst>
      <p:ext uri="{BB962C8B-B14F-4D97-AF65-F5344CB8AC3E}">
        <p14:creationId xmlns:p14="http://schemas.microsoft.com/office/powerpoint/2010/main" val="380224484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ED6FD-E99A-9770-E0BF-B239BA92CB7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EE8AA6A-D7E5-F6DA-4160-C53ED8871869}"/>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3B0CF589-1967-7B66-34B5-0E359EB9C1AB}"/>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FF507E80-36D1-D97C-1151-8F34D2F92233}"/>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86FB85C0-429C-9C57-D5FB-E12211BA49BE}"/>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B392E6FF-75BD-AD29-5714-B2F00A6C7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85D75090-8B44-12C6-4AF1-1607CAF4D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418AB892-019A-2E19-86EF-764890D42DD3}"/>
              </a:ext>
            </a:extLst>
          </p:cNvPr>
          <p:cNvSpPr txBox="1"/>
          <p:nvPr/>
        </p:nvSpPr>
        <p:spPr>
          <a:xfrm>
            <a:off x="1873102" y="723678"/>
            <a:ext cx="8527312" cy="830997"/>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Josef Heřman </a:t>
            </a:r>
            <a:r>
              <a:rPr lang="cs-CZ" sz="2400" dirty="0" err="1">
                <a:solidFill>
                  <a:schemeClr val="tx2">
                    <a:lumMod val="75000"/>
                    <a:lumOff val="25000"/>
                  </a:schemeClr>
                </a:solidFill>
                <a:latin typeface="Amasis MT Pro Black" panose="02040A04050005020304" pitchFamily="18" charset="-18"/>
              </a:rPr>
              <a:t>Agapit</a:t>
            </a:r>
            <a:r>
              <a:rPr lang="cs-CZ" sz="2400" dirty="0">
                <a:solidFill>
                  <a:schemeClr val="tx2">
                    <a:lumMod val="75000"/>
                    <a:lumOff val="25000"/>
                  </a:schemeClr>
                </a:solidFill>
                <a:latin typeface="Amasis MT Pro Black" panose="02040A04050005020304" pitchFamily="18" charset="-18"/>
              </a:rPr>
              <a:t> </a:t>
            </a:r>
            <a:r>
              <a:rPr lang="cs-CZ" sz="2400" dirty="0" err="1">
                <a:solidFill>
                  <a:schemeClr val="tx2">
                    <a:lumMod val="75000"/>
                    <a:lumOff val="25000"/>
                  </a:schemeClr>
                </a:solidFill>
                <a:latin typeface="Amasis MT Pro Black" panose="02040A04050005020304" pitchFamily="18" charset="-18"/>
              </a:rPr>
              <a:t>Gallaš</a:t>
            </a:r>
            <a:r>
              <a:rPr lang="cs-CZ" sz="2400" dirty="0">
                <a:solidFill>
                  <a:schemeClr val="tx2">
                    <a:lumMod val="75000"/>
                    <a:lumOff val="25000"/>
                  </a:schemeClr>
                </a:solidFill>
                <a:latin typeface="Amasis MT Pro Black" panose="02040A04050005020304" pitchFamily="18" charset="-18"/>
              </a:rPr>
              <a:t> : Mystické povídky o bozích a bohyních</a:t>
            </a:r>
          </a:p>
        </p:txBody>
      </p:sp>
      <p:pic>
        <p:nvPicPr>
          <p:cNvPr id="11" name="Obrázek 10" descr="Obsah obrázku text, rukopis, dopis, dokument&#10;&#10;Popis byl vytvořen automaticky">
            <a:extLst>
              <a:ext uri="{FF2B5EF4-FFF2-40B4-BE49-F238E27FC236}">
                <a16:creationId xmlns:a16="http://schemas.microsoft.com/office/drawing/2014/main" id="{EAE022A7-E3F4-2A58-44B9-54F0C5C29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6549" y="2226318"/>
            <a:ext cx="6520417" cy="3364659"/>
          </a:xfrm>
          <a:prstGeom prst="rect">
            <a:avLst/>
          </a:prstGeom>
        </p:spPr>
      </p:pic>
      <p:sp>
        <p:nvSpPr>
          <p:cNvPr id="4" name="TextovéPole 3">
            <a:extLst>
              <a:ext uri="{FF2B5EF4-FFF2-40B4-BE49-F238E27FC236}">
                <a16:creationId xmlns:a16="http://schemas.microsoft.com/office/drawing/2014/main" id="{CD6E50B7-861D-4733-E4FD-9F45DBA5AEE4}"/>
              </a:ext>
            </a:extLst>
          </p:cNvPr>
          <p:cNvSpPr txBox="1"/>
          <p:nvPr/>
        </p:nvSpPr>
        <p:spPr>
          <a:xfrm>
            <a:off x="2775098" y="1637414"/>
            <a:ext cx="6900530" cy="369332"/>
          </a:xfrm>
          <a:prstGeom prst="rect">
            <a:avLst/>
          </a:prstGeom>
          <a:noFill/>
        </p:spPr>
        <p:txBody>
          <a:bodyPr wrap="square" rtlCol="0">
            <a:spAutoFit/>
          </a:bodyPr>
          <a:lstStyle/>
          <a:p>
            <a:pPr algn="ctr"/>
            <a:r>
              <a:rPr lang="cs-CZ" dirty="0">
                <a:solidFill>
                  <a:schemeClr val="tx2">
                    <a:lumMod val="75000"/>
                    <a:lumOff val="25000"/>
                  </a:schemeClr>
                </a:solidFill>
                <a:latin typeface="Amasis MT Pro Black" panose="02040A04050005020304" pitchFamily="18" charset="-18"/>
              </a:rPr>
              <a:t>Ukázka použití modelu </a:t>
            </a:r>
            <a:r>
              <a:rPr lang="cs-CZ" dirty="0" err="1">
                <a:solidFill>
                  <a:schemeClr val="tx2">
                    <a:lumMod val="75000"/>
                    <a:lumOff val="25000"/>
                  </a:schemeClr>
                </a:solidFill>
                <a:latin typeface="Amasis MT Pro Black" panose="02040A04050005020304" pitchFamily="18" charset="-18"/>
              </a:rPr>
              <a:t>Finale</a:t>
            </a:r>
            <a:r>
              <a:rPr lang="cs-CZ" dirty="0">
                <a:solidFill>
                  <a:schemeClr val="tx2">
                    <a:lumMod val="75000"/>
                    <a:lumOff val="25000"/>
                  </a:schemeClr>
                </a:solidFill>
                <a:latin typeface="Amasis MT Pro Black" panose="02040A04050005020304" pitchFamily="18" charset="-18"/>
              </a:rPr>
              <a:t> 2.0</a:t>
            </a:r>
          </a:p>
        </p:txBody>
      </p:sp>
    </p:spTree>
    <p:extLst>
      <p:ext uri="{BB962C8B-B14F-4D97-AF65-F5344CB8AC3E}">
        <p14:creationId xmlns:p14="http://schemas.microsoft.com/office/powerpoint/2010/main" val="13642304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C030C-EF00-B40D-9F6E-02AB50AAA17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EE7C872-EA31-E248-B243-AD2B9C5A63F7}"/>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2F6EDEB3-E355-9169-CD45-B027397333F9}"/>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9CDDF095-0F4A-B3ED-2E9F-377ABC34C035}"/>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811113EE-E68B-F344-9149-0072183AA673}"/>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47DE81D8-4A3B-68A7-72B1-60C4B57CF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4358C39E-6155-3E36-B639-8DF8B9E00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CBDC29AC-D3D8-A3E6-C1E5-E245092444A4}"/>
              </a:ext>
            </a:extLst>
          </p:cNvPr>
          <p:cNvSpPr txBox="1"/>
          <p:nvPr/>
        </p:nvSpPr>
        <p:spPr>
          <a:xfrm>
            <a:off x="1873102" y="723678"/>
            <a:ext cx="8527312" cy="461665"/>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Agregovaný model </a:t>
            </a:r>
            <a:r>
              <a:rPr lang="cs-CZ" sz="2400" dirty="0" err="1">
                <a:solidFill>
                  <a:schemeClr val="tx2">
                    <a:lumMod val="75000"/>
                    <a:lumOff val="25000"/>
                  </a:schemeClr>
                </a:solidFill>
                <a:latin typeface="Amasis MT Pro Black" panose="02040A04050005020304" pitchFamily="18" charset="-18"/>
              </a:rPr>
              <a:t>Finale</a:t>
            </a:r>
            <a:r>
              <a:rPr lang="cs-CZ" sz="2400" dirty="0">
                <a:solidFill>
                  <a:schemeClr val="tx2">
                    <a:lumMod val="75000"/>
                    <a:lumOff val="25000"/>
                  </a:schemeClr>
                </a:solidFill>
                <a:latin typeface="Amasis MT Pro Black" panose="02040A04050005020304" pitchFamily="18" charset="-18"/>
              </a:rPr>
              <a:t> 2.0</a:t>
            </a:r>
          </a:p>
        </p:txBody>
      </p:sp>
      <p:sp>
        <p:nvSpPr>
          <p:cNvPr id="4" name="TextovéPole 3">
            <a:extLst>
              <a:ext uri="{FF2B5EF4-FFF2-40B4-BE49-F238E27FC236}">
                <a16:creationId xmlns:a16="http://schemas.microsoft.com/office/drawing/2014/main" id="{9945A890-121B-86B2-761B-AF3D145A7F15}"/>
              </a:ext>
            </a:extLst>
          </p:cNvPr>
          <p:cNvSpPr txBox="1"/>
          <p:nvPr/>
        </p:nvSpPr>
        <p:spPr>
          <a:xfrm>
            <a:off x="4348610" y="1126863"/>
            <a:ext cx="4899837" cy="369332"/>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Ukázky rukopisných vzorků:</a:t>
            </a:r>
          </a:p>
        </p:txBody>
      </p:sp>
      <p:pic>
        <p:nvPicPr>
          <p:cNvPr id="11" name="Obrázek 10" descr="Obsah obrázku text, kniha, papír, rukopis&#10;&#10;Popis byl vytvořen automaticky">
            <a:extLst>
              <a:ext uri="{FF2B5EF4-FFF2-40B4-BE49-F238E27FC236}">
                <a16:creationId xmlns:a16="http://schemas.microsoft.com/office/drawing/2014/main" id="{E0471A69-B227-DD03-6F41-8B342E74E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16" y="1600200"/>
            <a:ext cx="6578600" cy="4324350"/>
          </a:xfrm>
          <a:prstGeom prst="rect">
            <a:avLst/>
          </a:prstGeom>
        </p:spPr>
      </p:pic>
      <p:sp>
        <p:nvSpPr>
          <p:cNvPr id="12" name="TextovéPole 11">
            <a:extLst>
              <a:ext uri="{FF2B5EF4-FFF2-40B4-BE49-F238E27FC236}">
                <a16:creationId xmlns:a16="http://schemas.microsoft.com/office/drawing/2014/main" id="{A32099C7-954D-97D3-6692-CCFF2F6F6BDF}"/>
              </a:ext>
            </a:extLst>
          </p:cNvPr>
          <p:cNvSpPr txBox="1"/>
          <p:nvPr/>
        </p:nvSpPr>
        <p:spPr>
          <a:xfrm>
            <a:off x="7123814" y="1600200"/>
            <a:ext cx="4550735" cy="3970318"/>
          </a:xfrm>
          <a:prstGeom prst="rect">
            <a:avLst/>
          </a:prstGeom>
          <a:noFill/>
        </p:spPr>
        <p:txBody>
          <a:bodyPr wrap="square" rtlCol="0">
            <a:spAutoFit/>
          </a:bodyPr>
          <a:lstStyle/>
          <a:p>
            <a:pPr algn="ctr"/>
            <a:r>
              <a:rPr lang="cs-CZ" dirty="0">
                <a:solidFill>
                  <a:schemeClr val="tx2">
                    <a:lumMod val="75000"/>
                    <a:lumOff val="25000"/>
                  </a:schemeClr>
                </a:solidFill>
                <a:latin typeface="Amasis MT Pro Black" panose="02040A04050005020304" pitchFamily="18" charset="-18"/>
              </a:rPr>
              <a:t>Josef Heřman </a:t>
            </a:r>
            <a:r>
              <a:rPr lang="cs-CZ" dirty="0" err="1">
                <a:solidFill>
                  <a:schemeClr val="tx2">
                    <a:lumMod val="75000"/>
                    <a:lumOff val="25000"/>
                  </a:schemeClr>
                </a:solidFill>
                <a:latin typeface="Amasis MT Pro Black" panose="02040A04050005020304" pitchFamily="18" charset="-18"/>
              </a:rPr>
              <a:t>Agapit</a:t>
            </a:r>
            <a:r>
              <a:rPr lang="cs-CZ" dirty="0">
                <a:solidFill>
                  <a:schemeClr val="tx2">
                    <a:lumMod val="75000"/>
                    <a:lumOff val="25000"/>
                  </a:schemeClr>
                </a:solidFill>
                <a:latin typeface="Amasis MT Pro Black" panose="02040A04050005020304" pitchFamily="18" charset="-18"/>
              </a:rPr>
              <a:t> </a:t>
            </a:r>
            <a:r>
              <a:rPr lang="cs-CZ" dirty="0" err="1">
                <a:solidFill>
                  <a:schemeClr val="tx2">
                    <a:lumMod val="75000"/>
                    <a:lumOff val="25000"/>
                  </a:schemeClr>
                </a:solidFill>
                <a:latin typeface="Amasis MT Pro Black" panose="02040A04050005020304" pitchFamily="18" charset="-18"/>
              </a:rPr>
              <a:t>Gallaš</a:t>
            </a:r>
            <a:endParaRPr lang="cs-CZ" dirty="0">
              <a:solidFill>
                <a:schemeClr val="tx2">
                  <a:lumMod val="75000"/>
                  <a:lumOff val="25000"/>
                </a:schemeClr>
              </a:solidFill>
              <a:latin typeface="Amasis MT Pro Black" panose="02040A04050005020304" pitchFamily="18" charset="-18"/>
            </a:endParaRPr>
          </a:p>
          <a:p>
            <a:pPr algn="ctr"/>
            <a:r>
              <a:rPr lang="cs-CZ" dirty="0" err="1">
                <a:solidFill>
                  <a:schemeClr val="tx2">
                    <a:lumMod val="75000"/>
                    <a:lumOff val="25000"/>
                  </a:schemeClr>
                </a:solidFill>
                <a:latin typeface="Amasis MT Pro Black" panose="02040A04050005020304" pitchFamily="18" charset="-18"/>
              </a:rPr>
              <a:t>Mythické</a:t>
            </a:r>
            <a:r>
              <a:rPr lang="cs-CZ" dirty="0">
                <a:solidFill>
                  <a:schemeClr val="tx2">
                    <a:lumMod val="75000"/>
                    <a:lumOff val="25000"/>
                  </a:schemeClr>
                </a:solidFill>
                <a:latin typeface="Amasis MT Pro Black" panose="02040A04050005020304" pitchFamily="18" charset="-18"/>
              </a:rPr>
              <a:t> povídky o bozích a bohyních moravských Slovanů</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Uloženo v:</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MZA Brno, G 11, sign. 838, čeština, papír, rukopisná kniha, originál, vázáno v tvrdých, polokožených deskách, šířka 195 mm, výška 250 mm, stopy po </a:t>
            </a:r>
            <a:r>
              <a:rPr lang="cs-CZ" dirty="0" err="1">
                <a:solidFill>
                  <a:schemeClr val="tx2">
                    <a:lumMod val="75000"/>
                    <a:lumOff val="25000"/>
                  </a:schemeClr>
                </a:solidFill>
                <a:latin typeface="Amasis MT Pro Black" panose="02040A04050005020304" pitchFamily="18" charset="-18"/>
              </a:rPr>
              <a:t>pův</a:t>
            </a:r>
            <a:r>
              <a:rPr lang="cs-CZ" dirty="0">
                <a:solidFill>
                  <a:schemeClr val="tx2">
                    <a:lumMod val="75000"/>
                    <a:lumOff val="25000"/>
                  </a:schemeClr>
                </a:solidFill>
                <a:latin typeface="Amasis MT Pro Black" panose="02040A04050005020304" pitchFamily="18" charset="-18"/>
              </a:rPr>
              <a:t>. </a:t>
            </a:r>
            <a:r>
              <a:rPr lang="cs-CZ" dirty="0" err="1">
                <a:solidFill>
                  <a:schemeClr val="tx2">
                    <a:lumMod val="75000"/>
                    <a:lumOff val="25000"/>
                  </a:schemeClr>
                </a:solidFill>
                <a:latin typeface="Amasis MT Pro Black" panose="02040A04050005020304" pitchFamily="18" charset="-18"/>
              </a:rPr>
              <a:t>pag</a:t>
            </a:r>
            <a:r>
              <a:rPr lang="cs-CZ" dirty="0">
                <a:solidFill>
                  <a:schemeClr val="tx2">
                    <a:lumMod val="75000"/>
                    <a:lumOff val="25000"/>
                  </a:schemeClr>
                </a:solidFill>
                <a:latin typeface="Amasis MT Pro Black" panose="02040A04050005020304" pitchFamily="18" charset="-18"/>
              </a:rPr>
              <a:t>., starší </a:t>
            </a:r>
            <a:r>
              <a:rPr lang="cs-CZ" dirty="0" err="1">
                <a:solidFill>
                  <a:schemeClr val="tx2">
                    <a:lumMod val="75000"/>
                    <a:lumOff val="25000"/>
                  </a:schemeClr>
                </a:solidFill>
                <a:latin typeface="Amasis MT Pro Black" panose="02040A04050005020304" pitchFamily="18" charset="-18"/>
              </a:rPr>
              <a:t>fol</a:t>
            </a:r>
            <a:r>
              <a:rPr lang="cs-CZ" dirty="0">
                <a:solidFill>
                  <a:schemeClr val="tx2">
                    <a:lumMod val="75000"/>
                    <a:lumOff val="25000"/>
                  </a:schemeClr>
                </a:solidFill>
                <a:latin typeface="Amasis MT Pro Black" panose="02040A04050005020304" pitchFamily="18" charset="-18"/>
              </a:rPr>
              <a:t>. 125; stará sign.: </a:t>
            </a:r>
            <a:r>
              <a:rPr lang="cs-CZ" dirty="0" err="1">
                <a:solidFill>
                  <a:schemeClr val="tx2">
                    <a:lumMod val="75000"/>
                    <a:lumOff val="25000"/>
                  </a:schemeClr>
                </a:solidFill>
                <a:latin typeface="Amasis MT Pro Black" panose="02040A04050005020304" pitchFamily="18" charset="-18"/>
              </a:rPr>
              <a:t>Schr</a:t>
            </a:r>
            <a:r>
              <a:rPr lang="cs-CZ" dirty="0">
                <a:solidFill>
                  <a:schemeClr val="tx2">
                    <a:lumMod val="75000"/>
                    <a:lumOff val="25000"/>
                  </a:schemeClr>
                </a:solidFill>
                <a:latin typeface="Amasis MT Pro Black" panose="02040A04050005020304" pitchFamily="18" charset="-18"/>
              </a:rPr>
              <a:t>. 224, </a:t>
            </a:r>
            <a:r>
              <a:rPr lang="cs-CZ" dirty="0" err="1">
                <a:solidFill>
                  <a:schemeClr val="tx2">
                    <a:lumMod val="75000"/>
                    <a:lumOff val="25000"/>
                  </a:schemeClr>
                </a:solidFill>
                <a:latin typeface="Amasis MT Pro Black" panose="02040A04050005020304" pitchFamily="18" charset="-18"/>
              </a:rPr>
              <a:t>pův</a:t>
            </a:r>
            <a:r>
              <a:rPr lang="cs-CZ" dirty="0">
                <a:solidFill>
                  <a:schemeClr val="tx2">
                    <a:lumMod val="75000"/>
                    <a:lumOff val="25000"/>
                  </a:schemeClr>
                </a:solidFill>
                <a:latin typeface="Amasis MT Pro Black" panose="02040A04050005020304" pitchFamily="18" charset="-18"/>
              </a:rPr>
              <a:t>. 287, červ.</a:t>
            </a:r>
          </a:p>
          <a:p>
            <a:endParaRPr lang="cs-CZ" dirty="0">
              <a:solidFill>
                <a:schemeClr val="tx2">
                  <a:lumMod val="75000"/>
                  <a:lumOff val="25000"/>
                </a:schemeClr>
              </a:solidFill>
              <a:latin typeface="Amasis MT Pro Black" panose="02040A04050005020304" pitchFamily="18" charset="-18"/>
            </a:endParaRPr>
          </a:p>
        </p:txBody>
      </p:sp>
    </p:spTree>
    <p:extLst>
      <p:ext uri="{BB962C8B-B14F-4D97-AF65-F5344CB8AC3E}">
        <p14:creationId xmlns:p14="http://schemas.microsoft.com/office/powerpoint/2010/main" val="268543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A396D-79B4-3AA8-9F7A-FD81899E774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9953667-4CD6-4190-FFE9-5238049F5B68}"/>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F7625B0F-2ED0-F1AB-123D-5E001A7AD9B2}"/>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ADF6ACE2-07DD-920A-EAC1-F50F7EE6569D}"/>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562DA2D7-047E-CCD3-64B3-7D5DF35DA4F3}"/>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468E1DA4-CF88-F9D0-17A1-8428C371E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043F465D-A259-D85B-6AC0-8813C70CB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A7630404-D95F-3174-9506-2EB863EA46BD}"/>
              </a:ext>
            </a:extLst>
          </p:cNvPr>
          <p:cNvSpPr txBox="1"/>
          <p:nvPr/>
        </p:nvSpPr>
        <p:spPr>
          <a:xfrm>
            <a:off x="1873102" y="723678"/>
            <a:ext cx="8527312" cy="461665"/>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Agregovaný model </a:t>
            </a:r>
            <a:r>
              <a:rPr lang="cs-CZ" sz="2400" dirty="0" err="1">
                <a:solidFill>
                  <a:schemeClr val="tx2">
                    <a:lumMod val="75000"/>
                    <a:lumOff val="25000"/>
                  </a:schemeClr>
                </a:solidFill>
                <a:latin typeface="Amasis MT Pro Black" panose="02040A04050005020304" pitchFamily="18" charset="-18"/>
              </a:rPr>
              <a:t>Finale</a:t>
            </a:r>
            <a:r>
              <a:rPr lang="cs-CZ" sz="2400" dirty="0">
                <a:solidFill>
                  <a:schemeClr val="tx2">
                    <a:lumMod val="75000"/>
                    <a:lumOff val="25000"/>
                  </a:schemeClr>
                </a:solidFill>
                <a:latin typeface="Amasis MT Pro Black" panose="02040A04050005020304" pitchFamily="18" charset="-18"/>
              </a:rPr>
              <a:t> 2.0</a:t>
            </a:r>
          </a:p>
        </p:txBody>
      </p:sp>
      <p:sp>
        <p:nvSpPr>
          <p:cNvPr id="4" name="TextovéPole 3">
            <a:extLst>
              <a:ext uri="{FF2B5EF4-FFF2-40B4-BE49-F238E27FC236}">
                <a16:creationId xmlns:a16="http://schemas.microsoft.com/office/drawing/2014/main" id="{1A58BDA0-D4F3-7629-2601-A0A7F5700304}"/>
              </a:ext>
            </a:extLst>
          </p:cNvPr>
          <p:cNvSpPr txBox="1"/>
          <p:nvPr/>
        </p:nvSpPr>
        <p:spPr>
          <a:xfrm>
            <a:off x="4348610" y="1126863"/>
            <a:ext cx="4899837" cy="369332"/>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Ukázky rukopisných vzorků:</a:t>
            </a:r>
          </a:p>
        </p:txBody>
      </p:sp>
      <p:sp>
        <p:nvSpPr>
          <p:cNvPr id="12" name="TextovéPole 11">
            <a:extLst>
              <a:ext uri="{FF2B5EF4-FFF2-40B4-BE49-F238E27FC236}">
                <a16:creationId xmlns:a16="http://schemas.microsoft.com/office/drawing/2014/main" id="{436B133A-9994-A3C2-4AAC-46C5B7AA9083}"/>
              </a:ext>
            </a:extLst>
          </p:cNvPr>
          <p:cNvSpPr txBox="1"/>
          <p:nvPr/>
        </p:nvSpPr>
        <p:spPr>
          <a:xfrm>
            <a:off x="7123814" y="1600200"/>
            <a:ext cx="4550735" cy="3970318"/>
          </a:xfrm>
          <a:prstGeom prst="rect">
            <a:avLst/>
          </a:prstGeom>
          <a:noFill/>
        </p:spPr>
        <p:txBody>
          <a:bodyPr wrap="square" rtlCol="0">
            <a:spAutoFit/>
          </a:bodyPr>
          <a:lstStyle/>
          <a:p>
            <a:pPr algn="ctr"/>
            <a:r>
              <a:rPr lang="cs-CZ" dirty="0">
                <a:solidFill>
                  <a:schemeClr val="tx2">
                    <a:lumMod val="75000"/>
                    <a:lumOff val="25000"/>
                  </a:schemeClr>
                </a:solidFill>
                <a:latin typeface="Amasis MT Pro Black" panose="02040A04050005020304" pitchFamily="18" charset="-18"/>
              </a:rPr>
              <a:t>Josef Heřman </a:t>
            </a:r>
            <a:r>
              <a:rPr lang="cs-CZ" dirty="0" err="1">
                <a:solidFill>
                  <a:schemeClr val="tx2">
                    <a:lumMod val="75000"/>
                    <a:lumOff val="25000"/>
                  </a:schemeClr>
                </a:solidFill>
                <a:latin typeface="Amasis MT Pro Black" panose="02040A04050005020304" pitchFamily="18" charset="-18"/>
              </a:rPr>
              <a:t>Agapit</a:t>
            </a:r>
            <a:r>
              <a:rPr lang="cs-CZ" dirty="0">
                <a:solidFill>
                  <a:schemeClr val="tx2">
                    <a:lumMod val="75000"/>
                    <a:lumOff val="25000"/>
                  </a:schemeClr>
                </a:solidFill>
                <a:latin typeface="Amasis MT Pro Black" panose="02040A04050005020304" pitchFamily="18" charset="-18"/>
              </a:rPr>
              <a:t> </a:t>
            </a:r>
            <a:r>
              <a:rPr lang="cs-CZ" dirty="0" err="1">
                <a:solidFill>
                  <a:schemeClr val="tx2">
                    <a:lumMod val="75000"/>
                    <a:lumOff val="25000"/>
                  </a:schemeClr>
                </a:solidFill>
                <a:latin typeface="Amasis MT Pro Black" panose="02040A04050005020304" pitchFamily="18" charset="-18"/>
              </a:rPr>
              <a:t>Gallaš</a:t>
            </a:r>
            <a:endParaRPr lang="cs-CZ" dirty="0">
              <a:solidFill>
                <a:schemeClr val="tx2">
                  <a:lumMod val="75000"/>
                  <a:lumOff val="25000"/>
                </a:schemeClr>
              </a:solidFill>
              <a:latin typeface="Amasis MT Pro Black" panose="02040A04050005020304" pitchFamily="18" charset="-18"/>
            </a:endParaRPr>
          </a:p>
          <a:p>
            <a:pPr algn="ctr"/>
            <a:r>
              <a:rPr lang="cs-CZ" dirty="0">
                <a:solidFill>
                  <a:schemeClr val="tx2">
                    <a:lumMod val="75000"/>
                    <a:lumOff val="25000"/>
                  </a:schemeClr>
                </a:solidFill>
                <a:latin typeface="Amasis MT Pro Black" panose="02040A04050005020304" pitchFamily="18" charset="-18"/>
              </a:rPr>
              <a:t>Fyzické památky města Hranice a okolí.</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Uloženo v:</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MZA Brno, G 11 Sbírka rukopisů Františkova muzea Brno, sign. 658, čeština, latina, papír, rukopisná kniha, originál, vázáno v tvrdých deskách, šířka 215 mm, výška 270 mm, </a:t>
            </a:r>
            <a:r>
              <a:rPr lang="cs-CZ" dirty="0" err="1">
                <a:solidFill>
                  <a:schemeClr val="tx2">
                    <a:lumMod val="75000"/>
                    <a:lumOff val="25000"/>
                  </a:schemeClr>
                </a:solidFill>
                <a:latin typeface="Amasis MT Pro Black" panose="02040A04050005020304" pitchFamily="18" charset="-18"/>
              </a:rPr>
              <a:t>pův</a:t>
            </a:r>
            <a:r>
              <a:rPr lang="cs-CZ" dirty="0">
                <a:solidFill>
                  <a:schemeClr val="tx2">
                    <a:lumMod val="75000"/>
                    <a:lumOff val="25000"/>
                  </a:schemeClr>
                </a:solidFill>
                <a:latin typeface="Amasis MT Pro Black" panose="02040A04050005020304" pitchFamily="18" charset="-18"/>
              </a:rPr>
              <a:t>. </a:t>
            </a:r>
            <a:r>
              <a:rPr lang="cs-CZ" dirty="0" err="1">
                <a:solidFill>
                  <a:schemeClr val="tx2">
                    <a:lumMod val="75000"/>
                    <a:lumOff val="25000"/>
                  </a:schemeClr>
                </a:solidFill>
                <a:latin typeface="Amasis MT Pro Black" panose="02040A04050005020304" pitchFamily="18" charset="-18"/>
              </a:rPr>
              <a:t>pag</a:t>
            </a:r>
            <a:r>
              <a:rPr lang="cs-CZ" dirty="0">
                <a:solidFill>
                  <a:schemeClr val="tx2">
                    <a:lumMod val="75000"/>
                    <a:lumOff val="25000"/>
                  </a:schemeClr>
                </a:solidFill>
                <a:latin typeface="Amasis MT Pro Black" panose="02040A04050005020304" pitchFamily="18" charset="-18"/>
              </a:rPr>
              <a:t>. 236, nová </a:t>
            </a:r>
            <a:r>
              <a:rPr lang="cs-CZ" dirty="0" err="1">
                <a:solidFill>
                  <a:schemeClr val="tx2">
                    <a:lumMod val="75000"/>
                    <a:lumOff val="25000"/>
                  </a:schemeClr>
                </a:solidFill>
                <a:latin typeface="Amasis MT Pro Black" panose="02040A04050005020304" pitchFamily="18" charset="-18"/>
              </a:rPr>
              <a:t>fol</a:t>
            </a:r>
            <a:r>
              <a:rPr lang="cs-CZ" dirty="0">
                <a:solidFill>
                  <a:schemeClr val="tx2">
                    <a:lumMod val="75000"/>
                    <a:lumOff val="25000"/>
                  </a:schemeClr>
                </a:solidFill>
                <a:latin typeface="Amasis MT Pro Black" panose="02040A04050005020304" pitchFamily="18" charset="-18"/>
              </a:rPr>
              <a:t>. 128; stará sign.: </a:t>
            </a:r>
            <a:r>
              <a:rPr lang="cs-CZ" dirty="0" err="1">
                <a:solidFill>
                  <a:schemeClr val="tx2">
                    <a:lumMod val="75000"/>
                    <a:lumOff val="25000"/>
                  </a:schemeClr>
                </a:solidFill>
                <a:latin typeface="Amasis MT Pro Black" panose="02040A04050005020304" pitchFamily="18" charset="-18"/>
              </a:rPr>
              <a:t>Schr</a:t>
            </a:r>
            <a:r>
              <a:rPr lang="cs-CZ" dirty="0">
                <a:solidFill>
                  <a:schemeClr val="tx2">
                    <a:lumMod val="75000"/>
                    <a:lumOff val="25000"/>
                  </a:schemeClr>
                </a:solidFill>
                <a:latin typeface="Amasis MT Pro Black" panose="02040A04050005020304" pitchFamily="18" charset="-18"/>
              </a:rPr>
              <a:t>. 223, </a:t>
            </a:r>
            <a:r>
              <a:rPr lang="cs-CZ" dirty="0" err="1">
                <a:solidFill>
                  <a:schemeClr val="tx2">
                    <a:lumMod val="75000"/>
                    <a:lumOff val="25000"/>
                  </a:schemeClr>
                </a:solidFill>
                <a:latin typeface="Amasis MT Pro Black" panose="02040A04050005020304" pitchFamily="18" charset="-18"/>
              </a:rPr>
              <a:t>pův</a:t>
            </a:r>
            <a:r>
              <a:rPr lang="cs-CZ" dirty="0">
                <a:solidFill>
                  <a:schemeClr val="tx2">
                    <a:lumMod val="75000"/>
                    <a:lumOff val="25000"/>
                  </a:schemeClr>
                </a:solidFill>
                <a:latin typeface="Amasis MT Pro Black" panose="02040A04050005020304" pitchFamily="18" charset="-18"/>
              </a:rPr>
              <a:t>. 288, červ. </a:t>
            </a:r>
          </a:p>
          <a:p>
            <a:endParaRPr lang="cs-CZ" dirty="0">
              <a:solidFill>
                <a:schemeClr val="tx2">
                  <a:lumMod val="75000"/>
                  <a:lumOff val="25000"/>
                </a:schemeClr>
              </a:solidFill>
              <a:latin typeface="Amasis MT Pro Black" panose="02040A04050005020304" pitchFamily="18" charset="-18"/>
            </a:endParaRPr>
          </a:p>
        </p:txBody>
      </p:sp>
      <p:pic>
        <p:nvPicPr>
          <p:cNvPr id="13" name="Obrázek 12" descr="Obsah obrázku text, rukopis, papír, kniha&#10;&#10;Popis byl vytvořen automaticky">
            <a:extLst>
              <a:ext uri="{FF2B5EF4-FFF2-40B4-BE49-F238E27FC236}">
                <a16:creationId xmlns:a16="http://schemas.microsoft.com/office/drawing/2014/main" id="{EC9F83CB-7C78-28F9-183E-F4B6D7197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03" y="1685664"/>
            <a:ext cx="6463490" cy="4201019"/>
          </a:xfrm>
          <a:prstGeom prst="rect">
            <a:avLst/>
          </a:prstGeom>
        </p:spPr>
      </p:pic>
    </p:spTree>
    <p:extLst>
      <p:ext uri="{BB962C8B-B14F-4D97-AF65-F5344CB8AC3E}">
        <p14:creationId xmlns:p14="http://schemas.microsoft.com/office/powerpoint/2010/main" val="23143588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9F71E-125F-1E78-0681-EF5A46200E7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6681FFD-FBEB-A909-C64F-EA352E44BB83}"/>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EA9F1019-0DCE-808C-3140-FCB8F5BC346C}"/>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8BF28C82-7E59-CC95-9DE6-940C5FBA5CAD}"/>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77BD8413-5D40-6D1B-3E53-7B3F8EF9900F}"/>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D2FF3842-5F30-F2FE-C826-ED292213B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8428E1EF-E8F4-374C-4F2A-B0E472DF2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8AD083BC-5940-7436-626F-D41B93375463}"/>
              </a:ext>
            </a:extLst>
          </p:cNvPr>
          <p:cNvSpPr txBox="1"/>
          <p:nvPr/>
        </p:nvSpPr>
        <p:spPr>
          <a:xfrm>
            <a:off x="1873102" y="723678"/>
            <a:ext cx="8527312" cy="461665"/>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Agregovaný model </a:t>
            </a:r>
            <a:r>
              <a:rPr lang="cs-CZ" sz="2400" dirty="0" err="1">
                <a:solidFill>
                  <a:schemeClr val="tx2">
                    <a:lumMod val="75000"/>
                    <a:lumOff val="25000"/>
                  </a:schemeClr>
                </a:solidFill>
                <a:latin typeface="Amasis MT Pro Black" panose="02040A04050005020304" pitchFamily="18" charset="-18"/>
              </a:rPr>
              <a:t>Finale</a:t>
            </a:r>
            <a:r>
              <a:rPr lang="cs-CZ" sz="2400" dirty="0">
                <a:solidFill>
                  <a:schemeClr val="tx2">
                    <a:lumMod val="75000"/>
                    <a:lumOff val="25000"/>
                  </a:schemeClr>
                </a:solidFill>
                <a:latin typeface="Amasis MT Pro Black" panose="02040A04050005020304" pitchFamily="18" charset="-18"/>
              </a:rPr>
              <a:t> 2.0</a:t>
            </a:r>
          </a:p>
        </p:txBody>
      </p:sp>
      <p:sp>
        <p:nvSpPr>
          <p:cNvPr id="4" name="TextovéPole 3">
            <a:extLst>
              <a:ext uri="{FF2B5EF4-FFF2-40B4-BE49-F238E27FC236}">
                <a16:creationId xmlns:a16="http://schemas.microsoft.com/office/drawing/2014/main" id="{24F1B7FD-4E80-8D90-CC7A-4C9A7E49A735}"/>
              </a:ext>
            </a:extLst>
          </p:cNvPr>
          <p:cNvSpPr txBox="1"/>
          <p:nvPr/>
        </p:nvSpPr>
        <p:spPr>
          <a:xfrm>
            <a:off x="4348610" y="1126863"/>
            <a:ext cx="4899837" cy="369332"/>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Ukázky rukopisných vzorků:</a:t>
            </a:r>
          </a:p>
        </p:txBody>
      </p:sp>
      <p:sp>
        <p:nvSpPr>
          <p:cNvPr id="12" name="TextovéPole 11">
            <a:extLst>
              <a:ext uri="{FF2B5EF4-FFF2-40B4-BE49-F238E27FC236}">
                <a16:creationId xmlns:a16="http://schemas.microsoft.com/office/drawing/2014/main" id="{CD7BC2C8-37CF-7E45-1699-B9D161365A76}"/>
              </a:ext>
            </a:extLst>
          </p:cNvPr>
          <p:cNvSpPr txBox="1"/>
          <p:nvPr/>
        </p:nvSpPr>
        <p:spPr>
          <a:xfrm>
            <a:off x="7123814" y="1600200"/>
            <a:ext cx="4550735" cy="4524315"/>
          </a:xfrm>
          <a:prstGeom prst="rect">
            <a:avLst/>
          </a:prstGeom>
          <a:noFill/>
        </p:spPr>
        <p:txBody>
          <a:bodyPr wrap="square" rtlCol="0">
            <a:spAutoFit/>
          </a:bodyPr>
          <a:lstStyle/>
          <a:p>
            <a:pPr algn="ctr"/>
            <a:r>
              <a:rPr lang="cs-CZ" dirty="0">
                <a:solidFill>
                  <a:schemeClr val="tx2">
                    <a:lumMod val="75000"/>
                    <a:lumOff val="25000"/>
                  </a:schemeClr>
                </a:solidFill>
                <a:latin typeface="Amasis MT Pro Black" panose="02040A04050005020304" pitchFamily="18" charset="-18"/>
              </a:rPr>
              <a:t>Josef Heřman </a:t>
            </a:r>
            <a:r>
              <a:rPr lang="cs-CZ" dirty="0" err="1">
                <a:solidFill>
                  <a:schemeClr val="tx2">
                    <a:lumMod val="75000"/>
                    <a:lumOff val="25000"/>
                  </a:schemeClr>
                </a:solidFill>
                <a:latin typeface="Amasis MT Pro Black" panose="02040A04050005020304" pitchFamily="18" charset="-18"/>
              </a:rPr>
              <a:t>Agapit</a:t>
            </a:r>
            <a:r>
              <a:rPr lang="cs-CZ" dirty="0">
                <a:solidFill>
                  <a:schemeClr val="tx2">
                    <a:lumMod val="75000"/>
                    <a:lumOff val="25000"/>
                  </a:schemeClr>
                </a:solidFill>
                <a:latin typeface="Amasis MT Pro Black" panose="02040A04050005020304" pitchFamily="18" charset="-18"/>
              </a:rPr>
              <a:t> </a:t>
            </a:r>
            <a:r>
              <a:rPr lang="cs-CZ" dirty="0" err="1">
                <a:solidFill>
                  <a:schemeClr val="tx2">
                    <a:lumMod val="75000"/>
                    <a:lumOff val="25000"/>
                  </a:schemeClr>
                </a:solidFill>
                <a:latin typeface="Amasis MT Pro Black" panose="02040A04050005020304" pitchFamily="18" charset="-18"/>
              </a:rPr>
              <a:t>Gallaš</a:t>
            </a:r>
            <a:endParaRPr lang="cs-CZ" dirty="0">
              <a:solidFill>
                <a:schemeClr val="tx2">
                  <a:lumMod val="75000"/>
                  <a:lumOff val="25000"/>
                </a:schemeClr>
              </a:solidFill>
              <a:latin typeface="Amasis MT Pro Black" panose="02040A04050005020304" pitchFamily="18" charset="-18"/>
            </a:endParaRPr>
          </a:p>
          <a:p>
            <a:pPr algn="ctr"/>
            <a:r>
              <a:rPr lang="cs-CZ" dirty="0">
                <a:solidFill>
                  <a:schemeClr val="tx2">
                    <a:lumMod val="75000"/>
                    <a:lumOff val="25000"/>
                  </a:schemeClr>
                </a:solidFill>
                <a:latin typeface="Amasis MT Pro Black" panose="02040A04050005020304" pitchFamily="18" charset="-18"/>
              </a:rPr>
              <a:t>Walaši v kraji Přerovském</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Uloženo v:</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Knihovna Národního muzea, Praha, sign. II F 12, čeština, datace 1801-1840, </a:t>
            </a:r>
            <a:r>
              <a:rPr lang="cs-CZ" dirty="0" err="1">
                <a:solidFill>
                  <a:schemeClr val="tx2">
                    <a:lumMod val="75000"/>
                    <a:lumOff val="25000"/>
                  </a:schemeClr>
                </a:solidFill>
                <a:latin typeface="Amasis MT Pro Black" panose="02040A04050005020304" pitchFamily="18" charset="-18"/>
              </a:rPr>
              <a:t>codex</a:t>
            </a:r>
            <a:r>
              <a:rPr lang="cs-CZ" dirty="0">
                <a:solidFill>
                  <a:schemeClr val="tx2">
                    <a:lumMod val="75000"/>
                    <a:lumOff val="25000"/>
                  </a:schemeClr>
                </a:solidFill>
                <a:latin typeface="Amasis MT Pro Black" panose="02040A04050005020304" pitchFamily="18" charset="-18"/>
              </a:rPr>
              <a:t>, 228 stran, 12 obrazových příloh.; šířka 170 mm, výška 215 mm, digitalizovaný dokument, dostupný z:</a:t>
            </a:r>
          </a:p>
          <a:p>
            <a:r>
              <a:rPr lang="cs-CZ" dirty="0">
                <a:solidFill>
                  <a:schemeClr val="tx2">
                    <a:lumMod val="75000"/>
                    <a:lumOff val="25000"/>
                  </a:schemeClr>
                </a:solidFill>
                <a:latin typeface="Amasis MT Pro Black" panose="02040A04050005020304" pitchFamily="18" charset="-18"/>
              </a:rPr>
              <a:t> </a:t>
            </a:r>
            <a:r>
              <a:rPr lang="cs-CZ" dirty="0">
                <a:solidFill>
                  <a:schemeClr val="tx2">
                    <a:lumMod val="75000"/>
                    <a:lumOff val="25000"/>
                  </a:schemeClr>
                </a:solidFill>
                <a:latin typeface="Amasis MT Pro Black" panose="02040A04050005020304" pitchFamily="18" charset="-18"/>
                <a:hlinkClick r:id="rId5"/>
              </a:rPr>
              <a:t>https://www.manuscriptorium.com/apps/index.php?direct=record&amp;pid=KNM-NMP II_F_12 1PU4RI1-cs</a:t>
            </a:r>
            <a:r>
              <a:rPr lang="cs-CZ" dirty="0">
                <a:solidFill>
                  <a:schemeClr val="tx2">
                    <a:lumMod val="75000"/>
                    <a:lumOff val="25000"/>
                  </a:schemeClr>
                </a:solidFill>
                <a:latin typeface="Amasis MT Pro Black" panose="02040A04050005020304" pitchFamily="18" charset="-18"/>
              </a:rPr>
              <a:t> </a:t>
            </a:r>
          </a:p>
          <a:p>
            <a:endParaRPr lang="cs-CZ" dirty="0">
              <a:solidFill>
                <a:schemeClr val="tx2">
                  <a:lumMod val="75000"/>
                  <a:lumOff val="25000"/>
                </a:schemeClr>
              </a:solidFill>
              <a:latin typeface="Amasis MT Pro Black" panose="02040A04050005020304" pitchFamily="18" charset="-18"/>
            </a:endParaRPr>
          </a:p>
        </p:txBody>
      </p:sp>
      <p:pic>
        <p:nvPicPr>
          <p:cNvPr id="11" name="Obrázek 10" descr="Obsah obrázku text, kniha, rukopis, papír&#10;&#10;Popis byl vytvořen automaticky">
            <a:extLst>
              <a:ext uri="{FF2B5EF4-FFF2-40B4-BE49-F238E27FC236}">
                <a16:creationId xmlns:a16="http://schemas.microsoft.com/office/drawing/2014/main" id="{E9ECF61D-2B8F-CB2A-DDD3-A1FF697E54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589" y="1662516"/>
            <a:ext cx="6753225" cy="4084064"/>
          </a:xfrm>
          <a:prstGeom prst="rect">
            <a:avLst/>
          </a:prstGeom>
        </p:spPr>
      </p:pic>
    </p:spTree>
    <p:extLst>
      <p:ext uri="{BB962C8B-B14F-4D97-AF65-F5344CB8AC3E}">
        <p14:creationId xmlns:p14="http://schemas.microsoft.com/office/powerpoint/2010/main" val="28625094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E072E-5AE1-9D38-FAA7-9A8BB2BAE9B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984A485-E5E6-7C2E-C083-934992933404}"/>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F44AA840-CC91-8642-C3AA-4CABE7184B4C}"/>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AEDBBBF0-A8BD-A772-B9FC-5A345985D218}"/>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4FE5E675-3D0F-85B7-897D-19406E8C3857}"/>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66D7273E-8183-DD0E-75D7-F2602085B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45F4BB12-B227-CB9C-BD4B-A1519D2337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C4F06168-EEEF-3A16-5E0C-0CD5971A77D4}"/>
              </a:ext>
            </a:extLst>
          </p:cNvPr>
          <p:cNvSpPr txBox="1"/>
          <p:nvPr/>
        </p:nvSpPr>
        <p:spPr>
          <a:xfrm>
            <a:off x="1873102" y="723678"/>
            <a:ext cx="8527312" cy="461665"/>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Agregovaný model </a:t>
            </a:r>
            <a:r>
              <a:rPr lang="cs-CZ" sz="2400" dirty="0" err="1">
                <a:solidFill>
                  <a:schemeClr val="tx2">
                    <a:lumMod val="75000"/>
                    <a:lumOff val="25000"/>
                  </a:schemeClr>
                </a:solidFill>
                <a:latin typeface="Amasis MT Pro Black" panose="02040A04050005020304" pitchFamily="18" charset="-18"/>
              </a:rPr>
              <a:t>Finale</a:t>
            </a:r>
            <a:r>
              <a:rPr lang="cs-CZ" sz="2400" dirty="0">
                <a:solidFill>
                  <a:schemeClr val="tx2">
                    <a:lumMod val="75000"/>
                    <a:lumOff val="25000"/>
                  </a:schemeClr>
                </a:solidFill>
                <a:latin typeface="Amasis MT Pro Black" panose="02040A04050005020304" pitchFamily="18" charset="-18"/>
              </a:rPr>
              <a:t> 2.0</a:t>
            </a:r>
          </a:p>
        </p:txBody>
      </p:sp>
      <p:sp>
        <p:nvSpPr>
          <p:cNvPr id="4" name="TextovéPole 3">
            <a:extLst>
              <a:ext uri="{FF2B5EF4-FFF2-40B4-BE49-F238E27FC236}">
                <a16:creationId xmlns:a16="http://schemas.microsoft.com/office/drawing/2014/main" id="{3409DDF3-AE95-2444-E844-0D6754148D96}"/>
              </a:ext>
            </a:extLst>
          </p:cNvPr>
          <p:cNvSpPr txBox="1"/>
          <p:nvPr/>
        </p:nvSpPr>
        <p:spPr>
          <a:xfrm>
            <a:off x="4348610" y="1126863"/>
            <a:ext cx="4899837" cy="369332"/>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Ukázky rukopisných vzorků:</a:t>
            </a:r>
          </a:p>
        </p:txBody>
      </p:sp>
      <p:sp>
        <p:nvSpPr>
          <p:cNvPr id="12" name="TextovéPole 11">
            <a:extLst>
              <a:ext uri="{FF2B5EF4-FFF2-40B4-BE49-F238E27FC236}">
                <a16:creationId xmlns:a16="http://schemas.microsoft.com/office/drawing/2014/main" id="{9CB103A4-D6E9-14A9-B5B6-4AEFA51DD94E}"/>
              </a:ext>
            </a:extLst>
          </p:cNvPr>
          <p:cNvSpPr txBox="1"/>
          <p:nvPr/>
        </p:nvSpPr>
        <p:spPr>
          <a:xfrm>
            <a:off x="7123814" y="1600200"/>
            <a:ext cx="4550735" cy="3970318"/>
          </a:xfrm>
          <a:prstGeom prst="rect">
            <a:avLst/>
          </a:prstGeom>
          <a:noFill/>
        </p:spPr>
        <p:txBody>
          <a:bodyPr wrap="square" rtlCol="0">
            <a:spAutoFit/>
          </a:bodyPr>
          <a:lstStyle/>
          <a:p>
            <a:pPr algn="ctr"/>
            <a:r>
              <a:rPr lang="cs-CZ" dirty="0">
                <a:solidFill>
                  <a:schemeClr val="tx2">
                    <a:lumMod val="75000"/>
                    <a:lumOff val="25000"/>
                  </a:schemeClr>
                </a:solidFill>
                <a:latin typeface="Amasis MT Pro Black" panose="02040A04050005020304" pitchFamily="18" charset="-18"/>
              </a:rPr>
              <a:t>František Polášek</a:t>
            </a:r>
          </a:p>
          <a:p>
            <a:pPr algn="ctr"/>
            <a:r>
              <a:rPr lang="cs-CZ" dirty="0">
                <a:solidFill>
                  <a:schemeClr val="tx2">
                    <a:lumMod val="75000"/>
                    <a:lumOff val="25000"/>
                  </a:schemeClr>
                </a:solidFill>
                <a:latin typeface="Amasis MT Pro Black" panose="02040A04050005020304" pitchFamily="18" charset="-18"/>
              </a:rPr>
              <a:t>Pravé poznání boha…</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Uloženo v:</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Sbírková knihovna Vlastivědného muzea v Olomouci, Sign. K-24073, dostupný z:</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hlinkClick r:id="rId5"/>
              </a:rPr>
              <a:t>https://new.manuscriptorium.com/hub/catalog/default/detail/single/manuscriptorium%7CVMO-VMO K_24073 0U6ABL2-cs?lang=cs</a:t>
            </a:r>
            <a:r>
              <a:rPr lang="cs-CZ" dirty="0">
                <a:solidFill>
                  <a:schemeClr val="tx2">
                    <a:lumMod val="75000"/>
                    <a:lumOff val="25000"/>
                  </a:schemeClr>
                </a:solidFill>
                <a:latin typeface="Amasis MT Pro Black" panose="02040A04050005020304" pitchFamily="18" charset="-18"/>
              </a:rPr>
              <a:t> </a:t>
            </a:r>
          </a:p>
          <a:p>
            <a:endParaRPr lang="cs-CZ" dirty="0">
              <a:solidFill>
                <a:schemeClr val="tx2">
                  <a:lumMod val="75000"/>
                  <a:lumOff val="25000"/>
                </a:schemeClr>
              </a:solidFill>
              <a:latin typeface="Amasis MT Pro Black" panose="02040A04050005020304" pitchFamily="18" charset="-18"/>
            </a:endParaRPr>
          </a:p>
        </p:txBody>
      </p:sp>
      <p:pic>
        <p:nvPicPr>
          <p:cNvPr id="13" name="Obrázek 12" descr="Obsah obrázku dopis, rukopis, text, papír&#10;&#10;Popis byl vytvořen automaticky">
            <a:extLst>
              <a:ext uri="{FF2B5EF4-FFF2-40B4-BE49-F238E27FC236}">
                <a16:creationId xmlns:a16="http://schemas.microsoft.com/office/drawing/2014/main" id="{E7A9AB50-9E58-EA52-8A43-1C9F2A836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776" y="1528880"/>
            <a:ext cx="3282950" cy="4883150"/>
          </a:xfrm>
          <a:prstGeom prst="rect">
            <a:avLst/>
          </a:prstGeom>
        </p:spPr>
      </p:pic>
      <p:pic>
        <p:nvPicPr>
          <p:cNvPr id="15" name="Obrázek 14" descr="Obsah obrázku text, dopis, rukopis, květina&#10;&#10;Popis byl vytvořen automaticky">
            <a:extLst>
              <a:ext uri="{FF2B5EF4-FFF2-40B4-BE49-F238E27FC236}">
                <a16:creationId xmlns:a16="http://schemas.microsoft.com/office/drawing/2014/main" id="{1662EDC8-4CC1-846C-C3C9-5D0B28ABC3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7727" y="1528880"/>
            <a:ext cx="3159332" cy="4883150"/>
          </a:xfrm>
          <a:prstGeom prst="rect">
            <a:avLst/>
          </a:prstGeom>
        </p:spPr>
      </p:pic>
    </p:spTree>
    <p:extLst>
      <p:ext uri="{BB962C8B-B14F-4D97-AF65-F5344CB8AC3E}">
        <p14:creationId xmlns:p14="http://schemas.microsoft.com/office/powerpoint/2010/main" val="17634345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C138D-40B2-7FDA-C5C9-C07A1E47A0D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D5D1959-69E2-73CB-6DBF-36B483905699}"/>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A9F7F87C-83C8-CD10-6443-61F59484B960}"/>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7EC2383C-4A8F-D5DA-3F54-E6E742517AA1}"/>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B5D31D45-5220-E9EC-A449-FA6DDEA82226}"/>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86BCC24D-AF66-E40F-2B27-8CBC2319B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3850E544-3CAD-499E-4408-7F5532686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47F0553D-ECDD-74E3-D585-BA69F78B1FA3}"/>
              </a:ext>
            </a:extLst>
          </p:cNvPr>
          <p:cNvSpPr txBox="1"/>
          <p:nvPr/>
        </p:nvSpPr>
        <p:spPr>
          <a:xfrm>
            <a:off x="1873102" y="723678"/>
            <a:ext cx="8527312" cy="461665"/>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Agregovaný model </a:t>
            </a:r>
            <a:r>
              <a:rPr lang="cs-CZ" sz="2400" dirty="0" err="1">
                <a:solidFill>
                  <a:schemeClr val="tx2">
                    <a:lumMod val="75000"/>
                    <a:lumOff val="25000"/>
                  </a:schemeClr>
                </a:solidFill>
                <a:latin typeface="Amasis MT Pro Black" panose="02040A04050005020304" pitchFamily="18" charset="-18"/>
              </a:rPr>
              <a:t>Finale</a:t>
            </a:r>
            <a:r>
              <a:rPr lang="cs-CZ" sz="2400" dirty="0">
                <a:solidFill>
                  <a:schemeClr val="tx2">
                    <a:lumMod val="75000"/>
                    <a:lumOff val="25000"/>
                  </a:schemeClr>
                </a:solidFill>
                <a:latin typeface="Amasis MT Pro Black" panose="02040A04050005020304" pitchFamily="18" charset="-18"/>
              </a:rPr>
              <a:t> 2.0</a:t>
            </a:r>
          </a:p>
        </p:txBody>
      </p:sp>
      <p:sp>
        <p:nvSpPr>
          <p:cNvPr id="4" name="TextovéPole 3">
            <a:extLst>
              <a:ext uri="{FF2B5EF4-FFF2-40B4-BE49-F238E27FC236}">
                <a16:creationId xmlns:a16="http://schemas.microsoft.com/office/drawing/2014/main" id="{F159A678-4FA0-11A6-4568-BAF69973F457}"/>
              </a:ext>
            </a:extLst>
          </p:cNvPr>
          <p:cNvSpPr txBox="1"/>
          <p:nvPr/>
        </p:nvSpPr>
        <p:spPr>
          <a:xfrm>
            <a:off x="4348610" y="1126863"/>
            <a:ext cx="4899837" cy="369332"/>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Ukázky rukopisných vzorků:</a:t>
            </a:r>
          </a:p>
        </p:txBody>
      </p:sp>
      <p:sp>
        <p:nvSpPr>
          <p:cNvPr id="12" name="TextovéPole 11">
            <a:extLst>
              <a:ext uri="{FF2B5EF4-FFF2-40B4-BE49-F238E27FC236}">
                <a16:creationId xmlns:a16="http://schemas.microsoft.com/office/drawing/2014/main" id="{9977C413-9856-6766-7DE9-8343A1336658}"/>
              </a:ext>
            </a:extLst>
          </p:cNvPr>
          <p:cNvSpPr txBox="1"/>
          <p:nvPr/>
        </p:nvSpPr>
        <p:spPr>
          <a:xfrm>
            <a:off x="7123814" y="1600200"/>
            <a:ext cx="4550735" cy="3970318"/>
          </a:xfrm>
          <a:prstGeom prst="rect">
            <a:avLst/>
          </a:prstGeom>
          <a:noFill/>
        </p:spPr>
        <p:txBody>
          <a:bodyPr wrap="square" rtlCol="0">
            <a:spAutoFit/>
          </a:bodyPr>
          <a:lstStyle/>
          <a:p>
            <a:pPr algn="ctr"/>
            <a:r>
              <a:rPr lang="cs-CZ" dirty="0">
                <a:solidFill>
                  <a:schemeClr val="tx2">
                    <a:lumMod val="75000"/>
                    <a:lumOff val="25000"/>
                  </a:schemeClr>
                </a:solidFill>
                <a:latin typeface="Amasis MT Pro Black" panose="02040A04050005020304" pitchFamily="18" charset="-18"/>
              </a:rPr>
              <a:t>Otakar Jaroš</a:t>
            </a:r>
          </a:p>
          <a:p>
            <a:pPr algn="ctr"/>
            <a:r>
              <a:rPr lang="cs-CZ" dirty="0">
                <a:solidFill>
                  <a:schemeClr val="tx2">
                    <a:lumMod val="75000"/>
                    <a:lumOff val="25000"/>
                  </a:schemeClr>
                </a:solidFill>
                <a:latin typeface="Amasis MT Pro Black" panose="02040A04050005020304" pitchFamily="18" charset="-18"/>
              </a:rPr>
              <a:t>Nauka o terénu, školní sešit, čtverečkovaný papír</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Uloženo v:</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Historická expozice 71. mech. praporu „Sibiřského“ v </a:t>
            </a:r>
            <a:r>
              <a:rPr lang="cs-CZ" dirty="0" err="1">
                <a:solidFill>
                  <a:schemeClr val="tx2">
                    <a:lumMod val="75000"/>
                    <a:lumOff val="25000"/>
                  </a:schemeClr>
                </a:solidFill>
                <a:latin typeface="Amasis MT Pro Black" panose="02040A04050005020304" pitchFamily="18" charset="-18"/>
              </a:rPr>
              <a:t>Hranicich</a:t>
            </a:r>
            <a:r>
              <a:rPr lang="cs-CZ" dirty="0">
                <a:solidFill>
                  <a:schemeClr val="tx2">
                    <a:lumMod val="75000"/>
                    <a:lumOff val="25000"/>
                  </a:schemeClr>
                </a:solidFill>
                <a:latin typeface="Amasis MT Pro Black" panose="02040A04050005020304" pitchFamily="18" charset="-18"/>
              </a:rPr>
              <a:t>. Zapůjčeno z pozůstalostní sbírky rodiny. </a:t>
            </a:r>
          </a:p>
          <a:p>
            <a:endParaRPr lang="cs-CZ" dirty="0">
              <a:solidFill>
                <a:schemeClr val="tx2">
                  <a:lumMod val="75000"/>
                  <a:lumOff val="25000"/>
                </a:schemeClr>
              </a:solidFill>
              <a:latin typeface="Amasis MT Pro Black" panose="02040A04050005020304" pitchFamily="18" charset="-18"/>
            </a:endParaRPr>
          </a:p>
          <a:p>
            <a:r>
              <a:rPr lang="cs-CZ" dirty="0" err="1">
                <a:solidFill>
                  <a:schemeClr val="tx2">
                    <a:lumMod val="75000"/>
                    <a:lumOff val="25000"/>
                  </a:schemeClr>
                </a:solidFill>
                <a:latin typeface="Amasis MT Pro Black" panose="02040A04050005020304" pitchFamily="18" charset="-18"/>
              </a:rPr>
              <a:t>Digitalizát</a:t>
            </a:r>
            <a:r>
              <a:rPr lang="cs-CZ" dirty="0">
                <a:solidFill>
                  <a:schemeClr val="tx2">
                    <a:lumMod val="75000"/>
                    <a:lumOff val="25000"/>
                  </a:schemeClr>
                </a:solidFill>
                <a:latin typeface="Amasis MT Pro Black" panose="02040A04050005020304" pitchFamily="18" charset="-18"/>
              </a:rPr>
              <a:t> vytvořen s laskavým svolením kurátora muzea </a:t>
            </a:r>
            <a:r>
              <a:rPr lang="cs-CZ" dirty="0" err="1">
                <a:solidFill>
                  <a:schemeClr val="tx2">
                    <a:lumMod val="75000"/>
                    <a:lumOff val="25000"/>
                  </a:schemeClr>
                </a:solidFill>
                <a:latin typeface="Amasis MT Pro Black" panose="02040A04050005020304" pitchFamily="18" charset="-18"/>
              </a:rPr>
              <a:t>nrtm</a:t>
            </a:r>
            <a:r>
              <a:rPr lang="cs-CZ" dirty="0">
                <a:solidFill>
                  <a:schemeClr val="tx2">
                    <a:lumMod val="75000"/>
                    <a:lumOff val="25000"/>
                  </a:schemeClr>
                </a:solidFill>
                <a:latin typeface="Amasis MT Pro Black" panose="02040A04050005020304" pitchFamily="18" charset="-18"/>
              </a:rPr>
              <a:t>. Radima </a:t>
            </a:r>
            <a:r>
              <a:rPr lang="cs-CZ" dirty="0" err="1">
                <a:solidFill>
                  <a:schemeClr val="tx2">
                    <a:lumMod val="75000"/>
                    <a:lumOff val="25000"/>
                  </a:schemeClr>
                </a:solidFill>
                <a:latin typeface="Amasis MT Pro Black" panose="02040A04050005020304" pitchFamily="18" charset="-18"/>
              </a:rPr>
              <a:t>Cába</a:t>
            </a:r>
            <a:r>
              <a:rPr lang="cs-CZ" dirty="0">
                <a:solidFill>
                  <a:schemeClr val="tx2">
                    <a:lumMod val="75000"/>
                    <a:lumOff val="25000"/>
                  </a:schemeClr>
                </a:solidFill>
                <a:latin typeface="Amasis MT Pro Black" panose="02040A04050005020304" pitchFamily="18" charset="-18"/>
              </a:rPr>
              <a:t>.</a:t>
            </a:r>
          </a:p>
        </p:txBody>
      </p:sp>
      <p:pic>
        <p:nvPicPr>
          <p:cNvPr id="11" name="Obrázek 10" descr="Obsah obrázku text, rukopis, papír, kniha&#10;&#10;Popis byl vytvořen automaticky">
            <a:extLst>
              <a:ext uri="{FF2B5EF4-FFF2-40B4-BE49-F238E27FC236}">
                <a16:creationId xmlns:a16="http://schemas.microsoft.com/office/drawing/2014/main" id="{71744902-A71E-6075-B70B-C6E0D1EED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451" y="1641049"/>
            <a:ext cx="6388346" cy="4535198"/>
          </a:xfrm>
          <a:prstGeom prst="rect">
            <a:avLst/>
          </a:prstGeom>
        </p:spPr>
      </p:pic>
    </p:spTree>
    <p:extLst>
      <p:ext uri="{BB962C8B-B14F-4D97-AF65-F5344CB8AC3E}">
        <p14:creationId xmlns:p14="http://schemas.microsoft.com/office/powerpoint/2010/main" val="14559361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576FF-AC5F-949A-4B0C-4BD8635A590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58DF310-4E3E-D5DA-8B9A-7DAC176480ED}"/>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5B386F3C-66A5-2033-2B2B-1EBD5B81AD0D}"/>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AEC07355-B9DF-52E9-F007-C4A208FC7FE6}"/>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36598C4F-AEEC-31D6-E8EE-2C948F430AB0}"/>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83A63366-6E44-4609-35EE-B67070F46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A7A04A57-54F9-A025-82C1-2B78185F9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25E8CDCB-FB71-C443-FF36-D86F7CD6E7B5}"/>
              </a:ext>
            </a:extLst>
          </p:cNvPr>
          <p:cNvSpPr txBox="1"/>
          <p:nvPr/>
        </p:nvSpPr>
        <p:spPr>
          <a:xfrm>
            <a:off x="1873102" y="723678"/>
            <a:ext cx="8527312" cy="461665"/>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Agregovaný model </a:t>
            </a:r>
            <a:r>
              <a:rPr lang="cs-CZ" sz="2400" dirty="0" err="1">
                <a:solidFill>
                  <a:schemeClr val="tx2">
                    <a:lumMod val="75000"/>
                    <a:lumOff val="25000"/>
                  </a:schemeClr>
                </a:solidFill>
                <a:latin typeface="Amasis MT Pro Black" panose="02040A04050005020304" pitchFamily="18" charset="-18"/>
              </a:rPr>
              <a:t>Finale</a:t>
            </a:r>
            <a:r>
              <a:rPr lang="cs-CZ" sz="2400" dirty="0">
                <a:solidFill>
                  <a:schemeClr val="tx2">
                    <a:lumMod val="75000"/>
                    <a:lumOff val="25000"/>
                  </a:schemeClr>
                </a:solidFill>
                <a:latin typeface="Amasis MT Pro Black" panose="02040A04050005020304" pitchFamily="18" charset="-18"/>
              </a:rPr>
              <a:t> 2.0</a:t>
            </a:r>
          </a:p>
        </p:txBody>
      </p:sp>
      <p:sp>
        <p:nvSpPr>
          <p:cNvPr id="4" name="TextovéPole 3">
            <a:extLst>
              <a:ext uri="{FF2B5EF4-FFF2-40B4-BE49-F238E27FC236}">
                <a16:creationId xmlns:a16="http://schemas.microsoft.com/office/drawing/2014/main" id="{B14AEC40-82D7-7CEF-9AF3-E6DE853AAE62}"/>
              </a:ext>
            </a:extLst>
          </p:cNvPr>
          <p:cNvSpPr txBox="1"/>
          <p:nvPr/>
        </p:nvSpPr>
        <p:spPr>
          <a:xfrm>
            <a:off x="4348610" y="1126863"/>
            <a:ext cx="4899837" cy="369332"/>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Ukázky rukopisných vzorků:</a:t>
            </a:r>
          </a:p>
        </p:txBody>
      </p:sp>
      <p:sp>
        <p:nvSpPr>
          <p:cNvPr id="12" name="TextovéPole 11">
            <a:extLst>
              <a:ext uri="{FF2B5EF4-FFF2-40B4-BE49-F238E27FC236}">
                <a16:creationId xmlns:a16="http://schemas.microsoft.com/office/drawing/2014/main" id="{B276F051-3001-CF33-304C-1BFD47B0FB5D}"/>
              </a:ext>
            </a:extLst>
          </p:cNvPr>
          <p:cNvSpPr txBox="1"/>
          <p:nvPr/>
        </p:nvSpPr>
        <p:spPr>
          <a:xfrm>
            <a:off x="7123814" y="1600200"/>
            <a:ext cx="4550735" cy="3970318"/>
          </a:xfrm>
          <a:prstGeom prst="rect">
            <a:avLst/>
          </a:prstGeom>
          <a:noFill/>
        </p:spPr>
        <p:txBody>
          <a:bodyPr wrap="square" rtlCol="0">
            <a:spAutoFit/>
          </a:bodyPr>
          <a:lstStyle/>
          <a:p>
            <a:pPr algn="ctr"/>
            <a:r>
              <a:rPr lang="cs-CZ" dirty="0">
                <a:solidFill>
                  <a:schemeClr val="tx2">
                    <a:lumMod val="75000"/>
                    <a:lumOff val="25000"/>
                  </a:schemeClr>
                </a:solidFill>
                <a:latin typeface="Amasis MT Pro Black" panose="02040A04050005020304" pitchFamily="18" charset="-18"/>
              </a:rPr>
              <a:t>Otakar Jaroš</a:t>
            </a:r>
          </a:p>
          <a:p>
            <a:pPr algn="ctr"/>
            <a:r>
              <a:rPr lang="cs-CZ" dirty="0">
                <a:solidFill>
                  <a:schemeClr val="tx2">
                    <a:lumMod val="75000"/>
                    <a:lumOff val="25000"/>
                  </a:schemeClr>
                </a:solidFill>
                <a:latin typeface="Amasis MT Pro Black" panose="02040A04050005020304" pitchFamily="18" charset="-18"/>
              </a:rPr>
              <a:t>Nauka o terénu, školní sešit, linkovaný papír</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Uloženo v:</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Historická expozice 71. mech. praporu „Sibiřského“ v </a:t>
            </a:r>
            <a:r>
              <a:rPr lang="cs-CZ" dirty="0" err="1">
                <a:solidFill>
                  <a:schemeClr val="tx2">
                    <a:lumMod val="75000"/>
                    <a:lumOff val="25000"/>
                  </a:schemeClr>
                </a:solidFill>
                <a:latin typeface="Amasis MT Pro Black" panose="02040A04050005020304" pitchFamily="18" charset="-18"/>
              </a:rPr>
              <a:t>Hranicich</a:t>
            </a:r>
            <a:r>
              <a:rPr lang="cs-CZ" dirty="0">
                <a:solidFill>
                  <a:schemeClr val="tx2">
                    <a:lumMod val="75000"/>
                    <a:lumOff val="25000"/>
                  </a:schemeClr>
                </a:solidFill>
                <a:latin typeface="Amasis MT Pro Black" panose="02040A04050005020304" pitchFamily="18" charset="-18"/>
              </a:rPr>
              <a:t>. Zapůjčeno z pozůstalostní sbírky rodiny. </a:t>
            </a:r>
          </a:p>
          <a:p>
            <a:endParaRPr lang="cs-CZ" dirty="0">
              <a:solidFill>
                <a:schemeClr val="tx2">
                  <a:lumMod val="75000"/>
                  <a:lumOff val="25000"/>
                </a:schemeClr>
              </a:solidFill>
              <a:latin typeface="Amasis MT Pro Black" panose="02040A04050005020304" pitchFamily="18" charset="-18"/>
            </a:endParaRPr>
          </a:p>
          <a:p>
            <a:r>
              <a:rPr lang="cs-CZ" dirty="0" err="1">
                <a:solidFill>
                  <a:schemeClr val="tx2">
                    <a:lumMod val="75000"/>
                    <a:lumOff val="25000"/>
                  </a:schemeClr>
                </a:solidFill>
                <a:latin typeface="Amasis MT Pro Black" panose="02040A04050005020304" pitchFamily="18" charset="-18"/>
              </a:rPr>
              <a:t>Digitalizát</a:t>
            </a:r>
            <a:r>
              <a:rPr lang="cs-CZ" dirty="0">
                <a:solidFill>
                  <a:schemeClr val="tx2">
                    <a:lumMod val="75000"/>
                    <a:lumOff val="25000"/>
                  </a:schemeClr>
                </a:solidFill>
                <a:latin typeface="Amasis MT Pro Black" panose="02040A04050005020304" pitchFamily="18" charset="-18"/>
              </a:rPr>
              <a:t> vytvořen s laskavým svolením kurátora muzea </a:t>
            </a:r>
            <a:r>
              <a:rPr lang="cs-CZ" dirty="0" err="1">
                <a:solidFill>
                  <a:schemeClr val="tx2">
                    <a:lumMod val="75000"/>
                    <a:lumOff val="25000"/>
                  </a:schemeClr>
                </a:solidFill>
                <a:latin typeface="Amasis MT Pro Black" panose="02040A04050005020304" pitchFamily="18" charset="-18"/>
              </a:rPr>
              <a:t>nrtm</a:t>
            </a:r>
            <a:r>
              <a:rPr lang="cs-CZ" dirty="0">
                <a:solidFill>
                  <a:schemeClr val="tx2">
                    <a:lumMod val="75000"/>
                    <a:lumOff val="25000"/>
                  </a:schemeClr>
                </a:solidFill>
                <a:latin typeface="Amasis MT Pro Black" panose="02040A04050005020304" pitchFamily="18" charset="-18"/>
              </a:rPr>
              <a:t>. Radima </a:t>
            </a:r>
            <a:r>
              <a:rPr lang="cs-CZ" dirty="0" err="1">
                <a:solidFill>
                  <a:schemeClr val="tx2">
                    <a:lumMod val="75000"/>
                    <a:lumOff val="25000"/>
                  </a:schemeClr>
                </a:solidFill>
                <a:latin typeface="Amasis MT Pro Black" panose="02040A04050005020304" pitchFamily="18" charset="-18"/>
              </a:rPr>
              <a:t>Cába</a:t>
            </a:r>
            <a:r>
              <a:rPr lang="cs-CZ" dirty="0">
                <a:solidFill>
                  <a:schemeClr val="tx2">
                    <a:lumMod val="75000"/>
                    <a:lumOff val="25000"/>
                  </a:schemeClr>
                </a:solidFill>
                <a:latin typeface="Amasis MT Pro Black" panose="02040A04050005020304" pitchFamily="18" charset="-18"/>
              </a:rPr>
              <a:t>.</a:t>
            </a:r>
          </a:p>
        </p:txBody>
      </p:sp>
      <p:pic>
        <p:nvPicPr>
          <p:cNvPr id="11" name="Obrázek 10">
            <a:extLst>
              <a:ext uri="{FF2B5EF4-FFF2-40B4-BE49-F238E27FC236}">
                <a16:creationId xmlns:a16="http://schemas.microsoft.com/office/drawing/2014/main" id="{956A8F5A-8EB8-C429-A03F-57472F6AB9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7451" y="1691969"/>
            <a:ext cx="6388346" cy="4433358"/>
          </a:xfrm>
          <a:prstGeom prst="rect">
            <a:avLst/>
          </a:prstGeom>
        </p:spPr>
      </p:pic>
    </p:spTree>
    <p:extLst>
      <p:ext uri="{BB962C8B-B14F-4D97-AF65-F5344CB8AC3E}">
        <p14:creationId xmlns:p14="http://schemas.microsoft.com/office/powerpoint/2010/main" val="18935673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77922-4404-CA31-553F-E4B77532BB3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7529F12-AFFB-02A7-BEA3-078F5A797233}"/>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FB5BC6FB-5595-5618-F4A1-C86FE75D4425}"/>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7CB90D85-37CC-74D7-E900-0A9E5C710D22}"/>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6" name="Obdélník 5">
            <a:extLst>
              <a:ext uri="{FF2B5EF4-FFF2-40B4-BE49-F238E27FC236}">
                <a16:creationId xmlns:a16="http://schemas.microsoft.com/office/drawing/2014/main" id="{0566E8DC-96EF-B1FF-8170-DEC31DD017D1}"/>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32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endParaRPr>
          </a:p>
        </p:txBody>
      </p:sp>
      <p:pic>
        <p:nvPicPr>
          <p:cNvPr id="8" name="Obrázek 7" descr="Obsah obrázku text, silueta&#10;&#10;Popis byl vytvořen automaticky">
            <a:extLst>
              <a:ext uri="{FF2B5EF4-FFF2-40B4-BE49-F238E27FC236}">
                <a16:creationId xmlns:a16="http://schemas.microsoft.com/office/drawing/2014/main" id="{4156C251-5630-8041-AA44-AB0F7AF51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6BC29F0A-D868-A6C2-2E48-AFC140852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7" name="TextovéPole 6">
            <a:extLst>
              <a:ext uri="{FF2B5EF4-FFF2-40B4-BE49-F238E27FC236}">
                <a16:creationId xmlns:a16="http://schemas.microsoft.com/office/drawing/2014/main" id="{4DE00997-B0B1-3F42-30AD-C232CD325842}"/>
              </a:ext>
            </a:extLst>
          </p:cNvPr>
          <p:cNvSpPr txBox="1"/>
          <p:nvPr/>
        </p:nvSpPr>
        <p:spPr>
          <a:xfrm>
            <a:off x="1873102" y="723678"/>
            <a:ext cx="8527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Agregovaný model </a:t>
            </a:r>
            <a:r>
              <a:rPr kumimoji="0" lang="cs-CZ" sz="2400" b="0" i="0" u="none" strike="noStrike" kern="1200" cap="none" spc="0" normalizeH="0" baseline="0" noProof="0" dirty="0" err="1">
                <a:ln>
                  <a:noFill/>
                </a:ln>
                <a:solidFill>
                  <a:srgbClr val="0E2841">
                    <a:lumMod val="75000"/>
                    <a:lumOff val="25000"/>
                  </a:srgbClr>
                </a:solidFill>
                <a:effectLst/>
                <a:uLnTx/>
                <a:uFillTx/>
                <a:latin typeface="Amasis MT Pro Black" panose="02040A04050005020304" pitchFamily="18" charset="-18"/>
                <a:ea typeface="+mn-ea"/>
                <a:cs typeface="+mn-cs"/>
              </a:rPr>
              <a:t>Finale</a:t>
            </a:r>
            <a: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 2.0</a:t>
            </a:r>
          </a:p>
        </p:txBody>
      </p:sp>
      <p:sp>
        <p:nvSpPr>
          <p:cNvPr id="4" name="TextovéPole 3">
            <a:extLst>
              <a:ext uri="{FF2B5EF4-FFF2-40B4-BE49-F238E27FC236}">
                <a16:creationId xmlns:a16="http://schemas.microsoft.com/office/drawing/2014/main" id="{B501C978-F1A9-D981-6F04-020D7ACD4636}"/>
              </a:ext>
            </a:extLst>
          </p:cNvPr>
          <p:cNvSpPr txBox="1"/>
          <p:nvPr/>
        </p:nvSpPr>
        <p:spPr>
          <a:xfrm>
            <a:off x="3591701" y="1106464"/>
            <a:ext cx="48998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Ukázka použití modelu na textu, který nebyl trénován</a:t>
            </a:r>
          </a:p>
        </p:txBody>
      </p:sp>
      <p:pic>
        <p:nvPicPr>
          <p:cNvPr id="13" name="Obrázek 12" descr="Obsah obrázku text, rukopis, dopis, dokument&#10;&#10;Popis byl vytvořen automaticky">
            <a:extLst>
              <a:ext uri="{FF2B5EF4-FFF2-40B4-BE49-F238E27FC236}">
                <a16:creationId xmlns:a16="http://schemas.microsoft.com/office/drawing/2014/main" id="{E1232B8E-8619-C9AA-CDA7-65875259C0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61" y="1768694"/>
            <a:ext cx="7980805" cy="4541429"/>
          </a:xfrm>
          <a:prstGeom prst="rect">
            <a:avLst/>
          </a:prstGeom>
        </p:spPr>
      </p:pic>
      <p:sp>
        <p:nvSpPr>
          <p:cNvPr id="14" name="TextovéPole 13">
            <a:extLst>
              <a:ext uri="{FF2B5EF4-FFF2-40B4-BE49-F238E27FC236}">
                <a16:creationId xmlns:a16="http://schemas.microsoft.com/office/drawing/2014/main" id="{53A19B33-8C63-A66F-BDA0-80B7EA515F76}"/>
              </a:ext>
            </a:extLst>
          </p:cNvPr>
          <p:cNvSpPr txBox="1"/>
          <p:nvPr/>
        </p:nvSpPr>
        <p:spPr>
          <a:xfrm>
            <a:off x="8803758" y="1768694"/>
            <a:ext cx="294632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Zdroj:</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Rozličné písně starožitné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Uloženo 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Moravská zemská knihovna v Brně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RKP-0048.022; </a:t>
            </a:r>
            <a:r>
              <a:rPr kumimoji="0" lang="cs-CZ" sz="1800" b="0" i="0" u="none" strike="noStrike" kern="1200" cap="none" spc="0" normalizeH="0" baseline="0" noProof="0" dirty="0" err="1">
                <a:ln>
                  <a:noFill/>
                </a:ln>
                <a:solidFill>
                  <a:srgbClr val="0E2841">
                    <a:lumMod val="75000"/>
                    <a:lumOff val="25000"/>
                  </a:srgbClr>
                </a:solidFill>
                <a:effectLst/>
                <a:uLnTx/>
                <a:uFillTx/>
                <a:latin typeface="Amasis MT Pro Black" panose="02040A04050005020304" pitchFamily="18" charset="-18"/>
                <a:ea typeface="+mn-ea"/>
                <a:cs typeface="+mn-cs"/>
              </a:rPr>
              <a:t>Rkp</a:t>
            </a:r>
            <a:r>
              <a:rPr kumimoji="0" lang="cs-CZ" sz="18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 59</a:t>
            </a:r>
          </a:p>
        </p:txBody>
      </p:sp>
    </p:spTree>
    <p:extLst>
      <p:ext uri="{BB962C8B-B14F-4D97-AF65-F5344CB8AC3E}">
        <p14:creationId xmlns:p14="http://schemas.microsoft.com/office/powerpoint/2010/main" val="40183795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77A6167-FCC5-49E8-B280-CECAF151E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6">
            <a:extLst>
              <a:ext uri="{FF2B5EF4-FFF2-40B4-BE49-F238E27FC236}">
                <a16:creationId xmlns:a16="http://schemas.microsoft.com/office/drawing/2014/main" id="{F84046EA-4273-437E-9DE5-5AEE713C3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sp>
        <p:nvSpPr>
          <p:cNvPr id="2" name="Nadpis 1">
            <a:extLst>
              <a:ext uri="{FF2B5EF4-FFF2-40B4-BE49-F238E27FC236}">
                <a16:creationId xmlns:a16="http://schemas.microsoft.com/office/drawing/2014/main" id="{4BAAA5E5-C2E5-6257-1993-6AE8413D6799}"/>
              </a:ext>
            </a:extLst>
          </p:cNvPr>
          <p:cNvSpPr>
            <a:spLocks noGrp="1"/>
          </p:cNvSpPr>
          <p:nvPr>
            <p:ph type="ctrTitle"/>
          </p:nvPr>
        </p:nvSpPr>
        <p:spPr>
          <a:xfrm>
            <a:off x="1478522" y="1480930"/>
            <a:ext cx="5301138" cy="3745588"/>
          </a:xfrm>
        </p:spPr>
        <p:txBody>
          <a:bodyPr anchor="ctr">
            <a:normAutofit fontScale="90000"/>
          </a:bodyPr>
          <a:lstStyle/>
          <a:p>
            <a:pPr algn="l"/>
            <a:r>
              <a:rPr lang="cs-CZ" sz="4600" dirty="0">
                <a:latin typeface="Candara" panose="020E0502030303020204" pitchFamily="34" charset="0"/>
              </a:rPr>
              <a:t>Automatická transkripce pomocí Platformy </a:t>
            </a:r>
            <a:r>
              <a:rPr lang="cs-CZ" sz="4600" dirty="0" err="1">
                <a:latin typeface="Candara" panose="020E0502030303020204" pitchFamily="34" charset="0"/>
              </a:rPr>
              <a:t>Transkribus</a:t>
            </a:r>
            <a:br>
              <a:rPr lang="cs-CZ" sz="4600" dirty="0">
                <a:latin typeface="Candara" panose="020E0502030303020204" pitchFamily="34" charset="0"/>
              </a:rPr>
            </a:br>
            <a:br>
              <a:rPr lang="cs-CZ" sz="4600" dirty="0">
                <a:latin typeface="Candara" panose="020E0502030303020204" pitchFamily="34" charset="0"/>
              </a:rPr>
            </a:br>
            <a:r>
              <a:rPr lang="cs-CZ" sz="4600" dirty="0">
                <a:latin typeface="Candara" panose="020E0502030303020204" pitchFamily="34" charset="0"/>
              </a:rPr>
              <a:t>Vojtěch Říha</a:t>
            </a:r>
          </a:p>
        </p:txBody>
      </p:sp>
      <p:pic>
        <p:nvPicPr>
          <p:cNvPr id="7" name="Obrázek 6" descr="Obsah obrázku klipart, silueta, skica, kresba&#10;&#10;Popis byl vytvořen automaticky">
            <a:extLst>
              <a:ext uri="{FF2B5EF4-FFF2-40B4-BE49-F238E27FC236}">
                <a16:creationId xmlns:a16="http://schemas.microsoft.com/office/drawing/2014/main" id="{8F4BCDBC-3EDD-3D52-C802-13E22F13BEAB}"/>
              </a:ext>
            </a:extLst>
          </p:cNvPr>
          <p:cNvPicPr>
            <a:picLocks noChangeAspect="1"/>
          </p:cNvPicPr>
          <p:nvPr/>
        </p:nvPicPr>
        <p:blipFill>
          <a:blip r:embed="rId3"/>
          <a:srcRect l="20062" r="7523"/>
          <a:stretch/>
        </p:blipFill>
        <p:spPr>
          <a:xfrm>
            <a:off x="7225748" y="10"/>
            <a:ext cx="4966252" cy="6857990"/>
          </a:xfrm>
          <a:prstGeom prst="rect">
            <a:avLst/>
          </a:prstGeom>
        </p:spPr>
      </p:pic>
    </p:spTree>
    <p:extLst>
      <p:ext uri="{BB962C8B-B14F-4D97-AF65-F5344CB8AC3E}">
        <p14:creationId xmlns:p14="http://schemas.microsoft.com/office/powerpoint/2010/main" val="275950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9"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40"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pSp>
      <p:sp useBgFill="1">
        <p:nvSpPr>
          <p:cNvPr id="42" name="Rectangle 41">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52858" y="4736961"/>
            <a:ext cx="10720685" cy="936769"/>
          </a:xfrm>
        </p:spPr>
        <p:txBody>
          <a:bodyPr vert="horz" lIns="91440" tIns="45720" rIns="91440" bIns="45720" rtlCol="0" anchor="b">
            <a:normAutofit/>
          </a:bodyPr>
          <a:lstStyle/>
          <a:p>
            <a:pPr algn="ctr"/>
            <a:r>
              <a:rPr lang="en-US" sz="5400" cap="all" dirty="0">
                <a:latin typeface="Candara" panose="020E0502030303020204" pitchFamily="34" charset="0"/>
              </a:rPr>
              <a:t>Model Agreg-8</a:t>
            </a:r>
          </a:p>
        </p:txBody>
      </p:sp>
      <p:pic>
        <p:nvPicPr>
          <p:cNvPr id="18" name="Obrázek 17" descr="Obsah obrázku text, rukopis, kniha, papír&#10;&#10;Popis byl vytvořen automaticky">
            <a:extLst>
              <a:ext uri="{FF2B5EF4-FFF2-40B4-BE49-F238E27FC236}">
                <a16:creationId xmlns:a16="http://schemas.microsoft.com/office/drawing/2014/main" id="{954E1A86-E115-4C17-7021-AA476A565DB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23370" r="6810" b="54900"/>
          <a:stretch/>
        </p:blipFill>
        <p:spPr>
          <a:xfrm>
            <a:off x="-124420" y="9"/>
            <a:ext cx="6140040" cy="2121029"/>
          </a:xfrm>
          <a:prstGeom prst="rect">
            <a:avLst/>
          </a:prstGeom>
        </p:spPr>
      </p:pic>
      <p:sp>
        <p:nvSpPr>
          <p:cNvPr id="44" name="Freeform: Shape 43">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txBody>
          <a:bodyPr/>
          <a:lstStyle/>
          <a:p>
            <a:endParaRPr lang="cs-CZ"/>
          </a:p>
        </p:txBody>
      </p:sp>
      <p:sp>
        <p:nvSpPr>
          <p:cNvPr id="46" name="Freeform: Shape 45">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txBody>
          <a:bodyPr/>
          <a:lstStyle/>
          <a:p>
            <a:endParaRPr lang="cs-CZ"/>
          </a:p>
        </p:txBody>
      </p:sp>
      <p:pic>
        <p:nvPicPr>
          <p:cNvPr id="4" name="Obrázek 3" descr="Obsah obrázku text, papír, kniha, Písmo&#10;&#10;Popis byl vytvořen automaticky">
            <a:extLst>
              <a:ext uri="{FF2B5EF4-FFF2-40B4-BE49-F238E27FC236}">
                <a16:creationId xmlns:a16="http://schemas.microsoft.com/office/drawing/2014/main" id="{097E4977-A99E-AC8D-DAC2-C0D1D32D2E32}"/>
              </a:ext>
            </a:extLst>
          </p:cNvPr>
          <p:cNvPicPr>
            <a:picLocks noChangeAspect="1"/>
          </p:cNvPicPr>
          <p:nvPr/>
        </p:nvPicPr>
        <p:blipFill>
          <a:blip r:embed="rId5"/>
          <a:srcRect l="10854" t="21540" r="11091" b="62247"/>
          <a:stretch/>
        </p:blipFill>
        <p:spPr>
          <a:xfrm>
            <a:off x="5925838" y="-1"/>
            <a:ext cx="6390582" cy="1787755"/>
          </a:xfrm>
          <a:prstGeom prst="rect">
            <a:avLst/>
          </a:prstGeom>
        </p:spPr>
      </p:pic>
      <p:pic>
        <p:nvPicPr>
          <p:cNvPr id="15" name="Zástupný obsah 14" descr="Obsah obrázku text, rukopis, kniha&#10;&#10;Popis byl vytvořen automaticky">
            <a:extLst>
              <a:ext uri="{FF2B5EF4-FFF2-40B4-BE49-F238E27FC236}">
                <a16:creationId xmlns:a16="http://schemas.microsoft.com/office/drawing/2014/main" id="{29575328-8787-0BC3-755F-9459EB035975}"/>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Effect>
                      <a14:brightnessContrast bright="5000"/>
                    </a14:imgEffect>
                  </a14:imgLayer>
                </a14:imgProps>
              </a:ext>
            </a:extLst>
          </a:blip>
          <a:srcRect l="4689" t="39620" r="-456" b="33401"/>
          <a:stretch/>
        </p:blipFill>
        <p:spPr>
          <a:xfrm>
            <a:off x="5925839" y="1787755"/>
            <a:ext cx="6515565" cy="2399373"/>
          </a:xfrm>
          <a:prstGeom prst="rect">
            <a:avLst/>
          </a:prstGeom>
        </p:spPr>
      </p:pic>
      <p:pic>
        <p:nvPicPr>
          <p:cNvPr id="3" name="Zástupný obsah 11" descr="Obsah obrázku text, rukopis, kniha, papír&#10;&#10;Popis byl vytvořen automaticky">
            <a:extLst>
              <a:ext uri="{FF2B5EF4-FFF2-40B4-BE49-F238E27FC236}">
                <a16:creationId xmlns:a16="http://schemas.microsoft.com/office/drawing/2014/main" id="{16AD7FB9-7A06-1EE7-CD39-755506C25BFA}"/>
              </a:ext>
            </a:extLst>
          </p:cNvPr>
          <p:cNvPicPr>
            <a:picLocks noChangeAspect="1"/>
          </p:cNvPicPr>
          <p:nvPr/>
        </p:nvPicPr>
        <p:blipFill>
          <a:blip r:embed="rId8"/>
          <a:srcRect l="3434" t="51957" r="6071" b="24069"/>
          <a:stretch/>
        </p:blipFill>
        <p:spPr>
          <a:xfrm>
            <a:off x="0" y="2121039"/>
            <a:ext cx="6141720" cy="2066090"/>
          </a:xfrm>
          <a:prstGeom prst="rect">
            <a:avLst/>
          </a:prstGeom>
        </p:spPr>
      </p:pic>
    </p:spTree>
    <p:extLst>
      <p:ext uri="{BB962C8B-B14F-4D97-AF65-F5344CB8AC3E}">
        <p14:creationId xmlns:p14="http://schemas.microsoft.com/office/powerpoint/2010/main" val="24979226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5DA041-C1B3-98F6-3155-CFB4BF22FEB7}"/>
              </a:ext>
            </a:extLst>
          </p:cNvPr>
          <p:cNvSpPr>
            <a:spLocks noGrp="1"/>
          </p:cNvSpPr>
          <p:nvPr>
            <p:ph type="title"/>
          </p:nvPr>
        </p:nvSpPr>
        <p:spPr>
          <a:xfrm>
            <a:off x="1371600" y="685800"/>
            <a:ext cx="9601200" cy="730876"/>
          </a:xfrm>
        </p:spPr>
        <p:txBody>
          <a:bodyPr>
            <a:noAutofit/>
          </a:bodyPr>
          <a:lstStyle/>
          <a:p>
            <a:r>
              <a:rPr lang="cs-CZ" dirty="0" err="1"/>
              <a:t>Cieľ</a:t>
            </a:r>
            <a:r>
              <a:rPr lang="cs-CZ" dirty="0"/>
              <a:t> </a:t>
            </a:r>
            <a:r>
              <a:rPr lang="cs-CZ" dirty="0" err="1"/>
              <a:t>prezentácie</a:t>
            </a:r>
            <a:br>
              <a:rPr lang="cs-CZ" dirty="0"/>
            </a:br>
            <a:endParaRPr lang="cs-CZ" dirty="0">
              <a:latin typeface="Candara" panose="020E0502030303020204" pitchFamily="34" charset="0"/>
            </a:endParaRPr>
          </a:p>
        </p:txBody>
      </p:sp>
      <p:sp>
        <p:nvSpPr>
          <p:cNvPr id="3" name="Zástupný obsah 2">
            <a:extLst>
              <a:ext uri="{FF2B5EF4-FFF2-40B4-BE49-F238E27FC236}">
                <a16:creationId xmlns:a16="http://schemas.microsoft.com/office/drawing/2014/main" id="{2447F92F-2A96-959B-DB4E-C8817B9D8322}"/>
              </a:ext>
            </a:extLst>
          </p:cNvPr>
          <p:cNvSpPr>
            <a:spLocks noGrp="1"/>
          </p:cNvSpPr>
          <p:nvPr>
            <p:ph idx="1"/>
          </p:nvPr>
        </p:nvSpPr>
        <p:spPr>
          <a:xfrm>
            <a:off x="1371600" y="1742353"/>
            <a:ext cx="9601200" cy="4755524"/>
          </a:xfrm>
        </p:spPr>
        <p:txBody>
          <a:bodyPr>
            <a:normAutofit fontScale="92500" lnSpcReduction="10000"/>
          </a:bodyPr>
          <a:lstStyle/>
          <a:p>
            <a:pPr marL="514350" indent="-514350">
              <a:spcBef>
                <a:spcPts val="2800"/>
              </a:spcBef>
              <a:spcAft>
                <a:spcPts val="800"/>
              </a:spcAft>
              <a:buFont typeface="+mj-lt"/>
              <a:buAutoNum type="arabicPeriod"/>
            </a:pPr>
            <a:r>
              <a:rPr lang="cs-CZ" sz="3600" dirty="0" err="1">
                <a:solidFill>
                  <a:srgbClr val="000000"/>
                </a:solidFill>
                <a:latin typeface="Arial" panose="020B0604020202020204" pitchFamily="34" charset="0"/>
                <a:cs typeface="Arial" panose="020B0604020202020204" pitchFamily="34" charset="0"/>
              </a:rPr>
              <a:t>Vysvetliť</a:t>
            </a:r>
            <a:r>
              <a:rPr lang="cs-CZ" sz="3600" dirty="0">
                <a:solidFill>
                  <a:srgbClr val="000000"/>
                </a:solidFill>
                <a:latin typeface="Arial" panose="020B0604020202020204" pitchFamily="34" charset="0"/>
                <a:cs typeface="Arial" panose="020B0604020202020204" pitchFamily="34" charset="0"/>
              </a:rPr>
              <a:t> metodiku tvorby </a:t>
            </a:r>
            <a:r>
              <a:rPr lang="cs-CZ" sz="3600" dirty="0" err="1">
                <a:solidFill>
                  <a:srgbClr val="000000"/>
                </a:solidFill>
                <a:latin typeface="Arial" panose="020B0604020202020204" pitchFamily="34" charset="0"/>
                <a:cs typeface="Arial" panose="020B0604020202020204" pitchFamily="34" charset="0"/>
              </a:rPr>
              <a:t>modelov</a:t>
            </a:r>
            <a:r>
              <a:rPr lang="cs-CZ" sz="3600" dirty="0">
                <a:solidFill>
                  <a:srgbClr val="000000"/>
                </a:solidFill>
                <a:latin typeface="Arial" panose="020B0604020202020204" pitchFamily="34" charset="0"/>
                <a:cs typeface="Arial" panose="020B0604020202020204" pitchFamily="34" charset="0"/>
              </a:rPr>
              <a:t> </a:t>
            </a:r>
            <a:r>
              <a:rPr lang="cs-CZ" sz="3600" dirty="0" err="1">
                <a:solidFill>
                  <a:srgbClr val="000000"/>
                </a:solidFill>
                <a:latin typeface="Arial" panose="020B0604020202020204" pitchFamily="34" charset="0"/>
                <a:cs typeface="Arial" panose="020B0604020202020204" pitchFamily="34" charset="0"/>
              </a:rPr>
              <a:t>transkripcie</a:t>
            </a:r>
            <a:r>
              <a:rPr lang="cs-CZ" sz="3600" dirty="0">
                <a:solidFill>
                  <a:srgbClr val="000000"/>
                </a:solidFill>
                <a:latin typeface="Arial" panose="020B0604020202020204" pitchFamily="34" charset="0"/>
                <a:cs typeface="Arial" panose="020B0604020202020204" pitchFamily="34" charset="0"/>
              </a:rPr>
              <a:t> v </a:t>
            </a:r>
            <a:r>
              <a:rPr lang="cs-CZ" sz="3600" dirty="0" err="1">
                <a:solidFill>
                  <a:srgbClr val="000000"/>
                </a:solidFill>
                <a:latin typeface="Arial" panose="020B0604020202020204" pitchFamily="34" charset="0"/>
                <a:cs typeface="Arial" panose="020B0604020202020204" pitchFamily="34" charset="0"/>
              </a:rPr>
              <a:t>platforme</a:t>
            </a:r>
            <a:r>
              <a:rPr lang="cs-CZ" sz="3600" dirty="0">
                <a:solidFill>
                  <a:srgbClr val="000000"/>
                </a:solidFill>
                <a:latin typeface="Arial" panose="020B0604020202020204" pitchFamily="34" charset="0"/>
                <a:cs typeface="Arial" panose="020B0604020202020204" pitchFamily="34" charset="0"/>
              </a:rPr>
              <a:t> </a:t>
            </a:r>
            <a:r>
              <a:rPr lang="cs-CZ" sz="3600" dirty="0" err="1">
                <a:solidFill>
                  <a:srgbClr val="000000"/>
                </a:solidFill>
                <a:latin typeface="Arial" panose="020B0604020202020204" pitchFamily="34" charset="0"/>
                <a:cs typeface="Arial" panose="020B0604020202020204" pitchFamily="34" charset="0"/>
              </a:rPr>
              <a:t>Transkribus</a:t>
            </a:r>
            <a:endParaRPr lang="cs-CZ" sz="3600" dirty="0">
              <a:solidFill>
                <a:srgbClr val="000000"/>
              </a:solidFill>
              <a:latin typeface="Arial" panose="020B0604020202020204" pitchFamily="34" charset="0"/>
              <a:cs typeface="Arial" panose="020B0604020202020204" pitchFamily="34" charset="0"/>
            </a:endParaRPr>
          </a:p>
          <a:p>
            <a:pPr marL="514350" indent="-514350">
              <a:spcBef>
                <a:spcPts val="2800"/>
              </a:spcBef>
              <a:spcAft>
                <a:spcPts val="800"/>
              </a:spcAft>
              <a:buFont typeface="+mj-lt"/>
              <a:buAutoNum type="arabicPeriod"/>
            </a:pPr>
            <a:r>
              <a:rPr lang="cs-CZ" sz="3600" dirty="0" err="1">
                <a:solidFill>
                  <a:srgbClr val="000000"/>
                </a:solidFill>
                <a:latin typeface="Arial" panose="020B0604020202020204" pitchFamily="34" charset="0"/>
                <a:cs typeface="Arial" panose="020B0604020202020204" pitchFamily="34" charset="0"/>
              </a:rPr>
              <a:t>Informovať</a:t>
            </a:r>
            <a:r>
              <a:rPr lang="cs-CZ" sz="3600" dirty="0">
                <a:solidFill>
                  <a:srgbClr val="000000"/>
                </a:solidFill>
                <a:latin typeface="Arial" panose="020B0604020202020204" pitchFamily="34" charset="0"/>
                <a:cs typeface="Arial" panose="020B0604020202020204" pitchFamily="34" charset="0"/>
              </a:rPr>
              <a:t> o </a:t>
            </a:r>
            <a:r>
              <a:rPr lang="cs-CZ" sz="3600" dirty="0" err="1">
                <a:solidFill>
                  <a:srgbClr val="000000"/>
                </a:solidFill>
                <a:latin typeface="Arial" panose="020B0604020202020204" pitchFamily="34" charset="0"/>
                <a:cs typeface="Arial" panose="020B0604020202020204" pitchFamily="34" charset="0"/>
              </a:rPr>
              <a:t>výsledkoch</a:t>
            </a:r>
            <a:r>
              <a:rPr lang="cs-CZ" sz="3600" dirty="0">
                <a:solidFill>
                  <a:srgbClr val="000000"/>
                </a:solidFill>
                <a:latin typeface="Arial" panose="020B0604020202020204" pitchFamily="34" charset="0"/>
                <a:cs typeface="Arial" panose="020B0604020202020204" pitchFamily="34" charset="0"/>
              </a:rPr>
              <a:t> projektu </a:t>
            </a:r>
            <a:r>
              <a:rPr lang="cs-CZ" sz="3600" dirty="0" err="1">
                <a:solidFill>
                  <a:srgbClr val="000000"/>
                </a:solidFill>
                <a:latin typeface="Arial" panose="020B0604020202020204" pitchFamily="34" charset="0"/>
                <a:cs typeface="Arial" panose="020B0604020202020204" pitchFamily="34" charset="0"/>
              </a:rPr>
              <a:t>Študentskej</a:t>
            </a:r>
            <a:r>
              <a:rPr lang="cs-CZ" sz="3600" dirty="0">
                <a:solidFill>
                  <a:srgbClr val="000000"/>
                </a:solidFill>
                <a:latin typeface="Arial" panose="020B0604020202020204" pitchFamily="34" charset="0"/>
                <a:cs typeface="Arial" panose="020B0604020202020204" pitchFamily="34" charset="0"/>
              </a:rPr>
              <a:t> </a:t>
            </a:r>
            <a:r>
              <a:rPr lang="cs-CZ" sz="3600" dirty="0" err="1">
                <a:solidFill>
                  <a:srgbClr val="000000"/>
                </a:solidFill>
                <a:latin typeface="Arial" panose="020B0604020202020204" pitchFamily="34" charset="0"/>
                <a:cs typeface="Arial" panose="020B0604020202020204" pitchFamily="34" charset="0"/>
              </a:rPr>
              <a:t>grantovej</a:t>
            </a:r>
            <a:r>
              <a:rPr lang="cs-CZ" sz="3600" dirty="0">
                <a:solidFill>
                  <a:srgbClr val="000000"/>
                </a:solidFill>
                <a:latin typeface="Arial" panose="020B0604020202020204" pitchFamily="34" charset="0"/>
                <a:cs typeface="Arial" panose="020B0604020202020204" pitchFamily="34" charset="0"/>
              </a:rPr>
              <a:t> </a:t>
            </a:r>
            <a:r>
              <a:rPr lang="cs-CZ" sz="3600" dirty="0" err="1">
                <a:solidFill>
                  <a:srgbClr val="000000"/>
                </a:solidFill>
                <a:latin typeface="Arial" panose="020B0604020202020204" pitchFamily="34" charset="0"/>
                <a:cs typeface="Arial" panose="020B0604020202020204" pitchFamily="34" charset="0"/>
              </a:rPr>
              <a:t>súťaže</a:t>
            </a:r>
            <a:r>
              <a:rPr lang="cs-CZ" sz="3600" dirty="0">
                <a:solidFill>
                  <a:srgbClr val="000000"/>
                </a:solidFill>
                <a:latin typeface="Arial" panose="020B0604020202020204" pitchFamily="34" charset="0"/>
                <a:cs typeface="Arial" panose="020B0604020202020204" pitchFamily="34" charset="0"/>
              </a:rPr>
              <a:t> na </a:t>
            </a:r>
            <a:r>
              <a:rPr lang="cs-CZ" sz="3600" dirty="0" err="1">
                <a:solidFill>
                  <a:srgbClr val="000000"/>
                </a:solidFill>
                <a:latin typeface="Arial" panose="020B0604020202020204" pitchFamily="34" charset="0"/>
                <a:cs typeface="Arial" panose="020B0604020202020204" pitchFamily="34" charset="0"/>
              </a:rPr>
              <a:t>Slezskej</a:t>
            </a:r>
            <a:r>
              <a:rPr lang="cs-CZ" sz="3600" dirty="0">
                <a:solidFill>
                  <a:srgbClr val="000000"/>
                </a:solidFill>
                <a:latin typeface="Arial" panose="020B0604020202020204" pitchFamily="34" charset="0"/>
                <a:cs typeface="Arial" panose="020B0604020202020204" pitchFamily="34" charset="0"/>
              </a:rPr>
              <a:t> </a:t>
            </a:r>
            <a:r>
              <a:rPr lang="cs-CZ" sz="3600" dirty="0" err="1">
                <a:solidFill>
                  <a:srgbClr val="000000"/>
                </a:solidFill>
                <a:latin typeface="Arial" panose="020B0604020202020204" pitchFamily="34" charset="0"/>
                <a:cs typeface="Arial" panose="020B0604020202020204" pitchFamily="34" charset="0"/>
              </a:rPr>
              <a:t>univerzite</a:t>
            </a:r>
            <a:r>
              <a:rPr lang="cs-CZ" sz="3600" dirty="0">
                <a:solidFill>
                  <a:srgbClr val="000000"/>
                </a:solidFill>
                <a:latin typeface="Arial" panose="020B0604020202020204" pitchFamily="34" charset="0"/>
                <a:cs typeface="Arial" panose="020B0604020202020204" pitchFamily="34" charset="0"/>
              </a:rPr>
              <a:t> v </a:t>
            </a:r>
            <a:r>
              <a:rPr lang="cs-CZ" sz="3600" dirty="0" err="1">
                <a:solidFill>
                  <a:srgbClr val="000000"/>
                </a:solidFill>
                <a:latin typeface="Arial" panose="020B0604020202020204" pitchFamily="34" charset="0"/>
                <a:cs typeface="Arial" panose="020B0604020202020204" pitchFamily="34" charset="0"/>
              </a:rPr>
              <a:t>Opave</a:t>
            </a:r>
            <a:r>
              <a:rPr lang="cs-CZ" sz="3600" dirty="0">
                <a:solidFill>
                  <a:srgbClr val="000000"/>
                </a:solidFill>
                <a:latin typeface="Arial" panose="020B0604020202020204" pitchFamily="34" charset="0"/>
                <a:cs typeface="Arial" panose="020B0604020202020204" pitchFamily="34" charset="0"/>
              </a:rPr>
              <a:t> (FPF, </a:t>
            </a:r>
            <a:r>
              <a:rPr lang="cs-CZ" sz="3600" dirty="0" err="1">
                <a:solidFill>
                  <a:srgbClr val="000000"/>
                </a:solidFill>
                <a:latin typeface="Arial" panose="020B0604020202020204" pitchFamily="34" charset="0"/>
                <a:cs typeface="Arial" panose="020B0604020202020204" pitchFamily="34" charset="0"/>
              </a:rPr>
              <a:t>Oddelenie</a:t>
            </a:r>
            <a:r>
              <a:rPr lang="cs-CZ" sz="3600" dirty="0">
                <a:solidFill>
                  <a:srgbClr val="000000"/>
                </a:solidFill>
                <a:latin typeface="Arial" panose="020B0604020202020204" pitchFamily="34" charset="0"/>
                <a:cs typeface="Arial" panose="020B0604020202020204" pitchFamily="34" charset="0"/>
              </a:rPr>
              <a:t> </a:t>
            </a:r>
            <a:r>
              <a:rPr lang="cs-CZ" sz="3600" dirty="0" err="1">
                <a:solidFill>
                  <a:srgbClr val="000000"/>
                </a:solidFill>
                <a:latin typeface="Arial" panose="020B0604020202020204" pitchFamily="34" charset="0"/>
                <a:cs typeface="Arial" panose="020B0604020202020204" pitchFamily="34" charset="0"/>
              </a:rPr>
              <a:t>knihovníctva</a:t>
            </a:r>
            <a:r>
              <a:rPr lang="cs-CZ" sz="3600" dirty="0">
                <a:solidFill>
                  <a:srgbClr val="000000"/>
                </a:solidFill>
                <a:latin typeface="Arial" panose="020B0604020202020204" pitchFamily="34" charset="0"/>
                <a:cs typeface="Arial" panose="020B0604020202020204" pitchFamily="34" charset="0"/>
              </a:rPr>
              <a:t>)</a:t>
            </a:r>
          </a:p>
          <a:p>
            <a:pPr marL="514350" indent="-514350">
              <a:spcBef>
                <a:spcPts val="2800"/>
              </a:spcBef>
              <a:spcAft>
                <a:spcPts val="800"/>
              </a:spcAft>
              <a:buFont typeface="+mj-lt"/>
              <a:buAutoNum type="arabicPeriod"/>
            </a:pPr>
            <a:r>
              <a:rPr lang="cs-CZ" sz="3600" dirty="0" err="1">
                <a:solidFill>
                  <a:srgbClr val="000000"/>
                </a:solidFill>
                <a:latin typeface="Arial" panose="020B0604020202020204" pitchFamily="34" charset="0"/>
                <a:cs typeface="Arial" panose="020B0604020202020204" pitchFamily="34" charset="0"/>
              </a:rPr>
              <a:t>Prezentovať</a:t>
            </a:r>
            <a:r>
              <a:rPr lang="cs-CZ" sz="3600" dirty="0">
                <a:solidFill>
                  <a:srgbClr val="000000"/>
                </a:solidFill>
                <a:latin typeface="Arial" panose="020B0604020202020204" pitchFamily="34" charset="0"/>
                <a:cs typeface="Arial" panose="020B0604020202020204" pitchFamily="34" charset="0"/>
              </a:rPr>
              <a:t> výsledky </a:t>
            </a:r>
            <a:r>
              <a:rPr lang="cs-CZ" sz="3600" dirty="0" err="1">
                <a:solidFill>
                  <a:srgbClr val="000000"/>
                </a:solidFill>
                <a:latin typeface="Arial" panose="020B0604020202020204" pitchFamily="34" charset="0"/>
                <a:cs typeface="Arial" panose="020B0604020202020204" pitchFamily="34" charset="0"/>
              </a:rPr>
              <a:t>experimentov</a:t>
            </a:r>
            <a:r>
              <a:rPr lang="cs-CZ" sz="3600" dirty="0">
                <a:solidFill>
                  <a:srgbClr val="000000"/>
                </a:solidFill>
                <a:latin typeface="Arial" panose="020B0604020202020204" pitchFamily="34" charset="0"/>
                <a:cs typeface="Arial" panose="020B0604020202020204" pitchFamily="34" charset="0"/>
              </a:rPr>
              <a:t> </a:t>
            </a:r>
            <a:r>
              <a:rPr lang="cs-CZ" sz="3600" dirty="0" err="1">
                <a:solidFill>
                  <a:srgbClr val="000000"/>
                </a:solidFill>
                <a:latin typeface="Arial" panose="020B0604020202020204" pitchFamily="34" charset="0"/>
                <a:cs typeface="Arial" panose="020B0604020202020204" pitchFamily="34" charset="0"/>
              </a:rPr>
              <a:t>študentov</a:t>
            </a:r>
            <a:endParaRPr lang="cs-CZ" sz="3600" dirty="0">
              <a:solidFill>
                <a:srgbClr val="000000"/>
              </a:solidFill>
              <a:latin typeface="Arial" panose="020B0604020202020204" pitchFamily="34" charset="0"/>
              <a:cs typeface="Arial" panose="020B0604020202020204" pitchFamily="34" charset="0"/>
            </a:endParaRPr>
          </a:p>
          <a:p>
            <a:pPr marL="0" indent="0">
              <a:buNone/>
            </a:pPr>
            <a:endParaRPr lang="cs-CZ" sz="2800" dirty="0"/>
          </a:p>
          <a:p>
            <a:pPr marL="0" indent="0">
              <a:buNone/>
            </a:pPr>
            <a:r>
              <a:rPr lang="cs-CZ" sz="2800" dirty="0"/>
              <a:t>	</a:t>
            </a:r>
          </a:p>
          <a:p>
            <a:pPr marL="0" indent="0">
              <a:buNone/>
            </a:pPr>
            <a:endParaRPr lang="cs-CZ" sz="2800" dirty="0"/>
          </a:p>
          <a:p>
            <a:pPr marL="0" indent="0">
              <a:buNone/>
            </a:pPr>
            <a:endParaRPr lang="cs-CZ" sz="2800" dirty="0"/>
          </a:p>
        </p:txBody>
      </p:sp>
    </p:spTree>
    <p:extLst>
      <p:ext uri="{BB962C8B-B14F-4D97-AF65-F5344CB8AC3E}">
        <p14:creationId xmlns:p14="http://schemas.microsoft.com/office/powerpoint/2010/main" val="7568678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en-US" dirty="0"/>
              <a:t>Model Agreg-8</a:t>
            </a:r>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6000"/>
            <a:ext cx="6317097" cy="4154557"/>
          </a:xfrm>
        </p:spPr>
        <p:txBody>
          <a:bodyPr vert="horz" lIns="91440" tIns="45720" rIns="91440" bIns="45720" rtlCol="0">
            <a:normAutofit/>
          </a:bodyPr>
          <a:lstStyle/>
          <a:p>
            <a:r>
              <a:rPr lang="cs-CZ" sz="2800" dirty="0"/>
              <a:t>Společné rysy dokumentů</a:t>
            </a:r>
          </a:p>
          <a:p>
            <a:pPr lvl="1"/>
            <a:r>
              <a:rPr lang="cs-CZ" sz="2800"/>
              <a:t>Století 18.-19. </a:t>
            </a:r>
            <a:r>
              <a:rPr lang="cs-CZ" sz="2800" dirty="0"/>
              <a:t>století</a:t>
            </a:r>
          </a:p>
          <a:p>
            <a:pPr lvl="1"/>
            <a:r>
              <a:rPr lang="cs-CZ" sz="2800" dirty="0"/>
              <a:t>Tematika modliteb a katolických písní</a:t>
            </a:r>
          </a:p>
          <a:p>
            <a:pPr lvl="1"/>
            <a:r>
              <a:rPr lang="cs-CZ" sz="2800" dirty="0"/>
              <a:t>Podobnost písma – cílem je postupně rozšiřovat data pro dosažení větší rozmanitosti znaků</a:t>
            </a:r>
          </a:p>
          <a:p>
            <a:pPr lvl="1"/>
            <a:r>
              <a:rPr lang="cs-CZ" sz="2800" dirty="0"/>
              <a:t>Licence </a:t>
            </a:r>
            <a:r>
              <a:rPr lang="cs-CZ" sz="2800" dirty="0" err="1"/>
              <a:t>Creative</a:t>
            </a:r>
            <a:r>
              <a:rPr lang="cs-CZ" sz="2800" dirty="0"/>
              <a:t> </a:t>
            </a:r>
            <a:r>
              <a:rPr lang="cs-CZ" sz="2800" dirty="0" err="1"/>
              <a:t>Commons</a:t>
            </a:r>
            <a:r>
              <a:rPr lang="cs-CZ" sz="2800" dirty="0"/>
              <a:t> (BY-NC-SA) </a:t>
            </a:r>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8" name="Obrázek 7" descr="Obsah obrázku text, rukopis, papír, kniha&#10;&#10;Popis byl vytvořen automaticky">
            <a:extLst>
              <a:ext uri="{FF2B5EF4-FFF2-40B4-BE49-F238E27FC236}">
                <a16:creationId xmlns:a16="http://schemas.microsoft.com/office/drawing/2014/main" id="{6406A195-2608-B3FD-1091-C458F2A636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10000"/>
                    </a14:imgEffect>
                  </a14:imgLayer>
                </a14:imgProps>
              </a:ext>
            </a:extLst>
          </a:blip>
          <a:srcRect l="13848" t="12963" r="23322" b="14444"/>
          <a:stretch/>
        </p:blipFill>
        <p:spPr>
          <a:xfrm>
            <a:off x="7612261" y="0"/>
            <a:ext cx="4579739" cy="6858000"/>
          </a:xfrm>
          <a:prstGeom prst="rect">
            <a:avLst/>
          </a:prstGeom>
        </p:spPr>
      </p:pic>
    </p:spTree>
    <p:extLst>
      <p:ext uri="{BB962C8B-B14F-4D97-AF65-F5344CB8AC3E}">
        <p14:creationId xmlns:p14="http://schemas.microsoft.com/office/powerpoint/2010/main" val="10050854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en-US"/>
              <a:t>Model Agreg-8</a:t>
            </a:r>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6000"/>
            <a:ext cx="6317097" cy="3581400"/>
          </a:xfrm>
        </p:spPr>
        <p:txBody>
          <a:bodyPr vert="horz" lIns="91440" tIns="45720" rIns="91440" bIns="45720" rtlCol="0">
            <a:normAutofit/>
          </a:bodyPr>
          <a:lstStyle/>
          <a:p>
            <a:r>
              <a:rPr lang="cs-CZ" sz="2800" dirty="0"/>
              <a:t>HTR model kombinující 5 rukopisných dokumentů</a:t>
            </a:r>
          </a:p>
          <a:p>
            <a:pPr lvl="1"/>
            <a:r>
              <a:rPr lang="cs-CZ" sz="2800" dirty="0"/>
              <a:t>Česká modlitební kniha</a:t>
            </a:r>
          </a:p>
          <a:p>
            <a:pPr lvl="1"/>
            <a:r>
              <a:rPr lang="cs-CZ" sz="2800" dirty="0"/>
              <a:t>Cesta </a:t>
            </a:r>
            <a:r>
              <a:rPr lang="cs-CZ" sz="2800" dirty="0" err="1"/>
              <a:t>Svatocellenská</a:t>
            </a:r>
            <a:endParaRPr lang="cs-CZ" sz="2800" dirty="0"/>
          </a:p>
          <a:p>
            <a:pPr lvl="1"/>
            <a:r>
              <a:rPr lang="cs-CZ" sz="2800" dirty="0"/>
              <a:t>Radostná cesta</a:t>
            </a:r>
          </a:p>
          <a:p>
            <a:pPr lvl="1"/>
            <a:r>
              <a:rPr lang="cs-CZ" sz="2800" dirty="0"/>
              <a:t>Modlitby, písně a litanie</a:t>
            </a:r>
          </a:p>
          <a:p>
            <a:pPr lvl="1"/>
            <a:r>
              <a:rPr lang="cs-CZ" sz="2800" dirty="0"/>
              <a:t>Modlitební knížka</a:t>
            </a:r>
            <a:endParaRPr lang="en-US" sz="2800" dirty="0"/>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8" name="Obrázek 7" descr="Obsah obrázku text, rukopis, papír, kniha&#10;&#10;Popis byl vytvořen automaticky">
            <a:extLst>
              <a:ext uri="{FF2B5EF4-FFF2-40B4-BE49-F238E27FC236}">
                <a16:creationId xmlns:a16="http://schemas.microsoft.com/office/drawing/2014/main" id="{6406A195-2608-B3FD-1091-C458F2A636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10000"/>
                    </a14:imgEffect>
                  </a14:imgLayer>
                </a14:imgProps>
              </a:ext>
            </a:extLst>
          </a:blip>
          <a:srcRect l="13848" t="12963" r="23322" b="14444"/>
          <a:stretch/>
        </p:blipFill>
        <p:spPr>
          <a:xfrm>
            <a:off x="7612261" y="0"/>
            <a:ext cx="4579739" cy="6858000"/>
          </a:xfrm>
          <a:prstGeom prst="rect">
            <a:avLst/>
          </a:prstGeom>
        </p:spPr>
      </p:pic>
    </p:spTree>
    <p:extLst>
      <p:ext uri="{BB962C8B-B14F-4D97-AF65-F5344CB8AC3E}">
        <p14:creationId xmlns:p14="http://schemas.microsoft.com/office/powerpoint/2010/main" val="112725245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6317097" cy="1485900"/>
          </a:xfrm>
        </p:spPr>
        <p:txBody>
          <a:bodyPr vert="horz" lIns="91440" tIns="45720" rIns="91440" bIns="45720" rtlCol="0" anchor="t">
            <a:normAutofit/>
          </a:bodyPr>
          <a:lstStyle/>
          <a:p>
            <a:r>
              <a:rPr lang="cs-CZ" dirty="0"/>
              <a:t>1 . Česká modlitební kniha</a:t>
            </a:r>
            <a:endParaRPr lang="en-US" dirty="0"/>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5999"/>
            <a:ext cx="6317097" cy="4571625"/>
          </a:xfrm>
        </p:spPr>
        <p:txBody>
          <a:bodyPr vert="horz" lIns="91440" tIns="45720" rIns="91440" bIns="45720" rtlCol="0">
            <a:normAutofit/>
          </a:bodyPr>
          <a:lstStyle/>
          <a:p>
            <a:r>
              <a:rPr lang="cs-CZ" sz="2800" dirty="0"/>
              <a:t>Datace: 1733-1766</a:t>
            </a:r>
          </a:p>
          <a:p>
            <a:r>
              <a:rPr lang="cs-CZ" sz="2800" dirty="0"/>
              <a:t>Instituce: Muzeum </a:t>
            </a:r>
            <a:r>
              <a:rPr lang="cs-CZ" sz="2800" dirty="0" err="1"/>
              <a:t>Jindřichohradecka</a:t>
            </a:r>
            <a:endParaRPr lang="cs-CZ" sz="2800" dirty="0"/>
          </a:p>
          <a:p>
            <a:r>
              <a:rPr lang="cs-CZ" sz="2800" dirty="0"/>
              <a:t>Signatura	: RK 071</a:t>
            </a:r>
          </a:p>
          <a:p>
            <a:r>
              <a:rPr lang="cs-CZ" sz="2800" dirty="0"/>
              <a:t>Rozměry: 14 cm x 10,5 cm</a:t>
            </a:r>
          </a:p>
          <a:p>
            <a:r>
              <a:rPr lang="cs-CZ" sz="2800" b="1" dirty="0"/>
              <a:t>Problematika zasahování do sousedících řádků</a:t>
            </a:r>
            <a:endParaRPr lang="en-US" sz="2800" b="1" dirty="0"/>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8" name="Obrázek 7">
            <a:extLst>
              <a:ext uri="{FF2B5EF4-FFF2-40B4-BE49-F238E27FC236}">
                <a16:creationId xmlns:a16="http://schemas.microsoft.com/office/drawing/2014/main" id="{6406A195-2608-B3FD-1091-C458F2A636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10000"/>
                    </a14:imgEffect>
                  </a14:imgLayer>
                </a14:imgProps>
              </a:ext>
            </a:extLst>
          </a:blip>
          <a:srcRect l="16094" t="8730" r="15584" b="14274"/>
          <a:stretch/>
        </p:blipFill>
        <p:spPr>
          <a:xfrm>
            <a:off x="7612261" y="-375"/>
            <a:ext cx="4579739" cy="6858000"/>
          </a:xfrm>
          <a:prstGeom prst="rect">
            <a:avLst/>
          </a:prstGeom>
        </p:spPr>
      </p:pic>
    </p:spTree>
    <p:extLst>
      <p:ext uri="{BB962C8B-B14F-4D97-AF65-F5344CB8AC3E}">
        <p14:creationId xmlns:p14="http://schemas.microsoft.com/office/powerpoint/2010/main" val="39478294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6317097" cy="1485900"/>
          </a:xfrm>
        </p:spPr>
        <p:txBody>
          <a:bodyPr vert="horz" lIns="91440" tIns="45720" rIns="91440" bIns="45720" rtlCol="0" anchor="t">
            <a:normAutofit/>
          </a:bodyPr>
          <a:lstStyle/>
          <a:p>
            <a:r>
              <a:rPr lang="cs-CZ" dirty="0"/>
              <a:t>1 . Česká modlitební kniha</a:t>
            </a:r>
            <a:endParaRPr lang="en-US" dirty="0"/>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5999"/>
            <a:ext cx="6317097" cy="4571625"/>
          </a:xfrm>
        </p:spPr>
        <p:txBody>
          <a:bodyPr vert="horz" lIns="91440" tIns="45720" rIns="91440" bIns="45720" rtlCol="0">
            <a:normAutofit/>
          </a:bodyPr>
          <a:lstStyle/>
          <a:p>
            <a:r>
              <a:rPr lang="cs-CZ" sz="2800" dirty="0"/>
              <a:t>Datace: 1733-1766</a:t>
            </a:r>
          </a:p>
          <a:p>
            <a:r>
              <a:rPr lang="cs-CZ" sz="2800" dirty="0"/>
              <a:t>Instituce: Muzeum </a:t>
            </a:r>
            <a:r>
              <a:rPr lang="cs-CZ" sz="2800" dirty="0" err="1"/>
              <a:t>Jindřichohradecka</a:t>
            </a:r>
            <a:endParaRPr lang="cs-CZ" sz="2800" dirty="0"/>
          </a:p>
          <a:p>
            <a:r>
              <a:rPr lang="cs-CZ" sz="2800" dirty="0"/>
              <a:t>Signatura	: RK 071</a:t>
            </a:r>
          </a:p>
          <a:p>
            <a:r>
              <a:rPr lang="cs-CZ" sz="2800" dirty="0"/>
              <a:t>Rozměry: 14 cm x 10,5 cm</a:t>
            </a:r>
          </a:p>
          <a:p>
            <a:r>
              <a:rPr lang="cs-CZ" sz="2800" dirty="0"/>
              <a:t>Problematika zasahování do sousedících řádků</a:t>
            </a:r>
            <a:endParaRPr lang="en-US" sz="2800" dirty="0"/>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8" name="Obrázek 7">
            <a:extLst>
              <a:ext uri="{FF2B5EF4-FFF2-40B4-BE49-F238E27FC236}">
                <a16:creationId xmlns:a16="http://schemas.microsoft.com/office/drawing/2014/main" id="{6406A195-2608-B3FD-1091-C458F2A636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10000"/>
                    </a14:imgEffect>
                  </a14:imgLayer>
                </a14:imgProps>
              </a:ext>
            </a:extLst>
          </a:blip>
          <a:srcRect l="16094" t="8730" r="15584" b="14274"/>
          <a:stretch/>
        </p:blipFill>
        <p:spPr>
          <a:xfrm>
            <a:off x="7612261" y="-375"/>
            <a:ext cx="4579739" cy="6858000"/>
          </a:xfrm>
          <a:prstGeom prst="rect">
            <a:avLst/>
          </a:prstGeom>
        </p:spPr>
      </p:pic>
      <p:sp>
        <p:nvSpPr>
          <p:cNvPr id="6" name="Rectangle 5">
            <a:extLst>
              <a:ext uri="{FF2B5EF4-FFF2-40B4-BE49-F238E27FC236}">
                <a16:creationId xmlns:a16="http://schemas.microsoft.com/office/drawing/2014/main" id="{E832E744-F85A-45E4-8834-F264285C1853}"/>
              </a:ext>
            </a:extLst>
          </p:cNvPr>
          <p:cNvSpPr/>
          <p:nvPr/>
        </p:nvSpPr>
        <p:spPr>
          <a:xfrm>
            <a:off x="0" y="-752"/>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dirty="0"/>
          </a:p>
        </p:txBody>
      </p:sp>
      <p:pic>
        <p:nvPicPr>
          <p:cNvPr id="9" name="Obrázek 8" descr="Obsah obrázku rukopis, text, kniha, kaligrafie&#10;&#10;Popis byl vytvořen automaticky">
            <a:extLst>
              <a:ext uri="{FF2B5EF4-FFF2-40B4-BE49-F238E27FC236}">
                <a16:creationId xmlns:a16="http://schemas.microsoft.com/office/drawing/2014/main" id="{A9B582FE-6060-8716-2AD4-60BB266F3DF9}"/>
              </a:ext>
            </a:extLst>
          </p:cNvPr>
          <p:cNvPicPr>
            <a:picLocks noChangeAspect="1"/>
          </p:cNvPicPr>
          <p:nvPr/>
        </p:nvPicPr>
        <p:blipFill>
          <a:blip r:embed="rId5"/>
          <a:srcRect l="11341" t="14445" r="14920" b="47962"/>
          <a:stretch/>
        </p:blipFill>
        <p:spPr>
          <a:xfrm>
            <a:off x="1986148" y="772200"/>
            <a:ext cx="8219704" cy="5400000"/>
          </a:xfrm>
          <a:prstGeom prst="rect">
            <a:avLst/>
          </a:prstGeom>
        </p:spPr>
      </p:pic>
    </p:spTree>
    <p:extLst>
      <p:ext uri="{BB962C8B-B14F-4D97-AF65-F5344CB8AC3E}">
        <p14:creationId xmlns:p14="http://schemas.microsoft.com/office/powerpoint/2010/main" val="16353798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cs-CZ" dirty="0"/>
              <a:t>2 . Cesta </a:t>
            </a:r>
            <a:r>
              <a:rPr lang="cs-CZ" dirty="0" err="1"/>
              <a:t>Svatocellenská</a:t>
            </a:r>
            <a:endParaRPr lang="en-US" dirty="0"/>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6000"/>
            <a:ext cx="6317097" cy="4572000"/>
          </a:xfrm>
        </p:spPr>
        <p:txBody>
          <a:bodyPr vert="horz" lIns="91440" tIns="45720" rIns="91440" bIns="45720" rtlCol="0">
            <a:normAutofit/>
          </a:bodyPr>
          <a:lstStyle/>
          <a:p>
            <a:r>
              <a:rPr lang="en-US" sz="2800" dirty="0" err="1"/>
              <a:t>Datace</a:t>
            </a:r>
            <a:r>
              <a:rPr lang="cs-CZ" sz="2800" dirty="0"/>
              <a:t>: </a:t>
            </a:r>
            <a:r>
              <a:rPr lang="en-US" sz="2800" dirty="0"/>
              <a:t>1733-1766</a:t>
            </a:r>
          </a:p>
          <a:p>
            <a:r>
              <a:rPr lang="en-US" sz="2800" dirty="0" err="1"/>
              <a:t>Instituce</a:t>
            </a:r>
            <a:r>
              <a:rPr lang="cs-CZ" sz="2800" dirty="0"/>
              <a:t>: </a:t>
            </a:r>
            <a:r>
              <a:rPr lang="en-US" sz="2800" dirty="0" err="1"/>
              <a:t>Muzeum</a:t>
            </a:r>
            <a:r>
              <a:rPr lang="en-US" sz="2800" dirty="0"/>
              <a:t> </a:t>
            </a:r>
            <a:r>
              <a:rPr lang="en-US" sz="2800" dirty="0" err="1"/>
              <a:t>Jindřichohradecka</a:t>
            </a:r>
            <a:endParaRPr lang="en-US" sz="2800" dirty="0"/>
          </a:p>
          <a:p>
            <a:r>
              <a:rPr lang="en-US" sz="2800" dirty="0"/>
              <a:t>Signatura	</a:t>
            </a:r>
            <a:r>
              <a:rPr lang="cs-CZ" sz="2800" dirty="0"/>
              <a:t>: </a:t>
            </a:r>
            <a:r>
              <a:rPr lang="en-US" sz="2800" dirty="0"/>
              <a:t>RK 037</a:t>
            </a:r>
            <a:endParaRPr lang="cs-CZ" sz="2800" dirty="0"/>
          </a:p>
          <a:p>
            <a:r>
              <a:rPr lang="en-US" sz="2800" dirty="0" err="1"/>
              <a:t>Rozměry</a:t>
            </a:r>
            <a:r>
              <a:rPr lang="en-US" sz="2800" dirty="0"/>
              <a:t> </a:t>
            </a:r>
            <a:r>
              <a:rPr lang="cs-CZ" sz="2800" dirty="0"/>
              <a:t>: </a:t>
            </a:r>
            <a:r>
              <a:rPr lang="en-US" sz="2800" dirty="0"/>
              <a:t>18 cm x 11,5 cm</a:t>
            </a:r>
            <a:endParaRPr lang="cs-CZ" sz="2800" dirty="0"/>
          </a:p>
          <a:p>
            <a:r>
              <a:rPr lang="cs-CZ" sz="2800" b="1" dirty="0"/>
              <a:t>Problematika podobnosti i/y </a:t>
            </a:r>
          </a:p>
          <a:p>
            <a:r>
              <a:rPr lang="cs-CZ" sz="2800" b="1" dirty="0"/>
              <a:t>Používání obrovských iniciál (</a:t>
            </a:r>
            <a:r>
              <a:rPr lang="cs-CZ" sz="2800" b="1" dirty="0" err="1"/>
              <a:t>segm</a:t>
            </a:r>
            <a:r>
              <a:rPr lang="cs-CZ" sz="2800" b="1" dirty="0"/>
              <a:t>.)</a:t>
            </a:r>
          </a:p>
          <a:p>
            <a:endParaRPr lang="cs-CZ" sz="2800" dirty="0"/>
          </a:p>
          <a:p>
            <a:endParaRPr lang="en-US" sz="2800" dirty="0"/>
          </a:p>
          <a:p>
            <a:endParaRPr lang="en-US" sz="2800" dirty="0"/>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8" name="Obrázek 7">
            <a:extLst>
              <a:ext uri="{FF2B5EF4-FFF2-40B4-BE49-F238E27FC236}">
                <a16:creationId xmlns:a16="http://schemas.microsoft.com/office/drawing/2014/main" id="{6406A195-2608-B3FD-1091-C458F2A636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colorTemperature colorTemp="7200"/>
                    </a14:imgEffect>
                    <a14:imgEffect>
                      <a14:brightnessContrast contrast="-10000"/>
                    </a14:imgEffect>
                  </a14:imgLayer>
                </a14:imgProps>
              </a:ext>
            </a:extLst>
          </a:blip>
          <a:srcRect l="13540" t="16146" r="16347" b="13851"/>
          <a:stretch/>
        </p:blipFill>
        <p:spPr>
          <a:xfrm>
            <a:off x="7612261" y="0"/>
            <a:ext cx="4585598" cy="6858000"/>
          </a:xfrm>
          <a:prstGeom prst="rect">
            <a:avLst/>
          </a:prstGeom>
        </p:spPr>
      </p:pic>
    </p:spTree>
    <p:extLst>
      <p:ext uri="{BB962C8B-B14F-4D97-AF65-F5344CB8AC3E}">
        <p14:creationId xmlns:p14="http://schemas.microsoft.com/office/powerpoint/2010/main" val="5579790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cs-CZ" dirty="0"/>
              <a:t>2 . Cesta </a:t>
            </a:r>
            <a:r>
              <a:rPr lang="cs-CZ" dirty="0" err="1"/>
              <a:t>Svatocellenská</a:t>
            </a:r>
            <a:endParaRPr lang="en-US" dirty="0"/>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6000"/>
            <a:ext cx="6317097" cy="4572000"/>
          </a:xfrm>
        </p:spPr>
        <p:txBody>
          <a:bodyPr vert="horz" lIns="91440" tIns="45720" rIns="91440" bIns="45720" rtlCol="0">
            <a:normAutofit/>
          </a:bodyPr>
          <a:lstStyle/>
          <a:p>
            <a:r>
              <a:rPr lang="en-US" sz="2800" dirty="0" err="1"/>
              <a:t>Datace</a:t>
            </a:r>
            <a:r>
              <a:rPr lang="cs-CZ" sz="2800" dirty="0"/>
              <a:t>: </a:t>
            </a:r>
            <a:r>
              <a:rPr lang="en-US" sz="2800" dirty="0"/>
              <a:t>1733-1766</a:t>
            </a:r>
          </a:p>
          <a:p>
            <a:r>
              <a:rPr lang="en-US" sz="2800" dirty="0" err="1"/>
              <a:t>Instituce</a:t>
            </a:r>
            <a:r>
              <a:rPr lang="cs-CZ" sz="2800" dirty="0"/>
              <a:t>: </a:t>
            </a:r>
            <a:r>
              <a:rPr lang="en-US" sz="2800" dirty="0" err="1"/>
              <a:t>Muzeum</a:t>
            </a:r>
            <a:r>
              <a:rPr lang="en-US" sz="2800" dirty="0"/>
              <a:t> </a:t>
            </a:r>
            <a:r>
              <a:rPr lang="en-US" sz="2800" dirty="0" err="1"/>
              <a:t>Jindřichohradecka</a:t>
            </a:r>
            <a:endParaRPr lang="en-US" sz="2800" dirty="0"/>
          </a:p>
          <a:p>
            <a:r>
              <a:rPr lang="en-US" sz="2800" dirty="0"/>
              <a:t>Signatura	</a:t>
            </a:r>
            <a:r>
              <a:rPr lang="cs-CZ" sz="2800" dirty="0"/>
              <a:t>: </a:t>
            </a:r>
            <a:r>
              <a:rPr lang="en-US" sz="2800" dirty="0"/>
              <a:t>RK 037</a:t>
            </a:r>
            <a:endParaRPr lang="cs-CZ" sz="2800" dirty="0"/>
          </a:p>
          <a:p>
            <a:r>
              <a:rPr lang="en-US" sz="2800" dirty="0" err="1"/>
              <a:t>Rozměry</a:t>
            </a:r>
            <a:r>
              <a:rPr lang="en-US" sz="2800" dirty="0"/>
              <a:t> </a:t>
            </a:r>
            <a:r>
              <a:rPr lang="cs-CZ" sz="2800" dirty="0"/>
              <a:t>: </a:t>
            </a:r>
            <a:r>
              <a:rPr lang="en-US" sz="2800" dirty="0"/>
              <a:t>18 cm x 11,5 cm</a:t>
            </a:r>
            <a:endParaRPr lang="cs-CZ" sz="2800" dirty="0"/>
          </a:p>
          <a:p>
            <a:r>
              <a:rPr lang="cs-CZ" sz="2800" dirty="0"/>
              <a:t>Problematika podobnosti i/y </a:t>
            </a:r>
          </a:p>
          <a:p>
            <a:r>
              <a:rPr lang="cs-CZ" sz="2800" dirty="0"/>
              <a:t>Používání obrovských iniciál (</a:t>
            </a:r>
            <a:r>
              <a:rPr lang="cs-CZ" sz="2800" dirty="0" err="1"/>
              <a:t>segm</a:t>
            </a:r>
            <a:r>
              <a:rPr lang="cs-CZ" sz="2800" dirty="0"/>
              <a:t>.)</a:t>
            </a:r>
          </a:p>
          <a:p>
            <a:endParaRPr lang="cs-CZ" sz="2800" dirty="0"/>
          </a:p>
          <a:p>
            <a:endParaRPr lang="en-US" sz="2800" dirty="0"/>
          </a:p>
          <a:p>
            <a:endParaRPr lang="en-US" sz="2800" dirty="0"/>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8" name="Obrázek 7">
            <a:extLst>
              <a:ext uri="{FF2B5EF4-FFF2-40B4-BE49-F238E27FC236}">
                <a16:creationId xmlns:a16="http://schemas.microsoft.com/office/drawing/2014/main" id="{6406A195-2608-B3FD-1091-C458F2A636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colorTemperature colorTemp="7200"/>
                    </a14:imgEffect>
                    <a14:imgEffect>
                      <a14:brightnessContrast contrast="-10000"/>
                    </a14:imgEffect>
                  </a14:imgLayer>
                </a14:imgProps>
              </a:ext>
            </a:extLst>
          </a:blip>
          <a:srcRect l="13540" t="16146" r="16347" b="13851"/>
          <a:stretch/>
        </p:blipFill>
        <p:spPr>
          <a:xfrm>
            <a:off x="7612261" y="0"/>
            <a:ext cx="4585598" cy="6858000"/>
          </a:xfrm>
          <a:prstGeom prst="rect">
            <a:avLst/>
          </a:prstGeom>
        </p:spPr>
      </p:pic>
      <p:sp>
        <p:nvSpPr>
          <p:cNvPr id="3" name="Rectangle 5">
            <a:extLst>
              <a:ext uri="{FF2B5EF4-FFF2-40B4-BE49-F238E27FC236}">
                <a16:creationId xmlns:a16="http://schemas.microsoft.com/office/drawing/2014/main" id="{502FED99-D236-909A-212B-3877461C46B6}"/>
              </a:ext>
            </a:extLst>
          </p:cNvPr>
          <p:cNvSpPr/>
          <p:nvPr/>
        </p:nvSpPr>
        <p:spPr>
          <a:xfrm>
            <a:off x="0" y="-752"/>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dirty="0"/>
          </a:p>
        </p:txBody>
      </p:sp>
      <p:pic>
        <p:nvPicPr>
          <p:cNvPr id="6" name="Obrázek 5" descr="Obsah obrázku text, rukopis, kaligrafie, látka&#10;&#10;Popis byl vytvořen automaticky">
            <a:extLst>
              <a:ext uri="{FF2B5EF4-FFF2-40B4-BE49-F238E27FC236}">
                <a16:creationId xmlns:a16="http://schemas.microsoft.com/office/drawing/2014/main" id="{1BD3775A-87B0-A90D-3A95-7733D72DC30B}"/>
              </a:ext>
            </a:extLst>
          </p:cNvPr>
          <p:cNvPicPr>
            <a:picLocks noChangeAspect="1"/>
          </p:cNvPicPr>
          <p:nvPr/>
        </p:nvPicPr>
        <p:blipFill>
          <a:blip r:embed="rId5"/>
          <a:stretch>
            <a:fillRect/>
          </a:stretch>
        </p:blipFill>
        <p:spPr>
          <a:xfrm>
            <a:off x="3722232" y="875536"/>
            <a:ext cx="4747536" cy="5106928"/>
          </a:xfrm>
          <a:prstGeom prst="rect">
            <a:avLst/>
          </a:prstGeom>
        </p:spPr>
      </p:pic>
    </p:spTree>
    <p:extLst>
      <p:ext uri="{BB962C8B-B14F-4D97-AF65-F5344CB8AC3E}">
        <p14:creationId xmlns:p14="http://schemas.microsoft.com/office/powerpoint/2010/main" val="13421204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cs-CZ" dirty="0"/>
              <a:t>2 . Cesta </a:t>
            </a:r>
            <a:r>
              <a:rPr lang="cs-CZ" dirty="0" err="1"/>
              <a:t>Svatocellenská</a:t>
            </a:r>
            <a:endParaRPr lang="en-US" dirty="0"/>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6000"/>
            <a:ext cx="6317097" cy="4572000"/>
          </a:xfrm>
        </p:spPr>
        <p:txBody>
          <a:bodyPr vert="horz" lIns="91440" tIns="45720" rIns="91440" bIns="45720" rtlCol="0">
            <a:normAutofit/>
          </a:bodyPr>
          <a:lstStyle/>
          <a:p>
            <a:r>
              <a:rPr lang="en-US" sz="2800" dirty="0" err="1"/>
              <a:t>Datace</a:t>
            </a:r>
            <a:r>
              <a:rPr lang="cs-CZ" sz="2800" dirty="0"/>
              <a:t>: </a:t>
            </a:r>
            <a:r>
              <a:rPr lang="en-US" sz="2800" dirty="0"/>
              <a:t>1733-1766</a:t>
            </a:r>
          </a:p>
          <a:p>
            <a:r>
              <a:rPr lang="en-US" sz="2800" dirty="0" err="1"/>
              <a:t>Instituce</a:t>
            </a:r>
            <a:r>
              <a:rPr lang="cs-CZ" sz="2800" dirty="0"/>
              <a:t>: </a:t>
            </a:r>
            <a:r>
              <a:rPr lang="en-US" sz="2800" dirty="0" err="1"/>
              <a:t>Muzeum</a:t>
            </a:r>
            <a:r>
              <a:rPr lang="en-US" sz="2800" dirty="0"/>
              <a:t> </a:t>
            </a:r>
            <a:r>
              <a:rPr lang="en-US" sz="2800" dirty="0" err="1"/>
              <a:t>Jindřichohradecka</a:t>
            </a:r>
            <a:endParaRPr lang="en-US" sz="2800" dirty="0"/>
          </a:p>
          <a:p>
            <a:r>
              <a:rPr lang="en-US" sz="2800" dirty="0"/>
              <a:t>Signatura	</a:t>
            </a:r>
            <a:r>
              <a:rPr lang="cs-CZ" sz="2800" dirty="0"/>
              <a:t>: </a:t>
            </a:r>
            <a:r>
              <a:rPr lang="en-US" sz="2800" dirty="0"/>
              <a:t>RK 037</a:t>
            </a:r>
            <a:endParaRPr lang="cs-CZ" sz="2800" dirty="0"/>
          </a:p>
          <a:p>
            <a:r>
              <a:rPr lang="en-US" sz="2800" dirty="0" err="1"/>
              <a:t>Rozměry</a:t>
            </a:r>
            <a:r>
              <a:rPr lang="en-US" sz="2800" dirty="0"/>
              <a:t> </a:t>
            </a:r>
            <a:r>
              <a:rPr lang="cs-CZ" sz="2800" dirty="0"/>
              <a:t>: </a:t>
            </a:r>
            <a:r>
              <a:rPr lang="en-US" sz="2800" dirty="0"/>
              <a:t>18 cm x 11,5 cm</a:t>
            </a:r>
            <a:endParaRPr lang="cs-CZ" sz="2800" dirty="0"/>
          </a:p>
          <a:p>
            <a:r>
              <a:rPr lang="cs-CZ" sz="2800" dirty="0"/>
              <a:t>Problematika podobnosti i/y </a:t>
            </a:r>
          </a:p>
          <a:p>
            <a:r>
              <a:rPr lang="cs-CZ" sz="2800" dirty="0"/>
              <a:t>Používání obrovských iniciál (</a:t>
            </a:r>
            <a:r>
              <a:rPr lang="cs-CZ" sz="2800" dirty="0" err="1"/>
              <a:t>segm</a:t>
            </a:r>
            <a:r>
              <a:rPr lang="cs-CZ" sz="2800" dirty="0"/>
              <a:t>.)</a:t>
            </a:r>
          </a:p>
          <a:p>
            <a:endParaRPr lang="cs-CZ" sz="2800" dirty="0"/>
          </a:p>
          <a:p>
            <a:endParaRPr lang="en-US" sz="2800" dirty="0"/>
          </a:p>
          <a:p>
            <a:endParaRPr lang="en-US" sz="2800" dirty="0"/>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8" name="Obrázek 7">
            <a:extLst>
              <a:ext uri="{FF2B5EF4-FFF2-40B4-BE49-F238E27FC236}">
                <a16:creationId xmlns:a16="http://schemas.microsoft.com/office/drawing/2014/main" id="{6406A195-2608-B3FD-1091-C458F2A636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colorTemperature colorTemp="7200"/>
                    </a14:imgEffect>
                    <a14:imgEffect>
                      <a14:brightnessContrast contrast="-10000"/>
                    </a14:imgEffect>
                  </a14:imgLayer>
                </a14:imgProps>
              </a:ext>
            </a:extLst>
          </a:blip>
          <a:srcRect l="13540" t="16146" r="16347" b="13851"/>
          <a:stretch/>
        </p:blipFill>
        <p:spPr>
          <a:xfrm>
            <a:off x="7612261" y="0"/>
            <a:ext cx="4585598" cy="6858000"/>
          </a:xfrm>
          <a:prstGeom prst="rect">
            <a:avLst/>
          </a:prstGeom>
        </p:spPr>
      </p:pic>
      <p:sp>
        <p:nvSpPr>
          <p:cNvPr id="3" name="Rectangle 5">
            <a:extLst>
              <a:ext uri="{FF2B5EF4-FFF2-40B4-BE49-F238E27FC236}">
                <a16:creationId xmlns:a16="http://schemas.microsoft.com/office/drawing/2014/main" id="{502FED99-D236-909A-212B-3877461C46B6}"/>
              </a:ext>
            </a:extLst>
          </p:cNvPr>
          <p:cNvSpPr/>
          <p:nvPr/>
        </p:nvSpPr>
        <p:spPr>
          <a:xfrm>
            <a:off x="0" y="-752"/>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dirty="0"/>
          </a:p>
        </p:txBody>
      </p:sp>
      <p:pic>
        <p:nvPicPr>
          <p:cNvPr id="6" name="Obrázek 5" descr="Obsah obrázku text, rukopis, kaligrafie, látka&#10;&#10;Popis byl vytvořen automaticky">
            <a:extLst>
              <a:ext uri="{FF2B5EF4-FFF2-40B4-BE49-F238E27FC236}">
                <a16:creationId xmlns:a16="http://schemas.microsoft.com/office/drawing/2014/main" id="{1BD3775A-87B0-A90D-3A95-7733D72DC30B}"/>
              </a:ext>
            </a:extLst>
          </p:cNvPr>
          <p:cNvPicPr>
            <a:picLocks noChangeAspect="1"/>
          </p:cNvPicPr>
          <p:nvPr/>
        </p:nvPicPr>
        <p:blipFill>
          <a:blip r:embed="rId5"/>
          <a:stretch>
            <a:fillRect/>
          </a:stretch>
        </p:blipFill>
        <p:spPr>
          <a:xfrm>
            <a:off x="3722232" y="875536"/>
            <a:ext cx="4747536" cy="5106928"/>
          </a:xfrm>
          <a:prstGeom prst="rect">
            <a:avLst/>
          </a:prstGeom>
        </p:spPr>
      </p:pic>
      <p:pic>
        <p:nvPicPr>
          <p:cNvPr id="7" name="Obrázek 6">
            <a:extLst>
              <a:ext uri="{FF2B5EF4-FFF2-40B4-BE49-F238E27FC236}">
                <a16:creationId xmlns:a16="http://schemas.microsoft.com/office/drawing/2014/main" id="{F06B3C53-C485-86EB-C080-DA8C986D2301}"/>
              </a:ext>
            </a:extLst>
          </p:cNvPr>
          <p:cNvPicPr>
            <a:picLocks noChangeAspect="1"/>
          </p:cNvPicPr>
          <p:nvPr/>
        </p:nvPicPr>
        <p:blipFill>
          <a:blip r:embed="rId6"/>
          <a:stretch>
            <a:fillRect/>
          </a:stretch>
        </p:blipFill>
        <p:spPr>
          <a:xfrm>
            <a:off x="2129173" y="639685"/>
            <a:ext cx="7933653" cy="5577123"/>
          </a:xfrm>
          <a:prstGeom prst="rect">
            <a:avLst/>
          </a:prstGeom>
        </p:spPr>
      </p:pic>
    </p:spTree>
    <p:extLst>
      <p:ext uri="{BB962C8B-B14F-4D97-AF65-F5344CB8AC3E}">
        <p14:creationId xmlns:p14="http://schemas.microsoft.com/office/powerpoint/2010/main" val="21957408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cs-CZ"/>
              <a:t>3. Radostná cesta</a:t>
            </a:r>
            <a:endParaRPr lang="en-US" dirty="0"/>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6000"/>
            <a:ext cx="6317097" cy="3581400"/>
          </a:xfrm>
        </p:spPr>
        <p:txBody>
          <a:bodyPr vert="horz" lIns="91440" tIns="45720" rIns="91440" bIns="45720" rtlCol="0">
            <a:normAutofit/>
          </a:bodyPr>
          <a:lstStyle/>
          <a:p>
            <a:r>
              <a:rPr lang="en-US" sz="2800" dirty="0" err="1"/>
              <a:t>Datace</a:t>
            </a:r>
            <a:r>
              <a:rPr lang="cs-CZ" sz="2800" dirty="0"/>
              <a:t>: </a:t>
            </a:r>
            <a:r>
              <a:rPr lang="en-US" sz="2800" dirty="0"/>
              <a:t>1829-1884</a:t>
            </a:r>
          </a:p>
          <a:p>
            <a:r>
              <a:rPr lang="en-US" sz="2800" dirty="0" err="1"/>
              <a:t>Instituce</a:t>
            </a:r>
            <a:r>
              <a:rPr lang="cs-CZ" sz="2800" dirty="0"/>
              <a:t>: </a:t>
            </a:r>
            <a:r>
              <a:rPr lang="en-US" sz="2800" dirty="0" err="1"/>
              <a:t>Moravské</a:t>
            </a:r>
            <a:r>
              <a:rPr lang="en-US" sz="2800" dirty="0"/>
              <a:t> </a:t>
            </a:r>
            <a:r>
              <a:rPr lang="en-US" sz="2800" dirty="0" err="1"/>
              <a:t>zemské</a:t>
            </a:r>
            <a:r>
              <a:rPr lang="en-US" sz="2800" dirty="0"/>
              <a:t> </a:t>
            </a:r>
            <a:r>
              <a:rPr lang="en-US" sz="2800" dirty="0" err="1"/>
              <a:t>muzeum</a:t>
            </a:r>
            <a:endParaRPr lang="en-US" sz="2800" dirty="0"/>
          </a:p>
          <a:p>
            <a:r>
              <a:rPr lang="en-US" sz="2800" dirty="0"/>
              <a:t>Signatura	</a:t>
            </a:r>
            <a:r>
              <a:rPr lang="cs-CZ" sz="2800" dirty="0"/>
              <a:t>: </a:t>
            </a:r>
            <a:r>
              <a:rPr lang="en-US" sz="2800" dirty="0"/>
              <a:t>ST 2272</a:t>
            </a:r>
            <a:endParaRPr lang="cs-CZ" sz="2800" dirty="0"/>
          </a:p>
          <a:p>
            <a:r>
              <a:rPr lang="en-US" sz="2800" dirty="0" err="1"/>
              <a:t>Rozměry</a:t>
            </a:r>
            <a:r>
              <a:rPr lang="cs-CZ" sz="2800" dirty="0"/>
              <a:t>: </a:t>
            </a:r>
            <a:r>
              <a:rPr lang="en-US" sz="2800" dirty="0"/>
              <a:t>19,5 cm x 16,5 cm</a:t>
            </a:r>
            <a:endParaRPr lang="cs-CZ" sz="2800" dirty="0"/>
          </a:p>
          <a:p>
            <a:r>
              <a:rPr lang="cs-CZ" sz="2800" b="1" dirty="0"/>
              <a:t>Různost při psaní diakritiky</a:t>
            </a:r>
          </a:p>
          <a:p>
            <a:endParaRPr lang="en-US" sz="2800" dirty="0"/>
          </a:p>
          <a:p>
            <a:endParaRPr lang="en-US" sz="2800" dirty="0"/>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8" name="Obrázek 7">
            <a:extLst>
              <a:ext uri="{FF2B5EF4-FFF2-40B4-BE49-F238E27FC236}">
                <a16:creationId xmlns:a16="http://schemas.microsoft.com/office/drawing/2014/main" id="{6406A195-2608-B3FD-1091-C458F2A636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colorTemperature colorTemp="6600"/>
                    </a14:imgEffect>
                    <a14:imgEffect>
                      <a14:brightnessContrast bright="-2000" contrast="-10000"/>
                    </a14:imgEffect>
                  </a14:imgLayer>
                </a14:imgProps>
              </a:ext>
            </a:extLst>
          </a:blip>
          <a:srcRect l="13172" t="5904" r="19290" b="11070"/>
          <a:stretch/>
        </p:blipFill>
        <p:spPr>
          <a:xfrm>
            <a:off x="7612261" y="0"/>
            <a:ext cx="4579740" cy="6858000"/>
          </a:xfrm>
          <a:prstGeom prst="rect">
            <a:avLst/>
          </a:prstGeom>
        </p:spPr>
      </p:pic>
    </p:spTree>
    <p:extLst>
      <p:ext uri="{BB962C8B-B14F-4D97-AF65-F5344CB8AC3E}">
        <p14:creationId xmlns:p14="http://schemas.microsoft.com/office/powerpoint/2010/main" val="37830818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cs-CZ"/>
              <a:t>3. Radostná cesta</a:t>
            </a:r>
            <a:endParaRPr lang="en-US" dirty="0"/>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6000"/>
            <a:ext cx="6317097" cy="3581400"/>
          </a:xfrm>
        </p:spPr>
        <p:txBody>
          <a:bodyPr vert="horz" lIns="91440" tIns="45720" rIns="91440" bIns="45720" rtlCol="0">
            <a:normAutofit/>
          </a:bodyPr>
          <a:lstStyle/>
          <a:p>
            <a:r>
              <a:rPr lang="en-US" sz="2800" dirty="0" err="1"/>
              <a:t>Datace</a:t>
            </a:r>
            <a:r>
              <a:rPr lang="cs-CZ" sz="2800" dirty="0"/>
              <a:t>: </a:t>
            </a:r>
            <a:r>
              <a:rPr lang="en-US" sz="2800" dirty="0"/>
              <a:t>1829-1884</a:t>
            </a:r>
          </a:p>
          <a:p>
            <a:r>
              <a:rPr lang="en-US" sz="2800" dirty="0" err="1"/>
              <a:t>Instituce</a:t>
            </a:r>
            <a:r>
              <a:rPr lang="cs-CZ" sz="2800" dirty="0"/>
              <a:t>: </a:t>
            </a:r>
            <a:r>
              <a:rPr lang="en-US" sz="2800" dirty="0" err="1"/>
              <a:t>Moravské</a:t>
            </a:r>
            <a:r>
              <a:rPr lang="en-US" sz="2800" dirty="0"/>
              <a:t> </a:t>
            </a:r>
            <a:r>
              <a:rPr lang="en-US" sz="2800" dirty="0" err="1"/>
              <a:t>zemské</a:t>
            </a:r>
            <a:r>
              <a:rPr lang="en-US" sz="2800" dirty="0"/>
              <a:t> </a:t>
            </a:r>
            <a:r>
              <a:rPr lang="en-US" sz="2800" dirty="0" err="1"/>
              <a:t>muzeum</a:t>
            </a:r>
            <a:endParaRPr lang="en-US" sz="2800" dirty="0"/>
          </a:p>
          <a:p>
            <a:r>
              <a:rPr lang="en-US" sz="2800" dirty="0"/>
              <a:t>Signatura	</a:t>
            </a:r>
            <a:r>
              <a:rPr lang="cs-CZ" sz="2800" dirty="0"/>
              <a:t>: </a:t>
            </a:r>
            <a:r>
              <a:rPr lang="en-US" sz="2800" dirty="0"/>
              <a:t>ST 2272</a:t>
            </a:r>
            <a:endParaRPr lang="cs-CZ" sz="2800" dirty="0"/>
          </a:p>
          <a:p>
            <a:r>
              <a:rPr lang="en-US" sz="2800" dirty="0" err="1"/>
              <a:t>Rozměry</a:t>
            </a:r>
            <a:r>
              <a:rPr lang="cs-CZ" sz="2800" dirty="0"/>
              <a:t>: </a:t>
            </a:r>
            <a:r>
              <a:rPr lang="en-US" sz="2800" dirty="0"/>
              <a:t>19,5 cm x 16,5 cm</a:t>
            </a:r>
            <a:endParaRPr lang="cs-CZ" sz="2800" dirty="0"/>
          </a:p>
          <a:p>
            <a:r>
              <a:rPr lang="cs-CZ" sz="2800" dirty="0"/>
              <a:t>Různost při psaní diakritiky</a:t>
            </a:r>
          </a:p>
          <a:p>
            <a:endParaRPr lang="en-US" sz="2800" dirty="0"/>
          </a:p>
          <a:p>
            <a:endParaRPr lang="en-US" sz="2800" dirty="0"/>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8" name="Obrázek 7">
            <a:extLst>
              <a:ext uri="{FF2B5EF4-FFF2-40B4-BE49-F238E27FC236}">
                <a16:creationId xmlns:a16="http://schemas.microsoft.com/office/drawing/2014/main" id="{6406A195-2608-B3FD-1091-C458F2A636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colorTemperature colorTemp="6600"/>
                    </a14:imgEffect>
                    <a14:imgEffect>
                      <a14:brightnessContrast bright="-2000" contrast="-10000"/>
                    </a14:imgEffect>
                  </a14:imgLayer>
                </a14:imgProps>
              </a:ext>
            </a:extLst>
          </a:blip>
          <a:srcRect l="13172" t="5904" r="19290" b="11070"/>
          <a:stretch/>
        </p:blipFill>
        <p:spPr>
          <a:xfrm>
            <a:off x="7612261" y="0"/>
            <a:ext cx="4579740" cy="6858000"/>
          </a:xfrm>
          <a:prstGeom prst="rect">
            <a:avLst/>
          </a:prstGeom>
        </p:spPr>
      </p:pic>
      <p:sp>
        <p:nvSpPr>
          <p:cNvPr id="3" name="Rectangle 5">
            <a:extLst>
              <a:ext uri="{FF2B5EF4-FFF2-40B4-BE49-F238E27FC236}">
                <a16:creationId xmlns:a16="http://schemas.microsoft.com/office/drawing/2014/main" id="{FDFCC3C6-58E3-9B4F-8C4C-55A934B70E3A}"/>
              </a:ext>
            </a:extLst>
          </p:cNvPr>
          <p:cNvSpPr/>
          <p:nvPr/>
        </p:nvSpPr>
        <p:spPr>
          <a:xfrm>
            <a:off x="0" y="-752"/>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dirty="0"/>
          </a:p>
        </p:txBody>
      </p:sp>
      <p:pic>
        <p:nvPicPr>
          <p:cNvPr id="6" name="Obrázek 5" descr="Obsah obrázku text, Písmo, typografie, kaligrafie&#10;&#10;Popis byl vytvořen automaticky">
            <a:extLst>
              <a:ext uri="{FF2B5EF4-FFF2-40B4-BE49-F238E27FC236}">
                <a16:creationId xmlns:a16="http://schemas.microsoft.com/office/drawing/2014/main" id="{6697BBDD-9778-736D-FA1D-4A899EAEC2FB}"/>
              </a:ext>
            </a:extLst>
          </p:cNvPr>
          <p:cNvPicPr>
            <a:picLocks noChangeAspect="1"/>
          </p:cNvPicPr>
          <p:nvPr/>
        </p:nvPicPr>
        <p:blipFill>
          <a:blip r:embed="rId5"/>
          <a:stretch>
            <a:fillRect/>
          </a:stretch>
        </p:blipFill>
        <p:spPr>
          <a:xfrm>
            <a:off x="4426696" y="1855364"/>
            <a:ext cx="2991099" cy="1111004"/>
          </a:xfrm>
          <a:prstGeom prst="rect">
            <a:avLst/>
          </a:prstGeom>
        </p:spPr>
      </p:pic>
      <p:pic>
        <p:nvPicPr>
          <p:cNvPr id="7" name="Obrázek 6" descr="Obsah obrázku text, rukopis, typografie, Písmo&#10;&#10;Popis byl vytvořen automaticky">
            <a:extLst>
              <a:ext uri="{FF2B5EF4-FFF2-40B4-BE49-F238E27FC236}">
                <a16:creationId xmlns:a16="http://schemas.microsoft.com/office/drawing/2014/main" id="{5683B412-3A62-BCF5-AB6D-632F16E93B2B}"/>
              </a:ext>
            </a:extLst>
          </p:cNvPr>
          <p:cNvPicPr>
            <a:picLocks noChangeAspect="1"/>
          </p:cNvPicPr>
          <p:nvPr/>
        </p:nvPicPr>
        <p:blipFill>
          <a:blip r:embed="rId6"/>
          <a:stretch>
            <a:fillRect/>
          </a:stretch>
        </p:blipFill>
        <p:spPr>
          <a:xfrm>
            <a:off x="3010040" y="3065910"/>
            <a:ext cx="2022327" cy="1457657"/>
          </a:xfrm>
          <a:prstGeom prst="rect">
            <a:avLst/>
          </a:prstGeom>
        </p:spPr>
      </p:pic>
      <p:pic>
        <p:nvPicPr>
          <p:cNvPr id="9" name="Obrázek 8" descr="Obsah obrázku text, rukopis, Písmo, skica&#10;&#10;Popis byl vytvořen automaticky">
            <a:extLst>
              <a:ext uri="{FF2B5EF4-FFF2-40B4-BE49-F238E27FC236}">
                <a16:creationId xmlns:a16="http://schemas.microsoft.com/office/drawing/2014/main" id="{D4C369C9-0AB1-E2F1-3006-890C894AC43B}"/>
              </a:ext>
            </a:extLst>
          </p:cNvPr>
          <p:cNvPicPr>
            <a:picLocks noChangeAspect="1"/>
          </p:cNvPicPr>
          <p:nvPr/>
        </p:nvPicPr>
        <p:blipFill>
          <a:blip r:embed="rId7"/>
          <a:stretch>
            <a:fillRect/>
          </a:stretch>
        </p:blipFill>
        <p:spPr>
          <a:xfrm>
            <a:off x="7579204" y="1825850"/>
            <a:ext cx="1883057" cy="1188019"/>
          </a:xfrm>
          <a:prstGeom prst="rect">
            <a:avLst/>
          </a:prstGeom>
        </p:spPr>
      </p:pic>
      <p:pic>
        <p:nvPicPr>
          <p:cNvPr id="11" name="Obrázek 10" descr="Obsah obrázku text, Písmo, rukopis, skica&#10;&#10;Popis byl vytvořen automaticky">
            <a:extLst>
              <a:ext uri="{FF2B5EF4-FFF2-40B4-BE49-F238E27FC236}">
                <a16:creationId xmlns:a16="http://schemas.microsoft.com/office/drawing/2014/main" id="{5B98805C-43A7-818C-BCF1-2BCFC18EA65C}"/>
              </a:ext>
            </a:extLst>
          </p:cNvPr>
          <p:cNvPicPr>
            <a:picLocks noChangeAspect="1"/>
          </p:cNvPicPr>
          <p:nvPr/>
        </p:nvPicPr>
        <p:blipFill>
          <a:blip r:embed="rId8"/>
          <a:stretch>
            <a:fillRect/>
          </a:stretch>
        </p:blipFill>
        <p:spPr>
          <a:xfrm>
            <a:off x="2689880" y="470742"/>
            <a:ext cx="1950688" cy="1201050"/>
          </a:xfrm>
          <a:prstGeom prst="rect">
            <a:avLst/>
          </a:prstGeom>
        </p:spPr>
      </p:pic>
      <p:pic>
        <p:nvPicPr>
          <p:cNvPr id="13" name="Obrázek 12" descr="Obsah obrázku text, Písmo, výšivka&#10;&#10;Popis byl vytvořen automaticky">
            <a:extLst>
              <a:ext uri="{FF2B5EF4-FFF2-40B4-BE49-F238E27FC236}">
                <a16:creationId xmlns:a16="http://schemas.microsoft.com/office/drawing/2014/main" id="{9897C6D0-9808-734B-8B8A-6B8DF0CA1A38}"/>
              </a:ext>
            </a:extLst>
          </p:cNvPr>
          <p:cNvPicPr>
            <a:picLocks noChangeAspect="1"/>
          </p:cNvPicPr>
          <p:nvPr/>
        </p:nvPicPr>
        <p:blipFill>
          <a:blip r:embed="rId9"/>
          <a:stretch>
            <a:fillRect/>
          </a:stretch>
        </p:blipFill>
        <p:spPr>
          <a:xfrm>
            <a:off x="6778597" y="473472"/>
            <a:ext cx="1883058" cy="1201050"/>
          </a:xfrm>
          <a:prstGeom prst="rect">
            <a:avLst/>
          </a:prstGeom>
        </p:spPr>
      </p:pic>
      <p:pic>
        <p:nvPicPr>
          <p:cNvPr id="15" name="Obrázek 14" descr="Obsah obrázku text, rukopis, typografie, látka&#10;&#10;Popis byl vytvořen automaticky">
            <a:extLst>
              <a:ext uri="{FF2B5EF4-FFF2-40B4-BE49-F238E27FC236}">
                <a16:creationId xmlns:a16="http://schemas.microsoft.com/office/drawing/2014/main" id="{C77556D4-675B-4621-A1EB-0ED1964BB84A}"/>
              </a:ext>
            </a:extLst>
          </p:cNvPr>
          <p:cNvPicPr>
            <a:picLocks noChangeAspect="1"/>
          </p:cNvPicPr>
          <p:nvPr/>
        </p:nvPicPr>
        <p:blipFill>
          <a:blip r:embed="rId10"/>
          <a:stretch>
            <a:fillRect/>
          </a:stretch>
        </p:blipFill>
        <p:spPr>
          <a:xfrm>
            <a:off x="4740228" y="473472"/>
            <a:ext cx="1941725" cy="1201050"/>
          </a:xfrm>
          <a:prstGeom prst="rect">
            <a:avLst/>
          </a:prstGeom>
        </p:spPr>
      </p:pic>
      <p:pic>
        <p:nvPicPr>
          <p:cNvPr id="17" name="Obrázek 16" descr="Obsah obrázku text, červ, bezobratlý, kaligrafie&#10;&#10;Popis byl vytvořen automaticky">
            <a:extLst>
              <a:ext uri="{FF2B5EF4-FFF2-40B4-BE49-F238E27FC236}">
                <a16:creationId xmlns:a16="http://schemas.microsoft.com/office/drawing/2014/main" id="{26A3EC3D-F970-F2BC-A121-D9984CB3F2A5}"/>
              </a:ext>
            </a:extLst>
          </p:cNvPr>
          <p:cNvPicPr>
            <a:picLocks noChangeAspect="1"/>
          </p:cNvPicPr>
          <p:nvPr/>
        </p:nvPicPr>
        <p:blipFill>
          <a:blip r:embed="rId11"/>
          <a:stretch>
            <a:fillRect/>
          </a:stretch>
        </p:blipFill>
        <p:spPr>
          <a:xfrm>
            <a:off x="9623670" y="1784025"/>
            <a:ext cx="1736329" cy="1226493"/>
          </a:xfrm>
          <a:prstGeom prst="rect">
            <a:avLst/>
          </a:prstGeom>
        </p:spPr>
      </p:pic>
      <p:pic>
        <p:nvPicPr>
          <p:cNvPr id="18" name="Obrázek 17" descr="Obsah obrázku text, typografie, rukopis, Písmo&#10;&#10;Popis byl vytvořen automaticky">
            <a:extLst>
              <a:ext uri="{FF2B5EF4-FFF2-40B4-BE49-F238E27FC236}">
                <a16:creationId xmlns:a16="http://schemas.microsoft.com/office/drawing/2014/main" id="{286AEB1E-F469-3768-0201-0834FC1F769D}"/>
              </a:ext>
            </a:extLst>
          </p:cNvPr>
          <p:cNvPicPr>
            <a:picLocks noChangeAspect="1"/>
          </p:cNvPicPr>
          <p:nvPr/>
        </p:nvPicPr>
        <p:blipFill>
          <a:blip r:embed="rId12"/>
          <a:stretch>
            <a:fillRect/>
          </a:stretch>
        </p:blipFill>
        <p:spPr>
          <a:xfrm>
            <a:off x="5428726" y="3122499"/>
            <a:ext cx="5058213" cy="1356134"/>
          </a:xfrm>
          <a:prstGeom prst="rect">
            <a:avLst/>
          </a:prstGeom>
        </p:spPr>
      </p:pic>
      <p:pic>
        <p:nvPicPr>
          <p:cNvPr id="19" name="Obrázek 18" descr="Obsah obrázku text, rukopis, typografie, Písmo&#10;&#10;Popis byl vytvořen automaticky">
            <a:extLst>
              <a:ext uri="{FF2B5EF4-FFF2-40B4-BE49-F238E27FC236}">
                <a16:creationId xmlns:a16="http://schemas.microsoft.com/office/drawing/2014/main" id="{6D438917-EE3B-E17C-5224-B0A81E58037A}"/>
              </a:ext>
            </a:extLst>
          </p:cNvPr>
          <p:cNvPicPr>
            <a:picLocks noChangeAspect="1"/>
          </p:cNvPicPr>
          <p:nvPr/>
        </p:nvPicPr>
        <p:blipFill>
          <a:blip r:embed="rId13"/>
          <a:stretch>
            <a:fillRect/>
          </a:stretch>
        </p:blipFill>
        <p:spPr>
          <a:xfrm>
            <a:off x="2665195" y="4711823"/>
            <a:ext cx="3365798" cy="1245605"/>
          </a:xfrm>
          <a:prstGeom prst="rect">
            <a:avLst/>
          </a:prstGeom>
        </p:spPr>
      </p:pic>
      <p:pic>
        <p:nvPicPr>
          <p:cNvPr id="20" name="Obrázek 19" descr="Obsah obrázku text, snímek obrazovky&#10;&#10;Popis byl vytvořen automaticky">
            <a:extLst>
              <a:ext uri="{FF2B5EF4-FFF2-40B4-BE49-F238E27FC236}">
                <a16:creationId xmlns:a16="http://schemas.microsoft.com/office/drawing/2014/main" id="{0989E257-415F-E043-52C3-0E13CCC12C5F}"/>
              </a:ext>
            </a:extLst>
          </p:cNvPr>
          <p:cNvPicPr>
            <a:picLocks noChangeAspect="1"/>
          </p:cNvPicPr>
          <p:nvPr/>
        </p:nvPicPr>
        <p:blipFill>
          <a:blip r:embed="rId14"/>
          <a:stretch>
            <a:fillRect/>
          </a:stretch>
        </p:blipFill>
        <p:spPr>
          <a:xfrm>
            <a:off x="1506647" y="1894864"/>
            <a:ext cx="2763424" cy="1004817"/>
          </a:xfrm>
          <a:prstGeom prst="rect">
            <a:avLst/>
          </a:prstGeom>
        </p:spPr>
      </p:pic>
      <p:pic>
        <p:nvPicPr>
          <p:cNvPr id="22" name="Obrázek 21" descr="Obsah obrázku text, skica, rukopis, typografie&#10;&#10;Popis byl vytvořen automaticky">
            <a:extLst>
              <a:ext uri="{FF2B5EF4-FFF2-40B4-BE49-F238E27FC236}">
                <a16:creationId xmlns:a16="http://schemas.microsoft.com/office/drawing/2014/main" id="{BF1A7C80-5880-04E8-CDA5-E7FE5F04EA59}"/>
              </a:ext>
            </a:extLst>
          </p:cNvPr>
          <p:cNvPicPr>
            <a:picLocks noChangeAspect="1"/>
          </p:cNvPicPr>
          <p:nvPr/>
        </p:nvPicPr>
        <p:blipFill>
          <a:blip r:embed="rId15"/>
          <a:stretch>
            <a:fillRect/>
          </a:stretch>
        </p:blipFill>
        <p:spPr>
          <a:xfrm>
            <a:off x="6469675" y="4632161"/>
            <a:ext cx="2496525" cy="1330695"/>
          </a:xfrm>
          <a:prstGeom prst="rect">
            <a:avLst/>
          </a:prstGeom>
        </p:spPr>
      </p:pic>
    </p:spTree>
    <p:extLst>
      <p:ext uri="{BB962C8B-B14F-4D97-AF65-F5344CB8AC3E}">
        <p14:creationId xmlns:p14="http://schemas.microsoft.com/office/powerpoint/2010/main" val="37228350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492643" y="685800"/>
            <a:ext cx="6598918" cy="1485900"/>
          </a:xfrm>
        </p:spPr>
        <p:txBody>
          <a:bodyPr vert="horz" lIns="91440" tIns="45720" rIns="91440" bIns="45720" rtlCol="0" anchor="t">
            <a:normAutofit/>
          </a:bodyPr>
          <a:lstStyle/>
          <a:p>
            <a:r>
              <a:rPr lang="cs-CZ" dirty="0"/>
              <a:t>4 . </a:t>
            </a:r>
            <a:r>
              <a:rPr lang="cs-CZ" sz="4400" dirty="0"/>
              <a:t>Modlitby, písně a litanie</a:t>
            </a:r>
            <a:endParaRPr lang="en-US" dirty="0"/>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6000"/>
            <a:ext cx="6317097" cy="3581400"/>
          </a:xfrm>
        </p:spPr>
        <p:txBody>
          <a:bodyPr vert="horz" lIns="91440" tIns="45720" rIns="91440" bIns="45720" rtlCol="0">
            <a:normAutofit/>
          </a:bodyPr>
          <a:lstStyle/>
          <a:p>
            <a:r>
              <a:rPr lang="cs-CZ" sz="2800" dirty="0"/>
              <a:t>Datace: okolo roku 1826	</a:t>
            </a:r>
          </a:p>
          <a:p>
            <a:r>
              <a:rPr lang="cs-CZ" sz="2800" dirty="0"/>
              <a:t>Instituce: Moravské zemské muzeum</a:t>
            </a:r>
          </a:p>
          <a:p>
            <a:r>
              <a:rPr lang="cs-CZ" sz="2800" dirty="0"/>
              <a:t>Signatura: ST 2193</a:t>
            </a:r>
          </a:p>
          <a:p>
            <a:r>
              <a:rPr lang="cs-CZ" sz="2800" dirty="0"/>
              <a:t>Rozměry: 22 cm x 18 cm</a:t>
            </a:r>
          </a:p>
          <a:p>
            <a:r>
              <a:rPr lang="cs-CZ" sz="2800" b="1" dirty="0"/>
              <a:t>Různé druhy písma v jednom dokumentu (</a:t>
            </a:r>
            <a:r>
              <a:rPr lang="cs-CZ" sz="2800" b="1" dirty="0" err="1"/>
              <a:t>unclear</a:t>
            </a:r>
            <a:r>
              <a:rPr lang="cs-CZ" sz="2800" b="1" dirty="0"/>
              <a:t> tag)</a:t>
            </a:r>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8" name="Obrázek 7">
            <a:extLst>
              <a:ext uri="{FF2B5EF4-FFF2-40B4-BE49-F238E27FC236}">
                <a16:creationId xmlns:a16="http://schemas.microsoft.com/office/drawing/2014/main" id="{6406A195-2608-B3FD-1091-C458F2A636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10000"/>
                    </a14:imgEffect>
                  </a14:imgLayer>
                </a14:imgProps>
              </a:ext>
            </a:extLst>
          </a:blip>
          <a:srcRect l="12273" t="13419" r="24228" b="11619"/>
          <a:stretch/>
        </p:blipFill>
        <p:spPr>
          <a:xfrm>
            <a:off x="7612261" y="0"/>
            <a:ext cx="4657787" cy="6858000"/>
          </a:xfrm>
          <a:prstGeom prst="rect">
            <a:avLst/>
          </a:prstGeom>
        </p:spPr>
      </p:pic>
    </p:spTree>
    <p:extLst>
      <p:ext uri="{BB962C8B-B14F-4D97-AF65-F5344CB8AC3E}">
        <p14:creationId xmlns:p14="http://schemas.microsoft.com/office/powerpoint/2010/main" val="24627573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5DA041-C1B3-98F6-3155-CFB4BF22FEB7}"/>
              </a:ext>
            </a:extLst>
          </p:cNvPr>
          <p:cNvSpPr>
            <a:spLocks noGrp="1"/>
          </p:cNvSpPr>
          <p:nvPr>
            <p:ph type="title"/>
          </p:nvPr>
        </p:nvSpPr>
        <p:spPr>
          <a:xfrm>
            <a:off x="1371600" y="560540"/>
            <a:ext cx="9601200" cy="730876"/>
          </a:xfrm>
        </p:spPr>
        <p:txBody>
          <a:bodyPr>
            <a:noAutofit/>
          </a:bodyPr>
          <a:lstStyle/>
          <a:p>
            <a:r>
              <a:rPr lang="sk-SK" dirty="0"/>
              <a:t>Prečo modely?</a:t>
            </a:r>
            <a:br>
              <a:rPr lang="cs-CZ" dirty="0"/>
            </a:br>
            <a:endParaRPr lang="cs-CZ" dirty="0">
              <a:latin typeface="Candara" panose="020E0502030303020204" pitchFamily="34" charset="0"/>
            </a:endParaRPr>
          </a:p>
        </p:txBody>
      </p:sp>
      <p:sp>
        <p:nvSpPr>
          <p:cNvPr id="3" name="Zástupný obsah 2">
            <a:extLst>
              <a:ext uri="{FF2B5EF4-FFF2-40B4-BE49-F238E27FC236}">
                <a16:creationId xmlns:a16="http://schemas.microsoft.com/office/drawing/2014/main" id="{2447F92F-2A96-959B-DB4E-C8817B9D8322}"/>
              </a:ext>
            </a:extLst>
          </p:cNvPr>
          <p:cNvSpPr>
            <a:spLocks noGrp="1"/>
          </p:cNvSpPr>
          <p:nvPr>
            <p:ph idx="1"/>
          </p:nvPr>
        </p:nvSpPr>
        <p:spPr>
          <a:xfrm>
            <a:off x="1371600" y="1441726"/>
            <a:ext cx="9601200" cy="5723159"/>
          </a:xfrm>
        </p:spPr>
        <p:txBody>
          <a:bodyPr>
            <a:normAutofit fontScale="32500" lnSpcReduction="20000"/>
          </a:bodyPr>
          <a:lstStyle/>
          <a:p>
            <a:r>
              <a:rPr lang="cs-CZ" sz="8600" dirty="0">
                <a:latin typeface="Arial" panose="020B0604020202020204" pitchFamily="34" charset="0"/>
                <a:cs typeface="Arial" panose="020B0604020202020204" pitchFamily="34" charset="0"/>
              </a:rPr>
              <a:t>Modely </a:t>
            </a:r>
            <a:r>
              <a:rPr lang="cs-CZ" sz="8600" dirty="0" err="1">
                <a:latin typeface="Arial" panose="020B0604020202020204" pitchFamily="34" charset="0"/>
                <a:cs typeface="Arial" panose="020B0604020202020204" pitchFamily="34" charset="0"/>
              </a:rPr>
              <a:t>slúžia</a:t>
            </a:r>
            <a:r>
              <a:rPr lang="cs-CZ" sz="8600" dirty="0">
                <a:latin typeface="Arial" panose="020B0604020202020204" pitchFamily="34" charset="0"/>
                <a:cs typeface="Arial" panose="020B0604020202020204" pitchFamily="34" charset="0"/>
              </a:rPr>
              <a:t> na </a:t>
            </a:r>
            <a:r>
              <a:rPr lang="cs-CZ" sz="8600" dirty="0" err="1">
                <a:latin typeface="Arial" panose="020B0604020202020204" pitchFamily="34" charset="0"/>
                <a:cs typeface="Arial" panose="020B0604020202020204" pitchFamily="34" charset="0"/>
              </a:rPr>
              <a:t>transkripciu</a:t>
            </a:r>
            <a:r>
              <a:rPr lang="cs-CZ" sz="8600" dirty="0">
                <a:latin typeface="Arial" panose="020B0604020202020204" pitchFamily="34" charset="0"/>
                <a:cs typeface="Arial" panose="020B0604020202020204" pitchFamily="34" charset="0"/>
              </a:rPr>
              <a:t> historických </a:t>
            </a:r>
            <a:r>
              <a:rPr lang="cs-CZ" sz="8600" dirty="0" err="1">
                <a:latin typeface="Arial" panose="020B0604020202020204" pitchFamily="34" charset="0"/>
                <a:cs typeface="Arial" panose="020B0604020202020204" pitchFamily="34" charset="0"/>
              </a:rPr>
              <a:t>textov</a:t>
            </a:r>
            <a:endParaRPr lang="cs-CZ" sz="8600" dirty="0">
              <a:latin typeface="Arial" panose="020B0604020202020204" pitchFamily="34" charset="0"/>
              <a:cs typeface="Arial" panose="020B0604020202020204" pitchFamily="34" charset="0"/>
            </a:endParaRPr>
          </a:p>
          <a:p>
            <a:r>
              <a:rPr lang="cs-CZ" sz="8600" dirty="0" err="1">
                <a:latin typeface="Arial" panose="020B0604020202020204" pitchFamily="34" charset="0"/>
                <a:cs typeface="Arial" panose="020B0604020202020204" pitchFamily="34" charset="0"/>
              </a:rPr>
              <a:t>Využíva</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sa</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umelá</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inteligencia</a:t>
            </a:r>
            <a:r>
              <a:rPr lang="cs-CZ" sz="8600" dirty="0">
                <a:latin typeface="Arial" panose="020B0604020202020204" pitchFamily="34" charset="0"/>
                <a:cs typeface="Arial" panose="020B0604020202020204" pitchFamily="34" charset="0"/>
              </a:rPr>
              <a:t> </a:t>
            </a:r>
          </a:p>
          <a:p>
            <a:r>
              <a:rPr lang="cs-CZ" sz="8600" dirty="0">
                <a:latin typeface="Arial" panose="020B0604020202020204" pitchFamily="34" charset="0"/>
                <a:cs typeface="Arial" panose="020B0604020202020204" pitchFamily="34" charset="0"/>
              </a:rPr>
              <a:t>Na </a:t>
            </a:r>
            <a:r>
              <a:rPr lang="cs-CZ" sz="8600" dirty="0" err="1">
                <a:latin typeface="Arial" panose="020B0604020202020204" pitchFamily="34" charset="0"/>
                <a:cs typeface="Arial" panose="020B0604020202020204" pitchFamily="34" charset="0"/>
              </a:rPr>
              <a:t>vytvorenie</a:t>
            </a:r>
            <a:r>
              <a:rPr lang="cs-CZ" sz="8600" dirty="0">
                <a:latin typeface="Arial" panose="020B0604020202020204" pitchFamily="34" charset="0"/>
                <a:cs typeface="Arial" panose="020B0604020202020204" pitchFamily="34" charset="0"/>
              </a:rPr>
              <a:t> modelu je </a:t>
            </a:r>
            <a:r>
              <a:rPr lang="cs-CZ" sz="8600" dirty="0" err="1">
                <a:latin typeface="Arial" panose="020B0604020202020204" pitchFamily="34" charset="0"/>
                <a:cs typeface="Arial" panose="020B0604020202020204" pitchFamily="34" charset="0"/>
              </a:rPr>
              <a:t>potrebné</a:t>
            </a:r>
            <a:r>
              <a:rPr lang="cs-CZ" sz="8600" dirty="0">
                <a:latin typeface="Arial" panose="020B0604020202020204" pitchFamily="34" charset="0"/>
                <a:cs typeface="Arial" panose="020B0604020202020204" pitchFamily="34" charset="0"/>
              </a:rPr>
              <a:t> stroj </a:t>
            </a:r>
            <a:r>
              <a:rPr lang="cs-CZ" sz="8600" dirty="0" err="1">
                <a:latin typeface="Arial" panose="020B0604020202020204" pitchFamily="34" charset="0"/>
                <a:cs typeface="Arial" panose="020B0604020202020204" pitchFamily="34" charset="0"/>
              </a:rPr>
              <a:t>naučiť</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čo</a:t>
            </a:r>
            <a:r>
              <a:rPr lang="cs-CZ" sz="8600" dirty="0">
                <a:latin typeface="Arial" panose="020B0604020202020204" pitchFamily="34" charset="0"/>
                <a:cs typeface="Arial" panose="020B0604020202020204" pitchFamily="34" charset="0"/>
              </a:rPr>
              <a:t> má </a:t>
            </a:r>
            <a:r>
              <a:rPr lang="cs-CZ" sz="8600" dirty="0" err="1">
                <a:latin typeface="Arial" panose="020B0604020202020204" pitchFamily="34" charset="0"/>
                <a:cs typeface="Arial" panose="020B0604020202020204" pitchFamily="34" charset="0"/>
              </a:rPr>
              <a:t>robiť</a:t>
            </a:r>
            <a:endParaRPr lang="cs-CZ" sz="8600" dirty="0">
              <a:latin typeface="Arial" panose="020B0604020202020204" pitchFamily="34" charset="0"/>
              <a:cs typeface="Arial" panose="020B0604020202020204" pitchFamily="34" charset="0"/>
            </a:endParaRPr>
          </a:p>
          <a:p>
            <a:r>
              <a:rPr lang="cs-CZ" sz="8600" dirty="0" err="1">
                <a:latin typeface="Arial" panose="020B0604020202020204" pitchFamily="34" charset="0"/>
                <a:cs typeface="Arial" panose="020B0604020202020204" pitchFamily="34" charset="0"/>
              </a:rPr>
              <a:t>Učenie</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prebieha</a:t>
            </a:r>
            <a:r>
              <a:rPr lang="cs-CZ" sz="8600" dirty="0">
                <a:latin typeface="Arial" panose="020B0604020202020204" pitchFamily="34" charset="0"/>
                <a:cs typeface="Arial" panose="020B0604020202020204" pitchFamily="34" charset="0"/>
              </a:rPr>
              <a:t> tak, že </a:t>
            </a:r>
            <a:r>
              <a:rPr lang="cs-CZ" sz="8600" dirty="0" err="1">
                <a:latin typeface="Arial" panose="020B0604020202020204" pitchFamily="34" charset="0"/>
                <a:cs typeface="Arial" panose="020B0604020202020204" pitchFamily="34" charset="0"/>
              </a:rPr>
              <a:t>sa</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manuálne</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pripraví</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tréningový</a:t>
            </a:r>
            <a:r>
              <a:rPr lang="cs-CZ" sz="8600" dirty="0">
                <a:latin typeface="Arial" panose="020B0604020202020204" pitchFamily="34" charset="0"/>
                <a:cs typeface="Arial" panose="020B0604020202020204" pitchFamily="34" charset="0"/>
              </a:rPr>
              <a:t> set (</a:t>
            </a:r>
            <a:r>
              <a:rPr lang="cs-CZ" sz="8600" dirty="0" err="1">
                <a:latin typeface="Arial" panose="020B0604020202020204" pitchFamily="34" charset="0"/>
                <a:cs typeface="Arial" panose="020B0604020202020204" pitchFamily="34" charset="0"/>
              </a:rPr>
              <a:t>Train</a:t>
            </a:r>
            <a:r>
              <a:rPr lang="cs-CZ" sz="8600" dirty="0">
                <a:latin typeface="Arial" panose="020B0604020202020204" pitchFamily="34" charset="0"/>
                <a:cs typeface="Arial" panose="020B0604020202020204" pitchFamily="34" charset="0"/>
              </a:rPr>
              <a:t> set) a </a:t>
            </a:r>
            <a:r>
              <a:rPr lang="cs-CZ" sz="8600" dirty="0" err="1">
                <a:latin typeface="Arial" panose="020B0604020202020204" pitchFamily="34" charset="0"/>
                <a:cs typeface="Arial" panose="020B0604020202020204" pitchFamily="34" charset="0"/>
              </a:rPr>
              <a:t>validačný</a:t>
            </a:r>
            <a:r>
              <a:rPr lang="cs-CZ" sz="8600" dirty="0">
                <a:latin typeface="Arial" panose="020B0604020202020204" pitchFamily="34" charset="0"/>
                <a:cs typeface="Arial" panose="020B0604020202020204" pitchFamily="34" charset="0"/>
              </a:rPr>
              <a:t> set (</a:t>
            </a:r>
            <a:r>
              <a:rPr lang="cs-CZ" sz="8600" dirty="0" err="1">
                <a:latin typeface="Arial" panose="020B0604020202020204" pitchFamily="34" charset="0"/>
                <a:cs typeface="Arial" panose="020B0604020202020204" pitchFamily="34" charset="0"/>
              </a:rPr>
              <a:t>Validation</a:t>
            </a:r>
            <a:r>
              <a:rPr lang="cs-CZ" sz="8600" dirty="0">
                <a:latin typeface="Arial" panose="020B0604020202020204" pitchFamily="34" charset="0"/>
                <a:cs typeface="Arial" panose="020B0604020202020204" pitchFamily="34" charset="0"/>
              </a:rPr>
              <a:t> set) </a:t>
            </a:r>
          </a:p>
          <a:p>
            <a:r>
              <a:rPr lang="cs-CZ" sz="8600" dirty="0">
                <a:latin typeface="Arial" panose="020B0604020202020204" pitchFamily="34" charset="0"/>
                <a:cs typeface="Arial" panose="020B0604020202020204" pitchFamily="34" charset="0"/>
              </a:rPr>
              <a:t>Strany textu je </a:t>
            </a:r>
            <a:r>
              <a:rPr lang="cs-CZ" sz="8600" dirty="0" err="1">
                <a:latin typeface="Arial" panose="020B0604020202020204" pitchFamily="34" charset="0"/>
                <a:cs typeface="Arial" panose="020B0604020202020204" pitchFamily="34" charset="0"/>
              </a:rPr>
              <a:t>potrebné</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prepísať</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čo</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najpresnejšie</a:t>
            </a:r>
            <a:r>
              <a:rPr lang="cs-CZ" sz="8600" dirty="0">
                <a:latin typeface="Arial" panose="020B0604020202020204" pitchFamily="34" charset="0"/>
                <a:cs typeface="Arial" panose="020B0604020202020204" pitchFamily="34" charset="0"/>
              </a:rPr>
              <a:t> do kvality GT (</a:t>
            </a:r>
            <a:r>
              <a:rPr lang="cs-CZ" sz="8600" dirty="0" err="1">
                <a:latin typeface="Arial" panose="020B0604020202020204" pitchFamily="34" charset="0"/>
                <a:cs typeface="Arial" panose="020B0604020202020204" pitchFamily="34" charset="0"/>
              </a:rPr>
              <a:t>Ground</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Truth</a:t>
            </a:r>
            <a:r>
              <a:rPr lang="cs-CZ" sz="8600" dirty="0">
                <a:latin typeface="Arial" panose="020B0604020202020204" pitchFamily="34" charset="0"/>
                <a:cs typeface="Arial" panose="020B0604020202020204" pitchFamily="34" charset="0"/>
              </a:rPr>
              <a:t>)</a:t>
            </a:r>
          </a:p>
          <a:p>
            <a:r>
              <a:rPr lang="cs-CZ" sz="8600" dirty="0">
                <a:latin typeface="Arial" panose="020B0604020202020204" pitchFamily="34" charset="0"/>
                <a:cs typeface="Arial" panose="020B0604020202020204" pitchFamily="34" charset="0"/>
              </a:rPr>
              <a:t>Spustí </a:t>
            </a:r>
            <a:r>
              <a:rPr lang="cs-CZ" sz="8600" dirty="0" err="1">
                <a:latin typeface="Arial" panose="020B0604020202020204" pitchFamily="34" charset="0"/>
                <a:cs typeface="Arial" panose="020B0604020202020204" pitchFamily="34" charset="0"/>
              </a:rPr>
              <a:t>sa</a:t>
            </a:r>
            <a:r>
              <a:rPr lang="cs-CZ" sz="8600" dirty="0">
                <a:latin typeface="Arial" panose="020B0604020202020204" pitchFamily="34" charset="0"/>
                <a:cs typeface="Arial" panose="020B0604020202020204" pitchFamily="34" charset="0"/>
              </a:rPr>
              <a:t> proces </a:t>
            </a:r>
            <a:r>
              <a:rPr lang="cs-CZ" sz="8600" dirty="0" err="1">
                <a:latin typeface="Arial" panose="020B0604020202020204" pitchFamily="34" charset="0"/>
                <a:cs typeface="Arial" panose="020B0604020202020204" pitchFamily="34" charset="0"/>
              </a:rPr>
              <a:t>trénovania</a:t>
            </a:r>
            <a:endParaRPr lang="cs-CZ" sz="8600" dirty="0">
              <a:latin typeface="Arial" panose="020B0604020202020204" pitchFamily="34" charset="0"/>
              <a:cs typeface="Arial" panose="020B0604020202020204" pitchFamily="34" charset="0"/>
            </a:endParaRPr>
          </a:p>
          <a:p>
            <a:r>
              <a:rPr lang="cs-CZ" sz="8600" dirty="0" err="1">
                <a:latin typeface="Arial" panose="020B0604020202020204" pitchFamily="34" charset="0"/>
                <a:cs typeface="Arial" panose="020B0604020202020204" pitchFamily="34" charset="0"/>
              </a:rPr>
              <a:t>Výsledkom</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trénovania</a:t>
            </a:r>
            <a:r>
              <a:rPr lang="cs-CZ" sz="8600" dirty="0">
                <a:latin typeface="Arial" panose="020B0604020202020204" pitchFamily="34" charset="0"/>
                <a:cs typeface="Arial" panose="020B0604020202020204" pitchFamily="34" charset="0"/>
              </a:rPr>
              <a:t> je MODEL</a:t>
            </a:r>
          </a:p>
          <a:p>
            <a:r>
              <a:rPr lang="cs-CZ" sz="8600" dirty="0">
                <a:latin typeface="Arial" panose="020B0604020202020204" pitchFamily="34" charset="0"/>
                <a:cs typeface="Arial" panose="020B0604020202020204" pitchFamily="34" charset="0"/>
              </a:rPr>
              <a:t>Na základe </a:t>
            </a:r>
            <a:r>
              <a:rPr lang="cs-CZ" sz="8600" dirty="0" err="1">
                <a:latin typeface="Arial" panose="020B0604020202020204" pitchFamily="34" charset="0"/>
                <a:cs typeface="Arial" panose="020B0604020202020204" pitchFamily="34" charset="0"/>
              </a:rPr>
              <a:t>čiastkových</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modelov</a:t>
            </a:r>
            <a:r>
              <a:rPr lang="cs-CZ" sz="8600" dirty="0">
                <a:latin typeface="Arial" panose="020B0604020202020204" pitchFamily="34" charset="0"/>
                <a:cs typeface="Arial" panose="020B0604020202020204" pitchFamily="34" charset="0"/>
              </a:rPr>
              <a:t> je možné </a:t>
            </a:r>
            <a:r>
              <a:rPr lang="cs-CZ" sz="8600" dirty="0" err="1">
                <a:latin typeface="Arial" panose="020B0604020202020204" pitchFamily="34" charset="0"/>
                <a:cs typeface="Arial" panose="020B0604020202020204" pitchFamily="34" charset="0"/>
              </a:rPr>
              <a:t>pripraviť</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univerzálne</a:t>
            </a:r>
            <a:r>
              <a:rPr lang="cs-CZ" sz="8600" dirty="0">
                <a:latin typeface="Arial" panose="020B0604020202020204" pitchFamily="34" charset="0"/>
                <a:cs typeface="Arial" panose="020B0604020202020204" pitchFamily="34" charset="0"/>
              </a:rPr>
              <a:t> </a:t>
            </a:r>
            <a:r>
              <a:rPr lang="cs-CZ" sz="8600" dirty="0" err="1">
                <a:latin typeface="Arial" panose="020B0604020202020204" pitchFamily="34" charset="0"/>
                <a:cs typeface="Arial" panose="020B0604020202020204" pitchFamily="34" charset="0"/>
              </a:rPr>
              <a:t>supermodely</a:t>
            </a:r>
            <a:endParaRPr lang="cs-CZ" sz="8600" dirty="0">
              <a:latin typeface="Arial" panose="020B0604020202020204" pitchFamily="34" charset="0"/>
              <a:cs typeface="Arial" panose="020B0604020202020204" pitchFamily="34" charset="0"/>
            </a:endParaRPr>
          </a:p>
          <a:p>
            <a:pPr marL="0" indent="0">
              <a:buNone/>
            </a:pPr>
            <a:endParaRPr lang="cs-CZ" sz="2800" dirty="0">
              <a:latin typeface="Arial" panose="020B0604020202020204" pitchFamily="34" charset="0"/>
              <a:cs typeface="Arial" panose="020B0604020202020204" pitchFamily="34" charset="0"/>
            </a:endParaRPr>
          </a:p>
          <a:p>
            <a:pPr marL="0" indent="0">
              <a:buNone/>
            </a:pPr>
            <a:r>
              <a:rPr lang="cs-CZ" sz="2800" dirty="0">
                <a:latin typeface="Arial" panose="020B0604020202020204" pitchFamily="34" charset="0"/>
                <a:cs typeface="Arial" panose="020B0604020202020204" pitchFamily="34" charset="0"/>
              </a:rPr>
              <a:t>	</a:t>
            </a:r>
          </a:p>
          <a:p>
            <a:pPr marL="0" indent="0">
              <a:buNone/>
            </a:pPr>
            <a:endParaRPr lang="cs-CZ" sz="2800" dirty="0"/>
          </a:p>
          <a:p>
            <a:pPr marL="0" indent="0">
              <a:buNone/>
            </a:pPr>
            <a:endParaRPr lang="cs-CZ" sz="2800" dirty="0"/>
          </a:p>
        </p:txBody>
      </p:sp>
    </p:spTree>
    <p:extLst>
      <p:ext uri="{BB962C8B-B14F-4D97-AF65-F5344CB8AC3E}">
        <p14:creationId xmlns:p14="http://schemas.microsoft.com/office/powerpoint/2010/main" val="218387099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cs-CZ" dirty="0"/>
              <a:t>5 . Modlitební knížka</a:t>
            </a:r>
            <a:endParaRPr lang="en-US" dirty="0"/>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6000"/>
            <a:ext cx="6317097" cy="3581400"/>
          </a:xfrm>
        </p:spPr>
        <p:txBody>
          <a:bodyPr vert="horz" lIns="91440" tIns="45720" rIns="91440" bIns="45720" rtlCol="0">
            <a:normAutofit/>
          </a:bodyPr>
          <a:lstStyle/>
          <a:p>
            <a:r>
              <a:rPr lang="cs-CZ" sz="2800" dirty="0"/>
              <a:t>Datace: 1700-1750</a:t>
            </a:r>
          </a:p>
          <a:p>
            <a:r>
              <a:rPr lang="cs-CZ" sz="2800" dirty="0"/>
              <a:t>Instituce: Muzeum </a:t>
            </a:r>
            <a:r>
              <a:rPr lang="cs-CZ" sz="2800" dirty="0" err="1"/>
              <a:t>Jindřichohradecka</a:t>
            </a:r>
            <a:endParaRPr lang="cs-CZ" sz="2800" dirty="0"/>
          </a:p>
          <a:p>
            <a:r>
              <a:rPr lang="cs-CZ" sz="2800" dirty="0"/>
              <a:t>Signatura: RK 087</a:t>
            </a:r>
          </a:p>
          <a:p>
            <a:r>
              <a:rPr lang="cs-CZ" sz="2800" dirty="0"/>
              <a:t>Rozměry: 22 cm x 16 cm</a:t>
            </a:r>
          </a:p>
          <a:p>
            <a:r>
              <a:rPr lang="cs-CZ" sz="2800" b="1" dirty="0"/>
              <a:t>Průsvitnost textu protilehlých stran</a:t>
            </a:r>
            <a:endParaRPr lang="en-US" sz="2800" b="1" dirty="0"/>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8" name="Obrázek 7">
            <a:extLst>
              <a:ext uri="{FF2B5EF4-FFF2-40B4-BE49-F238E27FC236}">
                <a16:creationId xmlns:a16="http://schemas.microsoft.com/office/drawing/2014/main" id="{6406A195-2608-B3FD-1091-C458F2A636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9000"/>
                    </a14:imgEffect>
                    <a14:imgEffect>
                      <a14:brightnessContrast contrast="-10000"/>
                    </a14:imgEffect>
                  </a14:imgLayer>
                </a14:imgProps>
              </a:ext>
            </a:extLst>
          </a:blip>
          <a:srcRect l="15196" t="8436" r="15130" b="14745"/>
          <a:stretch/>
        </p:blipFill>
        <p:spPr>
          <a:xfrm>
            <a:off x="7612261" y="0"/>
            <a:ext cx="4624300" cy="6858000"/>
          </a:xfrm>
          <a:prstGeom prst="rect">
            <a:avLst/>
          </a:prstGeom>
        </p:spPr>
      </p:pic>
    </p:spTree>
    <p:extLst>
      <p:ext uri="{BB962C8B-B14F-4D97-AF65-F5344CB8AC3E}">
        <p14:creationId xmlns:p14="http://schemas.microsoft.com/office/powerpoint/2010/main" val="19879707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en-US" dirty="0"/>
              <a:t>Model Agreg-8</a:t>
            </a:r>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5999"/>
            <a:ext cx="6317097" cy="4492487"/>
          </a:xfrm>
        </p:spPr>
        <p:txBody>
          <a:bodyPr vert="horz" lIns="91440" tIns="45720" rIns="91440" bIns="45720" rtlCol="0">
            <a:normAutofit/>
          </a:bodyPr>
          <a:lstStyle/>
          <a:p>
            <a:r>
              <a:rPr lang="cs-CZ" sz="2800" dirty="0"/>
              <a:t>Počet trénovacích cyklů: 	250</a:t>
            </a:r>
          </a:p>
          <a:p>
            <a:r>
              <a:rPr lang="cs-CZ" sz="2800" dirty="0"/>
              <a:t>Délka trénování:		21h 37m</a:t>
            </a:r>
          </a:p>
          <a:p>
            <a:r>
              <a:rPr lang="cs-CZ" sz="2800" dirty="0"/>
              <a:t>Celkový počet slov: 		45998</a:t>
            </a:r>
          </a:p>
          <a:p>
            <a:pPr lvl="1"/>
            <a:r>
              <a:rPr lang="cs-CZ" sz="2800" dirty="0"/>
              <a:t>Trénovací sada: 		42842</a:t>
            </a:r>
          </a:p>
          <a:p>
            <a:pPr lvl="1"/>
            <a:r>
              <a:rPr lang="cs-CZ" sz="2800" dirty="0"/>
              <a:t>Validační sada: 		3156</a:t>
            </a:r>
          </a:p>
          <a:p>
            <a:r>
              <a:rPr lang="cs-CZ" sz="2600" dirty="0"/>
              <a:t>Počet stran GT:			454</a:t>
            </a:r>
          </a:p>
          <a:p>
            <a:r>
              <a:rPr lang="cs-CZ" sz="2600" dirty="0"/>
              <a:t>Výška řádku:			140 </a:t>
            </a:r>
            <a:r>
              <a:rPr lang="cs-CZ" sz="2600" dirty="0" err="1"/>
              <a:t>px</a:t>
            </a:r>
            <a:endParaRPr lang="cs-CZ" sz="2600" dirty="0"/>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7" name="Zástupný obsah 6" descr="Obsah obrázku text, snímek obrazovky, displej, Písmo&#10;&#10;Popis byl vytvořen automaticky">
            <a:extLst>
              <a:ext uri="{FF2B5EF4-FFF2-40B4-BE49-F238E27FC236}">
                <a16:creationId xmlns:a16="http://schemas.microsoft.com/office/drawing/2014/main" id="{C06E41E9-6E85-A996-195E-5947B6AE5993}"/>
              </a:ext>
            </a:extLst>
          </p:cNvPr>
          <p:cNvPicPr>
            <a:picLocks noGrp="1" noChangeAspect="1"/>
          </p:cNvPicPr>
          <p:nvPr>
            <p:ph sz="half" idx="2"/>
          </p:nvPr>
        </p:nvPicPr>
        <p:blipFill>
          <a:blip r:embed="rId3"/>
          <a:stretch>
            <a:fillRect/>
          </a:stretch>
        </p:blipFill>
        <p:spPr>
          <a:xfrm>
            <a:off x="8090356" y="655015"/>
            <a:ext cx="3688079" cy="5547969"/>
          </a:xfrm>
          <a:prstGeom prst="rect">
            <a:avLst/>
          </a:prstGeom>
        </p:spPr>
      </p:pic>
    </p:spTree>
    <p:extLst>
      <p:ext uri="{BB962C8B-B14F-4D97-AF65-F5344CB8AC3E}">
        <p14:creationId xmlns:p14="http://schemas.microsoft.com/office/powerpoint/2010/main" val="5557102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en-US" dirty="0"/>
              <a:t>Model Agreg-8</a:t>
            </a:r>
          </a:p>
        </p:txBody>
      </p:sp>
      <p:sp>
        <p:nvSpPr>
          <p:cNvPr id="4" name="Zástupný obsah 3">
            <a:extLst>
              <a:ext uri="{FF2B5EF4-FFF2-40B4-BE49-F238E27FC236}">
                <a16:creationId xmlns:a16="http://schemas.microsoft.com/office/drawing/2014/main" id="{4B273173-8A4A-1A48-FD00-F63B5C4391EF}"/>
              </a:ext>
            </a:extLst>
          </p:cNvPr>
          <p:cNvSpPr>
            <a:spLocks noGrp="1"/>
          </p:cNvSpPr>
          <p:nvPr>
            <p:ph sz="half" idx="1"/>
          </p:nvPr>
        </p:nvSpPr>
        <p:spPr>
          <a:xfrm>
            <a:off x="784743" y="2286000"/>
            <a:ext cx="6317097" cy="3581400"/>
          </a:xfrm>
        </p:spPr>
        <p:txBody>
          <a:bodyPr vert="horz" lIns="91440" tIns="45720" rIns="91440" bIns="45720" rtlCol="0">
            <a:normAutofit/>
          </a:bodyPr>
          <a:lstStyle/>
          <a:p>
            <a:r>
              <a:rPr lang="cs-CZ" sz="2800" dirty="0"/>
              <a:t>Výsledek</a:t>
            </a:r>
          </a:p>
          <a:p>
            <a:pPr lvl="1"/>
            <a:r>
              <a:rPr lang="cs-CZ" sz="2600" dirty="0"/>
              <a:t>CER na trénovací sadě: 	</a:t>
            </a:r>
            <a:r>
              <a:rPr lang="cs-CZ" sz="2600" b="1" dirty="0"/>
              <a:t>0,38%</a:t>
            </a:r>
          </a:p>
          <a:p>
            <a:pPr lvl="1"/>
            <a:r>
              <a:rPr lang="cs-CZ" sz="2600" dirty="0"/>
              <a:t>CER na validační sadě:	</a:t>
            </a:r>
            <a:r>
              <a:rPr lang="cs-CZ" sz="2600" b="1" dirty="0"/>
              <a:t>2,86%</a:t>
            </a:r>
          </a:p>
          <a:p>
            <a:pPr lvl="1"/>
            <a:r>
              <a:rPr lang="cs-CZ" sz="2600" dirty="0"/>
              <a:t>nejlepší epocha CER:		</a:t>
            </a:r>
            <a:r>
              <a:rPr lang="cs-CZ" sz="2600" b="1" dirty="0"/>
              <a:t>2,60%</a:t>
            </a:r>
          </a:p>
          <a:p>
            <a:pPr lvl="1"/>
            <a:r>
              <a:rPr lang="cs-CZ" sz="2600" dirty="0"/>
              <a:t>nejlepší epocha WER:	</a:t>
            </a:r>
            <a:r>
              <a:rPr lang="cs-CZ" sz="2600" b="1" dirty="0"/>
              <a:t>16,57%</a:t>
            </a:r>
            <a:r>
              <a:rPr lang="cs-CZ" sz="2600" dirty="0"/>
              <a:t> 		</a:t>
            </a:r>
          </a:p>
        </p:txBody>
      </p:sp>
      <p:sp>
        <p:nvSpPr>
          <p:cNvPr id="16"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6" name="Obrázek 5">
            <a:extLst>
              <a:ext uri="{FF2B5EF4-FFF2-40B4-BE49-F238E27FC236}">
                <a16:creationId xmlns:a16="http://schemas.microsoft.com/office/drawing/2014/main" id="{F476C037-6936-BC15-1B90-C63908429D0F}"/>
              </a:ext>
            </a:extLst>
          </p:cNvPr>
          <p:cNvPicPr>
            <a:picLocks noChangeAspect="1"/>
          </p:cNvPicPr>
          <p:nvPr/>
        </p:nvPicPr>
        <p:blipFill>
          <a:blip r:embed="rId3"/>
          <a:stretch>
            <a:fillRect/>
          </a:stretch>
        </p:blipFill>
        <p:spPr>
          <a:xfrm>
            <a:off x="7894082" y="685800"/>
            <a:ext cx="4005818" cy="5494924"/>
          </a:xfrm>
          <a:prstGeom prst="rect">
            <a:avLst/>
          </a:prstGeom>
        </p:spPr>
      </p:pic>
    </p:spTree>
    <p:extLst>
      <p:ext uri="{BB962C8B-B14F-4D97-AF65-F5344CB8AC3E}">
        <p14:creationId xmlns:p14="http://schemas.microsoft.com/office/powerpoint/2010/main" val="34149075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BDC907-DFB6-CB53-E150-9D9810D20612}"/>
              </a:ext>
            </a:extLst>
          </p:cNvPr>
          <p:cNvSpPr>
            <a:spLocks noGrp="1"/>
          </p:cNvSpPr>
          <p:nvPr>
            <p:ph type="title"/>
          </p:nvPr>
        </p:nvSpPr>
        <p:spPr/>
        <p:txBody>
          <a:bodyPr vert="horz" lIns="91440" tIns="45720" rIns="91440" bIns="45720" rtlCol="0" anchor="t">
            <a:normAutofit/>
          </a:bodyPr>
          <a:lstStyle/>
          <a:p>
            <a:r>
              <a:rPr lang="en-US" dirty="0"/>
              <a:t>Model Agreg-8</a:t>
            </a:r>
          </a:p>
        </p:txBody>
      </p:sp>
      <p:pic>
        <p:nvPicPr>
          <p:cNvPr id="11" name="Zástupný obsah 10">
            <a:extLst>
              <a:ext uri="{FF2B5EF4-FFF2-40B4-BE49-F238E27FC236}">
                <a16:creationId xmlns:a16="http://schemas.microsoft.com/office/drawing/2014/main" id="{B0AAF0C6-91D7-E825-F13F-FBDA1F9773C0}"/>
              </a:ext>
            </a:extLst>
          </p:cNvPr>
          <p:cNvPicPr>
            <a:picLocks noGrp="1" noChangeAspect="1"/>
          </p:cNvPicPr>
          <p:nvPr>
            <p:ph idx="1"/>
          </p:nvPr>
        </p:nvPicPr>
        <p:blipFill>
          <a:blip r:embed="rId3"/>
          <a:srcRect b="5482"/>
          <a:stretch/>
        </p:blipFill>
        <p:spPr>
          <a:xfrm>
            <a:off x="1701800" y="1530350"/>
            <a:ext cx="9362661" cy="4977788"/>
          </a:xfrm>
          <a:prstGeom prst="rect">
            <a:avLst/>
          </a:prstGeom>
        </p:spPr>
      </p:pic>
    </p:spTree>
    <p:extLst>
      <p:ext uri="{BB962C8B-B14F-4D97-AF65-F5344CB8AC3E}">
        <p14:creationId xmlns:p14="http://schemas.microsoft.com/office/powerpoint/2010/main" val="15574901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409D08-6FE7-27F4-C3A8-B9DA07C63926}"/>
              </a:ext>
            </a:extLst>
          </p:cNvPr>
          <p:cNvSpPr>
            <a:spLocks noGrp="1"/>
          </p:cNvSpPr>
          <p:nvPr>
            <p:ph type="title"/>
          </p:nvPr>
        </p:nvSpPr>
        <p:spPr/>
        <p:txBody>
          <a:bodyPr/>
          <a:lstStyle/>
          <a:p>
            <a:r>
              <a:rPr lang="cs-CZ" dirty="0"/>
              <a:t>Korekce výšky řádku u modelu ČMK-70</a:t>
            </a:r>
          </a:p>
        </p:txBody>
      </p:sp>
      <p:graphicFrame>
        <p:nvGraphicFramePr>
          <p:cNvPr id="11" name="Zástupný obsah 5">
            <a:extLst>
              <a:ext uri="{FF2B5EF4-FFF2-40B4-BE49-F238E27FC236}">
                <a16:creationId xmlns:a16="http://schemas.microsoft.com/office/drawing/2014/main" id="{4CF54973-F739-7FE0-9D1E-807EBA9BE850}"/>
              </a:ext>
            </a:extLst>
          </p:cNvPr>
          <p:cNvGraphicFramePr>
            <a:graphicFrameLocks/>
          </p:cNvGraphicFramePr>
          <p:nvPr>
            <p:extLst>
              <p:ext uri="{D42A27DB-BD31-4B8C-83A1-F6EECF244321}">
                <p14:modId xmlns:p14="http://schemas.microsoft.com/office/powerpoint/2010/main" val="3458611645"/>
              </p:ext>
            </p:extLst>
          </p:nvPr>
        </p:nvGraphicFramePr>
        <p:xfrm>
          <a:off x="1016000" y="1600200"/>
          <a:ext cx="10858500" cy="4991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96525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29AB58-F009-7CFA-B322-608177EC6488}"/>
              </a:ext>
            </a:extLst>
          </p:cNvPr>
          <p:cNvSpPr>
            <a:spLocks noGrp="1"/>
          </p:cNvSpPr>
          <p:nvPr>
            <p:ph type="title"/>
          </p:nvPr>
        </p:nvSpPr>
        <p:spPr/>
        <p:txBody>
          <a:bodyPr/>
          <a:lstStyle/>
          <a:p>
            <a:r>
              <a:rPr lang="cs-CZ" dirty="0"/>
              <a:t>Augmentace obrazových dat</a:t>
            </a:r>
          </a:p>
        </p:txBody>
      </p:sp>
      <p:sp>
        <p:nvSpPr>
          <p:cNvPr id="3" name="Zástupný obsah 2">
            <a:extLst>
              <a:ext uri="{FF2B5EF4-FFF2-40B4-BE49-F238E27FC236}">
                <a16:creationId xmlns:a16="http://schemas.microsoft.com/office/drawing/2014/main" id="{C7A1CF5D-A5C0-040C-C1D8-5DAA7D30D57B}"/>
              </a:ext>
            </a:extLst>
          </p:cNvPr>
          <p:cNvSpPr>
            <a:spLocks noGrp="1"/>
          </p:cNvSpPr>
          <p:nvPr>
            <p:ph idx="1"/>
          </p:nvPr>
        </p:nvSpPr>
        <p:spPr>
          <a:xfrm>
            <a:off x="1371600" y="2286000"/>
            <a:ext cx="9601200" cy="4292600"/>
          </a:xfrm>
        </p:spPr>
        <p:txBody>
          <a:bodyPr>
            <a:normAutofit lnSpcReduction="10000"/>
          </a:bodyPr>
          <a:lstStyle/>
          <a:p>
            <a:pPr marL="514350" indent="-514350">
              <a:buFont typeface="+mj-lt"/>
              <a:buAutoNum type="arabicPeriod"/>
            </a:pPr>
            <a:r>
              <a:rPr lang="cs-CZ" sz="2800" dirty="0"/>
              <a:t>Geometrické transformace</a:t>
            </a:r>
          </a:p>
          <a:p>
            <a:pPr lvl="1"/>
            <a:r>
              <a:rPr lang="cs-CZ" sz="2800" dirty="0"/>
              <a:t>Rotace, škálování</a:t>
            </a:r>
          </a:p>
          <a:p>
            <a:pPr marL="514350" indent="-514350">
              <a:buFont typeface="+mj-lt"/>
              <a:buAutoNum type="arabicPeriod"/>
            </a:pPr>
            <a:r>
              <a:rPr lang="cs-CZ" sz="2800" dirty="0"/>
              <a:t>Fotometrické úpravy</a:t>
            </a:r>
          </a:p>
          <a:p>
            <a:pPr lvl="1"/>
            <a:r>
              <a:rPr lang="cs-CZ" sz="2800" b="1" dirty="0"/>
              <a:t>Změna kontrastu (+40, -20), jasu (+10, -10)</a:t>
            </a:r>
          </a:p>
          <a:p>
            <a:pPr lvl="1"/>
            <a:r>
              <a:rPr lang="cs-CZ" sz="2800" dirty="0"/>
              <a:t>ostrosti, šumu apod.</a:t>
            </a:r>
          </a:p>
          <a:p>
            <a:pPr marL="514350" indent="-514350">
              <a:buFont typeface="+mj-lt"/>
              <a:buAutoNum type="arabicPeriod"/>
            </a:pPr>
            <a:r>
              <a:rPr lang="cs-CZ" sz="2800" dirty="0"/>
              <a:t>Deformace</a:t>
            </a:r>
          </a:p>
          <a:p>
            <a:pPr lvl="1"/>
            <a:r>
              <a:rPr lang="cs-CZ" sz="2800" b="1" dirty="0"/>
              <a:t>Změna šířky či výšky obrazových dat (+- 10, 20%)</a:t>
            </a:r>
          </a:p>
          <a:p>
            <a:pPr lvl="1"/>
            <a:r>
              <a:rPr lang="cs-CZ" sz="2800" dirty="0"/>
              <a:t>Práce s oříznutím obrázku</a:t>
            </a:r>
          </a:p>
          <a:p>
            <a:pPr lvl="1"/>
            <a:r>
              <a:rPr lang="cs-CZ" sz="2800" dirty="0"/>
              <a:t>Přidávání stínů a rozmazávání</a:t>
            </a:r>
          </a:p>
          <a:p>
            <a:pPr lvl="1"/>
            <a:endParaRPr lang="cs-CZ" sz="2800" dirty="0"/>
          </a:p>
          <a:p>
            <a:pPr marL="514350" indent="-514350">
              <a:buFont typeface="+mj-lt"/>
              <a:buAutoNum type="arabicPeriod"/>
            </a:pPr>
            <a:endParaRPr lang="cs-CZ" sz="2800" dirty="0"/>
          </a:p>
        </p:txBody>
      </p:sp>
    </p:spTree>
    <p:extLst>
      <p:ext uri="{BB962C8B-B14F-4D97-AF65-F5344CB8AC3E}">
        <p14:creationId xmlns:p14="http://schemas.microsoft.com/office/powerpoint/2010/main" val="42327854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409D08-6FE7-27F4-C3A8-B9DA07C63926}"/>
              </a:ext>
            </a:extLst>
          </p:cNvPr>
          <p:cNvSpPr>
            <a:spLocks noGrp="1"/>
          </p:cNvSpPr>
          <p:nvPr>
            <p:ph type="title"/>
          </p:nvPr>
        </p:nvSpPr>
        <p:spPr>
          <a:xfrm>
            <a:off x="990600" y="685800"/>
            <a:ext cx="11074400" cy="1485900"/>
          </a:xfrm>
        </p:spPr>
        <p:txBody>
          <a:bodyPr>
            <a:normAutofit/>
          </a:bodyPr>
          <a:lstStyle/>
          <a:p>
            <a:r>
              <a:rPr lang="cs-CZ" sz="4300" dirty="0"/>
              <a:t>Augmentace obrazových dat modelu u ČMK-20</a:t>
            </a:r>
          </a:p>
        </p:txBody>
      </p:sp>
      <p:graphicFrame>
        <p:nvGraphicFramePr>
          <p:cNvPr id="11" name="Zástupný obsah 5">
            <a:extLst>
              <a:ext uri="{FF2B5EF4-FFF2-40B4-BE49-F238E27FC236}">
                <a16:creationId xmlns:a16="http://schemas.microsoft.com/office/drawing/2014/main" id="{4CF54973-F739-7FE0-9D1E-807EBA9BE850}"/>
              </a:ext>
            </a:extLst>
          </p:cNvPr>
          <p:cNvGraphicFramePr>
            <a:graphicFrameLocks/>
          </p:cNvGraphicFramePr>
          <p:nvPr>
            <p:extLst>
              <p:ext uri="{D42A27DB-BD31-4B8C-83A1-F6EECF244321}">
                <p14:modId xmlns:p14="http://schemas.microsoft.com/office/powerpoint/2010/main" val="2784396336"/>
              </p:ext>
            </p:extLst>
          </p:nvPr>
        </p:nvGraphicFramePr>
        <p:xfrm>
          <a:off x="1016000" y="1600200"/>
          <a:ext cx="10858500" cy="4991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61788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409D08-6FE7-27F4-C3A8-B9DA07C63926}"/>
              </a:ext>
            </a:extLst>
          </p:cNvPr>
          <p:cNvSpPr>
            <a:spLocks noGrp="1"/>
          </p:cNvSpPr>
          <p:nvPr>
            <p:ph type="title"/>
          </p:nvPr>
        </p:nvSpPr>
        <p:spPr>
          <a:xfrm>
            <a:off x="1054100" y="685800"/>
            <a:ext cx="11125200" cy="1485900"/>
          </a:xfrm>
        </p:spPr>
        <p:txBody>
          <a:bodyPr/>
          <a:lstStyle/>
          <a:p>
            <a:r>
              <a:rPr lang="cs-CZ" dirty="0"/>
              <a:t>Vývoj úspěšnosti a počtu slov modelu AGREG</a:t>
            </a:r>
          </a:p>
        </p:txBody>
      </p:sp>
      <p:graphicFrame>
        <p:nvGraphicFramePr>
          <p:cNvPr id="11" name="Zástupný obsah 5">
            <a:extLst>
              <a:ext uri="{FF2B5EF4-FFF2-40B4-BE49-F238E27FC236}">
                <a16:creationId xmlns:a16="http://schemas.microsoft.com/office/drawing/2014/main" id="{4CF54973-F739-7FE0-9D1E-807EBA9BE850}"/>
              </a:ext>
            </a:extLst>
          </p:cNvPr>
          <p:cNvGraphicFramePr>
            <a:graphicFrameLocks/>
          </p:cNvGraphicFramePr>
          <p:nvPr>
            <p:extLst>
              <p:ext uri="{D42A27DB-BD31-4B8C-83A1-F6EECF244321}">
                <p14:modId xmlns:p14="http://schemas.microsoft.com/office/powerpoint/2010/main" val="3964334980"/>
              </p:ext>
            </p:extLst>
          </p:nvPr>
        </p:nvGraphicFramePr>
        <p:xfrm>
          <a:off x="1016000" y="1600200"/>
          <a:ext cx="10858500" cy="4991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71752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12"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pSp>
      <p:sp useBgFill="1">
        <p:nvSpPr>
          <p:cNvPr id="14" name="Rectangle 13">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493A8C1-0307-2B84-C1BC-3453426FFEC8}"/>
              </a:ext>
            </a:extLst>
          </p:cNvPr>
          <p:cNvSpPr>
            <a:spLocks noGrp="1"/>
          </p:cNvSpPr>
          <p:nvPr>
            <p:ph type="title"/>
          </p:nvPr>
        </p:nvSpPr>
        <p:spPr>
          <a:xfrm>
            <a:off x="1102290" y="1039528"/>
            <a:ext cx="6162806" cy="4960439"/>
          </a:xfrm>
        </p:spPr>
        <p:txBody>
          <a:bodyPr vert="horz" lIns="91440" tIns="45720" rIns="91440" bIns="45720" rtlCol="0" anchor="ctr">
            <a:noAutofit/>
          </a:bodyPr>
          <a:lstStyle/>
          <a:p>
            <a:pPr algn="ctr"/>
            <a:r>
              <a:rPr lang="cs-CZ" sz="3300" b="1" dirty="0">
                <a:solidFill>
                  <a:schemeClr val="tx1"/>
                </a:solidFill>
                <a:latin typeface="Candara" panose="020E0502030303020204" pitchFamily="34" charset="0"/>
              </a:rPr>
              <a:t>prof. PhDr. Dušan </a:t>
            </a:r>
            <a:r>
              <a:rPr lang="cs-CZ" sz="3300" b="1" dirty="0" err="1">
                <a:solidFill>
                  <a:schemeClr val="tx1"/>
                </a:solidFill>
                <a:latin typeface="Candara" panose="020E0502030303020204" pitchFamily="34" charset="0"/>
              </a:rPr>
              <a:t>Katuščák</a:t>
            </a:r>
            <a:r>
              <a:rPr lang="cs-CZ" sz="3300" b="1" dirty="0">
                <a:solidFill>
                  <a:schemeClr val="tx1"/>
                </a:solidFill>
                <a:latin typeface="Candara" panose="020E0502030303020204" pitchFamily="34" charset="0"/>
              </a:rPr>
              <a:t>, PhD.</a:t>
            </a:r>
            <a:br>
              <a:rPr lang="cs-CZ" sz="3300" b="1" dirty="0">
                <a:solidFill>
                  <a:schemeClr val="tx1"/>
                </a:solidFill>
                <a:latin typeface="Candara" panose="020E0502030303020204" pitchFamily="34" charset="0"/>
              </a:rPr>
            </a:br>
            <a:r>
              <a:rPr lang="cs-CZ" sz="3300" dirty="0">
                <a:solidFill>
                  <a:schemeClr val="tx1"/>
                </a:solidFill>
                <a:latin typeface="Candara" panose="020E0502030303020204" pitchFamily="34" charset="0"/>
              </a:rPr>
              <a:t>dusankatuscak@gmail.com</a:t>
            </a:r>
            <a:br>
              <a:rPr lang="cs-CZ" sz="3300" dirty="0">
                <a:solidFill>
                  <a:schemeClr val="tx1"/>
                </a:solidFill>
                <a:latin typeface="Candara" panose="020E0502030303020204" pitchFamily="34" charset="0"/>
              </a:rPr>
            </a:br>
            <a:br>
              <a:rPr lang="cs-CZ" sz="3300" dirty="0">
                <a:solidFill>
                  <a:schemeClr val="tx1"/>
                </a:solidFill>
                <a:latin typeface="Candara" panose="020E0502030303020204" pitchFamily="34" charset="0"/>
              </a:rPr>
            </a:br>
            <a:r>
              <a:rPr lang="en-US" sz="3300" b="1" dirty="0" err="1">
                <a:solidFill>
                  <a:schemeClr val="tx1"/>
                </a:solidFill>
                <a:latin typeface="Candara" panose="020E0502030303020204" pitchFamily="34" charset="0"/>
              </a:rPr>
              <a:t>Lukáš</a:t>
            </a:r>
            <a:r>
              <a:rPr lang="en-US" sz="3300" b="1" dirty="0">
                <a:solidFill>
                  <a:schemeClr val="tx1"/>
                </a:solidFill>
                <a:latin typeface="Candara" panose="020E0502030303020204" pitchFamily="34" charset="0"/>
              </a:rPr>
              <a:t> </a:t>
            </a:r>
            <a:r>
              <a:rPr lang="en-US" sz="3300" b="1" dirty="0" err="1">
                <a:solidFill>
                  <a:schemeClr val="tx1"/>
                </a:solidFill>
                <a:latin typeface="Candara" panose="020E0502030303020204" pitchFamily="34" charset="0"/>
              </a:rPr>
              <a:t>Něme</a:t>
            </a:r>
            <a:r>
              <a:rPr lang="cs-CZ" sz="3300" b="1" dirty="0">
                <a:solidFill>
                  <a:schemeClr val="tx1"/>
                </a:solidFill>
                <a:latin typeface="Candara" panose="020E0502030303020204" pitchFamily="34" charset="0"/>
              </a:rPr>
              <a:t>c</a:t>
            </a:r>
            <a:br>
              <a:rPr lang="cs-CZ" sz="3300" dirty="0">
                <a:solidFill>
                  <a:schemeClr val="tx1"/>
                </a:solidFill>
                <a:latin typeface="Candara" panose="020E0502030303020204" pitchFamily="34" charset="0"/>
              </a:rPr>
            </a:br>
            <a:r>
              <a:rPr lang="cs-CZ" sz="3300" dirty="0">
                <a:solidFill>
                  <a:schemeClr val="tx1"/>
                </a:solidFill>
                <a:latin typeface="Candara" panose="020E0502030303020204" pitchFamily="34" charset="0"/>
              </a:rPr>
              <a:t>luki.nemec@seznam.com</a:t>
            </a:r>
            <a:br>
              <a:rPr lang="cs-CZ" sz="3300" dirty="0">
                <a:solidFill>
                  <a:schemeClr val="tx1"/>
                </a:solidFill>
                <a:latin typeface="Candara" panose="020E0502030303020204" pitchFamily="34" charset="0"/>
              </a:rPr>
            </a:br>
            <a:br>
              <a:rPr lang="en-US" sz="3300" dirty="0">
                <a:solidFill>
                  <a:schemeClr val="tx1"/>
                </a:solidFill>
                <a:latin typeface="Candara" panose="020E0502030303020204" pitchFamily="34" charset="0"/>
              </a:rPr>
            </a:br>
            <a:r>
              <a:rPr lang="en-US" sz="3300" b="1" dirty="0">
                <a:solidFill>
                  <a:schemeClr val="tx1"/>
                </a:solidFill>
                <a:latin typeface="Candara" panose="020E0502030303020204" pitchFamily="34" charset="0"/>
              </a:rPr>
              <a:t>Vojtěch Říha</a:t>
            </a:r>
            <a:br>
              <a:rPr lang="cs-CZ" sz="3300" dirty="0">
                <a:solidFill>
                  <a:schemeClr val="tx1"/>
                </a:solidFill>
                <a:latin typeface="Candara" panose="020E0502030303020204" pitchFamily="34" charset="0"/>
              </a:rPr>
            </a:br>
            <a:r>
              <a:rPr lang="cs-CZ" sz="3300" dirty="0">
                <a:solidFill>
                  <a:schemeClr val="tx1"/>
                </a:solidFill>
                <a:latin typeface="Candara" panose="020E0502030303020204" pitchFamily="34" charset="0"/>
              </a:rPr>
              <a:t>vojtech.riha149@gmail.com</a:t>
            </a:r>
            <a:endParaRPr lang="en-US" sz="3300" dirty="0">
              <a:solidFill>
                <a:schemeClr val="tx1"/>
              </a:solidFill>
              <a:latin typeface="Candara" panose="020E0502030303020204" pitchFamily="34" charset="0"/>
            </a:endParaRPr>
          </a:p>
        </p:txBody>
      </p:sp>
      <p:sp>
        <p:nvSpPr>
          <p:cNvPr id="16"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sp>
        <p:nvSpPr>
          <p:cNvPr id="18"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pic>
        <p:nvPicPr>
          <p:cNvPr id="5" name="Zástupný obsah 4" descr="Obsah obrázku logo, symbol, Grafika, kruh&#10;&#10;Popis byl vytvořen automaticky">
            <a:extLst>
              <a:ext uri="{FF2B5EF4-FFF2-40B4-BE49-F238E27FC236}">
                <a16:creationId xmlns:a16="http://schemas.microsoft.com/office/drawing/2014/main" id="{2ED7BE10-4E9D-092F-8CBD-1DD08E81B7A1}"/>
              </a:ext>
            </a:extLst>
          </p:cNvPr>
          <p:cNvPicPr>
            <a:picLocks noGrp="1" noChangeAspect="1"/>
          </p:cNvPicPr>
          <p:nvPr>
            <p:ph idx="1"/>
          </p:nvPr>
        </p:nvPicPr>
        <p:blipFill>
          <a:blip r:embed="rId3"/>
          <a:stretch>
            <a:fillRect/>
          </a:stretch>
        </p:blipFill>
        <p:spPr>
          <a:xfrm>
            <a:off x="8235827" y="2387065"/>
            <a:ext cx="3573427" cy="2082695"/>
          </a:xfrm>
          <a:prstGeom prst="rect">
            <a:avLst/>
          </a:prstGeom>
        </p:spPr>
      </p:pic>
    </p:spTree>
    <p:extLst>
      <p:ext uri="{BB962C8B-B14F-4D97-AF65-F5344CB8AC3E}">
        <p14:creationId xmlns:p14="http://schemas.microsoft.com/office/powerpoint/2010/main" val="37012991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1BB420-A1D7-7EAB-EFAD-8A8100BD28A6}"/>
              </a:ext>
            </a:extLst>
          </p:cNvPr>
          <p:cNvSpPr>
            <a:spLocks noGrp="1"/>
          </p:cNvSpPr>
          <p:nvPr>
            <p:ph type="title"/>
          </p:nvPr>
        </p:nvSpPr>
        <p:spPr>
          <a:xfrm>
            <a:off x="1170044" y="340073"/>
            <a:ext cx="9601200" cy="1485900"/>
          </a:xfrm>
        </p:spPr>
        <p:txBody>
          <a:bodyPr/>
          <a:lstStyle/>
          <a:p>
            <a:r>
              <a:rPr lang="sk-SK" dirty="0"/>
              <a:t>Platforma </a:t>
            </a:r>
            <a:r>
              <a:rPr lang="sk-SK" dirty="0" err="1"/>
              <a:t>Transkribus</a:t>
            </a:r>
            <a:br>
              <a:rPr lang="sk-SK" dirty="0"/>
            </a:br>
            <a:endParaRPr lang="sk-SK" dirty="0"/>
          </a:p>
        </p:txBody>
      </p:sp>
      <p:sp>
        <p:nvSpPr>
          <p:cNvPr id="3" name="Zástupný objekt pre obsah 2">
            <a:extLst>
              <a:ext uri="{FF2B5EF4-FFF2-40B4-BE49-F238E27FC236}">
                <a16:creationId xmlns:a16="http://schemas.microsoft.com/office/drawing/2014/main" id="{203443A1-8A61-96FA-877C-15DC47C9B967}"/>
              </a:ext>
            </a:extLst>
          </p:cNvPr>
          <p:cNvSpPr>
            <a:spLocks noGrp="1"/>
          </p:cNvSpPr>
          <p:nvPr>
            <p:ph idx="1"/>
          </p:nvPr>
        </p:nvSpPr>
        <p:spPr>
          <a:xfrm>
            <a:off x="1182570" y="1149927"/>
            <a:ext cx="11371118" cy="5342948"/>
          </a:xfrm>
        </p:spPr>
        <p:txBody>
          <a:bodyPr>
            <a:normAutofit lnSpcReduction="10000"/>
          </a:bodyPr>
          <a:lstStyle/>
          <a:p>
            <a:pPr marL="0" indent="0">
              <a:buNone/>
            </a:pPr>
            <a:r>
              <a:rPr lang="sk-SK" sz="2400" dirty="0">
                <a:latin typeface="Arial" panose="020B0604020202020204" pitchFamily="34" charset="0"/>
                <a:cs typeface="Arial" panose="020B0604020202020204" pitchFamily="34" charset="0"/>
              </a:rPr>
              <a:t>Ako to funguje? Všetko je o učení umelej inteligencie!</a:t>
            </a:r>
          </a:p>
          <a:p>
            <a:pPr marL="0" indent="0">
              <a:buNone/>
            </a:pPr>
            <a:r>
              <a:rPr lang="sk-SK" sz="2400" dirty="0">
                <a:latin typeface="Arial" panose="020B0604020202020204" pitchFamily="34" charset="0"/>
                <a:cs typeface="Arial" panose="020B0604020202020204" pitchFamily="34" charset="0"/>
              </a:rPr>
              <a:t>Dokument 10 000 strán</a:t>
            </a:r>
          </a:p>
          <a:p>
            <a:pPr marL="0" indent="0">
              <a:buNone/>
            </a:pPr>
            <a:endParaRPr lang="sk-SK" sz="2400" dirty="0">
              <a:latin typeface="Arial" panose="020B0604020202020204" pitchFamily="34" charset="0"/>
              <a:cs typeface="Arial" panose="020B0604020202020204" pitchFamily="34" charset="0"/>
            </a:endParaRPr>
          </a:p>
          <a:p>
            <a:pPr marL="0" indent="0">
              <a:buNone/>
            </a:pPr>
            <a:r>
              <a:rPr lang="sk-SK" sz="2400" b="1" dirty="0" err="1">
                <a:latin typeface="Arial" panose="020B0604020202020204" pitchFamily="34" charset="0"/>
                <a:cs typeface="Arial" panose="020B0604020202020204" pitchFamily="34" charset="0"/>
              </a:rPr>
              <a:t>Ground</a:t>
            </a:r>
            <a:r>
              <a:rPr lang="sk-SK" sz="2400" b="1" dirty="0">
                <a:latin typeface="Arial" panose="020B0604020202020204" pitchFamily="34" charset="0"/>
                <a:cs typeface="Arial" panose="020B0604020202020204" pitchFamily="34" charset="0"/>
              </a:rPr>
              <a:t> </a:t>
            </a:r>
            <a:r>
              <a:rPr lang="sk-SK" sz="2400" b="1" dirty="0" err="1">
                <a:latin typeface="Arial" panose="020B0604020202020204" pitchFamily="34" charset="0"/>
                <a:cs typeface="Arial" panose="020B0604020202020204" pitchFamily="34" charset="0"/>
              </a:rPr>
              <a:t>Truth</a:t>
            </a:r>
            <a:r>
              <a:rPr lang="sk-SK" sz="2400" b="1" dirty="0">
                <a:latin typeface="Arial" panose="020B0604020202020204" pitchFamily="34" charset="0"/>
                <a:cs typeface="Arial" panose="020B0604020202020204" pitchFamily="34" charset="0"/>
              </a:rPr>
              <a:t> (GT)</a:t>
            </a:r>
          </a:p>
          <a:p>
            <a:pPr marL="0" indent="0">
              <a:buNone/>
            </a:pPr>
            <a:r>
              <a:rPr lang="sk-SK" sz="2400" dirty="0">
                <a:latin typeface="Arial" panose="020B0604020202020204" pitchFamily="34" charset="0"/>
                <a:cs typeface="Arial" panose="020B0604020202020204" pitchFamily="34" charset="0"/>
              </a:rPr>
              <a:t>Cvičné strany (25-75 strán/5000-15000 slov - transkribovať: model/ručne</a:t>
            </a:r>
          </a:p>
          <a:p>
            <a:pPr marL="0" indent="0">
              <a:buNone/>
            </a:pPr>
            <a:r>
              <a:rPr lang="sk-SK" sz="2400" dirty="0">
                <a:latin typeface="Arial" panose="020B0604020202020204" pitchFamily="34" charset="0"/>
                <a:cs typeface="Arial" panose="020B0604020202020204" pitchFamily="34" charset="0"/>
              </a:rPr>
              <a:t>Trénovanie modelu: napr. 75 strán</a:t>
            </a:r>
          </a:p>
          <a:p>
            <a:pPr marL="0" indent="0">
              <a:buNone/>
            </a:pPr>
            <a:r>
              <a:rPr lang="sk-SK" sz="2400" dirty="0">
                <a:latin typeface="Arial" panose="020B0604020202020204" pitchFamily="34" charset="0"/>
                <a:cs typeface="Arial" panose="020B0604020202020204" pitchFamily="34" charset="0"/>
              </a:rPr>
              <a:t>Rozdelíme na: TRAIN SET a VALIDATION SET</a:t>
            </a:r>
          </a:p>
          <a:p>
            <a:pPr marL="0" indent="0">
              <a:buNone/>
            </a:pPr>
            <a:r>
              <a:rPr lang="sk-SK" sz="2400" dirty="0">
                <a:latin typeface="Arial" panose="020B0604020202020204" pitchFamily="34" charset="0"/>
                <a:cs typeface="Arial" panose="020B0604020202020204" pitchFamily="34" charset="0"/>
              </a:rPr>
              <a:t>TRAIN SET: 		napr. 65 strán</a:t>
            </a:r>
          </a:p>
          <a:p>
            <a:pPr marL="0" indent="0">
              <a:buNone/>
            </a:pPr>
            <a:r>
              <a:rPr lang="sk-SK" sz="2400" dirty="0">
                <a:latin typeface="Arial" panose="020B0604020202020204" pitchFamily="34" charset="0"/>
                <a:cs typeface="Arial" panose="020B0604020202020204" pitchFamily="34" charset="0"/>
              </a:rPr>
              <a:t>VALIDATION SET: 	napr. 10 strán</a:t>
            </a:r>
          </a:p>
          <a:p>
            <a:pPr marL="0" indent="0">
              <a:buNone/>
            </a:pPr>
            <a:r>
              <a:rPr lang="sk-SK" sz="2400" dirty="0">
                <a:latin typeface="Arial" panose="020B0604020202020204" pitchFamily="34" charset="0"/>
                <a:cs typeface="Arial" panose="020B0604020202020204" pitchFamily="34" charset="0"/>
              </a:rPr>
              <a:t>Spustíme učenie: 	napr. 250 cyklov  (Výsledok je: CER/WER)</a:t>
            </a:r>
          </a:p>
          <a:p>
            <a:pPr marL="0" indent="0">
              <a:buNone/>
            </a:pPr>
            <a:r>
              <a:rPr lang="sk-SK" sz="2400" dirty="0">
                <a:latin typeface="Arial" panose="020B0604020202020204" pitchFamily="34" charset="0"/>
                <a:cs typeface="Arial" panose="020B0604020202020204" pitchFamily="34" charset="0"/>
              </a:rPr>
              <a:t>Model použijeme na automatickú transkripciu 925 strán</a:t>
            </a:r>
          </a:p>
          <a:p>
            <a:pPr marL="0" indent="0">
              <a:buNone/>
            </a:pPr>
            <a:endParaRPr lang="sk-SK" dirty="0"/>
          </a:p>
          <a:p>
            <a:pPr marL="0" indent="0">
              <a:buNone/>
            </a:pPr>
            <a:endParaRPr lang="sk-SK" dirty="0"/>
          </a:p>
          <a:p>
            <a:pPr marL="0" indent="0">
              <a:buNone/>
            </a:pPr>
            <a:endParaRPr lang="sk-SK" dirty="0"/>
          </a:p>
          <a:p>
            <a:pPr marL="0" indent="0">
              <a:buNone/>
            </a:pPr>
            <a:endParaRPr lang="sk-SK" dirty="0"/>
          </a:p>
          <a:p>
            <a:pPr marL="0" indent="0">
              <a:buNone/>
            </a:pPr>
            <a:endParaRPr lang="sk-SK" dirty="0"/>
          </a:p>
        </p:txBody>
      </p:sp>
      <p:graphicFrame>
        <p:nvGraphicFramePr>
          <p:cNvPr id="17" name="Tabuľka 16">
            <a:extLst>
              <a:ext uri="{FF2B5EF4-FFF2-40B4-BE49-F238E27FC236}">
                <a16:creationId xmlns:a16="http://schemas.microsoft.com/office/drawing/2014/main" id="{1C21FEFC-E774-79FE-5F08-0A2D0FE3D34D}"/>
              </a:ext>
            </a:extLst>
          </p:cNvPr>
          <p:cNvGraphicFramePr>
            <a:graphicFrameLocks noGrp="1"/>
          </p:cNvGraphicFramePr>
          <p:nvPr>
            <p:extLst>
              <p:ext uri="{D42A27DB-BD31-4B8C-83A1-F6EECF244321}">
                <p14:modId xmlns:p14="http://schemas.microsoft.com/office/powerpoint/2010/main" val="3530227983"/>
              </p:ext>
            </p:extLst>
          </p:nvPr>
        </p:nvGraphicFramePr>
        <p:xfrm>
          <a:off x="1235632" y="2099073"/>
          <a:ext cx="10639042" cy="365760"/>
        </p:xfrm>
        <a:graphic>
          <a:graphicData uri="http://schemas.openxmlformats.org/drawingml/2006/table">
            <a:tbl>
              <a:tblPr firstRow="1" bandRow="1">
                <a:tableStyleId>{5C22544A-7EE6-4342-B048-85BDC9FD1C3A}</a:tableStyleId>
              </a:tblPr>
              <a:tblGrid>
                <a:gridCol w="551584">
                  <a:extLst>
                    <a:ext uri="{9D8B030D-6E8A-4147-A177-3AD203B41FA5}">
                      <a16:colId xmlns:a16="http://schemas.microsoft.com/office/drawing/2014/main" val="1035114246"/>
                    </a:ext>
                  </a:extLst>
                </a:gridCol>
                <a:gridCol w="403599">
                  <a:extLst>
                    <a:ext uri="{9D8B030D-6E8A-4147-A177-3AD203B41FA5}">
                      <a16:colId xmlns:a16="http://schemas.microsoft.com/office/drawing/2014/main" val="3405412154"/>
                    </a:ext>
                  </a:extLst>
                </a:gridCol>
                <a:gridCol w="9683859">
                  <a:extLst>
                    <a:ext uri="{9D8B030D-6E8A-4147-A177-3AD203B41FA5}">
                      <a16:colId xmlns:a16="http://schemas.microsoft.com/office/drawing/2014/main" val="1922582505"/>
                    </a:ext>
                  </a:extLst>
                </a:gridCol>
              </a:tblGrid>
              <a:tr h="0">
                <a:tc>
                  <a:txBody>
                    <a:bodyPr/>
                    <a:lstStyle/>
                    <a:p>
                      <a:r>
                        <a:rPr lang="sk-SK" dirty="0"/>
                        <a:t>65</a:t>
                      </a:r>
                    </a:p>
                  </a:txBody>
                  <a:tcPr>
                    <a:solidFill>
                      <a:srgbClr val="FF0000"/>
                    </a:solidFill>
                  </a:tcPr>
                </a:tc>
                <a:tc>
                  <a:txBody>
                    <a:bodyPr/>
                    <a:lstStyle/>
                    <a:p>
                      <a:r>
                        <a:rPr lang="sk-SK" sz="1600" dirty="0">
                          <a:solidFill>
                            <a:schemeClr val="tx1"/>
                          </a:solidFill>
                        </a:rPr>
                        <a:t>10</a:t>
                      </a:r>
                    </a:p>
                  </a:txBody>
                  <a:tcPr>
                    <a:solidFill>
                      <a:srgbClr val="FFFF00"/>
                    </a:solidFill>
                  </a:tcPr>
                </a:tc>
                <a:tc>
                  <a:txBody>
                    <a:bodyPr/>
                    <a:lstStyle/>
                    <a:p>
                      <a:endParaRPr lang="sk-SK" dirty="0"/>
                    </a:p>
                  </a:txBody>
                  <a:tcPr/>
                </a:tc>
                <a:extLst>
                  <a:ext uri="{0D108BD9-81ED-4DB2-BD59-A6C34878D82A}">
                    <a16:rowId xmlns:a16="http://schemas.microsoft.com/office/drawing/2014/main" val="2284001602"/>
                  </a:ext>
                </a:extLst>
              </a:tr>
            </a:tbl>
          </a:graphicData>
        </a:graphic>
      </p:graphicFrame>
      <p:sp>
        <p:nvSpPr>
          <p:cNvPr id="28" name="BlokTextu 27">
            <a:extLst>
              <a:ext uri="{FF2B5EF4-FFF2-40B4-BE49-F238E27FC236}">
                <a16:creationId xmlns:a16="http://schemas.microsoft.com/office/drawing/2014/main" id="{5584B208-5913-FD58-CFA8-2C4AAD9DC491}"/>
              </a:ext>
            </a:extLst>
          </p:cNvPr>
          <p:cNvSpPr txBox="1"/>
          <p:nvPr/>
        </p:nvSpPr>
        <p:spPr>
          <a:xfrm>
            <a:off x="5113866" y="2086547"/>
            <a:ext cx="1347548" cy="369332"/>
          </a:xfrm>
          <a:prstGeom prst="rect">
            <a:avLst/>
          </a:prstGeom>
          <a:noFill/>
        </p:spPr>
        <p:txBody>
          <a:bodyPr wrap="none" rtlCol="0">
            <a:spAutoFit/>
          </a:bodyPr>
          <a:lstStyle/>
          <a:p>
            <a:r>
              <a:rPr lang="sk-SK" dirty="0">
                <a:solidFill>
                  <a:schemeClr val="bg1"/>
                </a:solidFill>
              </a:rPr>
              <a:t>10 000 strán</a:t>
            </a:r>
          </a:p>
        </p:txBody>
      </p:sp>
    </p:spTree>
    <p:extLst>
      <p:ext uri="{BB962C8B-B14F-4D97-AF65-F5344CB8AC3E}">
        <p14:creationId xmlns:p14="http://schemas.microsoft.com/office/powerpoint/2010/main" val="31067937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A9555F-A011-1FDB-2C47-918469EF72D5}"/>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FFDA2692-FF5E-E116-216E-BBD810DDA3F2}"/>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C9DA7B8D-DB75-B00D-AA57-2DA7DE0D764C}"/>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2ED0EC66-7261-A751-BD3C-49B45F30048D}"/>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AA50D723-1F21-3418-54E6-4D27986A5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23AA272C-8B44-AD7B-018F-2E7799504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11" name="TextovéPole 10">
            <a:extLst>
              <a:ext uri="{FF2B5EF4-FFF2-40B4-BE49-F238E27FC236}">
                <a16:creationId xmlns:a16="http://schemas.microsoft.com/office/drawing/2014/main" id="{CD71C812-9B69-22D6-BEC8-999782713C4E}"/>
              </a:ext>
            </a:extLst>
          </p:cNvPr>
          <p:cNvSpPr txBox="1"/>
          <p:nvPr/>
        </p:nvSpPr>
        <p:spPr>
          <a:xfrm>
            <a:off x="1176334" y="830830"/>
            <a:ext cx="9491666" cy="1384995"/>
          </a:xfrm>
          <a:prstGeom prst="rect">
            <a:avLst/>
          </a:prstGeom>
          <a:noFill/>
        </p:spPr>
        <p:txBody>
          <a:bodyPr wrap="square" rtlCol="0">
            <a:spAutoFit/>
          </a:bodyPr>
          <a:lstStyle/>
          <a:p>
            <a:pPr algn="ctr"/>
            <a:r>
              <a:rPr lang="cs-CZ" sz="2800" dirty="0">
                <a:solidFill>
                  <a:schemeClr val="tx2">
                    <a:lumMod val="75000"/>
                    <a:lumOff val="25000"/>
                  </a:schemeClr>
                </a:solidFill>
                <a:latin typeface="Amasis MT Pro Black" panose="02040A04050005020304" pitchFamily="18" charset="-18"/>
              </a:rPr>
              <a:t>Tvorba modelu automatického rozpoznávání </a:t>
            </a:r>
            <a:r>
              <a:rPr lang="cs-CZ" sz="2800" dirty="0" err="1">
                <a:solidFill>
                  <a:schemeClr val="tx2">
                    <a:lumMod val="75000"/>
                    <a:lumOff val="25000"/>
                  </a:schemeClr>
                </a:solidFill>
                <a:latin typeface="Amasis MT Pro Black" panose="02040A04050005020304" pitchFamily="18" charset="-18"/>
              </a:rPr>
              <a:t>bohemikálního</a:t>
            </a:r>
            <a:r>
              <a:rPr lang="cs-CZ" sz="2800" dirty="0">
                <a:solidFill>
                  <a:schemeClr val="tx2">
                    <a:lumMod val="75000"/>
                    <a:lumOff val="25000"/>
                  </a:schemeClr>
                </a:solidFill>
                <a:latin typeface="Amasis MT Pro Black" panose="02040A04050005020304" pitchFamily="18" charset="-18"/>
              </a:rPr>
              <a:t> rukopisného textu v platformě </a:t>
            </a:r>
            <a:r>
              <a:rPr lang="cs-CZ" sz="2800" dirty="0" err="1">
                <a:solidFill>
                  <a:schemeClr val="tx2">
                    <a:lumMod val="75000"/>
                    <a:lumOff val="25000"/>
                  </a:schemeClr>
                </a:solidFill>
                <a:latin typeface="Amasis MT Pro Black" panose="02040A04050005020304" pitchFamily="18" charset="-18"/>
              </a:rPr>
              <a:t>Transkribus</a:t>
            </a:r>
            <a:endParaRPr lang="cs-CZ" sz="2800" dirty="0">
              <a:solidFill>
                <a:schemeClr val="tx2">
                  <a:lumMod val="75000"/>
                  <a:lumOff val="25000"/>
                </a:schemeClr>
              </a:solidFill>
              <a:latin typeface="Amasis MT Pro Black" panose="02040A04050005020304" pitchFamily="18" charset="-18"/>
            </a:endParaRPr>
          </a:p>
        </p:txBody>
      </p:sp>
    </p:spTree>
    <p:extLst>
      <p:ext uri="{BB962C8B-B14F-4D97-AF65-F5344CB8AC3E}">
        <p14:creationId xmlns:p14="http://schemas.microsoft.com/office/powerpoint/2010/main" val="152885215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DB911-ED34-5882-6AF1-95F7BE7A27D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AB49ECB-725C-341D-1AED-8D88D3C36976}"/>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BD6833E0-C54B-BE08-6F91-E3E519CC2AF5}"/>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64E8E1F4-14AF-4D91-A2D5-F59298272F22}"/>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165FE289-01B9-B42E-A78A-B7E1FAFF59B7}"/>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2C8B7AE5-1EB9-A6E1-A3D6-7D93A11D9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7ED0CBEE-7143-DCA3-DFE7-A779D9FA9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11" name="TextovéPole 10">
            <a:extLst>
              <a:ext uri="{FF2B5EF4-FFF2-40B4-BE49-F238E27FC236}">
                <a16:creationId xmlns:a16="http://schemas.microsoft.com/office/drawing/2014/main" id="{45715795-48F5-120D-EE89-968FCFEF41F6}"/>
              </a:ext>
            </a:extLst>
          </p:cNvPr>
          <p:cNvSpPr txBox="1"/>
          <p:nvPr/>
        </p:nvSpPr>
        <p:spPr>
          <a:xfrm>
            <a:off x="1176334" y="830830"/>
            <a:ext cx="9491666" cy="1384995"/>
          </a:xfrm>
          <a:prstGeom prst="rect">
            <a:avLst/>
          </a:prstGeom>
          <a:noFill/>
        </p:spPr>
        <p:txBody>
          <a:bodyPr wrap="square" rtlCol="0">
            <a:spAutoFit/>
          </a:bodyPr>
          <a:lstStyle/>
          <a:p>
            <a:pPr algn="ctr"/>
            <a:r>
              <a:rPr lang="cs-CZ" sz="2800" dirty="0">
                <a:solidFill>
                  <a:schemeClr val="tx2">
                    <a:lumMod val="75000"/>
                    <a:lumOff val="25000"/>
                  </a:schemeClr>
                </a:solidFill>
                <a:latin typeface="Amasis MT Pro Black" panose="02040A04050005020304" pitchFamily="18" charset="-18"/>
              </a:rPr>
              <a:t>Tvorba modelu automatického rozpoznávání </a:t>
            </a:r>
            <a:r>
              <a:rPr lang="cs-CZ" sz="2800" dirty="0" err="1">
                <a:solidFill>
                  <a:schemeClr val="tx2">
                    <a:lumMod val="75000"/>
                    <a:lumOff val="25000"/>
                  </a:schemeClr>
                </a:solidFill>
                <a:latin typeface="Amasis MT Pro Black" panose="02040A04050005020304" pitchFamily="18" charset="-18"/>
              </a:rPr>
              <a:t>bohemikálního</a:t>
            </a:r>
            <a:r>
              <a:rPr lang="cs-CZ" sz="2800" dirty="0">
                <a:solidFill>
                  <a:schemeClr val="tx2">
                    <a:lumMod val="75000"/>
                    <a:lumOff val="25000"/>
                  </a:schemeClr>
                </a:solidFill>
                <a:latin typeface="Amasis MT Pro Black" panose="02040A04050005020304" pitchFamily="18" charset="-18"/>
              </a:rPr>
              <a:t> rukopisného textu v platformě </a:t>
            </a:r>
            <a:r>
              <a:rPr lang="cs-CZ" sz="2800" dirty="0" err="1">
                <a:solidFill>
                  <a:schemeClr val="tx2">
                    <a:lumMod val="75000"/>
                    <a:lumOff val="25000"/>
                  </a:schemeClr>
                </a:solidFill>
                <a:latin typeface="Amasis MT Pro Black" panose="02040A04050005020304" pitchFamily="18" charset="-18"/>
              </a:rPr>
              <a:t>Transkribus</a:t>
            </a:r>
            <a:endParaRPr lang="cs-CZ" sz="2800" dirty="0">
              <a:solidFill>
                <a:schemeClr val="tx2">
                  <a:lumMod val="75000"/>
                  <a:lumOff val="25000"/>
                </a:schemeClr>
              </a:solidFill>
              <a:latin typeface="Amasis MT Pro Black" panose="02040A04050005020304" pitchFamily="18" charset="-18"/>
            </a:endParaRPr>
          </a:p>
        </p:txBody>
      </p:sp>
      <p:sp>
        <p:nvSpPr>
          <p:cNvPr id="7" name="TextovéPole 6">
            <a:extLst>
              <a:ext uri="{FF2B5EF4-FFF2-40B4-BE49-F238E27FC236}">
                <a16:creationId xmlns:a16="http://schemas.microsoft.com/office/drawing/2014/main" id="{7BBE3083-660C-6483-1C48-C1C659DB6C30}"/>
              </a:ext>
            </a:extLst>
          </p:cNvPr>
          <p:cNvSpPr txBox="1"/>
          <p:nvPr/>
        </p:nvSpPr>
        <p:spPr>
          <a:xfrm>
            <a:off x="838865" y="2340757"/>
            <a:ext cx="949166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 Podmínky: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32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32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	časové okno 18. – 20. století</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32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	žánrová diferenciace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32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    různé rukopisné styly a autoři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32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    regionální sounáležitost	</a:t>
            </a:r>
            <a:endParaRPr lang="cs-CZ" dirty="0"/>
          </a:p>
        </p:txBody>
      </p:sp>
    </p:spTree>
    <p:extLst>
      <p:ext uri="{BB962C8B-B14F-4D97-AF65-F5344CB8AC3E}">
        <p14:creationId xmlns:p14="http://schemas.microsoft.com/office/powerpoint/2010/main" val="18197213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37742-7A5E-46E9-66B0-386530B86B1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8265D30-D81E-DA1F-555E-44734495CDA3}"/>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B8A7D526-6EBB-2C14-10FF-906B7DD46684}"/>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959FFA3E-48CD-AB06-9C47-C535B6F170FC}"/>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299E1E93-DF4F-4543-F5F0-9E114B1D32ED}"/>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985A056E-294A-A6CB-EC96-9D3617F7A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C564A952-43EE-8A45-F81F-FC30F4ADE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11" name="TextovéPole 10">
            <a:extLst>
              <a:ext uri="{FF2B5EF4-FFF2-40B4-BE49-F238E27FC236}">
                <a16:creationId xmlns:a16="http://schemas.microsoft.com/office/drawing/2014/main" id="{F30EF872-2EDA-B45D-DC10-73000AB59B07}"/>
              </a:ext>
            </a:extLst>
          </p:cNvPr>
          <p:cNvSpPr txBox="1"/>
          <p:nvPr/>
        </p:nvSpPr>
        <p:spPr>
          <a:xfrm>
            <a:off x="1176334" y="830830"/>
            <a:ext cx="9491666" cy="1384995"/>
          </a:xfrm>
          <a:prstGeom prst="rect">
            <a:avLst/>
          </a:prstGeom>
          <a:noFill/>
        </p:spPr>
        <p:txBody>
          <a:bodyPr wrap="square" rtlCol="0">
            <a:spAutoFit/>
          </a:bodyPr>
          <a:lstStyle/>
          <a:p>
            <a:pPr algn="ctr"/>
            <a:r>
              <a:rPr lang="cs-CZ" sz="2800" dirty="0">
                <a:solidFill>
                  <a:schemeClr val="tx2">
                    <a:lumMod val="75000"/>
                    <a:lumOff val="25000"/>
                  </a:schemeClr>
                </a:solidFill>
                <a:latin typeface="Amasis MT Pro Black" panose="02040A04050005020304" pitchFamily="18" charset="-18"/>
              </a:rPr>
              <a:t>Tvorba modelu automatického rozpoznávání </a:t>
            </a:r>
            <a:r>
              <a:rPr lang="cs-CZ" sz="2800" dirty="0" err="1">
                <a:solidFill>
                  <a:schemeClr val="tx2">
                    <a:lumMod val="75000"/>
                    <a:lumOff val="25000"/>
                  </a:schemeClr>
                </a:solidFill>
                <a:latin typeface="Amasis MT Pro Black" panose="02040A04050005020304" pitchFamily="18" charset="-18"/>
              </a:rPr>
              <a:t>bohemikálního</a:t>
            </a:r>
            <a:r>
              <a:rPr lang="cs-CZ" sz="2800" dirty="0">
                <a:solidFill>
                  <a:schemeClr val="tx2">
                    <a:lumMod val="75000"/>
                    <a:lumOff val="25000"/>
                  </a:schemeClr>
                </a:solidFill>
                <a:latin typeface="Amasis MT Pro Black" panose="02040A04050005020304" pitchFamily="18" charset="-18"/>
              </a:rPr>
              <a:t> rukopisného textu v platformě </a:t>
            </a:r>
            <a:r>
              <a:rPr lang="cs-CZ" sz="2800" dirty="0" err="1">
                <a:solidFill>
                  <a:schemeClr val="tx2">
                    <a:lumMod val="75000"/>
                    <a:lumOff val="25000"/>
                  </a:schemeClr>
                </a:solidFill>
                <a:latin typeface="Amasis MT Pro Black" panose="02040A04050005020304" pitchFamily="18" charset="-18"/>
              </a:rPr>
              <a:t>Transkribus</a:t>
            </a:r>
            <a:endParaRPr lang="cs-CZ" sz="2800" dirty="0">
              <a:solidFill>
                <a:schemeClr val="tx2">
                  <a:lumMod val="75000"/>
                  <a:lumOff val="25000"/>
                </a:schemeClr>
              </a:solidFill>
              <a:latin typeface="Amasis MT Pro Black" panose="02040A04050005020304" pitchFamily="18" charset="-18"/>
            </a:endParaRPr>
          </a:p>
        </p:txBody>
      </p:sp>
      <p:sp>
        <p:nvSpPr>
          <p:cNvPr id="4" name="TextovéPole 3">
            <a:extLst>
              <a:ext uri="{FF2B5EF4-FFF2-40B4-BE49-F238E27FC236}">
                <a16:creationId xmlns:a16="http://schemas.microsoft.com/office/drawing/2014/main" id="{F0FFE22E-1889-8B2C-25DA-BEE9D6B08AF5}"/>
              </a:ext>
            </a:extLst>
          </p:cNvPr>
          <p:cNvSpPr txBox="1"/>
          <p:nvPr/>
        </p:nvSpPr>
        <p:spPr>
          <a:xfrm>
            <a:off x="1176334" y="2507358"/>
            <a:ext cx="7797545" cy="4062651"/>
          </a:xfrm>
          <a:prstGeom prst="rect">
            <a:avLst/>
          </a:prstGeom>
          <a:noFill/>
        </p:spPr>
        <p:txBody>
          <a:bodyPr wrap="square" rtlCol="0">
            <a:spAutoFit/>
          </a:bodyPr>
          <a:lstStyle/>
          <a:p>
            <a: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Josef Heřman </a:t>
            </a:r>
            <a:r>
              <a:rPr kumimoji="0" lang="cs-CZ" sz="2400" b="0" i="0" u="none" strike="noStrike" kern="1200" cap="none" spc="0" normalizeH="0" baseline="0" noProof="0" dirty="0" err="1">
                <a:ln>
                  <a:noFill/>
                </a:ln>
                <a:solidFill>
                  <a:srgbClr val="0E2841">
                    <a:lumMod val="75000"/>
                    <a:lumOff val="25000"/>
                  </a:srgbClr>
                </a:solidFill>
                <a:effectLst/>
                <a:uLnTx/>
                <a:uFillTx/>
                <a:latin typeface="Amasis MT Pro Black" panose="02040A04050005020304" pitchFamily="18" charset="-18"/>
                <a:ea typeface="+mn-ea"/>
                <a:cs typeface="+mn-cs"/>
              </a:rPr>
              <a:t>Agapit</a:t>
            </a:r>
            <a: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 </a:t>
            </a:r>
            <a:r>
              <a:rPr kumimoji="0" lang="cs-CZ" sz="2400" b="0" i="0" u="none" strike="noStrike" kern="1200" cap="none" spc="0" normalizeH="0" baseline="0" noProof="0" dirty="0" err="1">
                <a:ln>
                  <a:noFill/>
                </a:ln>
                <a:solidFill>
                  <a:srgbClr val="0E2841">
                    <a:lumMod val="75000"/>
                    <a:lumOff val="25000"/>
                  </a:srgbClr>
                </a:solidFill>
                <a:effectLst/>
                <a:uLnTx/>
                <a:uFillTx/>
                <a:latin typeface="Amasis MT Pro Black" panose="02040A04050005020304" pitchFamily="18" charset="-18"/>
                <a:ea typeface="+mn-ea"/>
                <a:cs typeface="+mn-cs"/>
              </a:rPr>
              <a:t>Gallaš</a:t>
            </a:r>
            <a: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 1756 – 1840; Hranice, Přerov</a:t>
            </a:r>
            <a:b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br>
            <a: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(přírodní vědy, mytologie, národopis)</a:t>
            </a:r>
            <a:b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br>
            <a:endPar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endParaRPr>
          </a:p>
          <a:p>
            <a:r>
              <a:rPr lang="nn-NO" sz="2400" dirty="0">
                <a:solidFill>
                  <a:srgbClr val="0E2841">
                    <a:lumMod val="75000"/>
                    <a:lumOff val="25000"/>
                  </a:srgbClr>
                </a:solidFill>
                <a:latin typeface="Amasis MT Pro Black" panose="02040A04050005020304" pitchFamily="18" charset="-18"/>
              </a:rPr>
              <a:t>Otakar Jaroš:  1912 – 1943; Hranice</a:t>
            </a:r>
            <a:br>
              <a:rPr lang="nn-NO" sz="2400" dirty="0">
                <a:solidFill>
                  <a:srgbClr val="0E2841">
                    <a:lumMod val="75000"/>
                    <a:lumOff val="25000"/>
                  </a:srgbClr>
                </a:solidFill>
                <a:latin typeface="Amasis MT Pro Black" panose="02040A04050005020304" pitchFamily="18" charset="-18"/>
              </a:rPr>
            </a:br>
            <a:r>
              <a:rPr lang="nn-NO" sz="2400" dirty="0">
                <a:solidFill>
                  <a:srgbClr val="0E2841">
                    <a:lumMod val="75000"/>
                    <a:lumOff val="25000"/>
                  </a:srgbClr>
                </a:solidFill>
                <a:latin typeface="Amasis MT Pro Black" panose="02040A04050005020304" pitchFamily="18" charset="-18"/>
              </a:rPr>
              <a:t>(vojenství)</a:t>
            </a:r>
            <a:endParaRPr lang="cs-CZ" sz="2400" dirty="0">
              <a:solidFill>
                <a:srgbClr val="0E2841">
                  <a:lumMod val="75000"/>
                  <a:lumOff val="25000"/>
                </a:srgbClr>
              </a:solidFill>
              <a:latin typeface="Amasis MT Pro Black" panose="02040A04050005020304" pitchFamily="18" charset="-18"/>
            </a:endParaRPr>
          </a:p>
          <a:p>
            <a: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	</a:t>
            </a:r>
            <a:b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br>
            <a: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František Polášek: 1757 – 1824; Příbor</a:t>
            </a:r>
            <a:b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br>
            <a: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t>(náboženské texty)</a:t>
            </a:r>
            <a:b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br>
            <a:br>
              <a:rPr kumimoji="0" lang="cs-CZ" sz="2400" b="0" i="0" u="none" strike="noStrike" kern="1200" cap="none" spc="0" normalizeH="0" baseline="0" noProof="0" dirty="0">
                <a:ln>
                  <a:noFill/>
                </a:ln>
                <a:solidFill>
                  <a:srgbClr val="0E2841">
                    <a:lumMod val="75000"/>
                    <a:lumOff val="25000"/>
                  </a:srgbClr>
                </a:solidFill>
                <a:effectLst/>
                <a:uLnTx/>
                <a:uFillTx/>
                <a:latin typeface="Amasis MT Pro Black" panose="02040A04050005020304" pitchFamily="18" charset="-18"/>
                <a:ea typeface="+mn-ea"/>
                <a:cs typeface="+mn-cs"/>
              </a:rPr>
            </a:br>
            <a:endParaRPr lang="cs-CZ" dirty="0"/>
          </a:p>
        </p:txBody>
      </p:sp>
    </p:spTree>
    <p:extLst>
      <p:ext uri="{BB962C8B-B14F-4D97-AF65-F5344CB8AC3E}">
        <p14:creationId xmlns:p14="http://schemas.microsoft.com/office/powerpoint/2010/main" val="17066211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4F3CB-F816-AB87-A671-076E2D12028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9A281A4-78AC-AC28-2C7C-A48D759492B8}"/>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E4FC5492-F9BB-0BAB-E8A7-34B349568B63}"/>
              </a:ext>
            </a:extLst>
          </p:cNvPr>
          <p:cNvSpPr>
            <a:spLocks noGrp="1"/>
          </p:cNvSpPr>
          <p:nvPr>
            <p:ph type="subTitle" idx="1"/>
          </p:nvPr>
        </p:nvSpPr>
        <p:spPr/>
        <p:txBody>
          <a:bodyPr/>
          <a:lstStyle/>
          <a:p>
            <a:endParaRPr lang="cs-CZ"/>
          </a:p>
        </p:txBody>
      </p:sp>
      <p:sp>
        <p:nvSpPr>
          <p:cNvPr id="5" name="Obdélník 4">
            <a:extLst>
              <a:ext uri="{FF2B5EF4-FFF2-40B4-BE49-F238E27FC236}">
                <a16:creationId xmlns:a16="http://schemas.microsoft.com/office/drawing/2014/main" id="{793EA3A5-7CF5-4788-C114-2B20D35A0DBB}"/>
              </a:ext>
            </a:extLst>
          </p:cNvPr>
          <p:cNvSpPr/>
          <p:nvPr/>
        </p:nvSpPr>
        <p:spPr>
          <a:xfrm>
            <a:off x="159488" y="159488"/>
            <a:ext cx="11834038" cy="6528391"/>
          </a:xfrm>
          <a:prstGeom prst="rect">
            <a:avLst/>
          </a:prstGeom>
          <a:solidFill>
            <a:srgbClr val="1743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6" name="Obdélník 5">
            <a:extLst>
              <a:ext uri="{FF2B5EF4-FFF2-40B4-BE49-F238E27FC236}">
                <a16:creationId xmlns:a16="http://schemas.microsoft.com/office/drawing/2014/main" id="{F2D7B3B7-2FFF-C304-CF42-D34B0B8F835E}"/>
              </a:ext>
            </a:extLst>
          </p:cNvPr>
          <p:cNvSpPr/>
          <p:nvPr/>
        </p:nvSpPr>
        <p:spPr>
          <a:xfrm>
            <a:off x="251637" y="284420"/>
            <a:ext cx="11649740" cy="62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3200" dirty="0">
              <a:solidFill>
                <a:schemeClr val="tx2">
                  <a:lumMod val="75000"/>
                  <a:lumOff val="25000"/>
                </a:schemeClr>
              </a:solidFill>
              <a:latin typeface="Amasis MT Pro Black" panose="02040A04050005020304" pitchFamily="18" charset="-18"/>
            </a:endParaRPr>
          </a:p>
        </p:txBody>
      </p:sp>
      <p:pic>
        <p:nvPicPr>
          <p:cNvPr id="8" name="Obrázek 7" descr="Obsah obrázku text, silueta&#10;&#10;Popis byl vytvořen automaticky">
            <a:extLst>
              <a:ext uri="{FF2B5EF4-FFF2-40B4-BE49-F238E27FC236}">
                <a16:creationId xmlns:a16="http://schemas.microsoft.com/office/drawing/2014/main" id="{0B785362-2169-EBC3-6DFA-2C19713AC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03" y="445970"/>
            <a:ext cx="1965250" cy="400182"/>
          </a:xfrm>
          <a:prstGeom prst="rect">
            <a:avLst/>
          </a:prstGeom>
        </p:spPr>
      </p:pic>
      <p:pic>
        <p:nvPicPr>
          <p:cNvPr id="10" name="Obrázek 9" descr="Obsah obrázku text, Písmo, logo, symbol&#10;&#10;Popis byl vytvořen automaticky">
            <a:extLst>
              <a:ext uri="{FF2B5EF4-FFF2-40B4-BE49-F238E27FC236}">
                <a16:creationId xmlns:a16="http://schemas.microsoft.com/office/drawing/2014/main" id="{8F9A047F-B780-A778-542F-272FF8D06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531" y="375954"/>
            <a:ext cx="1419553" cy="746410"/>
          </a:xfrm>
          <a:prstGeom prst="rect">
            <a:avLst/>
          </a:prstGeom>
        </p:spPr>
      </p:pic>
      <p:sp>
        <p:nvSpPr>
          <p:cNvPr id="11" name="TextovéPole 10">
            <a:extLst>
              <a:ext uri="{FF2B5EF4-FFF2-40B4-BE49-F238E27FC236}">
                <a16:creationId xmlns:a16="http://schemas.microsoft.com/office/drawing/2014/main" id="{FC926C9F-270D-EAC7-B80C-2E39AC0E1DA7}"/>
              </a:ext>
            </a:extLst>
          </p:cNvPr>
          <p:cNvSpPr txBox="1"/>
          <p:nvPr/>
        </p:nvSpPr>
        <p:spPr>
          <a:xfrm>
            <a:off x="1350167" y="868415"/>
            <a:ext cx="9491666" cy="830997"/>
          </a:xfrm>
          <a:prstGeom prst="rect">
            <a:avLst/>
          </a:prstGeom>
          <a:noFill/>
        </p:spPr>
        <p:txBody>
          <a:bodyPr wrap="square" rtlCol="0">
            <a:spAutoFit/>
          </a:bodyPr>
          <a:lstStyle/>
          <a:p>
            <a:pPr algn="ctr"/>
            <a:r>
              <a:rPr lang="cs-CZ" sz="2400" dirty="0">
                <a:solidFill>
                  <a:schemeClr val="tx2">
                    <a:lumMod val="75000"/>
                    <a:lumOff val="25000"/>
                  </a:schemeClr>
                </a:solidFill>
                <a:latin typeface="Amasis MT Pro Black" panose="02040A04050005020304" pitchFamily="18" charset="-18"/>
              </a:rPr>
              <a:t>Mýtické povídky o bozích a bohyních moravských </a:t>
            </a:r>
          </a:p>
          <a:p>
            <a:pPr algn="ctr"/>
            <a:r>
              <a:rPr lang="cs-CZ" sz="2400" dirty="0">
                <a:solidFill>
                  <a:schemeClr val="tx2">
                    <a:lumMod val="75000"/>
                    <a:lumOff val="25000"/>
                  </a:schemeClr>
                </a:solidFill>
                <a:latin typeface="Amasis MT Pro Black" panose="02040A04050005020304" pitchFamily="18" charset="-18"/>
              </a:rPr>
              <a:t>Slovanů </a:t>
            </a:r>
          </a:p>
        </p:txBody>
      </p:sp>
      <p:pic>
        <p:nvPicPr>
          <p:cNvPr id="7" name="Obrázek 6">
            <a:extLst>
              <a:ext uri="{FF2B5EF4-FFF2-40B4-BE49-F238E27FC236}">
                <a16:creationId xmlns:a16="http://schemas.microsoft.com/office/drawing/2014/main" id="{C26E92B4-9719-B087-6DED-6F940D6AB5FD}"/>
              </a:ext>
            </a:extLst>
          </p:cNvPr>
          <p:cNvPicPr>
            <a:picLocks noChangeAspect="1"/>
          </p:cNvPicPr>
          <p:nvPr/>
        </p:nvPicPr>
        <p:blipFill>
          <a:blip r:embed="rId5"/>
          <a:stretch>
            <a:fillRect/>
          </a:stretch>
        </p:blipFill>
        <p:spPr>
          <a:xfrm>
            <a:off x="501503" y="1953360"/>
            <a:ext cx="6345864" cy="4144893"/>
          </a:xfrm>
          <a:prstGeom prst="rect">
            <a:avLst/>
          </a:prstGeom>
        </p:spPr>
      </p:pic>
      <p:sp>
        <p:nvSpPr>
          <p:cNvPr id="9" name="TextovéPole 8">
            <a:extLst>
              <a:ext uri="{FF2B5EF4-FFF2-40B4-BE49-F238E27FC236}">
                <a16:creationId xmlns:a16="http://schemas.microsoft.com/office/drawing/2014/main" id="{5E6DCA03-7723-A8E5-391C-14CE1B858EB2}"/>
              </a:ext>
            </a:extLst>
          </p:cNvPr>
          <p:cNvSpPr txBox="1"/>
          <p:nvPr/>
        </p:nvSpPr>
        <p:spPr>
          <a:xfrm>
            <a:off x="7160142" y="1680732"/>
            <a:ext cx="4428460" cy="3693319"/>
          </a:xfrm>
          <a:prstGeom prst="rect">
            <a:avLst/>
          </a:prstGeom>
          <a:noFill/>
        </p:spPr>
        <p:txBody>
          <a:bodyPr wrap="square" rtlCol="0">
            <a:spAutoFit/>
          </a:bodyPr>
          <a:lstStyle/>
          <a:p>
            <a:r>
              <a:rPr lang="cs-CZ" dirty="0">
                <a:solidFill>
                  <a:schemeClr val="tx2">
                    <a:lumMod val="75000"/>
                    <a:lumOff val="25000"/>
                  </a:schemeClr>
                </a:solidFill>
                <a:latin typeface="Amasis MT Pro Black" panose="02040A04050005020304" pitchFamily="18" charset="-18"/>
              </a:rPr>
              <a:t>Výzvy:</a:t>
            </a:r>
          </a:p>
          <a:p>
            <a:endParaRPr lang="cs-CZ" dirty="0">
              <a:solidFill>
                <a:schemeClr val="tx2">
                  <a:lumMod val="75000"/>
                  <a:lumOff val="25000"/>
                </a:schemeClr>
              </a:solidFill>
              <a:latin typeface="Amasis MT Pro Black" panose="02040A04050005020304" pitchFamily="18" charset="-18"/>
            </a:endParaRP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Špatná čitelnost původního textu.</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Množství pravopisných chyb.</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Blednutí </a:t>
            </a:r>
            <a:r>
              <a:rPr lang="cs-CZ" dirty="0" err="1">
                <a:solidFill>
                  <a:schemeClr val="tx2">
                    <a:lumMod val="75000"/>
                    <a:lumOff val="25000"/>
                  </a:schemeClr>
                </a:solidFill>
                <a:latin typeface="Amasis MT Pro Black" panose="02040A04050005020304" pitchFamily="18" charset="-18"/>
              </a:rPr>
              <a:t>atramentu</a:t>
            </a:r>
            <a:r>
              <a:rPr lang="cs-CZ" dirty="0">
                <a:solidFill>
                  <a:schemeClr val="tx2">
                    <a:lumMod val="75000"/>
                    <a:lumOff val="25000"/>
                  </a:schemeClr>
                </a:solidFill>
                <a:latin typeface="Amasis MT Pro Black" panose="02040A04050005020304" pitchFamily="18" charset="-18"/>
              </a:rPr>
              <a:t>.</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Různé písařské styly.</a:t>
            </a:r>
          </a:p>
          <a:p>
            <a:endParaRPr lang="cs-CZ" dirty="0">
              <a:solidFill>
                <a:schemeClr val="tx2">
                  <a:lumMod val="75000"/>
                  <a:lumOff val="25000"/>
                </a:schemeClr>
              </a:solidFill>
              <a:latin typeface="Amasis MT Pro Black" panose="02040A04050005020304" pitchFamily="18" charset="-18"/>
            </a:endParaRPr>
          </a:p>
          <a:p>
            <a:r>
              <a:rPr lang="cs-CZ" dirty="0">
                <a:solidFill>
                  <a:schemeClr val="tx2">
                    <a:lumMod val="75000"/>
                    <a:lumOff val="25000"/>
                  </a:schemeClr>
                </a:solidFill>
                <a:latin typeface="Amasis MT Pro Black" panose="02040A04050005020304" pitchFamily="18" charset="-18"/>
              </a:rPr>
              <a:t>Východisko:</a:t>
            </a:r>
          </a:p>
          <a:p>
            <a:endParaRPr lang="cs-CZ" dirty="0">
              <a:solidFill>
                <a:schemeClr val="tx2">
                  <a:lumMod val="75000"/>
                  <a:lumOff val="25000"/>
                </a:schemeClr>
              </a:solidFill>
              <a:latin typeface="Amasis MT Pro Black" panose="02040A04050005020304" pitchFamily="18" charset="-18"/>
            </a:endParaRP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Dílčí model s chybovostí 8,31 % </a:t>
            </a:r>
          </a:p>
          <a:p>
            <a:pPr marL="285750" indent="-285750">
              <a:buFont typeface="Arial" panose="020B0604020202020204" pitchFamily="34" charset="0"/>
              <a:buChar char="•"/>
            </a:pPr>
            <a:r>
              <a:rPr lang="cs-CZ" dirty="0">
                <a:solidFill>
                  <a:schemeClr val="tx2">
                    <a:lumMod val="75000"/>
                    <a:lumOff val="25000"/>
                  </a:schemeClr>
                </a:solidFill>
                <a:latin typeface="Amasis MT Pro Black" panose="02040A04050005020304" pitchFamily="18" charset="-18"/>
              </a:rPr>
              <a:t>Agregovaný model s chybovostí 6,55 %, který odstranil řadu nejednoznačností</a:t>
            </a:r>
            <a:r>
              <a:rPr lang="cs-CZ" dirty="0"/>
              <a:t>.</a:t>
            </a:r>
          </a:p>
        </p:txBody>
      </p:sp>
    </p:spTree>
    <p:extLst>
      <p:ext uri="{BB962C8B-B14F-4D97-AF65-F5344CB8AC3E}">
        <p14:creationId xmlns:p14="http://schemas.microsoft.com/office/powerpoint/2010/main" val="32452463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Oříznutí">
  <a:themeElements>
    <a:clrScheme name="Vlastní 4">
      <a:dk1>
        <a:srgbClr val="182D50"/>
      </a:dk1>
      <a:lt1>
        <a:sysClr val="window" lastClr="FFFFFF"/>
      </a:lt1>
      <a:dk2>
        <a:srgbClr val="182D50"/>
      </a:dk2>
      <a:lt2>
        <a:srgbClr val="F1E8D7"/>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Vlastní 1">
      <a:majorFont>
        <a:latin typeface="Candara"/>
        <a:ea typeface=""/>
        <a:cs typeface=""/>
      </a:majorFont>
      <a:minorFont>
        <a:latin typeface="Candara"/>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TM10001105[[fn=Oříznutí]]</Template>
  <TotalTime>3040</TotalTime>
  <Words>3847</Words>
  <Application>Microsoft Macintosh PowerPoint</Application>
  <PresentationFormat>Širokouhlá</PresentationFormat>
  <Paragraphs>436</Paragraphs>
  <Slides>48</Slides>
  <Notes>45</Notes>
  <HiddenSlides>0</HiddenSlides>
  <MMClips>0</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48</vt:i4>
      </vt:variant>
    </vt:vector>
  </HeadingPairs>
  <TitlesOfParts>
    <vt:vector size="55" baseType="lpstr">
      <vt:lpstr>Amasis MT Pro Black</vt:lpstr>
      <vt:lpstr>Aptos</vt:lpstr>
      <vt:lpstr>Arial</vt:lpstr>
      <vt:lpstr>Candara</vt:lpstr>
      <vt:lpstr>Franklin Gothic Book</vt:lpstr>
      <vt:lpstr>Wingdings</vt:lpstr>
      <vt:lpstr>Oříznutí</vt:lpstr>
      <vt:lpstr>POKROK  V TRANSKRIPCI HISTORICKÝCH RUKOPISŮ Dušan Katuščák Lukáš Němec Vojtěch Říha</vt:lpstr>
      <vt:lpstr>Úvod</vt:lpstr>
      <vt:lpstr>Cieľ prezentácie </vt:lpstr>
      <vt:lpstr>Prečo modely? </vt:lpstr>
      <vt:lpstr>Platforma Transkribus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Automatická transkripce pomocí Platformy Transkribus  Vojtěch Říha</vt:lpstr>
      <vt:lpstr>Model Agreg-8</vt:lpstr>
      <vt:lpstr>Model Agreg-8</vt:lpstr>
      <vt:lpstr>Model Agreg-8</vt:lpstr>
      <vt:lpstr>1 . Česká modlitební kniha</vt:lpstr>
      <vt:lpstr>1 . Česká modlitební kniha</vt:lpstr>
      <vt:lpstr>2 . Cesta Svatocellenská</vt:lpstr>
      <vt:lpstr>2 . Cesta Svatocellenská</vt:lpstr>
      <vt:lpstr>2 . Cesta Svatocellenská</vt:lpstr>
      <vt:lpstr>3. Radostná cesta</vt:lpstr>
      <vt:lpstr>3. Radostná cesta</vt:lpstr>
      <vt:lpstr>4 . Modlitby, písně a litanie</vt:lpstr>
      <vt:lpstr>5 . Modlitební knížka</vt:lpstr>
      <vt:lpstr>Model Agreg-8</vt:lpstr>
      <vt:lpstr>Model Agreg-8</vt:lpstr>
      <vt:lpstr>Model Agreg-8</vt:lpstr>
      <vt:lpstr>Korekce výšky řádku u modelu ČMK-70</vt:lpstr>
      <vt:lpstr>Augmentace obrazových dat</vt:lpstr>
      <vt:lpstr>Augmentace obrazových dat modelu u ČMK-20</vt:lpstr>
      <vt:lpstr>Vývoj úspěšnosti a počtu slov modelu AGREG</vt:lpstr>
      <vt:lpstr>prof. PhDr. Dušan Katuščák, PhD. dusankatuscak@gmail.com  Lukáš Němec luki.nemec@seznam.com  Vojtěch Říha vojtech.riha149@gmail.com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Nejmenší hudební útvary</dc:title>
  <dc:creator>Vojtěch Říha</dc:creator>
  <cp:lastModifiedBy>spravca</cp:lastModifiedBy>
  <cp:revision>46</cp:revision>
  <dcterms:created xsi:type="dcterms:W3CDTF">2023-09-17T15:56:52Z</dcterms:created>
  <dcterms:modified xsi:type="dcterms:W3CDTF">2024-11-22T06:41:18Z</dcterms:modified>
</cp:coreProperties>
</file>