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77"/>
    <p:restoredTop sz="94991"/>
  </p:normalViewPr>
  <p:slideViewPr>
    <p:cSldViewPr snapToGrid="0" snapToObjects="1">
      <p:cViewPr varScale="1">
        <p:scale>
          <a:sx n="110" d="100"/>
          <a:sy n="110" d="100"/>
        </p:scale>
        <p:origin x="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B1208-3B65-9A48-9429-9A3C51787EF5}" type="datetimeFigureOut">
              <a:rPr lang="cs-CZ" smtClean="0"/>
              <a:t>01.11.2021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994FE-C505-A14E-B473-C40BCB6A6D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46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8C4B-E3C6-ED4C-854A-C4405D8976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rhyme</a:t>
            </a:r>
            <a:r>
              <a:rPr lang="cs-CZ" dirty="0"/>
              <a:t> in </a:t>
            </a:r>
            <a:r>
              <a:rPr lang="cs-CZ" dirty="0" err="1"/>
              <a:t>poetry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23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FEAF914-D4FF-564A-A56E-2989774989F9}"/>
              </a:ext>
            </a:extLst>
          </p:cNvPr>
          <p:cNvSpPr/>
          <p:nvPr/>
        </p:nvSpPr>
        <p:spPr>
          <a:xfrm>
            <a:off x="1751635" y="31058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Tyger,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tyger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burning bright,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forests of the night. </a:t>
            </a:r>
          </a:p>
          <a:p>
            <a:pPr>
              <a:spcAft>
                <a:spcPts val="0"/>
              </a:spcAft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William Blake: “The Tyger”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B70ECA-FB23-5044-8680-43F898C4C045}"/>
              </a:ext>
            </a:extLst>
          </p:cNvPr>
          <p:cNvSpPr/>
          <p:nvPr/>
        </p:nvSpPr>
        <p:spPr>
          <a:xfrm>
            <a:off x="1751635" y="768938"/>
            <a:ext cx="74270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END RHYME: </a:t>
            </a:r>
            <a:r>
              <a:rPr lang="cs-CZ" sz="1600" dirty="0" err="1"/>
              <a:t>occurs</a:t>
            </a:r>
            <a:r>
              <a:rPr lang="cs-CZ" sz="1600" dirty="0"/>
              <a:t> </a:t>
            </a:r>
            <a:r>
              <a:rPr lang="cs-CZ" sz="1600" dirty="0" err="1"/>
              <a:t>when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last </a:t>
            </a:r>
            <a:r>
              <a:rPr lang="cs-CZ" sz="1600" dirty="0" err="1"/>
              <a:t>syllables</a:t>
            </a:r>
            <a:r>
              <a:rPr lang="cs-CZ" sz="1600" dirty="0"/>
              <a:t> </a:t>
            </a:r>
            <a:r>
              <a:rPr lang="cs-CZ" sz="1600" dirty="0" err="1"/>
              <a:t>or</a:t>
            </a:r>
            <a:r>
              <a:rPr lang="cs-CZ" sz="1600" dirty="0"/>
              <a:t> </a:t>
            </a:r>
            <a:r>
              <a:rPr lang="cs-CZ" sz="1600" dirty="0" err="1"/>
              <a:t>words</a:t>
            </a:r>
            <a:r>
              <a:rPr lang="cs-CZ" sz="1600" dirty="0"/>
              <a:t> in </a:t>
            </a:r>
            <a:r>
              <a:rPr lang="cs-CZ" sz="1600" dirty="0" err="1"/>
              <a:t>two</a:t>
            </a:r>
            <a:r>
              <a:rPr lang="cs-CZ" sz="1600" dirty="0"/>
              <a:t> </a:t>
            </a:r>
            <a:r>
              <a:rPr lang="cs-CZ" sz="1600" dirty="0" err="1"/>
              <a:t>or</a:t>
            </a:r>
            <a:r>
              <a:rPr lang="cs-CZ" sz="1600" dirty="0"/>
              <a:t> more lines </a:t>
            </a:r>
            <a:r>
              <a:rPr lang="cs-CZ" sz="1600" dirty="0" err="1"/>
              <a:t>rhyme</a:t>
            </a:r>
            <a:r>
              <a:rPr lang="cs-CZ" sz="1600" dirty="0"/>
              <a:t> 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each</a:t>
            </a:r>
            <a:r>
              <a:rPr lang="cs-CZ" sz="1600" dirty="0"/>
              <a:t> </a:t>
            </a:r>
            <a:r>
              <a:rPr lang="cs-CZ" sz="1600" dirty="0" err="1"/>
              <a:t>other</a:t>
            </a:r>
            <a:r>
              <a:rPr lang="cs-CZ" sz="1600" dirty="0"/>
              <a:t>. </a:t>
            </a:r>
            <a:r>
              <a:rPr lang="cs-CZ" sz="1600" dirty="0" err="1"/>
              <a:t>It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also</a:t>
            </a:r>
            <a:r>
              <a:rPr lang="cs-CZ" sz="1600" dirty="0"/>
              <a:t> </a:t>
            </a:r>
            <a:r>
              <a:rPr lang="cs-CZ" sz="1600" dirty="0" err="1"/>
              <a:t>known</a:t>
            </a:r>
            <a:r>
              <a:rPr lang="cs-CZ" sz="1600" dirty="0"/>
              <a:t> as “</a:t>
            </a:r>
            <a:r>
              <a:rPr lang="cs-CZ" sz="1600" dirty="0" err="1"/>
              <a:t>tail</a:t>
            </a:r>
            <a:r>
              <a:rPr lang="cs-CZ" sz="1600" dirty="0"/>
              <a:t> </a:t>
            </a:r>
            <a:r>
              <a:rPr lang="cs-CZ" sz="1600" dirty="0" err="1"/>
              <a:t>rhyme</a:t>
            </a:r>
            <a:r>
              <a:rPr lang="cs-CZ" sz="1600" dirty="0"/>
              <a:t>,” and </a:t>
            </a:r>
            <a:r>
              <a:rPr lang="cs-CZ" sz="1600" dirty="0" err="1"/>
              <a:t>occurs</a:t>
            </a:r>
            <a:r>
              <a:rPr lang="cs-CZ" sz="1600" dirty="0"/>
              <a:t> </a:t>
            </a:r>
            <a:r>
              <a:rPr lang="cs-CZ" sz="1600" dirty="0" err="1"/>
              <a:t>at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ends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lines. </a:t>
            </a:r>
            <a:r>
              <a:rPr lang="cs-CZ" sz="1600" dirty="0" err="1"/>
              <a:t>The</a:t>
            </a:r>
            <a:r>
              <a:rPr lang="cs-CZ" sz="1600" dirty="0"/>
              <a:t> lines </a:t>
            </a:r>
            <a:r>
              <a:rPr lang="cs-CZ" sz="1600" dirty="0" err="1"/>
              <a:t>ending</a:t>
            </a:r>
            <a:r>
              <a:rPr lang="cs-CZ" sz="1600" dirty="0"/>
              <a:t> in </a:t>
            </a:r>
            <a:r>
              <a:rPr lang="cs-CZ" sz="1600" dirty="0" err="1"/>
              <a:t>similar</a:t>
            </a:r>
            <a:r>
              <a:rPr lang="cs-CZ" sz="1600" dirty="0"/>
              <a:t> </a:t>
            </a:r>
            <a:r>
              <a:rPr lang="cs-CZ" sz="1600" dirty="0" err="1"/>
              <a:t>sounds</a:t>
            </a:r>
            <a:r>
              <a:rPr lang="cs-CZ" sz="1600" dirty="0"/>
              <a:t> are </a:t>
            </a:r>
            <a:r>
              <a:rPr lang="cs-CZ" sz="1600" dirty="0" err="1"/>
              <a:t>pleasant</a:t>
            </a:r>
            <a:r>
              <a:rPr lang="cs-CZ" sz="1600" dirty="0"/>
              <a:t> to </a:t>
            </a:r>
            <a:r>
              <a:rPr lang="cs-CZ" sz="1600" dirty="0" err="1"/>
              <a:t>hear</a:t>
            </a:r>
            <a:r>
              <a:rPr lang="cs-CZ" sz="1600" dirty="0"/>
              <a:t>, and </a:t>
            </a:r>
            <a:r>
              <a:rPr lang="cs-CZ" sz="1600" dirty="0" err="1"/>
              <a:t>give</a:t>
            </a:r>
            <a:r>
              <a:rPr lang="cs-CZ" sz="1600" dirty="0"/>
              <a:t> musical </a:t>
            </a:r>
            <a:r>
              <a:rPr lang="cs-CZ" sz="1600" dirty="0" err="1"/>
              <a:t>effect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poem </a:t>
            </a:r>
            <a:r>
              <a:rPr lang="cs-CZ" sz="1600" dirty="0" err="1"/>
              <a:t>or</a:t>
            </a:r>
            <a:r>
              <a:rPr lang="cs-CZ" sz="1600" dirty="0"/>
              <a:t> song.</a:t>
            </a:r>
          </a:p>
        </p:txBody>
      </p:sp>
    </p:spTree>
    <p:extLst>
      <p:ext uri="{BB962C8B-B14F-4D97-AF65-F5344CB8AC3E}">
        <p14:creationId xmlns:p14="http://schemas.microsoft.com/office/powerpoint/2010/main" val="247442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1D6DE8-C500-2241-BA33-85EFDFF7C977}"/>
              </a:ext>
            </a:extLst>
          </p:cNvPr>
          <p:cNvSpPr/>
          <p:nvPr/>
        </p:nvSpPr>
        <p:spPr>
          <a:xfrm>
            <a:off x="694480" y="444055"/>
            <a:ext cx="92018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In </a:t>
            </a:r>
            <a:r>
              <a:rPr lang="cs-CZ" dirty="0" err="1"/>
              <a:t>poetry</a:t>
            </a:r>
            <a:r>
              <a:rPr lang="cs-CZ" dirty="0"/>
              <a:t>,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rhyme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rhyme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rhyme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occurs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a single line </a:t>
            </a:r>
            <a:r>
              <a:rPr lang="cs-CZ" dirty="0" err="1"/>
              <a:t>of</a:t>
            </a:r>
            <a:r>
              <a:rPr lang="cs-CZ" dirty="0"/>
              <a:t> verse,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phrases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multiple</a:t>
            </a:r>
            <a:r>
              <a:rPr lang="cs-CZ" dirty="0"/>
              <a:t> lines.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02C6B0-69AF-3840-B297-049A6A97996A}"/>
              </a:ext>
            </a:extLst>
          </p:cNvPr>
          <p:cNvSpPr/>
          <p:nvPr/>
        </p:nvSpPr>
        <p:spPr>
          <a:xfrm>
            <a:off x="833377" y="1764362"/>
            <a:ext cx="784763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1)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more </a:t>
            </a:r>
            <a:r>
              <a:rPr lang="cs-CZ" dirty="0" err="1"/>
              <a:t>rhyming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occur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line: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went</a:t>
            </a:r>
            <a:r>
              <a:rPr lang="cs-CZ" dirty="0"/>
              <a:t> to </a:t>
            </a:r>
            <a:r>
              <a:rPr lang="cs-CZ" dirty="0" err="1"/>
              <a:t>town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a </a:t>
            </a:r>
            <a:r>
              <a:rPr lang="cs-CZ" dirty="0" err="1"/>
              <a:t>gown</a:t>
            </a:r>
            <a:r>
              <a:rPr lang="cs-CZ" dirty="0"/>
              <a:t>. / I </a:t>
            </a:r>
            <a:r>
              <a:rPr lang="cs-CZ" dirty="0" err="1"/>
              <a:t>took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car and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wasn't</a:t>
            </a:r>
            <a:r>
              <a:rPr lang="cs-CZ" dirty="0"/>
              <a:t> far.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2)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more </a:t>
            </a:r>
            <a:r>
              <a:rPr lang="cs-CZ" dirty="0" err="1"/>
              <a:t>rhyming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appear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separate</a:t>
            </a:r>
            <a:r>
              <a:rPr lang="cs-CZ" dirty="0"/>
              <a:t> lines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sometimes</a:t>
            </a:r>
            <a:r>
              <a:rPr lang="cs-CZ" dirty="0"/>
              <a:t> in more: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see</a:t>
            </a:r>
            <a:r>
              <a:rPr lang="cs-CZ" dirty="0"/>
              <a:t> a </a:t>
            </a:r>
            <a:r>
              <a:rPr lang="cs-CZ" dirty="0" err="1"/>
              <a:t>red</a:t>
            </a:r>
            <a:r>
              <a:rPr lang="cs-CZ" dirty="0"/>
              <a:t> </a:t>
            </a:r>
            <a:r>
              <a:rPr lang="cs-CZ" dirty="0" err="1"/>
              <a:t>boat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has a </a:t>
            </a:r>
            <a:r>
              <a:rPr lang="cs-CZ" dirty="0" err="1"/>
              <a:t>red</a:t>
            </a:r>
            <a:r>
              <a:rPr lang="cs-CZ" dirty="0"/>
              <a:t> flag. / Just </a:t>
            </a:r>
            <a:r>
              <a:rPr lang="cs-CZ" dirty="0" err="1"/>
              <a:t>like</a:t>
            </a:r>
            <a:r>
              <a:rPr lang="cs-CZ" dirty="0"/>
              <a:t> my </a:t>
            </a:r>
            <a:r>
              <a:rPr lang="cs-CZ" dirty="0" err="1"/>
              <a:t>red</a:t>
            </a:r>
            <a:r>
              <a:rPr lang="cs-CZ" dirty="0"/>
              <a:t> </a:t>
            </a:r>
            <a:r>
              <a:rPr lang="cs-CZ" dirty="0" err="1"/>
              <a:t>coat</a:t>
            </a:r>
            <a:r>
              <a:rPr lang="cs-CZ" dirty="0"/>
              <a:t> and my </a:t>
            </a:r>
            <a:r>
              <a:rPr lang="cs-CZ" dirty="0" err="1"/>
              <a:t>little</a:t>
            </a:r>
            <a:r>
              <a:rPr lang="cs-CZ" dirty="0"/>
              <a:t> </a:t>
            </a:r>
            <a:r>
              <a:rPr lang="cs-CZ" dirty="0" err="1"/>
              <a:t>red</a:t>
            </a:r>
            <a:r>
              <a:rPr lang="cs-CZ" dirty="0"/>
              <a:t> </a:t>
            </a:r>
            <a:r>
              <a:rPr lang="cs-CZ" dirty="0" err="1"/>
              <a:t>pail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3) A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a line </a:t>
            </a:r>
            <a:r>
              <a:rPr lang="cs-CZ" dirty="0" err="1"/>
              <a:t>rhymes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more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line:</a:t>
            </a:r>
          </a:p>
          <a:p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sky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a </a:t>
            </a:r>
            <a:r>
              <a:rPr lang="cs-CZ" dirty="0" err="1"/>
              <a:t>clear</a:t>
            </a:r>
            <a:r>
              <a:rPr lang="cs-CZ" dirty="0"/>
              <a:t>, </a:t>
            </a:r>
            <a:r>
              <a:rPr lang="cs-CZ" dirty="0" err="1"/>
              <a:t>rich</a:t>
            </a:r>
            <a:r>
              <a:rPr lang="cs-CZ" dirty="0"/>
              <a:t> </a:t>
            </a:r>
            <a:r>
              <a:rPr lang="cs-CZ" dirty="0" err="1"/>
              <a:t>shiny</a:t>
            </a:r>
            <a:r>
              <a:rPr lang="cs-CZ" dirty="0"/>
              <a:t> blue. / I </a:t>
            </a:r>
            <a:r>
              <a:rPr lang="cs-CZ" dirty="0" err="1"/>
              <a:t>knew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true</a:t>
            </a:r>
            <a:r>
              <a:rPr lang="cs-CZ" dirty="0"/>
              <a:t> but I </a:t>
            </a:r>
            <a:r>
              <a:rPr lang="cs-CZ" dirty="0" err="1"/>
              <a:t>stayed</a:t>
            </a:r>
            <a:r>
              <a:rPr lang="cs-CZ" dirty="0"/>
              <a:t> </a:t>
            </a:r>
            <a:r>
              <a:rPr lang="cs-CZ" dirty="0" err="1"/>
              <a:t>inside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96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48A611-0CE5-7041-88EC-9F3E45438E4C}"/>
              </a:ext>
            </a:extLst>
          </p:cNvPr>
          <p:cNvSpPr/>
          <p:nvPr/>
        </p:nvSpPr>
        <p:spPr>
          <a:xfrm>
            <a:off x="2966978" y="13349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err="1"/>
              <a:t>Identical</a:t>
            </a:r>
            <a:r>
              <a:rPr lang="cs-CZ" dirty="0"/>
              <a:t> </a:t>
            </a:r>
            <a:r>
              <a:rPr lang="cs-CZ" dirty="0" err="1"/>
              <a:t>rhyme</a:t>
            </a:r>
            <a:r>
              <a:rPr lang="cs-CZ" dirty="0"/>
              <a:t> </a:t>
            </a:r>
            <a:r>
              <a:rPr lang="cs-CZ" dirty="0" err="1"/>
              <a:t>employs</a:t>
            </a:r>
            <a:r>
              <a:rPr lang="cs-CZ" dirty="0"/>
              <a:t>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 </a:t>
            </a:r>
            <a:r>
              <a:rPr lang="cs-CZ" dirty="0" err="1"/>
              <a:t>word</a:t>
            </a:r>
            <a:r>
              <a:rPr lang="cs-CZ" dirty="0"/>
              <a:t>, </a:t>
            </a:r>
            <a:r>
              <a:rPr lang="cs-CZ" dirty="0" err="1"/>
              <a:t>identically</a:t>
            </a:r>
            <a:r>
              <a:rPr lang="cs-CZ" dirty="0"/>
              <a:t> in </a:t>
            </a:r>
            <a:r>
              <a:rPr lang="cs-CZ" dirty="0" err="1"/>
              <a:t>sound</a:t>
            </a:r>
            <a:r>
              <a:rPr lang="cs-CZ" dirty="0"/>
              <a:t> and in </a:t>
            </a:r>
            <a:r>
              <a:rPr lang="cs-CZ" dirty="0" err="1"/>
              <a:t>sense</a:t>
            </a:r>
            <a:r>
              <a:rPr lang="cs-CZ" dirty="0"/>
              <a:t>, </a:t>
            </a:r>
            <a:r>
              <a:rPr lang="cs-CZ" dirty="0" err="1"/>
              <a:t>twice</a:t>
            </a:r>
            <a:r>
              <a:rPr lang="cs-CZ" dirty="0"/>
              <a:t> in </a:t>
            </a:r>
            <a:r>
              <a:rPr lang="cs-CZ" dirty="0" err="1"/>
              <a:t>rhyming</a:t>
            </a:r>
            <a:r>
              <a:rPr lang="cs-CZ" dirty="0"/>
              <a:t> </a:t>
            </a:r>
            <a:r>
              <a:rPr lang="cs-CZ" dirty="0" err="1"/>
              <a:t>positions</a:t>
            </a:r>
            <a:r>
              <a:rPr lang="cs-CZ" dirty="0"/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DBFFEF-C272-5843-BF33-C76610FA2985}"/>
              </a:ext>
            </a:extLst>
          </p:cNvPr>
          <p:cNvSpPr/>
          <p:nvPr/>
        </p:nvSpPr>
        <p:spPr>
          <a:xfrm>
            <a:off x="3337367" y="259654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Double, double, </a:t>
            </a:r>
            <a:r>
              <a:rPr lang="cs-CZ" dirty="0" err="1"/>
              <a:t>toil</a:t>
            </a:r>
            <a:r>
              <a:rPr lang="cs-CZ" dirty="0"/>
              <a:t> and </a:t>
            </a:r>
            <a:r>
              <a:rPr lang="cs-CZ" dirty="0" err="1"/>
              <a:t>trouble</a:t>
            </a:r>
            <a:r>
              <a:rPr lang="cs-CZ" dirty="0"/>
              <a:t>,</a:t>
            </a:r>
          </a:p>
          <a:p>
            <a:r>
              <a:rPr lang="cs-CZ" dirty="0" err="1"/>
              <a:t>Fire</a:t>
            </a:r>
            <a:r>
              <a:rPr lang="cs-CZ" dirty="0"/>
              <a:t> </a:t>
            </a:r>
            <a:r>
              <a:rPr lang="cs-CZ" dirty="0" err="1"/>
              <a:t>burn</a:t>
            </a:r>
            <a:r>
              <a:rPr lang="cs-CZ" dirty="0"/>
              <a:t> and </a:t>
            </a:r>
            <a:r>
              <a:rPr lang="cs-CZ" dirty="0" err="1"/>
              <a:t>cauldron</a:t>
            </a:r>
            <a:r>
              <a:rPr lang="cs-CZ" dirty="0"/>
              <a:t> </a:t>
            </a:r>
            <a:r>
              <a:rPr lang="cs-CZ" dirty="0" err="1"/>
              <a:t>bubble</a:t>
            </a:r>
            <a:r>
              <a:rPr lang="cs-CZ" dirty="0"/>
              <a:t>. </a:t>
            </a:r>
          </a:p>
          <a:p>
            <a:r>
              <a:rPr lang="cs-CZ" dirty="0"/>
              <a:t>Shakespeare: </a:t>
            </a:r>
            <a:r>
              <a:rPr lang="cs-CZ" dirty="0" err="1"/>
              <a:t>Macbeth</a:t>
            </a:r>
            <a:endParaRPr 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B63E90-DFDF-6C48-8D21-11F1EBB5496B}"/>
              </a:ext>
            </a:extLst>
          </p:cNvPr>
          <p:cNvSpPr/>
          <p:nvPr/>
        </p:nvSpPr>
        <p:spPr>
          <a:xfrm>
            <a:off x="1253924" y="3974730"/>
            <a:ext cx="72187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latin typeface="arial" panose="020B0604020202020204" pitchFamily="34" charset="0"/>
              </a:rPr>
              <a:t>Feminine</a:t>
            </a:r>
            <a:r>
              <a:rPr lang="cs-CZ" b="1" dirty="0">
                <a:latin typeface="arial" panose="020B0604020202020204" pitchFamily="34" charset="0"/>
              </a:rPr>
              <a:t> </a:t>
            </a:r>
            <a:r>
              <a:rPr lang="cs-CZ" b="1" dirty="0" err="1">
                <a:latin typeface="arial" panose="020B0604020202020204" pitchFamily="34" charset="0"/>
              </a:rPr>
              <a:t>rhyme</a:t>
            </a:r>
            <a:r>
              <a:rPr lang="cs-CZ" dirty="0"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is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an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unstressed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two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syllable</a:t>
            </a:r>
            <a:r>
              <a:rPr lang="cs-CZ" dirty="0">
                <a:latin typeface="arial" panose="020B0604020202020204" pitchFamily="34" charset="0"/>
              </a:rPr>
              <a:t> </a:t>
            </a:r>
            <a:r>
              <a:rPr lang="cs-CZ" b="1" dirty="0" err="1">
                <a:latin typeface="arial" panose="020B0604020202020204" pitchFamily="34" charset="0"/>
              </a:rPr>
              <a:t>rhyme</a:t>
            </a:r>
            <a:r>
              <a:rPr lang="cs-CZ" dirty="0"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followed</a:t>
            </a:r>
            <a:r>
              <a:rPr lang="cs-CZ" dirty="0">
                <a:latin typeface="arial" panose="020B0604020202020204" pitchFamily="34" charset="0"/>
              </a:rPr>
              <a:t> by </a:t>
            </a:r>
            <a:r>
              <a:rPr lang="cs-CZ" dirty="0" err="1">
                <a:latin typeface="arial" panose="020B0604020202020204" pitchFamily="34" charset="0"/>
              </a:rPr>
              <a:t>another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unstressed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syllable</a:t>
            </a:r>
            <a:r>
              <a:rPr lang="cs-CZ" dirty="0">
                <a:latin typeface="arial" panose="020B0604020202020204" pitchFamily="34" charset="0"/>
              </a:rPr>
              <a:t> </a:t>
            </a:r>
            <a:r>
              <a:rPr lang="cs-CZ" b="1" dirty="0" err="1">
                <a:latin typeface="arial" panose="020B0604020202020204" pitchFamily="34" charset="0"/>
              </a:rPr>
              <a:t>rhyme</a:t>
            </a:r>
            <a:r>
              <a:rPr lang="cs-CZ" dirty="0">
                <a:latin typeface="arial" panose="020B0604020202020204" pitchFamily="34" charset="0"/>
              </a:rPr>
              <a:t>. </a:t>
            </a:r>
            <a:r>
              <a:rPr lang="cs-CZ" dirty="0" err="1">
                <a:latin typeface="arial" panose="020B0604020202020204" pitchFamily="34" charset="0"/>
              </a:rPr>
              <a:t>They</a:t>
            </a:r>
            <a:r>
              <a:rPr lang="cs-CZ" dirty="0">
                <a:latin typeface="arial" panose="020B0604020202020204" pitchFamily="34" charset="0"/>
              </a:rPr>
              <a:t> are </a:t>
            </a:r>
            <a:r>
              <a:rPr lang="cs-CZ" dirty="0" err="1">
                <a:latin typeface="arial" panose="020B0604020202020204" pitchFamily="34" charset="0"/>
              </a:rPr>
              <a:t>used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between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the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stressed</a:t>
            </a:r>
            <a:r>
              <a:rPr lang="cs-CZ" dirty="0">
                <a:latin typeface="arial" panose="020B0604020202020204" pitchFamily="34" charset="0"/>
              </a:rPr>
              <a:t> </a:t>
            </a:r>
            <a:r>
              <a:rPr lang="cs-CZ" b="1" dirty="0" err="1">
                <a:latin typeface="arial" panose="020B0604020202020204" pitchFamily="34" charset="0"/>
              </a:rPr>
              <a:t>rhyme</a:t>
            </a:r>
            <a:r>
              <a:rPr lang="cs-CZ" dirty="0">
                <a:latin typeface="arial" panose="020B0604020202020204" pitchFamily="34" charset="0"/>
              </a:rPr>
              <a:t> to </a:t>
            </a:r>
            <a:r>
              <a:rPr lang="cs-CZ" dirty="0" err="1">
                <a:latin typeface="arial" panose="020B0604020202020204" pitchFamily="34" charset="0"/>
              </a:rPr>
              <a:t>create</a:t>
            </a:r>
            <a:r>
              <a:rPr lang="cs-CZ" dirty="0">
                <a:latin typeface="arial" panose="020B0604020202020204" pitchFamily="34" charset="0"/>
              </a:rPr>
              <a:t> a rhythm.</a:t>
            </a:r>
          </a:p>
          <a:p>
            <a:endParaRPr lang="cs-CZ" dirty="0">
              <a:latin typeface="arial" panose="020B0604020202020204" pitchFamily="34" charset="0"/>
            </a:endParaRPr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,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rhyming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 and </a:t>
            </a:r>
            <a:r>
              <a:rPr lang="cs-CZ" dirty="0" err="1"/>
              <a:t>passion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are </a:t>
            </a:r>
            <a:r>
              <a:rPr lang="cs-CZ" dirty="0" err="1"/>
              <a:t>stressed</a:t>
            </a:r>
            <a:r>
              <a:rPr lang="cs-CZ" dirty="0"/>
              <a:t> </a:t>
            </a:r>
            <a:r>
              <a:rPr lang="cs-CZ" dirty="0" err="1"/>
              <a:t>rhyming</a:t>
            </a:r>
            <a:r>
              <a:rPr lang="cs-CZ" dirty="0"/>
              <a:t> </a:t>
            </a:r>
            <a:r>
              <a:rPr lang="cs-CZ" dirty="0" err="1"/>
              <a:t>while</a:t>
            </a:r>
            <a:r>
              <a:rPr lang="cs-CZ" dirty="0"/>
              <a:t> –‘</a:t>
            </a:r>
            <a:r>
              <a:rPr lang="cs-CZ" dirty="0" err="1"/>
              <a:t>sion</a:t>
            </a:r>
            <a:r>
              <a:rPr lang="cs-CZ" dirty="0"/>
              <a:t>’ </a:t>
            </a:r>
            <a:r>
              <a:rPr lang="cs-CZ" dirty="0" err="1"/>
              <a:t>sound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and are </a:t>
            </a:r>
            <a:r>
              <a:rPr lang="cs-CZ" dirty="0" err="1"/>
              <a:t>unstressed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8591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EF5671-93F5-2D4F-B371-E871E5AAC94A}"/>
              </a:ext>
            </a:extLst>
          </p:cNvPr>
          <p:cNvSpPr/>
          <p:nvPr/>
        </p:nvSpPr>
        <p:spPr>
          <a:xfrm>
            <a:off x="2098876" y="101200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A </a:t>
            </a:r>
            <a:r>
              <a:rPr lang="cs-CZ" dirty="0" err="1"/>
              <a:t>slant</a:t>
            </a:r>
            <a:r>
              <a:rPr lang="cs-CZ" dirty="0"/>
              <a:t> </a:t>
            </a:r>
            <a:r>
              <a:rPr lang="cs-CZ" dirty="0" err="1"/>
              <a:t>rhyme</a:t>
            </a:r>
            <a:r>
              <a:rPr lang="cs-CZ" dirty="0"/>
              <a:t> </a:t>
            </a:r>
            <a:r>
              <a:rPr lang="cs-CZ" dirty="0" err="1"/>
              <a:t>is</a:t>
            </a:r>
            <a:r>
              <a:rPr lang="cs-CZ" dirty="0"/>
              <a:t> a type </a:t>
            </a:r>
            <a:r>
              <a:rPr lang="cs-CZ" dirty="0" err="1"/>
              <a:t>of</a:t>
            </a:r>
            <a:r>
              <a:rPr lang="cs-CZ" dirty="0"/>
              <a:t> </a:t>
            </a:r>
            <a:r>
              <a:rPr lang="cs-CZ" dirty="0" err="1"/>
              <a:t>rhyme</a:t>
            </a:r>
            <a:r>
              <a:rPr lang="cs-CZ" dirty="0"/>
              <a:t> 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, but not </a:t>
            </a:r>
            <a:r>
              <a:rPr lang="cs-CZ" dirty="0" err="1"/>
              <a:t>identical</a:t>
            </a:r>
            <a:r>
              <a:rPr lang="cs-CZ" dirty="0"/>
              <a:t> </a:t>
            </a:r>
            <a:r>
              <a:rPr lang="cs-CZ" dirty="0" err="1"/>
              <a:t>sounds</a:t>
            </a:r>
            <a:r>
              <a:rPr lang="cs-CZ" dirty="0"/>
              <a:t>. Most </a:t>
            </a:r>
            <a:r>
              <a:rPr lang="cs-CZ" dirty="0" err="1"/>
              <a:t>slant</a:t>
            </a:r>
            <a:r>
              <a:rPr lang="cs-CZ" dirty="0"/>
              <a:t> </a:t>
            </a:r>
            <a:r>
              <a:rPr lang="cs-CZ" dirty="0" err="1"/>
              <a:t>rhymes</a:t>
            </a:r>
            <a:r>
              <a:rPr lang="cs-CZ" dirty="0"/>
              <a:t> are </a:t>
            </a:r>
            <a:r>
              <a:rPr lang="cs-CZ" dirty="0" err="1"/>
              <a:t>formed</a:t>
            </a:r>
            <a:r>
              <a:rPr lang="cs-CZ" dirty="0"/>
              <a:t> by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identical</a:t>
            </a:r>
            <a:r>
              <a:rPr lang="cs-CZ" dirty="0"/>
              <a:t> </a:t>
            </a:r>
            <a:r>
              <a:rPr lang="cs-CZ" dirty="0" err="1"/>
              <a:t>consonants</a:t>
            </a:r>
            <a:r>
              <a:rPr lang="cs-CZ" dirty="0"/>
              <a:t> and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vowels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vice versa. “</a:t>
            </a:r>
            <a:r>
              <a:rPr lang="cs-CZ" dirty="0" err="1"/>
              <a:t>Worm</a:t>
            </a:r>
            <a:r>
              <a:rPr lang="cs-CZ" dirty="0"/>
              <a:t>” and “</a:t>
            </a:r>
            <a:r>
              <a:rPr lang="cs-CZ" dirty="0" err="1"/>
              <a:t>swarm</a:t>
            </a:r>
            <a:r>
              <a:rPr lang="cs-CZ" dirty="0"/>
              <a:t>” are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 </a:t>
            </a:r>
            <a:r>
              <a:rPr lang="cs-CZ" dirty="0" err="1"/>
              <a:t>slant</a:t>
            </a:r>
            <a:r>
              <a:rPr lang="cs-CZ" dirty="0"/>
              <a:t> </a:t>
            </a:r>
            <a:r>
              <a:rPr lang="cs-CZ" dirty="0" err="1"/>
              <a:t>rhymes</a:t>
            </a:r>
            <a:r>
              <a:rPr lang="cs-CZ" dirty="0"/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D89867-0868-154F-888C-12CF81A695C3}"/>
              </a:ext>
            </a:extLst>
          </p:cNvPr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"</a:t>
            </a:r>
            <a:r>
              <a:rPr lang="cs-CZ" dirty="0" err="1"/>
              <a:t>Cat</a:t>
            </a:r>
            <a:r>
              <a:rPr lang="cs-CZ" dirty="0"/>
              <a:t>" and "</a:t>
            </a:r>
            <a:r>
              <a:rPr lang="cs-CZ" dirty="0" err="1"/>
              <a:t>sat</a:t>
            </a:r>
            <a:r>
              <a:rPr lang="cs-CZ" dirty="0"/>
              <a:t>" are </a:t>
            </a:r>
            <a:r>
              <a:rPr lang="cs-CZ" dirty="0" err="1"/>
              <a:t>perfect</a:t>
            </a:r>
            <a:r>
              <a:rPr lang="cs-CZ" dirty="0"/>
              <a:t> </a:t>
            </a:r>
            <a:r>
              <a:rPr lang="cs-CZ" dirty="0" err="1"/>
              <a:t>rhymes</a:t>
            </a:r>
            <a:r>
              <a:rPr lang="cs-CZ" dirty="0"/>
              <a:t>.</a:t>
            </a:r>
          </a:p>
          <a:p>
            <a:r>
              <a:rPr lang="cs-CZ" dirty="0"/>
              <a:t>"</a:t>
            </a:r>
            <a:r>
              <a:rPr lang="cs-CZ" dirty="0" err="1"/>
              <a:t>Cat</a:t>
            </a:r>
            <a:r>
              <a:rPr lang="cs-CZ" dirty="0"/>
              <a:t>" and "sad" are imperfekt (</a:t>
            </a:r>
            <a:r>
              <a:rPr lang="cs-CZ" dirty="0" err="1"/>
              <a:t>slant</a:t>
            </a:r>
            <a:r>
              <a:rPr lang="cs-CZ" dirty="0"/>
              <a:t>) </a:t>
            </a:r>
            <a:r>
              <a:rPr lang="cs-CZ" dirty="0" err="1"/>
              <a:t>rhymes</a:t>
            </a:r>
            <a:r>
              <a:rPr lang="cs-CZ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2A28FD-729C-1444-8E5A-D9C06D12B4C9}"/>
              </a:ext>
            </a:extLst>
          </p:cNvPr>
          <p:cNvSpPr/>
          <p:nvPr/>
        </p:nvSpPr>
        <p:spPr>
          <a:xfrm>
            <a:off x="2411392" y="436866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latin typeface="Open Sans"/>
              </a:rPr>
              <a:t>Hope </a:t>
            </a:r>
            <a:r>
              <a:rPr lang="cs-CZ" dirty="0" err="1">
                <a:latin typeface="Open Sans"/>
              </a:rPr>
              <a:t>is</a:t>
            </a:r>
            <a:r>
              <a:rPr lang="cs-CZ" dirty="0">
                <a:latin typeface="Open Sans"/>
              </a:rPr>
              <a:t> a </a:t>
            </a:r>
            <a:r>
              <a:rPr lang="cs-CZ" dirty="0" err="1">
                <a:latin typeface="Open Sans"/>
              </a:rPr>
              <a:t>thing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with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feathers</a:t>
            </a:r>
            <a:endParaRPr lang="cs-CZ" dirty="0">
              <a:latin typeface="Open Sans"/>
            </a:endParaRPr>
          </a:p>
          <a:p>
            <a:r>
              <a:rPr lang="cs-CZ" dirty="0" err="1">
                <a:latin typeface="Open Sans"/>
              </a:rPr>
              <a:t>That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perches</a:t>
            </a:r>
            <a:r>
              <a:rPr lang="cs-CZ" dirty="0">
                <a:latin typeface="Open Sans"/>
              </a:rPr>
              <a:t> in </a:t>
            </a:r>
            <a:r>
              <a:rPr lang="cs-CZ" dirty="0" err="1">
                <a:latin typeface="Open Sans"/>
              </a:rPr>
              <a:t>the</a:t>
            </a:r>
            <a:r>
              <a:rPr lang="cs-CZ" dirty="0">
                <a:latin typeface="Open Sans"/>
              </a:rPr>
              <a:t> soul</a:t>
            </a:r>
          </a:p>
          <a:p>
            <a:r>
              <a:rPr lang="cs-CZ" dirty="0">
                <a:latin typeface="Open Sans"/>
              </a:rPr>
              <a:t>And </a:t>
            </a:r>
            <a:r>
              <a:rPr lang="cs-CZ" dirty="0" err="1">
                <a:latin typeface="Open Sans"/>
              </a:rPr>
              <a:t>sings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the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tune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without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the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words</a:t>
            </a:r>
            <a:endParaRPr lang="cs-CZ" dirty="0">
              <a:latin typeface="Open Sans"/>
            </a:endParaRPr>
          </a:p>
          <a:p>
            <a:r>
              <a:rPr lang="cs-CZ" dirty="0">
                <a:latin typeface="Open Sans"/>
              </a:rPr>
              <a:t>And </a:t>
            </a:r>
            <a:r>
              <a:rPr lang="cs-CZ" dirty="0" err="1">
                <a:latin typeface="Open Sans"/>
              </a:rPr>
              <a:t>never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stops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at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all</a:t>
            </a:r>
            <a:r>
              <a:rPr lang="cs-CZ" dirty="0">
                <a:latin typeface="Open Sans"/>
              </a:rPr>
              <a:t>….</a:t>
            </a:r>
          </a:p>
          <a:p>
            <a:r>
              <a:rPr lang="cs-CZ" b="0" i="0" u="none" strike="noStrike" dirty="0">
                <a:effectLst/>
                <a:latin typeface="Open Sans"/>
              </a:rPr>
              <a:t>Emily </a:t>
            </a:r>
            <a:r>
              <a:rPr lang="cs-CZ" b="0" i="0" u="none" strike="noStrike" dirty="0" err="1">
                <a:effectLst/>
                <a:latin typeface="Open Sans"/>
              </a:rPr>
              <a:t>Dickinson</a:t>
            </a:r>
            <a:endParaRPr lang="cs-CZ" b="0" i="0" u="none" strike="noStrike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10002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28BCD1-47B1-BC4D-908D-10FD45AF5C09}"/>
              </a:ext>
            </a:extLst>
          </p:cNvPr>
          <p:cNvSpPr txBox="1"/>
          <p:nvPr/>
        </p:nvSpPr>
        <p:spPr>
          <a:xfrm>
            <a:off x="3049929" y="1446734"/>
            <a:ext cx="801546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GB" b="0" i="0" u="none" strike="noStrike" dirty="0">
                <a:effectLst/>
                <a:latin typeface="adobe-garamond-pro"/>
              </a:rPr>
              <a:t>But the Raven, sitting lonely on the placid bust, spoke only</a:t>
            </a:r>
            <a:br>
              <a:rPr lang="en-GB" b="0" i="0" u="none" strike="noStrike" dirty="0">
                <a:effectLst/>
                <a:latin typeface="adobe-garamond-pro"/>
              </a:rPr>
            </a:br>
            <a:endParaRPr lang="en-GB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b="0" i="0" u="none" strike="noStrike" dirty="0">
                <a:effectLst/>
                <a:latin typeface="adobe-garamond-pro"/>
              </a:rPr>
              <a:t>That one word, as if his soul in that one word he did outpour.</a:t>
            </a:r>
            <a:br>
              <a:rPr lang="en-GB" b="0" i="0" u="none" strike="noStrike" dirty="0">
                <a:effectLst/>
                <a:latin typeface="adobe-garamond-pro"/>
              </a:rPr>
            </a:br>
            <a:endParaRPr lang="en-GB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b="0" i="0" u="none" strike="noStrike" dirty="0">
                <a:effectLst/>
                <a:latin typeface="adobe-garamond-pro"/>
              </a:rPr>
              <a:t>    Nothing farther then he uttered—not a feather then he fluttered—</a:t>
            </a:r>
            <a:br>
              <a:rPr lang="en-GB" b="0" i="0" u="none" strike="noStrike" dirty="0">
                <a:effectLst/>
                <a:latin typeface="adobe-garamond-pro"/>
              </a:rPr>
            </a:br>
            <a:endParaRPr lang="en-GB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b="0" i="0" u="none" strike="noStrike" dirty="0">
                <a:effectLst/>
                <a:latin typeface="adobe-garamond-pro"/>
              </a:rPr>
              <a:t>    Till I scarcely more than muttered “Other friends have flown before—</a:t>
            </a:r>
            <a:br>
              <a:rPr lang="en-GB" b="0" i="0" u="none" strike="noStrike" dirty="0">
                <a:effectLst/>
                <a:latin typeface="adobe-garamond-pro"/>
              </a:rPr>
            </a:br>
            <a:endParaRPr lang="en-GB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b="0" i="0" u="none" strike="noStrike" dirty="0">
                <a:effectLst/>
                <a:latin typeface="adobe-garamond-pro"/>
              </a:rPr>
              <a:t>On the morrow </a:t>
            </a:r>
            <a:r>
              <a:rPr lang="en-GB" b="0" i="1" u="none" strike="noStrike" dirty="0">
                <a:effectLst/>
                <a:latin typeface="inherit"/>
              </a:rPr>
              <a:t>he</a:t>
            </a:r>
            <a:r>
              <a:rPr lang="en-GB" b="0" i="0" u="none" strike="noStrike" dirty="0">
                <a:effectLst/>
                <a:latin typeface="adobe-garamond-pro"/>
              </a:rPr>
              <a:t> will leave me, as my Hopes have flown before.”</a:t>
            </a:r>
            <a:br>
              <a:rPr lang="en-GB" b="0" i="0" u="none" strike="noStrike" dirty="0">
                <a:effectLst/>
                <a:latin typeface="adobe-garamond-pro"/>
              </a:rPr>
            </a:br>
            <a:endParaRPr lang="en-GB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b="0" i="0" u="none" strike="noStrike" dirty="0">
                <a:effectLst/>
                <a:latin typeface="adobe-garamond-pro"/>
              </a:rPr>
              <a:t>            Then the bird said “Nevermore.”</a:t>
            </a:r>
          </a:p>
        </p:txBody>
      </p:sp>
    </p:spTree>
    <p:extLst>
      <p:ext uri="{BB962C8B-B14F-4D97-AF65-F5344CB8AC3E}">
        <p14:creationId xmlns:p14="http://schemas.microsoft.com/office/powerpoint/2010/main" val="3297926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73EE24E-C6FB-2448-9C25-23FE3D96770F}"/>
              </a:ext>
            </a:extLst>
          </p:cNvPr>
          <p:cNvSpPr txBox="1"/>
          <p:nvPr/>
        </p:nvSpPr>
        <p:spPr>
          <a:xfrm>
            <a:off x="3513882" y="220215"/>
            <a:ext cx="7891040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endParaRPr lang="en-GB" b="0" i="0" u="none" strike="noStrike" dirty="0">
              <a:effectLst/>
              <a:latin typeface="inherit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inherit"/>
              </a:rPr>
              <a:t>Once upon a midnight dreary, while I pondered, weak and weary,</a:t>
            </a:r>
            <a:br>
              <a:rPr lang="en-GB" sz="1600" b="0" i="0" u="none" strike="noStrike" dirty="0">
                <a:effectLst/>
                <a:latin typeface="inherit"/>
              </a:rPr>
            </a:br>
            <a:endParaRPr lang="en-GB" sz="1600" b="0" i="0" u="none" strike="noStrike" dirty="0">
              <a:effectLst/>
              <a:latin typeface="inherit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inherit"/>
              </a:rPr>
              <a:t>Over many a quaint and curious volume of forgotten lore—</a:t>
            </a:r>
            <a:br>
              <a:rPr lang="en-GB" sz="1600" b="0" i="0" u="none" strike="noStrike" dirty="0">
                <a:effectLst/>
                <a:latin typeface="inherit"/>
              </a:rPr>
            </a:br>
            <a:endParaRPr lang="en-GB" sz="1600" b="0" i="0" u="none" strike="noStrike" dirty="0">
              <a:effectLst/>
              <a:latin typeface="inherit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inherit"/>
              </a:rPr>
              <a:t> While I nodded, nearly napping, suddenly there came a tapping,</a:t>
            </a:r>
            <a:br>
              <a:rPr lang="en-GB" sz="1600" b="0" i="0" u="none" strike="noStrike" dirty="0">
                <a:effectLst/>
                <a:latin typeface="inherit"/>
              </a:rPr>
            </a:br>
            <a:endParaRPr lang="en-GB" sz="1600" b="0" i="0" u="none" strike="noStrike" dirty="0">
              <a:effectLst/>
              <a:latin typeface="inherit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inherit"/>
              </a:rPr>
              <a:t>As of some one gently rapping, rapping at my chamber door.</a:t>
            </a:r>
            <a:br>
              <a:rPr lang="en-GB" sz="1600" b="0" i="0" u="none" strike="noStrike" dirty="0">
                <a:effectLst/>
                <a:latin typeface="inherit"/>
              </a:rPr>
            </a:br>
            <a:endParaRPr lang="en-GB" sz="1600" b="0" i="0" u="none" strike="noStrike" dirty="0">
              <a:effectLst/>
              <a:latin typeface="inherit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inherit"/>
              </a:rPr>
              <a:t>“’Tis some visitor,” I muttered, “tapping at my chamber door—</a:t>
            </a:r>
            <a:br>
              <a:rPr lang="en-GB" sz="1600" b="0" i="0" u="none" strike="noStrike" dirty="0">
                <a:effectLst/>
                <a:latin typeface="inherit"/>
              </a:rPr>
            </a:br>
            <a:endParaRPr lang="en-GB" sz="1600" b="0" i="0" u="none" strike="noStrike" dirty="0">
              <a:effectLst/>
              <a:latin typeface="inherit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inherit"/>
              </a:rPr>
              <a:t>            Only this and nothing more.”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84CAB6-2D83-AA41-8F40-CA7D6714CE21}"/>
              </a:ext>
            </a:extLst>
          </p:cNvPr>
          <p:cNvSpPr txBox="1"/>
          <p:nvPr/>
        </p:nvSpPr>
        <p:spPr>
          <a:xfrm>
            <a:off x="3296856" y="3806241"/>
            <a:ext cx="8895144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GB" b="0" i="0" u="none" strike="noStrike" dirty="0">
                <a:effectLst/>
                <a:latin typeface="adobe-garamond-pro"/>
              </a:rPr>
              <a:t> </a:t>
            </a:r>
            <a:r>
              <a:rPr lang="en-GB" sz="1600" b="0" i="0" u="none" strike="noStrike" dirty="0">
                <a:effectLst/>
                <a:latin typeface="adobe-garamond-pro"/>
              </a:rPr>
              <a:t>   Ah, distinctly I remember it was in the bleak December;</a:t>
            </a:r>
            <a:br>
              <a:rPr lang="en-GB" sz="1600" b="0" i="0" u="none" strike="noStrike" dirty="0">
                <a:effectLst/>
                <a:latin typeface="adobe-garamond-pro"/>
              </a:rPr>
            </a:br>
            <a:endParaRPr lang="en-GB" sz="1600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adobe-garamond-pro"/>
              </a:rPr>
              <a:t>And each separate dying ember wrought its ghost upon the floor.</a:t>
            </a:r>
            <a:br>
              <a:rPr lang="en-GB" sz="1600" b="0" i="0" u="none" strike="noStrike" dirty="0">
                <a:effectLst/>
                <a:latin typeface="adobe-garamond-pro"/>
              </a:rPr>
            </a:br>
            <a:endParaRPr lang="en-GB" sz="1600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adobe-garamond-pro"/>
              </a:rPr>
              <a:t>    Eagerly I wished the morrow;—vainly I had sought to borrow</a:t>
            </a:r>
            <a:br>
              <a:rPr lang="en-GB" sz="1600" b="0" i="0" u="none" strike="noStrike" dirty="0">
                <a:effectLst/>
                <a:latin typeface="adobe-garamond-pro"/>
              </a:rPr>
            </a:br>
            <a:endParaRPr lang="en-GB" sz="1600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adobe-garamond-pro"/>
              </a:rPr>
              <a:t>    From my books surcease of sorrow—sorrow for the lost Lenore—</a:t>
            </a:r>
            <a:br>
              <a:rPr lang="en-GB" sz="1600" b="0" i="0" u="none" strike="noStrike" dirty="0">
                <a:effectLst/>
                <a:latin typeface="adobe-garamond-pro"/>
              </a:rPr>
            </a:br>
            <a:endParaRPr lang="en-GB" sz="1600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adobe-garamond-pro"/>
              </a:rPr>
              <a:t>For the rare and radiant maiden whom the angels name Lenore—</a:t>
            </a:r>
            <a:br>
              <a:rPr lang="en-GB" sz="1600" b="0" i="0" u="none" strike="noStrike" dirty="0">
                <a:effectLst/>
                <a:latin typeface="adobe-garamond-pro"/>
              </a:rPr>
            </a:br>
            <a:endParaRPr lang="en-GB" sz="1600" b="0" i="0" u="none" strike="noStrike" dirty="0">
              <a:effectLst/>
              <a:latin typeface="adobe-garamond-pro"/>
            </a:endParaRPr>
          </a:p>
          <a:p>
            <a:pPr algn="l" fontAlgn="base"/>
            <a:r>
              <a:rPr lang="en-GB" sz="1600" b="0" i="0" u="none" strike="noStrike" dirty="0">
                <a:effectLst/>
                <a:latin typeface="adobe-garamond-pro"/>
              </a:rPr>
              <a:t>            Nameless </a:t>
            </a:r>
            <a:r>
              <a:rPr lang="en-GB" sz="1600" b="0" i="1" u="none" strike="noStrike" dirty="0">
                <a:effectLst/>
                <a:latin typeface="inherit"/>
              </a:rPr>
              <a:t>here</a:t>
            </a:r>
            <a:r>
              <a:rPr lang="en-GB" sz="1600" b="0" i="0" u="none" strike="noStrike" dirty="0">
                <a:effectLst/>
                <a:latin typeface="adobe-garamond-pro"/>
              </a:rPr>
              <a:t> for evermore.</a:t>
            </a:r>
          </a:p>
        </p:txBody>
      </p:sp>
    </p:spTree>
    <p:extLst>
      <p:ext uri="{BB962C8B-B14F-4D97-AF65-F5344CB8AC3E}">
        <p14:creationId xmlns:p14="http://schemas.microsoft.com/office/powerpoint/2010/main" val="88247584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216</TotalTime>
  <Words>661</Words>
  <Application>Microsoft Macintosh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adobe-garamond-pro</vt:lpstr>
      <vt:lpstr>Arial</vt:lpstr>
      <vt:lpstr>Arial</vt:lpstr>
      <vt:lpstr>Calibri</vt:lpstr>
      <vt:lpstr>Century Gothic</vt:lpstr>
      <vt:lpstr>inherit</vt:lpstr>
      <vt:lpstr>Open Sans</vt:lpstr>
      <vt:lpstr>Vapor Trail</vt:lpstr>
      <vt:lpstr>rhyme in poetry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 in poetry</dc:title>
  <dc:creator>Microsoft Office User</dc:creator>
  <cp:lastModifiedBy>michaela.weiss</cp:lastModifiedBy>
  <cp:revision>13</cp:revision>
  <dcterms:created xsi:type="dcterms:W3CDTF">2020-10-12T12:08:04Z</dcterms:created>
  <dcterms:modified xsi:type="dcterms:W3CDTF">2021-11-01T11:29:37Z</dcterms:modified>
</cp:coreProperties>
</file>