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97C96-6B2B-4359-8410-A6A049C2E733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4B72B-DDE9-42B1-A9E4-87B5370026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0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4B72B-DDE9-42B1-A9E4-87B53700262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79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54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97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9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53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7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6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11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10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21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1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7A49C-4785-4A24-ACB4-A5932A9F7335}" type="datetimeFigureOut">
              <a:rPr lang="cs-CZ" smtClean="0"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2678-CC68-42CB-84AE-E30FB8A9E4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00B050"/>
                </a:solidFill>
              </a:rPr>
              <a:t>Basilicata</a:t>
            </a:r>
            <a:endParaRPr lang="cs-CZ" sz="8000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5616624" cy="3096344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sq-AL" b="1" dirty="0" smtClean="0">
                <a:solidFill>
                  <a:schemeClr val="tx1"/>
                </a:solidFill>
              </a:rPr>
              <a:t>comunemente Lucania </a:t>
            </a:r>
          </a:p>
          <a:p>
            <a:pPr marL="457200" indent="-457200" algn="l">
              <a:buFontTx/>
              <a:buChar char="-"/>
            </a:pPr>
            <a:r>
              <a:rPr lang="sq-AL" b="1" dirty="0" smtClean="0">
                <a:solidFill>
                  <a:schemeClr val="tx1"/>
                </a:solidFill>
              </a:rPr>
              <a:t>577 316 abitanti</a:t>
            </a:r>
          </a:p>
          <a:p>
            <a:pPr marL="457200" indent="-457200" algn="l">
              <a:buFontTx/>
              <a:buChar char="-"/>
            </a:pPr>
            <a:r>
              <a:rPr lang="sq-AL" b="1" dirty="0" smtClean="0">
                <a:solidFill>
                  <a:schemeClr val="tx1"/>
                </a:solidFill>
              </a:rPr>
              <a:t>capoluogo Potenza</a:t>
            </a:r>
          </a:p>
          <a:p>
            <a:pPr marL="457200" indent="-457200" algn="l"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31129"/>
            <a:ext cx="4032448" cy="43501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3" y="-31948"/>
            <a:ext cx="2571429" cy="28571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17" y="1294152"/>
            <a:ext cx="1905000" cy="19442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92280" y="290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l</a:t>
            </a:r>
            <a:r>
              <a:rPr lang="cs-CZ" b="1" dirty="0" err="1" smtClean="0"/>
              <a:t>o</a:t>
            </a:r>
            <a:r>
              <a:rPr lang="cs-CZ" b="1" dirty="0" smtClean="0"/>
              <a:t> </a:t>
            </a:r>
            <a:r>
              <a:rPr lang="cs-CZ" b="1" dirty="0" err="1" smtClean="0"/>
              <a:t>stemma</a:t>
            </a:r>
            <a:r>
              <a:rPr lang="cs-CZ" b="1" dirty="0" smtClean="0"/>
              <a:t> - erb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1068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Castello  di Castrocucco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6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00B050"/>
                </a:solidFill>
              </a:rPr>
              <a:t>Cristo di Maratea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cs-CZ" b="1" dirty="0" smtClean="0"/>
              <a:t>l</a:t>
            </a:r>
            <a:r>
              <a:rPr lang="it-IT" b="1" dirty="0" smtClean="0"/>
              <a:t>a </a:t>
            </a:r>
            <a:r>
              <a:rPr lang="it-IT" b="1" dirty="0"/>
              <a:t>statua è la più grande </a:t>
            </a:r>
            <a:r>
              <a:rPr lang="it-IT" b="1" dirty="0" smtClean="0"/>
              <a:t>d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b="1" dirty="0" smtClean="0"/>
              <a:t>E</a:t>
            </a:r>
            <a:r>
              <a:rPr lang="it-IT" b="1" dirty="0" smtClean="0"/>
              <a:t>uropa </a:t>
            </a:r>
            <a:r>
              <a:rPr lang="cs-CZ" b="1" dirty="0"/>
              <a:t>e</a:t>
            </a:r>
            <a:r>
              <a:rPr lang="it-IT" b="1" dirty="0" smtClean="0"/>
              <a:t> </a:t>
            </a:r>
            <a:r>
              <a:rPr lang="it-IT" b="1" dirty="0"/>
              <a:t>la seconda nel mondo, dopo quella di Rio de </a:t>
            </a:r>
            <a:r>
              <a:rPr lang="it-IT" b="1" dirty="0" smtClean="0"/>
              <a:t>Janeiro</a:t>
            </a:r>
          </a:p>
          <a:p>
            <a:r>
              <a:rPr lang="it-IT" b="1" dirty="0"/>
              <a:t>alta 21,13 metri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788024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00B050"/>
                </a:solidFill>
              </a:rPr>
              <a:t>Rio de Janeiro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739472" cy="4873719"/>
          </a:xfrm>
        </p:spPr>
      </p:pic>
    </p:spTree>
    <p:extLst>
      <p:ext uri="{BB962C8B-B14F-4D97-AF65-F5344CB8AC3E}">
        <p14:creationId xmlns:p14="http://schemas.microsoft.com/office/powerpoint/2010/main" val="82039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7" y="306953"/>
            <a:ext cx="7925575" cy="1143000"/>
          </a:xfrm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</a:rPr>
              <a:t>Venosa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q</a:t>
            </a:r>
            <a:r>
              <a:rPr lang="it-IT" dirty="0" smtClean="0"/>
              <a:t>ui nacque poeta Orazio</a:t>
            </a:r>
          </a:p>
          <a:p>
            <a:r>
              <a:rPr lang="cs-CZ" dirty="0" smtClean="0"/>
              <a:t>c</a:t>
            </a:r>
            <a:r>
              <a:rPr lang="it-IT" dirty="0" smtClean="0"/>
              <a:t>omplesso </a:t>
            </a:r>
            <a:r>
              <a:rPr lang="it-IT" dirty="0"/>
              <a:t>della Santissima </a:t>
            </a:r>
            <a:r>
              <a:rPr lang="it-IT" dirty="0" smtClean="0"/>
              <a:t>Trinità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953"/>
            <a:ext cx="1990080" cy="1870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24944"/>
            <a:ext cx="7620000" cy="32600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2515"/>
            <a:ext cx="1368152" cy="1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2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b="1" dirty="0" smtClean="0">
                <a:solidFill>
                  <a:srgbClr val="00B050"/>
                </a:solidFill>
              </a:rPr>
              <a:t>Melfi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</a:t>
            </a:r>
            <a:r>
              <a:rPr lang="it-IT" b="1" dirty="0" smtClean="0"/>
              <a:t>ura </a:t>
            </a:r>
            <a:r>
              <a:rPr lang="it-IT" b="1" dirty="0"/>
              <a:t>costruite dai </a:t>
            </a:r>
            <a:r>
              <a:rPr lang="it-IT" b="1" dirty="0" smtClean="0"/>
              <a:t>Normanni</a:t>
            </a:r>
          </a:p>
          <a:p>
            <a:r>
              <a:rPr lang="cs-CZ" b="1" dirty="0" smtClean="0"/>
              <a:t>i</a:t>
            </a:r>
            <a:r>
              <a:rPr lang="it-IT" b="1" dirty="0" smtClean="0"/>
              <a:t>l </a:t>
            </a:r>
            <a:r>
              <a:rPr lang="it-IT" b="1" dirty="0"/>
              <a:t>castello </a:t>
            </a:r>
            <a:r>
              <a:rPr lang="it-IT" b="1" dirty="0" smtClean="0"/>
              <a:t>medievale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8064896" cy="32569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746508" cy="2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0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452" y="193204"/>
            <a:ext cx="7005464" cy="1143000"/>
          </a:xfrm>
        </p:spPr>
        <p:txBody>
          <a:bodyPr/>
          <a:lstStyle/>
          <a:p>
            <a:r>
              <a:rPr lang="cs-CZ" b="1" i="1" dirty="0">
                <a:solidFill>
                  <a:srgbClr val="C00000"/>
                </a:solidFill>
              </a:rPr>
              <a:t>p</a:t>
            </a:r>
            <a:r>
              <a:rPr lang="it-IT" b="1" i="1" smtClean="0">
                <a:solidFill>
                  <a:srgbClr val="C00000"/>
                </a:solidFill>
              </a:rPr>
              <a:t>rodotti </a:t>
            </a:r>
            <a:r>
              <a:rPr lang="it-IT" b="1" i="1" dirty="0" smtClean="0">
                <a:solidFill>
                  <a:srgbClr val="C00000"/>
                </a:solidFill>
              </a:rPr>
              <a:t>tipici</a:t>
            </a:r>
            <a:endParaRPr lang="cs-CZ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p</a:t>
            </a:r>
            <a:r>
              <a:rPr lang="cs-CZ" b="1" dirty="0" err="1" smtClean="0"/>
              <a:t>eperone</a:t>
            </a:r>
            <a:r>
              <a:rPr lang="cs-CZ" b="1" dirty="0" smtClean="0"/>
              <a:t> di Senise</a:t>
            </a:r>
          </a:p>
          <a:p>
            <a:r>
              <a:rPr lang="cs-CZ" b="1" dirty="0" err="1"/>
              <a:t>c</a:t>
            </a:r>
            <a:r>
              <a:rPr lang="cs-CZ" b="1" dirty="0" err="1" smtClean="0"/>
              <a:t>anestrato</a:t>
            </a:r>
            <a:r>
              <a:rPr lang="cs-CZ" b="1" dirty="0" smtClean="0"/>
              <a:t> </a:t>
            </a:r>
            <a:r>
              <a:rPr lang="cs-CZ" b="1" dirty="0"/>
              <a:t>di </a:t>
            </a:r>
            <a:r>
              <a:rPr lang="cs-CZ" b="1" dirty="0" smtClean="0"/>
              <a:t>Moliterno</a:t>
            </a:r>
            <a:endParaRPr lang="it-IT" b="1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5354285" cy="31409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8680"/>
            <a:ext cx="3059832" cy="23987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449232"/>
            <a:ext cx="3187621" cy="254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Origine del nome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Lucania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una </a:t>
            </a:r>
            <a:r>
              <a:rPr lang="cs-CZ" b="1" dirty="0"/>
              <a:t>derivazione dal popolo dei </a:t>
            </a:r>
            <a:r>
              <a:rPr lang="cs-CZ" b="1" dirty="0" smtClean="0"/>
              <a:t>Lucani</a:t>
            </a:r>
          </a:p>
          <a:p>
            <a:pPr marL="514350" indent="-514350">
              <a:buAutoNum type="arabicParenR"/>
            </a:pPr>
            <a:r>
              <a:rPr lang="cs-CZ" b="1" dirty="0" smtClean="0"/>
              <a:t>dal </a:t>
            </a:r>
            <a:r>
              <a:rPr lang="cs-CZ" b="1" dirty="0"/>
              <a:t>termine latino </a:t>
            </a:r>
            <a:r>
              <a:rPr lang="cs-CZ" b="1" i="1" dirty="0"/>
              <a:t>lucus</a:t>
            </a:r>
            <a:r>
              <a:rPr lang="cs-CZ" b="1" dirty="0"/>
              <a:t> </a:t>
            </a:r>
            <a:r>
              <a:rPr lang="cs-CZ" b="1" dirty="0" smtClean="0"/>
              <a:t>(bosco) </a:t>
            </a:r>
            <a:r>
              <a:rPr lang="cs-CZ" b="1" dirty="0"/>
              <a:t>o ancora dal </a:t>
            </a:r>
            <a:r>
              <a:rPr lang="cs-CZ" b="1" dirty="0" err="1"/>
              <a:t>greco</a:t>
            </a:r>
            <a:r>
              <a:rPr lang="cs-CZ" b="1" dirty="0"/>
              <a:t> </a:t>
            </a:r>
            <a:r>
              <a:rPr lang="cs-CZ" b="1" i="1" dirty="0" err="1" smtClean="0"/>
              <a:t>izkos</a:t>
            </a:r>
            <a:r>
              <a:rPr lang="cs-CZ" b="1" dirty="0" smtClean="0"/>
              <a:t> (lupo)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Basilicata</a:t>
            </a:r>
          </a:p>
          <a:p>
            <a:pPr marL="0" indent="0">
              <a:buNone/>
            </a:pPr>
            <a:r>
              <a:rPr lang="cs-CZ" b="1" dirty="0" err="1" smtClean="0"/>
              <a:t>compare</a:t>
            </a:r>
            <a:r>
              <a:rPr lang="cs-CZ" b="1" dirty="0" smtClean="0"/>
              <a:t> </a:t>
            </a:r>
            <a:r>
              <a:rPr lang="cs-CZ" b="1" dirty="0"/>
              <a:t>nel XIII secolo e porviene dal greco </a:t>
            </a:r>
            <a:r>
              <a:rPr lang="cs-CZ" b="1" i="1" dirty="0" smtClean="0"/>
              <a:t>basilikos</a:t>
            </a:r>
            <a:r>
              <a:rPr lang="cs-CZ" b="1" dirty="0" smtClean="0"/>
              <a:t> - </a:t>
            </a:r>
            <a:r>
              <a:rPr lang="cs-CZ" b="1" dirty="0" err="1" smtClean="0"/>
              <a:t>governati</a:t>
            </a:r>
            <a:r>
              <a:rPr lang="cs-CZ" b="1" dirty="0" smtClean="0"/>
              <a:t> bisantini— </a:t>
            </a:r>
            <a:r>
              <a:rPr lang="cs-CZ" b="1" i="1" dirty="0" err="1" smtClean="0"/>
              <a:t>basileus</a:t>
            </a:r>
            <a:r>
              <a:rPr lang="cs-CZ" b="1" dirty="0" smtClean="0"/>
              <a:t> = </a:t>
            </a:r>
            <a:r>
              <a:rPr lang="cs-CZ" b="1" dirty="0" err="1" smtClean="0"/>
              <a:t>il</a:t>
            </a:r>
            <a:r>
              <a:rPr lang="cs-CZ" b="1" dirty="0" smtClean="0"/>
              <a:t> re)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260648"/>
            <a:ext cx="1380324" cy="11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320792"/>
            <a:ext cx="36004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La natura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4690864" cy="4785395"/>
          </a:xfrm>
        </p:spPr>
        <p:txBody>
          <a:bodyPr/>
          <a:lstStyle/>
          <a:p>
            <a:r>
              <a:rPr lang="cs-CZ" b="1" dirty="0" smtClean="0"/>
              <a:t>11 aree protette</a:t>
            </a:r>
          </a:p>
          <a:p>
            <a:r>
              <a:rPr lang="cs-CZ" b="1" dirty="0" err="1" smtClean="0"/>
              <a:t>parchi</a:t>
            </a:r>
            <a:r>
              <a:rPr lang="cs-CZ" b="1" dirty="0" smtClean="0"/>
              <a:t> nazionali: </a:t>
            </a:r>
            <a:br>
              <a:rPr lang="cs-CZ" b="1" dirty="0" smtClean="0"/>
            </a:br>
            <a:r>
              <a:rPr lang="cs-CZ" b="1" dirty="0" err="1" smtClean="0"/>
              <a:t>il</a:t>
            </a:r>
            <a:r>
              <a:rPr lang="cs-CZ" b="1" dirty="0" smtClean="0"/>
              <a:t> Pollino, Il </a:t>
            </a:r>
            <a:r>
              <a:rPr lang="cs-CZ" b="1" dirty="0"/>
              <a:t>Val </a:t>
            </a:r>
            <a:r>
              <a:rPr lang="cs-CZ" b="1" dirty="0" err="1" smtClean="0"/>
              <a:t>d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b="1" dirty="0" err="1" smtClean="0"/>
              <a:t>Agri</a:t>
            </a:r>
            <a:endParaRPr lang="cs-CZ" b="1" dirty="0" smtClean="0"/>
          </a:p>
          <a:p>
            <a:r>
              <a:rPr lang="cs-CZ" b="1" dirty="0" err="1" smtClean="0"/>
              <a:t>vulcano</a:t>
            </a:r>
            <a:r>
              <a:rPr lang="cs-CZ" b="1" dirty="0" smtClean="0"/>
              <a:t> spento: </a:t>
            </a:r>
            <a:br>
              <a:rPr lang="cs-CZ" b="1" dirty="0" smtClean="0"/>
            </a:br>
            <a:r>
              <a:rPr lang="cs-CZ" b="1" dirty="0" err="1" smtClean="0"/>
              <a:t>Il</a:t>
            </a:r>
            <a:r>
              <a:rPr lang="cs-CZ" b="1" dirty="0" smtClean="0"/>
              <a:t> </a:t>
            </a:r>
            <a:r>
              <a:rPr lang="cs-CZ" b="1" dirty="0"/>
              <a:t>monte Vulture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265" y="3551552"/>
            <a:ext cx="3192016" cy="31920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1" y="351415"/>
            <a:ext cx="3048000" cy="26406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4968552" cy="24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00B050"/>
                </a:solidFill>
              </a:rPr>
              <a:t>Matera</a:t>
            </a:r>
            <a:r>
              <a:rPr lang="cs-CZ" sz="6000" dirty="0" smtClean="0">
                <a:solidFill>
                  <a:srgbClr val="00B050"/>
                </a:solidFill>
              </a:rPr>
              <a:t> </a:t>
            </a:r>
            <a:endParaRPr lang="cs-CZ" sz="6000" dirty="0">
              <a:solidFill>
                <a:srgbClr val="00B05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47618"/>
            <a:ext cx="6984776" cy="410445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88640"/>
            <a:ext cx="1728192" cy="224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8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I Sassi di Matera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95438"/>
            <a:ext cx="4248472" cy="5400600"/>
          </a:xfrm>
        </p:spPr>
        <p:txBody>
          <a:bodyPr/>
          <a:lstStyle/>
          <a:p>
            <a:r>
              <a:rPr lang="cs-CZ" b="1" dirty="0" smtClean="0"/>
              <a:t>l</a:t>
            </a:r>
            <a:r>
              <a:rPr lang="it-IT" b="1" dirty="0" smtClean="0"/>
              <a:t>a parte antica</a:t>
            </a:r>
            <a:endParaRPr lang="cs-CZ" b="1" dirty="0" smtClean="0"/>
          </a:p>
          <a:p>
            <a:r>
              <a:rPr lang="cs-CZ" b="1" dirty="0" smtClean="0"/>
              <a:t>la Passione del Cristo</a:t>
            </a:r>
          </a:p>
          <a:p>
            <a:r>
              <a:rPr lang="cs-CZ" b="1" dirty="0" smtClean="0"/>
              <a:t>t</a:t>
            </a:r>
            <a:r>
              <a:rPr lang="it-IT" b="1" dirty="0" smtClean="0"/>
              <a:t>erra bruciata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572000" cy="49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2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B050"/>
                </a:solidFill>
              </a:rPr>
              <a:t>Sant</a:t>
            </a:r>
            <a:r>
              <a:rPr lang="it-IT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b="1" dirty="0" smtClean="0">
                <a:solidFill>
                  <a:srgbClr val="00B050"/>
                </a:solidFill>
              </a:rPr>
              <a:t>Agostino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7"/>
            <a:ext cx="3083024" cy="443955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987"/>
            <a:ext cx="4904687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2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b="1" dirty="0" smtClean="0">
                <a:solidFill>
                  <a:srgbClr val="00B050"/>
                </a:solidFill>
              </a:rPr>
              <a:t>Potenza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cs-CZ" b="1" dirty="0" smtClean="0"/>
              <a:t>c</a:t>
            </a:r>
            <a:r>
              <a:rPr lang="it-IT" b="1" dirty="0" smtClean="0"/>
              <a:t>apoluogo di provincia</a:t>
            </a:r>
          </a:p>
          <a:p>
            <a:r>
              <a:rPr lang="cs-CZ" b="1" dirty="0" smtClean="0"/>
              <a:t>c</a:t>
            </a:r>
            <a:r>
              <a:rPr lang="it-IT" b="1" dirty="0" smtClean="0"/>
              <a:t>hiesa </a:t>
            </a:r>
            <a:r>
              <a:rPr lang="it-IT" b="1" dirty="0"/>
              <a:t>di San Michele </a:t>
            </a:r>
            <a:r>
              <a:rPr lang="it-IT" b="1" dirty="0" smtClean="0"/>
              <a:t>Arcangelo</a:t>
            </a:r>
          </a:p>
          <a:p>
            <a:r>
              <a:rPr lang="it-IT" b="1" dirty="0"/>
              <a:t>Giovanni De Gregorio detto Il Pietrafesa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632"/>
            <a:ext cx="1746508" cy="1800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34" y="2060847"/>
            <a:ext cx="3650082" cy="427968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885571" y="6340531"/>
            <a:ext cx="422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Pietà</a:t>
            </a:r>
            <a:r>
              <a:rPr lang="it-IT" b="1" dirty="0" smtClean="0"/>
              <a:t> nella chiesa di S.</a:t>
            </a:r>
            <a:r>
              <a:rPr lang="cs-CZ" b="1" dirty="0" smtClean="0"/>
              <a:t> </a:t>
            </a:r>
            <a:r>
              <a:rPr lang="it-IT" b="1" dirty="0" smtClean="0"/>
              <a:t>Francesco</a:t>
            </a:r>
            <a:r>
              <a:rPr lang="cs-CZ" b="1" dirty="0" smtClean="0"/>
              <a:t> </a:t>
            </a:r>
            <a:r>
              <a:rPr lang="it-IT" b="1" dirty="0" smtClean="0"/>
              <a:t>- Potenza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01261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912704" cy="4525963"/>
          </a:xfrm>
        </p:spPr>
      </p:pic>
      <p:sp>
        <p:nvSpPr>
          <p:cNvPr id="6" name="TextovéPole 5"/>
          <p:cNvSpPr txBox="1"/>
          <p:nvPr/>
        </p:nvSpPr>
        <p:spPr>
          <a:xfrm>
            <a:off x="107504" y="5980638"/>
            <a:ext cx="387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Annunciazione</a:t>
            </a:r>
            <a:r>
              <a:rPr lang="cs-CZ" b="1" i="1" dirty="0" smtClean="0"/>
              <a:t> </a:t>
            </a:r>
            <a:r>
              <a:rPr lang="it-IT" dirty="0" smtClean="0"/>
              <a:t>- Pietrafesa a S. Michele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963"/>
            <a:ext cx="4032448" cy="28958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343681"/>
            <a:ext cx="4447173" cy="300628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238411" y="2799313"/>
            <a:ext cx="325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FF0066"/>
                </a:solidFill>
              </a:rPr>
              <a:t>San Michele Arcangelo</a:t>
            </a:r>
            <a:endParaRPr lang="cs-CZ" b="1" i="1" dirty="0">
              <a:solidFill>
                <a:srgbClr val="FF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36095" y="6484694"/>
            <a:ext cx="24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66"/>
                </a:solidFill>
              </a:rPr>
              <a:t>Chiesa di San Francesco</a:t>
            </a:r>
            <a:endParaRPr lang="cs-CZ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B050"/>
                </a:solidFill>
              </a:rPr>
              <a:t>Maratea</a:t>
            </a:r>
            <a:endParaRPr lang="cs-CZ" sz="60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684" y="1556792"/>
            <a:ext cx="8229600" cy="4525963"/>
          </a:xfrm>
        </p:spPr>
        <p:txBody>
          <a:bodyPr/>
          <a:lstStyle/>
          <a:p>
            <a:r>
              <a:rPr lang="it-IT" b="1" dirty="0" smtClean="0"/>
              <a:t>44 chiese</a:t>
            </a:r>
          </a:p>
          <a:p>
            <a:r>
              <a:rPr lang="it-IT" b="1" dirty="0" smtClean="0"/>
              <a:t>Basilica di San Biagio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6952"/>
            <a:ext cx="6418684" cy="3571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877195" cy="19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5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186</Words>
  <Application>Microsoft Office PowerPoint</Application>
  <PresentationFormat>Předvádění na obrazovce (4:3)</PresentationFormat>
  <Paragraphs>47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Motiv systému Office</vt:lpstr>
      <vt:lpstr>Basilicata</vt:lpstr>
      <vt:lpstr>Origine del nome</vt:lpstr>
      <vt:lpstr>La natura</vt:lpstr>
      <vt:lpstr>Matera </vt:lpstr>
      <vt:lpstr>I Sassi di Matera</vt:lpstr>
      <vt:lpstr>SantʼAgostino</vt:lpstr>
      <vt:lpstr>Potenza </vt:lpstr>
      <vt:lpstr>Prezentace aplikace PowerPoint</vt:lpstr>
      <vt:lpstr>Maratea</vt:lpstr>
      <vt:lpstr>Castello  di Castrocucco</vt:lpstr>
      <vt:lpstr>Cristo di Maratea</vt:lpstr>
      <vt:lpstr> Rio de Janeiro</vt:lpstr>
      <vt:lpstr>Venosa</vt:lpstr>
      <vt:lpstr>Melfi </vt:lpstr>
      <vt:lpstr>prodotti tipici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Basilicata</dc:title>
  <dc:creator>Niki</dc:creator>
  <cp:lastModifiedBy>uzivatel</cp:lastModifiedBy>
  <cp:revision>16</cp:revision>
  <dcterms:created xsi:type="dcterms:W3CDTF">2014-12-08T22:44:06Z</dcterms:created>
  <dcterms:modified xsi:type="dcterms:W3CDTF">2019-04-25T11:29:03Z</dcterms:modified>
</cp:coreProperties>
</file>