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6" r:id="rId2"/>
    <p:sldId id="262" r:id="rId3"/>
    <p:sldId id="263" r:id="rId4"/>
    <p:sldId id="282" r:id="rId5"/>
    <p:sldId id="264" r:id="rId6"/>
    <p:sldId id="265" r:id="rId7"/>
    <p:sldId id="266" r:id="rId8"/>
    <p:sldId id="267" r:id="rId9"/>
    <p:sldId id="268" r:id="rId10"/>
    <p:sldId id="269" r:id="rId11"/>
    <p:sldId id="272" r:id="rId12"/>
    <p:sldId id="271" r:id="rId13"/>
    <p:sldId id="270" r:id="rId14"/>
    <p:sldId id="281" r:id="rId15"/>
    <p:sldId id="274" r:id="rId16"/>
    <p:sldId id="275" r:id="rId17"/>
    <p:sldId id="283" r:id="rId18"/>
    <p:sldId id="276" r:id="rId19"/>
    <p:sldId id="277" r:id="rId20"/>
    <p:sldId id="278" r:id="rId21"/>
    <p:sldId id="279" r:id="rId22"/>
    <p:sldId id="280" r:id="rId23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42" autoAdjust="0"/>
    <p:restoredTop sz="94660"/>
  </p:normalViewPr>
  <p:slideViewPr>
    <p:cSldViewPr>
      <p:cViewPr varScale="1">
        <p:scale>
          <a:sx n="69" d="100"/>
          <a:sy n="69" d="100"/>
        </p:scale>
        <p:origin x="1410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D724DD-590C-4787-B0DE-9EF627E1C286}" type="datetimeFigureOut">
              <a:rPr lang="cs-CZ" smtClean="0"/>
              <a:t>25.4.2019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0355D2-34EA-4F12-84E6-70F3E01BBEE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91390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de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0355D2-34EA-4F12-84E6-70F3E01BBEEA}" type="slidenum">
              <a:rPr lang="cs-CZ" smtClean="0"/>
              <a:t>19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773180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9D1F9-02E9-4687-93E9-63A98FB5E6EE}" type="datetimeFigureOut">
              <a:rPr lang="cs-CZ" smtClean="0"/>
              <a:t>25.4.2019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4420D-AFCA-420B-9C37-483197923B7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340132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9D1F9-02E9-4687-93E9-63A98FB5E6EE}" type="datetimeFigureOut">
              <a:rPr lang="cs-CZ" smtClean="0"/>
              <a:t>25.4.2019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4420D-AFCA-420B-9C37-483197923B7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023693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9D1F9-02E9-4687-93E9-63A98FB5E6EE}" type="datetimeFigureOut">
              <a:rPr lang="cs-CZ" smtClean="0"/>
              <a:t>25.4.2019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4420D-AFCA-420B-9C37-483197923B7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335140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9D1F9-02E9-4687-93E9-63A98FB5E6EE}" type="datetimeFigureOut">
              <a:rPr lang="cs-CZ" smtClean="0"/>
              <a:t>25.4.2019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4420D-AFCA-420B-9C37-483197923B7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024460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9D1F9-02E9-4687-93E9-63A98FB5E6EE}" type="datetimeFigureOut">
              <a:rPr lang="cs-CZ" smtClean="0"/>
              <a:t>25.4.2019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4420D-AFCA-420B-9C37-483197923B7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152385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9D1F9-02E9-4687-93E9-63A98FB5E6EE}" type="datetimeFigureOut">
              <a:rPr lang="cs-CZ" smtClean="0"/>
              <a:t>25.4.2019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4420D-AFCA-420B-9C37-483197923B7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813346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9D1F9-02E9-4687-93E9-63A98FB5E6EE}" type="datetimeFigureOut">
              <a:rPr lang="cs-CZ" smtClean="0"/>
              <a:t>25.4.2019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4420D-AFCA-420B-9C37-483197923B7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287732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9D1F9-02E9-4687-93E9-63A98FB5E6EE}" type="datetimeFigureOut">
              <a:rPr lang="cs-CZ" smtClean="0"/>
              <a:t>25.4.2019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4420D-AFCA-420B-9C37-483197923B7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830217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9D1F9-02E9-4687-93E9-63A98FB5E6EE}" type="datetimeFigureOut">
              <a:rPr lang="cs-CZ" smtClean="0"/>
              <a:t>25.4.2019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4420D-AFCA-420B-9C37-483197923B7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643765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9D1F9-02E9-4687-93E9-63A98FB5E6EE}" type="datetimeFigureOut">
              <a:rPr lang="cs-CZ" smtClean="0"/>
              <a:t>25.4.2019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4420D-AFCA-420B-9C37-483197923B7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310409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9D1F9-02E9-4687-93E9-63A98FB5E6EE}" type="datetimeFigureOut">
              <a:rPr lang="cs-CZ" smtClean="0"/>
              <a:t>25.4.2019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4420D-AFCA-420B-9C37-483197923B7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45750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69D1F9-02E9-4687-93E9-63A98FB5E6EE}" type="datetimeFigureOut">
              <a:rPr lang="cs-CZ" smtClean="0"/>
              <a:t>25.4.2019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44420D-AFCA-420B-9C37-483197923B7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332764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5" name="Obdélník 4"/>
          <p:cNvSpPr/>
          <p:nvPr/>
        </p:nvSpPr>
        <p:spPr>
          <a:xfrm>
            <a:off x="1043608" y="305361"/>
            <a:ext cx="6912767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cs-CZ" sz="80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Campania</a:t>
            </a:r>
            <a:endParaRPr lang="cs-CZ" sz="8000" b="1" cap="all" spc="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656509"/>
            <a:ext cx="2400300" cy="476250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1916833"/>
            <a:ext cx="5832648" cy="4788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895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ctrTitle"/>
          </p:nvPr>
        </p:nvSpPr>
        <p:spPr>
          <a:xfrm>
            <a:off x="-9872" y="2420888"/>
            <a:ext cx="5878016" cy="350912"/>
          </a:xfrm>
        </p:spPr>
        <p:txBody>
          <a:bodyPr>
            <a:normAutofit fontScale="90000"/>
          </a:bodyPr>
          <a:lstStyle/>
          <a:p>
            <a:r>
              <a:rPr lang="it-IT" dirty="0" smtClean="0"/>
              <a:t>- </a:t>
            </a:r>
            <a:r>
              <a:rPr lang="cs-CZ" dirty="0" smtClean="0"/>
              <a:t>v</a:t>
            </a:r>
            <a:r>
              <a:rPr lang="it-IT" dirty="0" smtClean="0"/>
              <a:t>ulcano attualmente 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it-IT" dirty="0" smtClean="0"/>
              <a:t>in stato di quiescenza</a:t>
            </a:r>
            <a:br>
              <a:rPr lang="it-IT" dirty="0" smtClean="0"/>
            </a:br>
            <a:r>
              <a:rPr lang="it-IT" dirty="0" smtClean="0"/>
              <a:t>- </a:t>
            </a:r>
            <a:r>
              <a:rPr lang="cs-CZ" dirty="0" smtClean="0"/>
              <a:t>e</a:t>
            </a:r>
            <a:r>
              <a:rPr lang="it-IT" dirty="0" smtClean="0"/>
              <a:t>ruzione del Vesuvio  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it-IT" dirty="0" smtClean="0"/>
              <a:t>79</a:t>
            </a:r>
            <a:r>
              <a:rPr lang="cs-CZ" dirty="0" smtClean="0"/>
              <a:t> </a:t>
            </a:r>
            <a:r>
              <a:rPr lang="it-IT" dirty="0" smtClean="0"/>
              <a:t>d.C. – distruzione delle città di Pompei e Stabia</a:t>
            </a:r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899" y="4221088"/>
            <a:ext cx="4267257" cy="2367626"/>
          </a:xfrm>
        </p:spPr>
      </p:pic>
      <p:sp>
        <p:nvSpPr>
          <p:cNvPr id="4" name="Svislý svitek 3"/>
          <p:cNvSpPr/>
          <p:nvPr/>
        </p:nvSpPr>
        <p:spPr>
          <a:xfrm>
            <a:off x="6588224" y="332656"/>
            <a:ext cx="2376264" cy="2439144"/>
          </a:xfrm>
          <a:prstGeom prst="vertic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b="1" dirty="0" smtClean="0"/>
              <a:t>Quieszenza- nečinnost</a:t>
            </a:r>
          </a:p>
          <a:p>
            <a:pPr algn="ctr"/>
            <a:endParaRPr lang="cs-CZ" sz="1200" b="1" dirty="0"/>
          </a:p>
          <a:p>
            <a:pPr algn="ctr"/>
            <a:endParaRPr lang="cs-CZ" sz="1200" b="1" dirty="0" smtClean="0"/>
          </a:p>
          <a:p>
            <a:pPr algn="ctr"/>
            <a:r>
              <a:rPr lang="cs-CZ" sz="1200" b="1" dirty="0" smtClean="0"/>
              <a:t>Caldera- geol. termín, který popisuje tvar stravulkánu  v podobě kotlovité prohlubně ve tvaru kráteru o průměru několika kilomotrů </a:t>
            </a:r>
          </a:p>
          <a:p>
            <a:pPr algn="ctr"/>
            <a:endParaRPr lang="cs-CZ" sz="1200" b="1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4077071"/>
            <a:ext cx="4392488" cy="2547169"/>
          </a:xfrm>
          <a:prstGeom prst="rect">
            <a:avLst/>
          </a:prstGeom>
        </p:spPr>
      </p:pic>
      <p:sp>
        <p:nvSpPr>
          <p:cNvPr id="7" name="Obdélník 6"/>
          <p:cNvSpPr/>
          <p:nvPr/>
        </p:nvSpPr>
        <p:spPr>
          <a:xfrm>
            <a:off x="2267744" y="332656"/>
            <a:ext cx="27651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cs-CZ" sz="5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Vesuvio</a:t>
            </a:r>
            <a:endParaRPr lang="cs-CZ" sz="5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0099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412775"/>
            <a:ext cx="3878560" cy="2847535"/>
          </a:xfr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1412776"/>
            <a:ext cx="4283968" cy="2852936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365104"/>
            <a:ext cx="3672408" cy="2367644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1980" y="4365104"/>
            <a:ext cx="4175956" cy="2367644"/>
          </a:xfrm>
          <a:prstGeom prst="rect">
            <a:avLst/>
          </a:prstGeom>
        </p:spPr>
      </p:pic>
      <p:sp>
        <p:nvSpPr>
          <p:cNvPr id="11" name="Obdélník 10"/>
          <p:cNvSpPr/>
          <p:nvPr/>
        </p:nvSpPr>
        <p:spPr>
          <a:xfrm>
            <a:off x="2138481" y="332656"/>
            <a:ext cx="486703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cs-CZ" sz="5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Pompei antica</a:t>
            </a:r>
            <a:endParaRPr lang="cs-CZ" sz="5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73540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573016"/>
            <a:ext cx="4104456" cy="3032956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371572"/>
            <a:ext cx="3993324" cy="2841404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3573016"/>
            <a:ext cx="3888432" cy="2916324"/>
          </a:xfrm>
          <a:prstGeom prst="rect">
            <a:avLst/>
          </a:prstGeom>
        </p:spPr>
      </p:pic>
      <p:pic>
        <p:nvPicPr>
          <p:cNvPr id="10" name="Zástupný symbol pro obsah 9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95671"/>
            <a:ext cx="4100942" cy="2821044"/>
          </a:xfrm>
        </p:spPr>
      </p:pic>
    </p:spTree>
    <p:extLst>
      <p:ext uri="{BB962C8B-B14F-4D97-AF65-F5344CB8AC3E}">
        <p14:creationId xmlns:p14="http://schemas.microsoft.com/office/powerpoint/2010/main" val="773211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symbol pro text 8"/>
          <p:cNvSpPr>
            <a:spLocks noGrp="1"/>
          </p:cNvSpPr>
          <p:nvPr>
            <p:ph type="body" idx="1"/>
          </p:nvPr>
        </p:nvSpPr>
        <p:spPr>
          <a:xfrm>
            <a:off x="107503" y="1640781"/>
            <a:ext cx="7649197" cy="2508299"/>
          </a:xfrm>
        </p:spPr>
        <p:txBody>
          <a:bodyPr>
            <a:normAutofit/>
          </a:bodyPr>
          <a:lstStyle/>
          <a:p>
            <a:pPr marL="342900" indent="-342900">
              <a:buFontTx/>
              <a:buChar char="-"/>
            </a:pPr>
            <a:r>
              <a:rPr lang="cs-CZ" sz="3200" b="1" dirty="0" smtClean="0">
                <a:solidFill>
                  <a:schemeClr val="tx1"/>
                </a:solidFill>
              </a:rPr>
              <a:t>c</a:t>
            </a:r>
            <a:r>
              <a:rPr lang="it-IT" sz="3200" b="1" dirty="0" smtClean="0">
                <a:solidFill>
                  <a:schemeClr val="tx1"/>
                </a:solidFill>
              </a:rPr>
              <a:t>omune della provincia di Napoli</a:t>
            </a:r>
          </a:p>
          <a:p>
            <a:pPr marL="342900" indent="-342900">
              <a:buFontTx/>
              <a:buChar char="-"/>
            </a:pPr>
            <a:r>
              <a:rPr lang="cs-CZ" sz="3200" b="1" dirty="0">
                <a:solidFill>
                  <a:schemeClr val="tx1"/>
                </a:solidFill>
              </a:rPr>
              <a:t>m</a:t>
            </a:r>
            <a:r>
              <a:rPr lang="it-IT" sz="3200" b="1" dirty="0" smtClean="0">
                <a:solidFill>
                  <a:schemeClr val="tx1"/>
                </a:solidFill>
              </a:rPr>
              <a:t>useo dei reperti greci e romani e </a:t>
            </a:r>
            <a:r>
              <a:rPr lang="cs-CZ" sz="3200" b="1" dirty="0" smtClean="0">
                <a:solidFill>
                  <a:schemeClr val="tx1"/>
                </a:solidFill>
              </a:rPr>
              <a:t/>
            </a:r>
            <a:br>
              <a:rPr lang="cs-CZ" sz="3200" b="1" dirty="0" smtClean="0">
                <a:solidFill>
                  <a:schemeClr val="tx1"/>
                </a:solidFill>
              </a:rPr>
            </a:br>
            <a:r>
              <a:rPr lang="it-IT" sz="3200" b="1" dirty="0" smtClean="0">
                <a:solidFill>
                  <a:schemeClr val="tx1"/>
                </a:solidFill>
              </a:rPr>
              <a:t>della pitt</a:t>
            </a:r>
            <a:r>
              <a:rPr lang="cs-CZ" sz="3200" b="1" dirty="0" smtClean="0">
                <a:solidFill>
                  <a:schemeClr val="tx1"/>
                </a:solidFill>
              </a:rPr>
              <a:t>ur</a:t>
            </a:r>
            <a:r>
              <a:rPr lang="it-IT" sz="3200" b="1" dirty="0" smtClean="0">
                <a:solidFill>
                  <a:schemeClr val="tx1"/>
                </a:solidFill>
              </a:rPr>
              <a:t>a del 17 e 18 secolo</a:t>
            </a:r>
          </a:p>
          <a:p>
            <a:pPr marL="342900" indent="-342900">
              <a:buFontTx/>
              <a:buChar char="-"/>
            </a:pPr>
            <a:r>
              <a:rPr lang="it-IT" sz="3200" b="1" dirty="0">
                <a:solidFill>
                  <a:schemeClr val="tx1"/>
                </a:solidFill>
              </a:rPr>
              <a:t> </a:t>
            </a:r>
            <a:r>
              <a:rPr lang="cs-CZ" sz="3200" b="1" dirty="0">
                <a:solidFill>
                  <a:schemeClr val="tx1"/>
                </a:solidFill>
              </a:rPr>
              <a:t>c</a:t>
            </a:r>
            <a:r>
              <a:rPr lang="it-IT" sz="3200" b="1" dirty="0" smtClean="0">
                <a:solidFill>
                  <a:schemeClr val="tx1"/>
                </a:solidFill>
              </a:rPr>
              <a:t>ittà natale di Torquarto Tasso</a:t>
            </a:r>
            <a:endParaRPr lang="cs-CZ" sz="3200" b="1" dirty="0">
              <a:solidFill>
                <a:schemeClr val="tx1"/>
              </a:solidFill>
            </a:endParaRP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9175" y="333375"/>
            <a:ext cx="1774825" cy="2541588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3140968"/>
            <a:ext cx="2376264" cy="3437508"/>
          </a:xfrm>
          <a:prstGeom prst="rect">
            <a:avLst/>
          </a:prstGeom>
        </p:spPr>
      </p:pic>
      <p:sp>
        <p:nvSpPr>
          <p:cNvPr id="6" name="Obdélník 5"/>
          <p:cNvSpPr/>
          <p:nvPr/>
        </p:nvSpPr>
        <p:spPr>
          <a:xfrm>
            <a:off x="1619672" y="332656"/>
            <a:ext cx="334642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cs-CZ" sz="5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Sorrento</a:t>
            </a:r>
            <a:endParaRPr lang="cs-CZ" sz="5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10" name="Svislý svitek 9"/>
          <p:cNvSpPr/>
          <p:nvPr/>
        </p:nvSpPr>
        <p:spPr>
          <a:xfrm>
            <a:off x="1187624" y="4859722"/>
            <a:ext cx="2232248" cy="1718754"/>
          </a:xfrm>
          <a:prstGeom prst="vertic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R</a:t>
            </a:r>
            <a:r>
              <a:rPr lang="it-IT" dirty="0" smtClean="0"/>
              <a:t>eperto</a:t>
            </a:r>
            <a:r>
              <a:rPr lang="cs-CZ" dirty="0" smtClean="0"/>
              <a:t> </a:t>
            </a:r>
            <a:r>
              <a:rPr lang="it-IT" dirty="0" smtClean="0"/>
              <a:t>-</a:t>
            </a:r>
            <a:r>
              <a:rPr lang="cs-CZ" dirty="0" smtClean="0"/>
              <a:t> </a:t>
            </a:r>
            <a:r>
              <a:rPr lang="it-IT" dirty="0" smtClean="0"/>
              <a:t>n</a:t>
            </a:r>
            <a:r>
              <a:rPr lang="cs-CZ" dirty="0" err="1" smtClean="0"/>
              <a:t>ález</a:t>
            </a:r>
            <a:r>
              <a:rPr lang="cs-CZ" dirty="0" smtClean="0"/>
              <a:t>, předmět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72079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22" y="1600200"/>
            <a:ext cx="4239102" cy="4525963"/>
          </a:xfr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1628800"/>
            <a:ext cx="3779912" cy="4513684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16632"/>
            <a:ext cx="1670298" cy="1355511"/>
          </a:xfrm>
          <a:prstGeom prst="rect">
            <a:avLst/>
          </a:prstGeom>
        </p:spPr>
      </p:pic>
      <p:sp>
        <p:nvSpPr>
          <p:cNvPr id="8" name="Obdélník 7"/>
          <p:cNvSpPr/>
          <p:nvPr/>
        </p:nvSpPr>
        <p:spPr>
          <a:xfrm>
            <a:off x="3635896" y="404664"/>
            <a:ext cx="242566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cs-CZ" sz="5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Amalfi</a:t>
            </a:r>
            <a:endParaRPr lang="cs-CZ" sz="5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11377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764704"/>
            <a:ext cx="3312368" cy="2376264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552180"/>
            <a:ext cx="4464496" cy="2564904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1556792"/>
            <a:ext cx="3407607" cy="4824536"/>
          </a:xfrm>
          <a:prstGeom prst="rect">
            <a:avLst/>
          </a:prstGeom>
        </p:spPr>
      </p:pic>
      <p:sp>
        <p:nvSpPr>
          <p:cNvPr id="8" name="Obdélník 7"/>
          <p:cNvSpPr/>
          <p:nvPr/>
        </p:nvSpPr>
        <p:spPr>
          <a:xfrm>
            <a:off x="3923928" y="188640"/>
            <a:ext cx="307195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cs-CZ" sz="5400" b="1" cap="all" dirty="0">
                <a:ln/>
                <a:solidFill>
                  <a:srgbClr val="4F81BD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</a:rPr>
              <a:t>Capri</a:t>
            </a:r>
          </a:p>
        </p:txBody>
      </p:sp>
    </p:spTree>
    <p:extLst>
      <p:ext uri="{BB962C8B-B14F-4D97-AF65-F5344CB8AC3E}">
        <p14:creationId xmlns:p14="http://schemas.microsoft.com/office/powerpoint/2010/main" val="2292679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387330"/>
            <a:ext cx="4088247" cy="271275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199" y="3356992"/>
            <a:ext cx="4107600" cy="3257752"/>
          </a:xfrm>
          <a:prstGeom prst="rect">
            <a:avLst/>
          </a:prstGeom>
        </p:spPr>
      </p:pic>
      <p:pic>
        <p:nvPicPr>
          <p:cNvPr id="8" name="Zástupný symbol pro obsah 7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620688"/>
            <a:ext cx="3744416" cy="5467215"/>
          </a:xfrm>
        </p:spPr>
      </p:pic>
    </p:spTree>
    <p:extLst>
      <p:ext uri="{BB962C8B-B14F-4D97-AF65-F5344CB8AC3E}">
        <p14:creationId xmlns:p14="http://schemas.microsoft.com/office/powerpoint/2010/main" val="866182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323072"/>
            <a:ext cx="4342686" cy="2934632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268760"/>
            <a:ext cx="4114800" cy="2988944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8657" y="4457390"/>
            <a:ext cx="6762750" cy="2324294"/>
          </a:xfrm>
          <a:prstGeom prst="rect">
            <a:avLst/>
          </a:prstGeom>
        </p:spPr>
      </p:pic>
      <p:sp>
        <p:nvSpPr>
          <p:cNvPr id="7" name="Obdélník 6"/>
          <p:cNvSpPr/>
          <p:nvPr/>
        </p:nvSpPr>
        <p:spPr>
          <a:xfrm>
            <a:off x="2531486" y="188640"/>
            <a:ext cx="405367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cs-CZ" sz="40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Grotta Azzurra</a:t>
            </a:r>
            <a:endParaRPr lang="cs-CZ" sz="40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18858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1757" y="1124744"/>
            <a:ext cx="2921467" cy="5112568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3660818"/>
            <a:ext cx="3960440" cy="2576494"/>
          </a:xfrm>
          <a:prstGeom prst="rect">
            <a:avLst/>
          </a:prstGeom>
        </p:spPr>
      </p:pic>
      <p:sp>
        <p:nvSpPr>
          <p:cNvPr id="7" name="Obdélník 6"/>
          <p:cNvSpPr/>
          <p:nvPr/>
        </p:nvSpPr>
        <p:spPr>
          <a:xfrm>
            <a:off x="2411760" y="332656"/>
            <a:ext cx="394114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cs-CZ" sz="5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Limoncello</a:t>
            </a:r>
            <a:endParaRPr lang="cs-CZ" sz="5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25079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dnadpis 4"/>
          <p:cNvSpPr>
            <a:spLocks noGrp="1"/>
          </p:cNvSpPr>
          <p:nvPr>
            <p:ph type="subTitle" idx="1"/>
          </p:nvPr>
        </p:nvSpPr>
        <p:spPr>
          <a:xfrm>
            <a:off x="0" y="1700808"/>
            <a:ext cx="4788024" cy="1752600"/>
          </a:xfrm>
        </p:spPr>
        <p:txBody>
          <a:bodyPr>
            <a:normAutofit fontScale="92500" lnSpcReduction="20000"/>
          </a:bodyPr>
          <a:lstStyle/>
          <a:p>
            <a:pPr algn="l"/>
            <a:r>
              <a:rPr lang="cs-CZ" b="1" smtClean="0">
                <a:solidFill>
                  <a:schemeClr val="tx1"/>
                </a:solidFill>
              </a:rPr>
              <a:t>* </a:t>
            </a:r>
            <a:r>
              <a:rPr lang="sq-AL" b="1" dirty="0" smtClean="0">
                <a:solidFill>
                  <a:schemeClr val="tx1"/>
                </a:solidFill>
              </a:rPr>
              <a:t>Palazzo Reale di Caserta</a:t>
            </a:r>
          </a:p>
          <a:p>
            <a:pPr algn="l"/>
            <a:r>
              <a:rPr lang="sq-AL" b="1" dirty="0" smtClean="0">
                <a:solidFill>
                  <a:schemeClr val="tx1"/>
                </a:solidFill>
              </a:rPr>
              <a:t>* la più grande residenza reale del mondo </a:t>
            </a:r>
          </a:p>
          <a:p>
            <a:pPr algn="l"/>
            <a:r>
              <a:rPr lang="sq-AL" b="1" dirty="0" smtClean="0">
                <a:solidFill>
                  <a:schemeClr val="tx1"/>
                </a:solidFill>
              </a:rPr>
              <a:t>*superficie </a:t>
            </a:r>
            <a:r>
              <a:rPr lang="it-IT" b="1" dirty="0" smtClean="0">
                <a:solidFill>
                  <a:schemeClr val="tx1"/>
                </a:solidFill>
              </a:rPr>
              <a:t>di </a:t>
            </a:r>
            <a:r>
              <a:rPr lang="it-IT" b="1" dirty="0" smtClean="0">
                <a:solidFill>
                  <a:schemeClr val="tx1"/>
                </a:solidFill>
              </a:rPr>
              <a:t>47 000m</a:t>
            </a:r>
            <a:r>
              <a:rPr lang="it-IT" b="1" dirty="0" smtClean="0">
                <a:solidFill>
                  <a:schemeClr val="tx1"/>
                </a:solidFill>
                <a:latin typeface="Simplified Arabic"/>
                <a:cs typeface="Simplified Arabic"/>
              </a:rPr>
              <a:t>²</a:t>
            </a:r>
            <a:endParaRPr lang="it-IT" b="1" dirty="0" smtClean="0">
              <a:solidFill>
                <a:schemeClr val="tx1"/>
              </a:solidFill>
            </a:endParaRPr>
          </a:p>
          <a:p>
            <a:pPr algn="l"/>
            <a:endParaRPr lang="cs-CZ" b="1" dirty="0">
              <a:solidFill>
                <a:schemeClr val="tx1"/>
              </a:solidFill>
            </a:endParaRP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60800"/>
            <a:ext cx="4319588" cy="2836863"/>
          </a:xfr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1516507"/>
            <a:ext cx="3672408" cy="3456384"/>
          </a:xfrm>
          <a:prstGeom prst="rect">
            <a:avLst/>
          </a:prstGeom>
        </p:spPr>
      </p:pic>
      <p:sp>
        <p:nvSpPr>
          <p:cNvPr id="8" name="Obdélník 7"/>
          <p:cNvSpPr/>
          <p:nvPr/>
        </p:nvSpPr>
        <p:spPr>
          <a:xfrm>
            <a:off x="2699792" y="404664"/>
            <a:ext cx="338437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cs-CZ" sz="5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Caserta</a:t>
            </a:r>
            <a:endParaRPr lang="cs-CZ" sz="5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69310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/>
              <a:t>d</a:t>
            </a:r>
            <a:r>
              <a:rPr lang="cs-CZ" b="1" dirty="0" smtClean="0"/>
              <a:t>al latino Campus = Campagna</a:t>
            </a:r>
            <a:endParaRPr lang="it-IT" b="1" dirty="0"/>
          </a:p>
          <a:p>
            <a:pPr marL="0" indent="0">
              <a:buNone/>
            </a:pPr>
            <a:r>
              <a:rPr lang="it-IT" b="1" dirty="0"/>
              <a:t>	</a:t>
            </a:r>
            <a:r>
              <a:rPr lang="it-IT" b="1" dirty="0" smtClean="0"/>
              <a:t>			X</a:t>
            </a:r>
            <a:endParaRPr lang="cs-CZ" b="1" dirty="0" smtClean="0"/>
          </a:p>
          <a:p>
            <a:r>
              <a:rPr lang="cs-CZ" b="1" dirty="0" smtClean="0"/>
              <a:t>Kampanom = </a:t>
            </a:r>
            <a:r>
              <a:rPr lang="cs-CZ" b="1" dirty="0" err="1" smtClean="0"/>
              <a:t>l</a:t>
            </a:r>
            <a:r>
              <a:rPr lang="cs-CZ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ʼ</a:t>
            </a:r>
            <a:r>
              <a:rPr lang="cs-CZ" b="1" dirty="0" err="1" smtClean="0"/>
              <a:t>area</a:t>
            </a:r>
            <a:r>
              <a:rPr lang="cs-CZ" b="1" dirty="0" smtClean="0"/>
              <a:t> nei pressi della citt</a:t>
            </a:r>
            <a:r>
              <a:rPr lang="it-IT" b="1" dirty="0" smtClean="0"/>
              <a:t>à di Capua antica nella provincia di Caserta</a:t>
            </a:r>
            <a:endParaRPr lang="cs-CZ" b="1" dirty="0" smtClean="0"/>
          </a:p>
          <a:p>
            <a:endParaRPr lang="cs-CZ" b="1" dirty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4005064"/>
            <a:ext cx="3312368" cy="2481079"/>
          </a:xfrm>
          <a:prstGeom prst="rect">
            <a:avLst/>
          </a:prstGeom>
        </p:spPr>
      </p:pic>
      <p:sp>
        <p:nvSpPr>
          <p:cNvPr id="6" name="Obdélník 5"/>
          <p:cNvSpPr/>
          <p:nvPr/>
        </p:nvSpPr>
        <p:spPr>
          <a:xfrm>
            <a:off x="827584" y="260648"/>
            <a:ext cx="796167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cs-CZ" sz="5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Etimologia del nome</a:t>
            </a:r>
            <a:endParaRPr lang="cs-CZ" sz="5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72892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476672"/>
            <a:ext cx="4067944" cy="3248980"/>
          </a:xfrm>
          <a:prstGeom prst="rect">
            <a:avLst/>
          </a:prstGeom>
        </p:spPr>
      </p:pic>
      <p:pic>
        <p:nvPicPr>
          <p:cNvPr id="7" name="Zástupný symbol pro obsah 6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60508"/>
            <a:ext cx="4381805" cy="3265144"/>
          </a:xfr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948898"/>
            <a:ext cx="2448273" cy="2704622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3933056"/>
            <a:ext cx="2232248" cy="2669273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3917216"/>
            <a:ext cx="2583782" cy="2736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191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6327" y="1484784"/>
            <a:ext cx="2736305" cy="4725144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165" y="3044111"/>
            <a:ext cx="5763871" cy="3165817"/>
          </a:xfrm>
          <a:prstGeom prst="rect">
            <a:avLst/>
          </a:prstGeom>
        </p:spPr>
      </p:pic>
      <p:sp>
        <p:nvSpPr>
          <p:cNvPr id="7" name="Obdélník 6"/>
          <p:cNvSpPr/>
          <p:nvPr/>
        </p:nvSpPr>
        <p:spPr>
          <a:xfrm>
            <a:off x="1691680" y="188640"/>
            <a:ext cx="5725868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cs-CZ" sz="40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Mozzarella di bufala</a:t>
            </a:r>
            <a:endParaRPr lang="cs-CZ" sz="40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12223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dnadpis 4"/>
          <p:cNvSpPr>
            <a:spLocks noGrp="1"/>
          </p:cNvSpPr>
          <p:nvPr>
            <p:ph type="subTitle" idx="1"/>
          </p:nvPr>
        </p:nvSpPr>
        <p:spPr>
          <a:xfrm>
            <a:off x="179512" y="1772816"/>
            <a:ext cx="6768752" cy="1752600"/>
          </a:xfrm>
        </p:spPr>
        <p:txBody>
          <a:bodyPr>
            <a:normAutofit/>
          </a:bodyPr>
          <a:lstStyle/>
          <a:p>
            <a:pPr algn="l"/>
            <a:r>
              <a:rPr lang="it-IT" sz="2800" b="1" dirty="0" smtClean="0">
                <a:solidFill>
                  <a:schemeClr val="tx1"/>
                </a:solidFill>
              </a:rPr>
              <a:t>Carlo Levi</a:t>
            </a:r>
            <a:r>
              <a:rPr lang="cs-CZ" sz="2800" b="1" dirty="0" smtClean="0">
                <a:solidFill>
                  <a:schemeClr val="tx1"/>
                </a:solidFill>
              </a:rPr>
              <a:t>: </a:t>
            </a:r>
            <a:r>
              <a:rPr lang="it-IT" sz="2800" b="1" i="1" dirty="0" smtClean="0">
                <a:solidFill>
                  <a:schemeClr val="tx1"/>
                </a:solidFill>
              </a:rPr>
              <a:t>Christo si è fermato a Eboli</a:t>
            </a:r>
            <a:endParaRPr lang="cs-CZ" sz="2800" b="1" i="1" dirty="0">
              <a:solidFill>
                <a:schemeClr val="tx1"/>
              </a:solidFill>
            </a:endParaRP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7150" y="260350"/>
            <a:ext cx="2736850" cy="3421063"/>
          </a:xfr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3789040"/>
            <a:ext cx="3901440" cy="2926080"/>
          </a:xfrm>
          <a:prstGeom prst="rect">
            <a:avLst/>
          </a:prstGeom>
        </p:spPr>
      </p:pic>
      <p:sp>
        <p:nvSpPr>
          <p:cNvPr id="7" name="Obdélník 6"/>
          <p:cNvSpPr/>
          <p:nvPr/>
        </p:nvSpPr>
        <p:spPr>
          <a:xfrm>
            <a:off x="2555776" y="404664"/>
            <a:ext cx="244827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cs-CZ" sz="5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Eboli</a:t>
            </a:r>
            <a:endParaRPr lang="cs-CZ" sz="5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18345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2915816" y="404664"/>
            <a:ext cx="359200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cs-CZ" sz="5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Geografia</a:t>
            </a:r>
            <a:endParaRPr lang="cs-CZ" sz="5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988840"/>
            <a:ext cx="4646825" cy="4351362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2132856"/>
            <a:ext cx="3545582" cy="3816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667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odnadpis 8"/>
          <p:cNvSpPr>
            <a:spLocks noGrp="1"/>
          </p:cNvSpPr>
          <p:nvPr>
            <p:ph type="subTitle" idx="1"/>
          </p:nvPr>
        </p:nvSpPr>
        <p:spPr>
          <a:xfrm>
            <a:off x="107504" y="260648"/>
            <a:ext cx="5832648" cy="4608512"/>
          </a:xfrm>
        </p:spPr>
        <p:txBody>
          <a:bodyPr>
            <a:normAutofit lnSpcReduction="10000"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af-ZA" b="1" dirty="0" smtClean="0">
                <a:solidFill>
                  <a:schemeClr val="tx1"/>
                </a:solidFill>
              </a:rPr>
              <a:t>monti principali: Matese, Avella, Terminio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af-ZA" b="1" dirty="0" smtClean="0">
                <a:solidFill>
                  <a:schemeClr val="tx1"/>
                </a:solidFill>
              </a:rPr>
              <a:t>6 Vulcani: Vesuvio, Ischia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af-ZA" b="1" dirty="0" smtClean="0">
                <a:solidFill>
                  <a:schemeClr val="tx1"/>
                </a:solidFill>
              </a:rPr>
              <a:t>fiumi: Sele, Volturno, Calore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af-ZA" b="1" dirty="0" smtClean="0">
                <a:solidFill>
                  <a:schemeClr val="tx1"/>
                </a:solidFill>
              </a:rPr>
              <a:t>pianura campana, piana del Sele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af-ZA" b="1" dirty="0" smtClean="0">
                <a:solidFill>
                  <a:schemeClr val="tx1"/>
                </a:solidFill>
              </a:rPr>
              <a:t>isole: Capri, Ischia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af-ZA" b="1" dirty="0" smtClean="0">
                <a:solidFill>
                  <a:schemeClr val="tx1"/>
                </a:solidFill>
              </a:rPr>
              <a:t>costiera Sorrentina, </a:t>
            </a:r>
            <a:br>
              <a:rPr lang="af-ZA" b="1" dirty="0" smtClean="0">
                <a:solidFill>
                  <a:schemeClr val="tx1"/>
                </a:solidFill>
              </a:rPr>
            </a:br>
            <a:r>
              <a:rPr lang="af-ZA" b="1" dirty="0" smtClean="0">
                <a:solidFill>
                  <a:schemeClr val="tx1"/>
                </a:solidFill>
              </a:rPr>
              <a:t>Amalfitana</a:t>
            </a:r>
            <a:endParaRPr lang="af-ZA" b="1" dirty="0">
              <a:solidFill>
                <a:schemeClr val="tx1"/>
              </a:solidFill>
            </a:endParaRPr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3238243"/>
            <a:ext cx="4873724" cy="3584942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188641"/>
            <a:ext cx="3357217" cy="266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278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2147562"/>
            <a:ext cx="4277192" cy="4525963"/>
          </a:xfrm>
        </p:spPr>
        <p:txBody>
          <a:bodyPr/>
          <a:lstStyle/>
          <a:p>
            <a:r>
              <a:rPr lang="cs-CZ" b="1" dirty="0" smtClean="0"/>
              <a:t>„</a:t>
            </a:r>
            <a:r>
              <a:rPr lang="cs-CZ" b="1" dirty="0" err="1" smtClean="0"/>
              <a:t>Vedi</a:t>
            </a:r>
            <a:r>
              <a:rPr lang="cs-CZ" b="1" dirty="0" smtClean="0"/>
              <a:t> Napoli e </a:t>
            </a:r>
            <a:r>
              <a:rPr lang="cs-CZ" b="1" dirty="0" err="1" smtClean="0"/>
              <a:t>poi</a:t>
            </a:r>
            <a:r>
              <a:rPr lang="cs-CZ" b="1" dirty="0" smtClean="0"/>
              <a:t> </a:t>
            </a:r>
            <a:r>
              <a:rPr lang="cs-CZ" b="1" dirty="0" err="1" smtClean="0"/>
              <a:t>muori</a:t>
            </a:r>
            <a:r>
              <a:rPr lang="cs-CZ" b="1" dirty="0" smtClean="0"/>
              <a:t>“</a:t>
            </a:r>
          </a:p>
          <a:p>
            <a:r>
              <a:rPr lang="cs-CZ" b="1" dirty="0" smtClean="0"/>
              <a:t>Napoli fu fondata dai Greci</a:t>
            </a:r>
          </a:p>
          <a:p>
            <a:r>
              <a:rPr lang="cs-CZ" b="1" dirty="0" smtClean="0"/>
              <a:t>Napoli </a:t>
            </a:r>
            <a:r>
              <a:rPr lang="cs-CZ" b="1" dirty="0"/>
              <a:t>=</a:t>
            </a:r>
            <a:r>
              <a:rPr lang="cs-CZ" b="1" dirty="0" smtClean="0"/>
              <a:t> </a:t>
            </a:r>
            <a:r>
              <a:rPr lang="cs-CZ" b="1" dirty="0"/>
              <a:t>C</a:t>
            </a:r>
            <a:r>
              <a:rPr lang="cs-CZ" b="1" dirty="0" smtClean="0"/>
              <a:t>itt</a:t>
            </a:r>
            <a:r>
              <a:rPr lang="it-IT" b="1" dirty="0" smtClean="0"/>
              <a:t>à nuova</a:t>
            </a:r>
            <a:endParaRPr lang="cs-CZ" b="1" dirty="0" smtClean="0"/>
          </a:p>
          <a:p>
            <a:r>
              <a:rPr lang="cs-CZ" b="1" dirty="0" err="1" smtClean="0"/>
              <a:t>sei</a:t>
            </a:r>
            <a:r>
              <a:rPr lang="cs-CZ" b="1" dirty="0" smtClean="0"/>
              <a:t> secoli </a:t>
            </a:r>
            <a:r>
              <a:rPr lang="it-IT" b="1" dirty="0" smtClean="0"/>
              <a:t>è </a:t>
            </a:r>
            <a:r>
              <a:rPr lang="cs-CZ" b="1" dirty="0" smtClean="0"/>
              <a:t>stata capitale del Regno di Napoli</a:t>
            </a:r>
            <a:endParaRPr lang="it-IT" b="1" dirty="0" smtClean="0"/>
          </a:p>
          <a:p>
            <a:endParaRPr lang="cs-CZ" dirty="0"/>
          </a:p>
        </p:txBody>
      </p:sp>
      <p:sp>
        <p:nvSpPr>
          <p:cNvPr id="4" name="Obdélník 3"/>
          <p:cNvSpPr/>
          <p:nvPr/>
        </p:nvSpPr>
        <p:spPr>
          <a:xfrm>
            <a:off x="3275856" y="332656"/>
            <a:ext cx="237597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cs-CZ" sz="5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Napoli</a:t>
            </a:r>
            <a:endParaRPr lang="cs-CZ" sz="5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3841" y="2204864"/>
            <a:ext cx="4536143" cy="4459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242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268760"/>
            <a:ext cx="4204795" cy="2880320"/>
          </a:xfr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348880"/>
            <a:ext cx="4104360" cy="3766790"/>
          </a:xfrm>
          <a:prstGeom prst="rect">
            <a:avLst/>
          </a:prstGeom>
        </p:spPr>
      </p:pic>
      <p:sp>
        <p:nvSpPr>
          <p:cNvPr id="8" name="Obdélník 7"/>
          <p:cNvSpPr/>
          <p:nvPr/>
        </p:nvSpPr>
        <p:spPr>
          <a:xfrm>
            <a:off x="4499992" y="5085184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b="1" dirty="0" smtClean="0"/>
              <a:t>Giornata </a:t>
            </a:r>
            <a:r>
              <a:rPr lang="cs-CZ" b="1" dirty="0" err="1" smtClean="0"/>
              <a:t>contro</a:t>
            </a:r>
            <a:r>
              <a:rPr lang="cs-CZ" b="1" dirty="0" smtClean="0"/>
              <a:t> </a:t>
            </a:r>
            <a:r>
              <a:rPr lang="cs-CZ" b="1" dirty="0" err="1" smtClean="0"/>
              <a:t>omofobia</a:t>
            </a:r>
            <a:r>
              <a:rPr lang="cs-CZ" b="1" dirty="0" smtClean="0"/>
              <a:t>: </a:t>
            </a:r>
            <a:r>
              <a:rPr lang="cs-CZ" b="1" dirty="0" err="1" smtClean="0"/>
              <a:t>il</a:t>
            </a:r>
            <a:r>
              <a:rPr lang="cs-CZ" b="1" dirty="0" smtClean="0"/>
              <a:t> 17 maggio 2013 </a:t>
            </a:r>
            <a:r>
              <a:rPr lang="cs-CZ" b="1" dirty="0"/>
              <a:t>a Napoli l’iconico castello del Maschio Angioino che domina Piazza del Municipio si “veste” di rosa, illuminato da luci a simboleggiare la lotta contro i pregiudizi</a:t>
            </a:r>
            <a:r>
              <a:rPr lang="cs-CZ" dirty="0"/>
              <a:t>.</a:t>
            </a:r>
          </a:p>
        </p:txBody>
      </p:sp>
      <p:sp>
        <p:nvSpPr>
          <p:cNvPr id="9" name="Obdélník 8"/>
          <p:cNvSpPr/>
          <p:nvPr/>
        </p:nvSpPr>
        <p:spPr>
          <a:xfrm>
            <a:off x="1763688" y="345430"/>
            <a:ext cx="465217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cs-CZ" sz="5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Castel Nuovo</a:t>
            </a:r>
            <a:endParaRPr lang="cs-CZ" sz="5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27614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116632"/>
            <a:ext cx="5760640" cy="2060232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2229424"/>
            <a:ext cx="6840760" cy="4171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941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00154"/>
            <a:ext cx="4464496" cy="3168352"/>
          </a:xfr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0319" y="3681850"/>
            <a:ext cx="4032448" cy="3041516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681850"/>
            <a:ext cx="4392488" cy="3068647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7189" y="404664"/>
            <a:ext cx="4067446" cy="309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419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556792"/>
            <a:ext cx="4451929" cy="2980319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4005063"/>
            <a:ext cx="3947000" cy="2642297"/>
          </a:xfrm>
          <a:prstGeom prst="rect">
            <a:avLst/>
          </a:prstGeom>
        </p:spPr>
      </p:pic>
      <p:sp>
        <p:nvSpPr>
          <p:cNvPr id="6" name="Obdélník 5"/>
          <p:cNvSpPr/>
          <p:nvPr/>
        </p:nvSpPr>
        <p:spPr>
          <a:xfrm>
            <a:off x="632432" y="332656"/>
            <a:ext cx="816717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cs-CZ" sz="5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Napoli</a:t>
            </a:r>
            <a:r>
              <a:rPr lang="it-IT" sz="5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l’</a:t>
            </a:r>
            <a:r>
              <a:rPr lang="cs-CZ" sz="5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11 </a:t>
            </a:r>
            <a:r>
              <a:rPr lang="cs-CZ" sz="5400" b="1" cap="all" spc="0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maggio</a:t>
            </a:r>
            <a:r>
              <a:rPr lang="cs-CZ" sz="5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2011</a:t>
            </a:r>
            <a:endParaRPr lang="cs-CZ" sz="5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64896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171</TotalTime>
  <Words>208</Words>
  <Application>Microsoft Office PowerPoint</Application>
  <PresentationFormat>Předvádění na obrazovce (4:3)</PresentationFormat>
  <Paragraphs>45</Paragraphs>
  <Slides>22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22</vt:i4>
      </vt:variant>
    </vt:vector>
  </HeadingPairs>
  <TitlesOfParts>
    <vt:vector size="27" baseType="lpstr">
      <vt:lpstr>Arial</vt:lpstr>
      <vt:lpstr>Calibri</vt:lpstr>
      <vt:lpstr>Simplified Arabic</vt:lpstr>
      <vt:lpstr>Times New Roman</vt:lpstr>
      <vt:lpstr>Motiv systému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- vulcano attualmente  in stato di quiescenza - eruzione del Vesuvio   79 d.C. – distruzione delle città di Pompei e Stabia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Niki</dc:creator>
  <cp:lastModifiedBy>uzivatel</cp:lastModifiedBy>
  <cp:revision>22</cp:revision>
  <dcterms:created xsi:type="dcterms:W3CDTF">2014-11-07T15:25:31Z</dcterms:created>
  <dcterms:modified xsi:type="dcterms:W3CDTF">2019-04-25T08:17:02Z</dcterms:modified>
</cp:coreProperties>
</file>