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92" r:id="rId12"/>
    <p:sldId id="291" r:id="rId13"/>
    <p:sldId id="290" r:id="rId14"/>
    <p:sldId id="280" r:id="rId15"/>
    <p:sldId id="288" r:id="rId16"/>
    <p:sldId id="289" r:id="rId17"/>
    <p:sldId id="281" r:id="rId18"/>
    <p:sldId id="287" r:id="rId19"/>
  </p:sldIdLst>
  <p:sldSz cx="9144000" cy="6858000" type="screen4x3"/>
  <p:notesSz cx="6735763" cy="98663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F79B3-215F-4271-A4D9-F498ADCB340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F2F14-BAFB-41BB-A406-F215BF38B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6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11. 10. 2022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11. 10. 2022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11. 10. 2022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11. 10. 2022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11. 10. 2022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11. 10. 2022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11. 10. 2022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11. 10. 2022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11. 10. 2022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11. 10. 2022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FC11-115D-423F-8F4E-39C118F7A1B6}" type="datetimeFigureOut">
              <a:rPr lang="sk-SK" smtClean="0"/>
              <a:t>11. 10. 2022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EFFC11-115D-423F-8F4E-39C118F7A1B6}" type="datetimeFigureOut">
              <a:rPr lang="sk-SK" smtClean="0"/>
              <a:t>11. 10. 2022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008B83-8DC2-40F6-86AF-A265DC416DF6}" type="slidenum">
              <a:rPr lang="sk-SK" smtClean="0"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Impero_austro-ungarico" TargetMode="External"/><Relationship Id="rId2" Type="http://schemas.openxmlformats.org/officeDocument/2006/relationships/hyperlink" Target="https://it.wikipedia.org/wiki/XIX_secol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it.wikipedia.org/wiki/Nazionalismo" TargetMode="External"/><Relationship Id="rId4" Type="http://schemas.openxmlformats.org/officeDocument/2006/relationships/hyperlink" Target="https://it.wikipedia.org/wiki/Mar_Mediterraneo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1928" TargetMode="External"/><Relationship Id="rId3" Type="http://schemas.openxmlformats.org/officeDocument/2006/relationships/hyperlink" Target="https://it.wikipedia.org/wiki/Trieste" TargetMode="External"/><Relationship Id="rId7" Type="http://schemas.openxmlformats.org/officeDocument/2006/relationships/hyperlink" Target="https://it.wikipedia.org/wiki/13_settembre" TargetMode="External"/><Relationship Id="rId12" Type="http://schemas.openxmlformats.org/officeDocument/2006/relationships/image" Target="../media/image7.jpg"/><Relationship Id="rId2" Type="http://schemas.openxmlformats.org/officeDocument/2006/relationships/hyperlink" Target="https://it.wikipedia.org/wiki/Pseudoni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Motta_di_Livenza" TargetMode="External"/><Relationship Id="rId11" Type="http://schemas.openxmlformats.org/officeDocument/2006/relationships/hyperlink" Target="https://it.wikipedia.org/wiki/Italia" TargetMode="External"/><Relationship Id="rId5" Type="http://schemas.openxmlformats.org/officeDocument/2006/relationships/hyperlink" Target="https://it.wikipedia.org/wiki/1861" TargetMode="External"/><Relationship Id="rId10" Type="http://schemas.openxmlformats.org/officeDocument/2006/relationships/hyperlink" Target="https://it.wikipedia.org/wiki/Drammaturgo" TargetMode="External"/><Relationship Id="rId4" Type="http://schemas.openxmlformats.org/officeDocument/2006/relationships/hyperlink" Target="https://it.wikipedia.org/wiki/19_dicembre" TargetMode="External"/><Relationship Id="rId9" Type="http://schemas.openxmlformats.org/officeDocument/2006/relationships/hyperlink" Target="https://it.wikipedia.org/wiki/Scrittor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riuli" TargetMode="External"/><Relationship Id="rId2" Type="http://schemas.openxmlformats.org/officeDocument/2006/relationships/hyperlink" Target="https://it.wikipedia.org/wiki/Comune_(Italia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it.wikipedia.org/wiki/Ente_di_decentramento_regionale" TargetMode="External"/><Relationship Id="rId4" Type="http://schemas.openxmlformats.org/officeDocument/2006/relationships/hyperlink" Target="https://it.wikipedia.org/wiki/Provincia_di_Udin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yestour.it/castello-vecchio-di-duino-trieste/" TargetMode="External"/><Relationship Id="rId3" Type="http://schemas.openxmlformats.org/officeDocument/2006/relationships/hyperlink" Target="https://it.wikipedia.org/wiki/Friuli-" TargetMode="External"/><Relationship Id="rId7" Type="http://schemas.openxmlformats.org/officeDocument/2006/relationships/hyperlink" Target="https://upload.wikimedia.org/wikipedia/commons/6/64/Friuli-Venezia_Giulia_in_Italy.svg" TargetMode="External"/><Relationship Id="rId2" Type="http://schemas.openxmlformats.org/officeDocument/2006/relationships/hyperlink" Target="https://it.wikipedia.org/wiki/Friuli-Venezia_Giulia#/media/File:PanormadiTriest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f/ff/Map_of_region_of_Friuli-Venezia_Giulia,_Italy,_with_provinces-it.svg" TargetMode="External"/><Relationship Id="rId5" Type="http://schemas.openxmlformats.org/officeDocument/2006/relationships/hyperlink" Target="https://it.wikipedia.org/wiki/Friuli-Venezia_Giulia#/media/File:Chiesa_di_Sant'Ignazio_-_Gorizia_(3).jpg" TargetMode="External"/><Relationship Id="rId10" Type="http://schemas.openxmlformats.org/officeDocument/2006/relationships/hyperlink" Target="https://upload.wikimedia.org/wikipedia/it/a/a3/Italo_Svevo2.jpg" TargetMode="External"/><Relationship Id="rId4" Type="http://schemas.openxmlformats.org/officeDocument/2006/relationships/hyperlink" Target="https://it.wikipedia.org/wiki/Friuli-Venezia_Giulia#/media/File:Pordenone-Palazzo_comunale_e_campanile_del_Duomo_di_San_Marco.jpg" TargetMode="External"/><Relationship Id="rId9" Type="http://schemas.openxmlformats.org/officeDocument/2006/relationships/hyperlink" Target="https://www.italie-pruvodce.cz/galerie/castello_di_miramare/1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Venezia_Euganea" TargetMode="External"/><Relationship Id="rId3" Type="http://schemas.openxmlformats.org/officeDocument/2006/relationships/hyperlink" Target="https://it.wikipedia.org/wiki/Provincia_di_Pordenone" TargetMode="External"/><Relationship Id="rId7" Type="http://schemas.openxmlformats.org/officeDocument/2006/relationships/hyperlink" Target="https://it.wikipedia.org/wiki/Trieste" TargetMode="External"/><Relationship Id="rId2" Type="http://schemas.openxmlformats.org/officeDocument/2006/relationships/hyperlink" Target="https://it.wikipedia.org/wiki/Friul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Venezia_Giulia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it.wikipedia.org/wiki/Provincia_di_Gorizia" TargetMode="External"/><Relationship Id="rId10" Type="http://schemas.openxmlformats.org/officeDocument/2006/relationships/hyperlink" Target="https://it.wikipedia.org/wiki/Triveneto" TargetMode="External"/><Relationship Id="rId4" Type="http://schemas.openxmlformats.org/officeDocument/2006/relationships/hyperlink" Target="https://it.wikipedia.org/wiki/Udine" TargetMode="External"/><Relationship Id="rId9" Type="http://schemas.openxmlformats.org/officeDocument/2006/relationships/hyperlink" Target="https://it.wikipedia.org/wiki/Venezia_Tridenti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Goriziano_sloveno" TargetMode="External"/><Relationship Id="rId13" Type="http://schemas.openxmlformats.org/officeDocument/2006/relationships/hyperlink" Target="https://it.wikipedia.org/wiki/Mare_Adriatico" TargetMode="External"/><Relationship Id="rId3" Type="http://schemas.openxmlformats.org/officeDocument/2006/relationships/hyperlink" Target="https://it.wikipedia.org/wiki/Carinzia" TargetMode="External"/><Relationship Id="rId7" Type="http://schemas.openxmlformats.org/officeDocument/2006/relationships/hyperlink" Target="https://it.wikipedia.org/wiki/Alta_Carniola" TargetMode="External"/><Relationship Id="rId12" Type="http://schemas.openxmlformats.org/officeDocument/2006/relationships/hyperlink" Target="https://it.wikipedia.org/wiki/Veneto_Orientale" TargetMode="External"/><Relationship Id="rId2" Type="http://schemas.openxmlformats.org/officeDocument/2006/relationships/hyperlink" Target="https://it.wikipedia.org/wiki/Aust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Slovenia" TargetMode="External"/><Relationship Id="rId11" Type="http://schemas.openxmlformats.org/officeDocument/2006/relationships/hyperlink" Target="https://it.wikipedia.org/wiki/Provincia_di_Belluno" TargetMode="External"/><Relationship Id="rId5" Type="http://schemas.openxmlformats.org/officeDocument/2006/relationships/hyperlink" Target="https://it.wikipedia.org/wiki/Distretto_di_Villach-Land" TargetMode="External"/><Relationship Id="rId10" Type="http://schemas.openxmlformats.org/officeDocument/2006/relationships/hyperlink" Target="https://it.wikipedia.org/wiki/Veneto" TargetMode="External"/><Relationship Id="rId4" Type="http://schemas.openxmlformats.org/officeDocument/2006/relationships/hyperlink" Target="https://it.wikipedia.org/wiki/Distretto_di_Hermagor" TargetMode="External"/><Relationship Id="rId9" Type="http://schemas.openxmlformats.org/officeDocument/2006/relationships/hyperlink" Target="https://it.wikipedia.org/wiki/Litorale-Carso" TargetMode="External"/><Relationship Id="rId14" Type="http://schemas.openxmlformats.org/officeDocument/2006/relationships/hyperlink" Target="https://it.wikipedia.org/wiki/Alto_Adriatic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Prealpi_Carniche" TargetMode="External"/><Relationship Id="rId7" Type="http://schemas.openxmlformats.org/officeDocument/2006/relationships/hyperlink" Target="https://it.wikipedia.org/wiki/Alto_Adriatico" TargetMode="External"/><Relationship Id="rId2" Type="http://schemas.openxmlformats.org/officeDocument/2006/relationships/hyperlink" Target="https://it.wikipedia.org/wiki/Alpi_Carnich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Pianura_friulana" TargetMode="External"/><Relationship Id="rId5" Type="http://schemas.openxmlformats.org/officeDocument/2006/relationships/hyperlink" Target="https://it.wikipedia.org/wiki/Lingua_slovena" TargetMode="External"/><Relationship Id="rId4" Type="http://schemas.openxmlformats.org/officeDocument/2006/relationships/hyperlink" Target="https://it.wikipedia.org/wiki/Alpi_e_Prealpi_Giuli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Torre_(fiume)" TargetMode="External"/><Relationship Id="rId13" Type="http://schemas.openxmlformats.org/officeDocument/2006/relationships/hyperlink" Target="https://it.wikipedia.org/wiki/Cormor" TargetMode="External"/><Relationship Id="rId3" Type="http://schemas.openxmlformats.org/officeDocument/2006/relationships/hyperlink" Target="https://it.wikipedia.org/wiki/Carnia" TargetMode="External"/><Relationship Id="rId7" Type="http://schemas.openxmlformats.org/officeDocument/2006/relationships/hyperlink" Target="https://it.wikipedia.org/wiki/Livenza" TargetMode="External"/><Relationship Id="rId12" Type="http://schemas.openxmlformats.org/officeDocument/2006/relationships/hyperlink" Target="https://it.wikipedia.org/wiki/Timavo" TargetMode="External"/><Relationship Id="rId17" Type="http://schemas.openxmlformats.org/officeDocument/2006/relationships/hyperlink" Target="https://it.wikipedia.org/wiki/Cellina" TargetMode="External"/><Relationship Id="rId2" Type="http://schemas.openxmlformats.org/officeDocument/2006/relationships/hyperlink" Target="https://it.wikipedia.org/wiki/Tagliamento" TargetMode="External"/><Relationship Id="rId16" Type="http://schemas.openxmlformats.org/officeDocument/2006/relationships/hyperlink" Target="https://it.wikipedia.org/wiki/Medu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Isonzo" TargetMode="External"/><Relationship Id="rId11" Type="http://schemas.openxmlformats.org/officeDocument/2006/relationships/hyperlink" Target="https://it.wikipedia.org/wiki/Judrio" TargetMode="External"/><Relationship Id="rId5" Type="http://schemas.openxmlformats.org/officeDocument/2006/relationships/hyperlink" Target="https://it.wikipedia.org/wiki/Lignano_Sabbiadoro" TargetMode="External"/><Relationship Id="rId15" Type="http://schemas.openxmlformats.org/officeDocument/2006/relationships/hyperlink" Target="https://it.wikipedia.org/wiki/Piave" TargetMode="External"/><Relationship Id="rId10" Type="http://schemas.openxmlformats.org/officeDocument/2006/relationships/hyperlink" Target="https://it.wikipedia.org/wiki/Natisone" TargetMode="External"/><Relationship Id="rId4" Type="http://schemas.openxmlformats.org/officeDocument/2006/relationships/hyperlink" Target="https://it.wikipedia.org/wiki/Adriatico" TargetMode="External"/><Relationship Id="rId9" Type="http://schemas.openxmlformats.org/officeDocument/2006/relationships/hyperlink" Target="https://it.wikipedia.org/wiki/Stella_(fiume)" TargetMode="External"/><Relationship Id="rId14" Type="http://schemas.openxmlformats.org/officeDocument/2006/relationships/hyperlink" Target="https://it.wikipedia.org/wiki/Fell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lima_temperato_umido" TargetMode="External"/><Relationship Id="rId2" Type="http://schemas.openxmlformats.org/officeDocument/2006/relationships/hyperlink" Target="https://it.wikipedia.org/wiki/Clima_mediterrane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.wikipedia.org/wiki/Temperatura" TargetMode="External"/><Relationship Id="rId4" Type="http://schemas.openxmlformats.org/officeDocument/2006/relationships/hyperlink" Target="https://it.wikipedia.org/wiki/Clima_alpino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Augusto" TargetMode="External"/><Relationship Id="rId3" Type="http://schemas.openxmlformats.org/officeDocument/2006/relationships/hyperlink" Target="https://it.wikipedia.org/wiki/Giulio_Cesare" TargetMode="External"/><Relationship Id="rId7" Type="http://schemas.openxmlformats.org/officeDocument/2006/relationships/hyperlink" Target="https://it.wikipedia.org/wiki/Repubblica_di_Venezia" TargetMode="External"/><Relationship Id="rId2" Type="http://schemas.openxmlformats.org/officeDocument/2006/relationships/hyperlink" Target="https://it.wikipedia.org/wiki/Cividale_del_Friul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Alpi_Giulie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it.wikipedia.org/wiki/Venetia_et_Histria" TargetMode="External"/><Relationship Id="rId10" Type="http://schemas.openxmlformats.org/officeDocument/2006/relationships/hyperlink" Target="https://it.wikipedia.org/wiki/Cividale" TargetMode="External"/><Relationship Id="rId4" Type="http://schemas.openxmlformats.org/officeDocument/2006/relationships/hyperlink" Target="https://it.wikipedia.org/wiki/I_secolo_a.C." TargetMode="External"/><Relationship Id="rId9" Type="http://schemas.openxmlformats.org/officeDocument/2006/relationships/hyperlink" Target="https://it.wikipedia.org/wiki/Gens_Iuli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Trattati_di_Parigi_(1947)" TargetMode="External"/><Relationship Id="rId3" Type="http://schemas.openxmlformats.org/officeDocument/2006/relationships/hyperlink" Target="https://it.wikipedia.org/wiki/Venezia_Giulia" TargetMode="External"/><Relationship Id="rId7" Type="http://schemas.openxmlformats.org/officeDocument/2006/relationships/hyperlink" Target="https://it.wikipedia.org/wiki/Parigi" TargetMode="External"/><Relationship Id="rId2" Type="http://schemas.openxmlformats.org/officeDocument/2006/relationships/hyperlink" Target="https://it.wikipedia.org/wiki/Grande_Guer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Seconda_guerra_mondiale" TargetMode="External"/><Relationship Id="rId11" Type="http://schemas.openxmlformats.org/officeDocument/2006/relationships/hyperlink" Target="https://it.wikipedia.org/wiki/Trattato_di_Osimo" TargetMode="External"/><Relationship Id="rId5" Type="http://schemas.openxmlformats.org/officeDocument/2006/relationships/hyperlink" Target="https://it.wikipedia.org/wiki/1947" TargetMode="External"/><Relationship Id="rId10" Type="http://schemas.openxmlformats.org/officeDocument/2006/relationships/hyperlink" Target="https://it.wikipedia.org/wiki/Memorandum_di_Londra" TargetMode="External"/><Relationship Id="rId4" Type="http://schemas.openxmlformats.org/officeDocument/2006/relationships/hyperlink" Target="https://it.wikipedia.org/wiki/Italia" TargetMode="External"/><Relationship Id="rId9" Type="http://schemas.openxmlformats.org/officeDocument/2006/relationships/hyperlink" Target="https://it.wikipedia.org/wiki/Territorio_Libero_di_Tries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305800" cy="1143000"/>
          </a:xfrm>
        </p:spPr>
        <p:txBody>
          <a:bodyPr/>
          <a:lstStyle/>
          <a:p>
            <a:r>
              <a:rPr lang="en-GB" sz="6600" b="1" dirty="0"/>
              <a:t>Friuli </a:t>
            </a:r>
            <a:r>
              <a:rPr lang="en-GB" sz="6600" b="1" dirty="0" err="1"/>
              <a:t>Venezia</a:t>
            </a:r>
            <a:r>
              <a:rPr lang="en-GB" sz="6600" b="1" dirty="0"/>
              <a:t> Giulia</a:t>
            </a:r>
          </a:p>
          <a:p>
            <a:endParaRPr lang="sk-SK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Trieste, dalla storia recente importante e travagliata, fu nel </a:t>
            </a:r>
            <a:r>
              <a:rPr lang="it-IT" dirty="0">
                <a:hlinkClick r:id="rId2" tooltip="XIX secolo"/>
              </a:rPr>
              <a:t>XIX secolo</a:t>
            </a:r>
            <a:r>
              <a:rPr lang="it-IT" dirty="0"/>
              <a:t> il principale porto dell'</a:t>
            </a:r>
            <a:r>
              <a:rPr lang="it-IT" dirty="0">
                <a:hlinkClick r:id="rId3" tooltip="Impero austro-ungarico"/>
              </a:rPr>
              <a:t>Impero austro-ungarico</a:t>
            </a:r>
            <a:r>
              <a:rPr lang="it-IT" dirty="0"/>
              <a:t> ed uno dei maggiori empori del </a:t>
            </a:r>
            <a:r>
              <a:rPr lang="it-IT" dirty="0">
                <a:hlinkClick r:id="rId4" tooltip="Mar Mediterraneo"/>
              </a:rPr>
              <a:t>Mediterraneo</a:t>
            </a:r>
            <a:r>
              <a:rPr lang="it-IT" dirty="0"/>
              <a:t> ;</a:t>
            </a:r>
            <a:endParaRPr lang="cs-CZ" dirty="0"/>
          </a:p>
          <a:p>
            <a:r>
              <a:rPr lang="it-IT" dirty="0"/>
              <a:t>La città dalla fine dell'Ottocento, era divenuta anche uno dei simboli del </a:t>
            </a:r>
            <a:r>
              <a:rPr lang="it-IT" dirty="0">
                <a:hlinkClick r:id="rId5" tooltip="Nazionalismo"/>
              </a:rPr>
              <a:t>nazionalismo</a:t>
            </a:r>
            <a:r>
              <a:rPr lang="it-IT" dirty="0"/>
              <a:t> italiano</a:t>
            </a:r>
            <a:r>
              <a:rPr lang="cs-CZ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Trieste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4311568" cy="19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6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Italo Svevo</a:t>
            </a:r>
            <a:r>
              <a:rPr lang="it-IT" dirty="0"/>
              <a:t>, </a:t>
            </a:r>
            <a:r>
              <a:rPr lang="it-IT" dirty="0">
                <a:hlinkClick r:id="rId2" tooltip="Pseudonimo"/>
              </a:rPr>
              <a:t>pseudonimo</a:t>
            </a:r>
            <a:r>
              <a:rPr lang="it-IT" dirty="0"/>
              <a:t> di </a:t>
            </a:r>
            <a:r>
              <a:rPr lang="it-IT" b="1" dirty="0"/>
              <a:t>Aron Hector Schmitz</a:t>
            </a:r>
            <a:r>
              <a:rPr lang="it-IT" dirty="0"/>
              <a:t> (</a:t>
            </a:r>
            <a:r>
              <a:rPr lang="it-IT" dirty="0">
                <a:hlinkClick r:id="rId3" tooltip="Trieste"/>
              </a:rPr>
              <a:t>Trieste</a:t>
            </a:r>
            <a:r>
              <a:rPr lang="it-IT" dirty="0"/>
              <a:t>, </a:t>
            </a:r>
            <a:r>
              <a:rPr lang="it-IT" dirty="0">
                <a:hlinkClick r:id="rId4" tooltip="19 dicembre"/>
              </a:rPr>
              <a:t>19 dicembre</a:t>
            </a:r>
            <a:r>
              <a:rPr lang="it-IT" dirty="0"/>
              <a:t> </a:t>
            </a:r>
            <a:r>
              <a:rPr lang="it-IT" dirty="0">
                <a:hlinkClick r:id="rId5" tooltip="1861"/>
              </a:rPr>
              <a:t>1861</a:t>
            </a:r>
            <a:r>
              <a:rPr lang="it-IT" dirty="0"/>
              <a:t> – </a:t>
            </a:r>
            <a:r>
              <a:rPr lang="it-IT" dirty="0">
                <a:hlinkClick r:id="rId6" tooltip="Motta di Livenza"/>
              </a:rPr>
              <a:t>Motta di Livenza</a:t>
            </a:r>
            <a:r>
              <a:rPr lang="it-IT" dirty="0"/>
              <a:t>, </a:t>
            </a:r>
            <a:br>
              <a:rPr lang="cs-CZ" dirty="0"/>
            </a:br>
            <a:r>
              <a:rPr lang="it-IT" dirty="0">
                <a:hlinkClick r:id="rId7" tooltip="13 settembre"/>
              </a:rPr>
              <a:t>13 settembre</a:t>
            </a:r>
            <a:r>
              <a:rPr lang="it-IT" dirty="0"/>
              <a:t> </a:t>
            </a:r>
            <a:r>
              <a:rPr lang="it-IT" dirty="0">
                <a:hlinkClick r:id="rId8" tooltip="1928"/>
              </a:rPr>
              <a:t>1928</a:t>
            </a:r>
            <a:r>
              <a:rPr lang="it-IT" dirty="0"/>
              <a:t>)</a:t>
            </a:r>
            <a:r>
              <a:rPr lang="cs-CZ"/>
              <a:t>.</a:t>
            </a:r>
            <a:r>
              <a:rPr lang="it-IT"/>
              <a:t> </a:t>
            </a:r>
            <a:endParaRPr lang="cs-CZ" dirty="0"/>
          </a:p>
          <a:p>
            <a:r>
              <a:rPr lang="cs-CZ" dirty="0"/>
              <a:t>È</a:t>
            </a:r>
            <a:r>
              <a:rPr lang="it-IT" dirty="0"/>
              <a:t> stato uno </a:t>
            </a:r>
            <a:r>
              <a:rPr lang="it-IT" dirty="0">
                <a:hlinkClick r:id="rId9" tooltip="Scrittore"/>
              </a:rPr>
              <a:t>scrittore</a:t>
            </a:r>
            <a:r>
              <a:rPr lang="it-IT" dirty="0"/>
              <a:t> e </a:t>
            </a:r>
            <a:r>
              <a:rPr lang="it-IT" dirty="0">
                <a:hlinkClick r:id="rId10" tooltip="Drammaturgo"/>
              </a:rPr>
              <a:t>drammaturgo</a:t>
            </a:r>
            <a:r>
              <a:rPr lang="it-IT" dirty="0"/>
              <a:t> </a:t>
            </a:r>
            <a:r>
              <a:rPr lang="it-IT" dirty="0">
                <a:hlinkClick r:id="rId11" tooltip="Italia"/>
              </a:rPr>
              <a:t>italiano</a:t>
            </a:r>
            <a:r>
              <a:rPr lang="it-IT" dirty="0"/>
              <a:t>. </a:t>
            </a:r>
            <a:endParaRPr lang="cs-CZ" dirty="0"/>
          </a:p>
          <a:p>
            <a:r>
              <a:rPr lang="cs-CZ" dirty="0" err="1"/>
              <a:t>Svevo</a:t>
            </a:r>
            <a:r>
              <a:rPr lang="cs-CZ" dirty="0"/>
              <a:t> </a:t>
            </a:r>
            <a:r>
              <a:rPr lang="it-IT" dirty="0"/>
              <a:t>ha tratto il suo pseudonimo dalle due culture, italiana e tedesca, che caratterizzarono Trieste, sua città natale</a:t>
            </a:r>
            <a:r>
              <a:rPr lang="cs-CZ" dirty="0"/>
              <a:t>. </a:t>
            </a:r>
            <a:endParaRPr lang="it-IT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Italo</a:t>
            </a:r>
            <a:r>
              <a:rPr lang="cs-CZ" b="1" dirty="0"/>
              <a:t> </a:t>
            </a:r>
            <a:r>
              <a:rPr lang="cs-CZ" b="1" dirty="0" err="1"/>
              <a:t>Svevo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21088"/>
            <a:ext cx="2145928" cy="21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7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5284192" cy="396314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Castello</a:t>
            </a:r>
            <a:r>
              <a:rPr lang="cs-CZ" b="1" dirty="0"/>
              <a:t> di </a:t>
            </a:r>
            <a:r>
              <a:rPr lang="cs-CZ" b="1" dirty="0" err="1"/>
              <a:t>Miramare</a:t>
            </a:r>
            <a:r>
              <a:rPr lang="cs-CZ" b="1" dirty="0"/>
              <a:t> - </a:t>
            </a:r>
            <a:r>
              <a:rPr lang="cs-CZ" b="1" dirty="0" err="1"/>
              <a:t>Trieste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6296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44662"/>
            <a:ext cx="3600400" cy="352109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Castello</a:t>
            </a:r>
            <a:r>
              <a:rPr lang="cs-CZ" b="1" dirty="0"/>
              <a:t> di </a:t>
            </a:r>
            <a:r>
              <a:rPr lang="cs-CZ" b="1" dirty="0" err="1"/>
              <a:t>Duino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b="1" dirty="0" err="1"/>
              <a:t>Trieste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9657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è un </a:t>
            </a:r>
            <a:r>
              <a:rPr lang="it-IT" dirty="0">
                <a:hlinkClick r:id="rId2" tooltip="Comune (Italia)"/>
              </a:rPr>
              <a:t>comune italiano</a:t>
            </a:r>
            <a:r>
              <a:rPr lang="it-IT" dirty="0"/>
              <a:t> di 97 754 abitanti</a:t>
            </a:r>
            <a:endParaRPr lang="cs-CZ" dirty="0"/>
          </a:p>
          <a:p>
            <a:r>
              <a:rPr lang="it-IT" dirty="0"/>
              <a:t>considerato l'ultima e attuale capitale storica del </a:t>
            </a:r>
            <a:r>
              <a:rPr lang="it-IT" dirty="0">
                <a:hlinkClick r:id="rId3" tooltip="Friuli"/>
              </a:rPr>
              <a:t>Friuli</a:t>
            </a:r>
            <a:endParaRPr lang="cs-CZ" dirty="0"/>
          </a:p>
          <a:p>
            <a:r>
              <a:rPr lang="it-IT" dirty="0"/>
              <a:t>già capoluogo dell'</a:t>
            </a:r>
            <a:r>
              <a:rPr lang="it-IT" dirty="0">
                <a:hlinkClick r:id="rId4" tooltip="Provincia di Udine"/>
              </a:rPr>
              <a:t>omonima provincia</a:t>
            </a:r>
            <a:r>
              <a:rPr lang="it-IT" dirty="0"/>
              <a:t>, è sede dell'omonimo </a:t>
            </a:r>
            <a:r>
              <a:rPr lang="it-IT" dirty="0">
                <a:hlinkClick r:id="rId5" tooltip="Ente di decentramento regionale"/>
              </a:rPr>
              <a:t>ente di decentramento regionale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Udine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00" y="4005064"/>
            <a:ext cx="3083835" cy="23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0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4522552" cy="338437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Pordenone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9299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88820"/>
            <a:ext cx="2438400" cy="364236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Gorizia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41539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62" y="2780928"/>
            <a:ext cx="3760438" cy="334786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Lingue</a:t>
            </a:r>
            <a:r>
              <a:rPr lang="cs-CZ" b="1" dirty="0"/>
              <a:t> e </a:t>
            </a:r>
            <a:r>
              <a:rPr lang="cs-CZ" b="1" dirty="0" err="1"/>
              <a:t>dialetti</a:t>
            </a:r>
            <a:endParaRPr lang="en-GB" b="1" dirty="0"/>
          </a:p>
        </p:txBody>
      </p:sp>
      <p:sp>
        <p:nvSpPr>
          <p:cNvPr id="5" name="Obdélník 4"/>
          <p:cNvSpPr/>
          <p:nvPr/>
        </p:nvSpPr>
        <p:spPr>
          <a:xfrm>
            <a:off x="720080" y="2132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Lingue del Friuli-Venezia Giulia </a:t>
            </a:r>
            <a:r>
              <a:rPr lang="it-IT" dirty="0">
                <a:solidFill>
                  <a:srgbClr val="44CEFC"/>
                </a:solidFill>
              </a:rPr>
              <a:t> </a:t>
            </a:r>
            <a:endParaRPr lang="cs-CZ" dirty="0">
              <a:solidFill>
                <a:srgbClr val="44CEFC"/>
              </a:solidFill>
            </a:endParaRPr>
          </a:p>
          <a:p>
            <a:r>
              <a:rPr lang="it-IT" dirty="0">
                <a:solidFill>
                  <a:srgbClr val="44CEFC"/>
                </a:solidFill>
              </a:rPr>
              <a:t>   </a:t>
            </a:r>
            <a:r>
              <a:rPr lang="it-IT" dirty="0"/>
              <a:t> </a:t>
            </a:r>
            <a:endParaRPr lang="cs-CZ" dirty="0"/>
          </a:p>
          <a:p>
            <a:endParaRPr lang="cs-CZ" dirty="0"/>
          </a:p>
          <a:p>
            <a:endParaRPr lang="it-IT" dirty="0">
              <a:effectLst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55776" y="3752749"/>
            <a:ext cx="2650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Lingua friulana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752" y="4873843"/>
            <a:ext cx="1652159" cy="503186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042123" y="4125232"/>
            <a:ext cx="1661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Lingua</a:t>
            </a:r>
            <a:r>
              <a:rPr lang="cs-CZ" dirty="0"/>
              <a:t> </a:t>
            </a:r>
            <a:r>
              <a:rPr lang="cs-CZ" dirty="0" err="1"/>
              <a:t>slovena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706" y="3155755"/>
            <a:ext cx="185944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41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hlinkClick r:id="rId2"/>
              </a:rPr>
              <a:t>https://it.wikipedia.org/wiki/Friuli-Venezia_Giulia#/media/File:PanormadiTrieste.jpg</a:t>
            </a:r>
            <a:endParaRPr lang="cs-CZ" dirty="0"/>
          </a:p>
          <a:p>
            <a:r>
              <a:rPr lang="cs-CZ" u="sng" dirty="0">
                <a:solidFill>
                  <a:srgbClr val="7030A0"/>
                </a:solidFill>
              </a:rPr>
              <a:t>https://it.wikipedia.org/wiki/Friuli-Venezia_Giulia#/media/File:Udine_north_west2.jpg </a:t>
            </a:r>
            <a:r>
              <a:rPr lang="cs-CZ" u="sng" dirty="0">
                <a:solidFill>
                  <a:srgbClr val="7030A0"/>
                </a:solidFill>
                <a:hlinkClick r:id="rId3"/>
              </a:rPr>
              <a:t>https://it.wikipedia.org/wiki/Friuli-</a:t>
            </a:r>
            <a:endParaRPr lang="cs-CZ" u="sng" dirty="0">
              <a:solidFill>
                <a:srgbClr val="7030A0"/>
              </a:solidFill>
            </a:endParaRPr>
          </a:p>
          <a:p>
            <a:r>
              <a:rPr lang="cs-CZ" dirty="0" err="1">
                <a:solidFill>
                  <a:srgbClr val="7030A0"/>
                </a:solidFill>
              </a:rPr>
              <a:t>Venezia_Giulia</a:t>
            </a:r>
            <a:r>
              <a:rPr lang="cs-CZ" dirty="0">
                <a:solidFill>
                  <a:srgbClr val="7030A0"/>
                </a:solidFill>
              </a:rPr>
              <a:t>#/media/</a:t>
            </a:r>
            <a:r>
              <a:rPr lang="cs-CZ" dirty="0" err="1">
                <a:solidFill>
                  <a:srgbClr val="7030A0"/>
                </a:solidFill>
              </a:rPr>
              <a:t>File:Friuli_Venezia_Giulia_-_Languages.png</a:t>
            </a:r>
            <a:endParaRPr lang="cs-CZ" dirty="0">
              <a:solidFill>
                <a:srgbClr val="7030A0"/>
              </a:solidFill>
            </a:endParaRPr>
          </a:p>
          <a:p>
            <a:r>
              <a:rPr lang="cs-CZ" dirty="0">
                <a:hlinkClick r:id="rId4"/>
              </a:rPr>
              <a:t>https://it.wikipedia.org/wiki/Friuli-Venezia_Giulia#/media/File:Pordenone-Palazzo_comunale_e_campanile_del_Duomo_di_San_Marco.jpg</a:t>
            </a:r>
            <a:endParaRPr lang="cs-CZ" dirty="0"/>
          </a:p>
          <a:p>
            <a:r>
              <a:rPr lang="cs-CZ" dirty="0">
                <a:hlinkClick r:id="rId5"/>
              </a:rPr>
              <a:t>https://it.wikipedia.org/wiki/Friuli-Venezia_Giulia#/media/File:Chiesa_di_Sant'Ignazio_-_Gorizia_(3).jpg</a:t>
            </a:r>
            <a:endParaRPr lang="cs-CZ" dirty="0"/>
          </a:p>
          <a:p>
            <a:r>
              <a:rPr lang="cs-CZ" dirty="0">
                <a:hlinkClick r:id="rId6"/>
              </a:rPr>
              <a:t>https://upload.wikimedia.org/wikipedia/commons/f/ff/Map_of_region_of_Friuli-Venezia_Giulia%2C_Italy%2C_with_provinces-it.svg</a:t>
            </a:r>
            <a:endParaRPr lang="cs-CZ" dirty="0"/>
          </a:p>
          <a:p>
            <a:r>
              <a:rPr lang="cs-CZ" dirty="0">
                <a:hlinkClick r:id="rId7"/>
              </a:rPr>
              <a:t>https://upload.wikimedia.org/wikipedia/commons/6/64/Friuli-Venezia_Giulia_in_Italy.svg</a:t>
            </a:r>
            <a:endParaRPr lang="cs-CZ" dirty="0"/>
          </a:p>
          <a:p>
            <a:r>
              <a:rPr lang="cs-CZ" dirty="0">
                <a:hlinkClick r:id="rId8"/>
              </a:rPr>
              <a:t>https://yestour.it/castello-vecchio-di-duino-trieste/</a:t>
            </a:r>
            <a:endParaRPr lang="cs-CZ" dirty="0"/>
          </a:p>
          <a:p>
            <a:r>
              <a:rPr lang="cs-CZ" dirty="0">
                <a:hlinkClick r:id="rId9"/>
              </a:rPr>
              <a:t>https://www.italie-pruvodce.cz/galerie/castello_di_miramare/1.jpg</a:t>
            </a:r>
            <a:endParaRPr lang="cs-CZ" dirty="0"/>
          </a:p>
          <a:p>
            <a:r>
              <a:rPr lang="cs-CZ" dirty="0">
                <a:hlinkClick r:id="rId10"/>
              </a:rPr>
              <a:t>https://upload.wikimedia.org/wikipedia/it/a/a3/Italo_Svevo2.jpg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Bibliografia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05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>
            <a:normAutofit/>
          </a:bodyPr>
          <a:lstStyle/>
          <a:p>
            <a:r>
              <a:rPr lang="cs-CZ" dirty="0" err="1"/>
              <a:t>Capoluogo</a:t>
            </a:r>
            <a:r>
              <a:rPr lang="cs-CZ" dirty="0"/>
              <a:t> – </a:t>
            </a:r>
            <a:r>
              <a:rPr lang="cs-CZ" dirty="0" err="1"/>
              <a:t>Trieste</a:t>
            </a:r>
            <a:endParaRPr lang="cs-CZ" dirty="0"/>
          </a:p>
          <a:p>
            <a:r>
              <a:rPr lang="cs-CZ" dirty="0" err="1"/>
              <a:t>Abitanti</a:t>
            </a:r>
            <a:r>
              <a:rPr lang="cs-CZ" dirty="0"/>
              <a:t> - </a:t>
            </a:r>
            <a:r>
              <a:rPr lang="en-GB" dirty="0"/>
              <a:t>1 195 317</a:t>
            </a:r>
            <a:r>
              <a:rPr lang="cs-CZ" dirty="0"/>
              <a:t> (31.7.2022)</a:t>
            </a:r>
          </a:p>
          <a:p>
            <a:r>
              <a:rPr lang="it-IT" dirty="0"/>
              <a:t>composta da due regioni geografiche con caratteristiche storico-culturali diverse: la regione storico-geografica del </a:t>
            </a:r>
            <a:r>
              <a:rPr lang="it-IT" dirty="0">
                <a:hlinkClick r:id="rId2" tooltip="Friuli"/>
              </a:rPr>
              <a:t>Friuli</a:t>
            </a:r>
            <a:r>
              <a:rPr lang="it-IT" dirty="0"/>
              <a:t>, che comprende gli ambiti provinciali di </a:t>
            </a:r>
            <a:r>
              <a:rPr lang="it-IT" dirty="0">
                <a:hlinkClick r:id="rId3" tooltip="Provincia di Pordenone"/>
              </a:rPr>
              <a:t>Pordenone</a:t>
            </a:r>
            <a:r>
              <a:rPr lang="it-IT" dirty="0"/>
              <a:t>, </a:t>
            </a:r>
            <a:r>
              <a:rPr lang="it-IT" dirty="0">
                <a:hlinkClick r:id="rId4" tooltip="Udine"/>
              </a:rPr>
              <a:t>Udine</a:t>
            </a:r>
            <a:r>
              <a:rPr lang="it-IT" dirty="0"/>
              <a:t> e </a:t>
            </a:r>
            <a:r>
              <a:rPr lang="it-IT" dirty="0">
                <a:hlinkClick r:id="rId5" tooltip="Provincia di Gorizia"/>
              </a:rPr>
              <a:t>Gorizia</a:t>
            </a:r>
            <a:r>
              <a:rPr lang="it-IT" dirty="0"/>
              <a:t>, e la </a:t>
            </a:r>
            <a:r>
              <a:rPr lang="it-IT" dirty="0">
                <a:hlinkClick r:id="rId6" tooltip="Venezia Giulia"/>
              </a:rPr>
              <a:t>Venezia Giulia</a:t>
            </a:r>
            <a:r>
              <a:rPr lang="it-IT" dirty="0"/>
              <a:t>, che comprende (sovrapponendosi in parte) quelli di </a:t>
            </a:r>
            <a:r>
              <a:rPr lang="it-IT" dirty="0">
                <a:hlinkClick r:id="rId7" tooltip="Trieste"/>
              </a:rPr>
              <a:t>Trieste</a:t>
            </a:r>
            <a:r>
              <a:rPr lang="it-IT" dirty="0"/>
              <a:t> e di Gorizia; quest'ultima accezione, assieme alla </a:t>
            </a:r>
            <a:r>
              <a:rPr lang="it-IT" dirty="0">
                <a:hlinkClick r:id="rId8" tooltip="Venezia Euganea"/>
              </a:rPr>
              <a:t>Venezia Euganea</a:t>
            </a:r>
            <a:r>
              <a:rPr lang="it-IT" dirty="0"/>
              <a:t> e alla </a:t>
            </a:r>
            <a:r>
              <a:rPr lang="it-IT" dirty="0">
                <a:hlinkClick r:id="rId9" tooltip="Venezia Tridentina"/>
              </a:rPr>
              <a:t>Venezia Tridentina</a:t>
            </a:r>
            <a:r>
              <a:rPr lang="it-IT" dirty="0"/>
              <a:t>, forma la regione di concezione ottocentesca delle </a:t>
            </a:r>
            <a:r>
              <a:rPr lang="it-IT" i="1" dirty="0"/>
              <a:t>Tre Venezie</a:t>
            </a:r>
            <a:r>
              <a:rPr lang="it-IT" dirty="0"/>
              <a:t> o </a:t>
            </a:r>
            <a:r>
              <a:rPr lang="it-IT" dirty="0">
                <a:hlinkClick r:id="rId10" tooltip="Triveneto"/>
              </a:rPr>
              <a:t>Triveneto</a:t>
            </a:r>
            <a:r>
              <a:rPr lang="it-IT" dirty="0"/>
              <a:t>. </a:t>
            </a:r>
            <a:endParaRPr lang="cs-CZ" dirty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400" b="1" dirty="0"/>
            </a:br>
            <a:r>
              <a:rPr lang="en-GB" sz="4400" b="1" dirty="0"/>
              <a:t>Friuli </a:t>
            </a:r>
            <a:r>
              <a:rPr lang="en-GB" sz="4400" b="1" dirty="0" err="1"/>
              <a:t>Venezia</a:t>
            </a:r>
            <a:r>
              <a:rPr lang="en-GB" sz="4400" b="1" dirty="0"/>
              <a:t> Giulia</a:t>
            </a:r>
            <a:br>
              <a:rPr lang="en-GB" sz="4400" b="1" dirty="0"/>
            </a:b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34008"/>
            <a:ext cx="1666528" cy="20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Mappa della regione con i quattro enti di decentramento regionale</a:t>
            </a:r>
            <a:r>
              <a:rPr lang="it-IT" dirty="0"/>
              <a:t>.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495157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3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regione confina: </a:t>
            </a:r>
          </a:p>
          <a:p>
            <a:r>
              <a:rPr lang="it-IT" dirty="0"/>
              <a:t>a nord con l'</a:t>
            </a:r>
            <a:r>
              <a:rPr lang="it-IT" dirty="0">
                <a:hlinkClick r:id="rId2" tooltip="Austria"/>
              </a:rPr>
              <a:t>Austria</a:t>
            </a:r>
            <a:r>
              <a:rPr lang="it-IT" dirty="0"/>
              <a:t> (</a:t>
            </a:r>
            <a:r>
              <a:rPr lang="it-IT" dirty="0">
                <a:hlinkClick r:id="rId3" tooltip="Carinzia"/>
              </a:rPr>
              <a:t>Carinzia</a:t>
            </a:r>
            <a:r>
              <a:rPr lang="it-IT" dirty="0"/>
              <a:t> - </a:t>
            </a:r>
            <a:r>
              <a:rPr lang="it-IT" dirty="0">
                <a:hlinkClick r:id="rId4" tooltip="Distretto di Hermagor"/>
              </a:rPr>
              <a:t>Distretto di Hermagor</a:t>
            </a:r>
            <a:r>
              <a:rPr lang="it-IT" dirty="0"/>
              <a:t> e </a:t>
            </a:r>
            <a:r>
              <a:rPr lang="it-IT" dirty="0">
                <a:hlinkClick r:id="rId5" tooltip="Distretto di Villach-Land"/>
              </a:rPr>
              <a:t>Distretto di Villach-Land</a:t>
            </a:r>
            <a:r>
              <a:rPr lang="it-IT" dirty="0"/>
              <a:t>);</a:t>
            </a:r>
          </a:p>
          <a:p>
            <a:r>
              <a:rPr lang="it-IT" dirty="0"/>
              <a:t>a est con la </a:t>
            </a:r>
            <a:r>
              <a:rPr lang="it-IT" dirty="0">
                <a:hlinkClick r:id="rId6" tooltip="Slovenia"/>
              </a:rPr>
              <a:t>Slovenia</a:t>
            </a:r>
            <a:r>
              <a:rPr lang="it-IT" dirty="0"/>
              <a:t> (</a:t>
            </a:r>
            <a:r>
              <a:rPr lang="it-IT" dirty="0">
                <a:hlinkClick r:id="rId7" tooltip="Alta Carniola"/>
              </a:rPr>
              <a:t>Alta Carniola</a:t>
            </a:r>
            <a:r>
              <a:rPr lang="it-IT" dirty="0"/>
              <a:t>, </a:t>
            </a:r>
            <a:r>
              <a:rPr lang="it-IT" dirty="0">
                <a:hlinkClick r:id="rId8" tooltip="Goriziano sloveno"/>
              </a:rPr>
              <a:t>Goriziano sloveno</a:t>
            </a:r>
            <a:r>
              <a:rPr lang="it-IT" dirty="0"/>
              <a:t>, </a:t>
            </a:r>
            <a:r>
              <a:rPr lang="it-IT" dirty="0">
                <a:hlinkClick r:id="rId9" tooltip="Litorale-Carso"/>
              </a:rPr>
              <a:t>Litorale-Carso</a:t>
            </a:r>
            <a:r>
              <a:rPr lang="it-IT" dirty="0"/>
              <a:t>);</a:t>
            </a:r>
          </a:p>
          <a:p>
            <a:r>
              <a:rPr lang="it-IT" dirty="0"/>
              <a:t>a ovest con il </a:t>
            </a:r>
            <a:r>
              <a:rPr lang="it-IT" dirty="0">
                <a:hlinkClick r:id="rId10" tooltip="Veneto"/>
              </a:rPr>
              <a:t>Veneto</a:t>
            </a:r>
            <a:r>
              <a:rPr lang="it-IT" dirty="0"/>
              <a:t> (</a:t>
            </a:r>
            <a:r>
              <a:rPr lang="it-IT" dirty="0">
                <a:hlinkClick r:id="rId11" tooltip="Provincia di Belluno"/>
              </a:rPr>
              <a:t>Bellunese</a:t>
            </a:r>
            <a:r>
              <a:rPr lang="it-IT" dirty="0"/>
              <a:t>, </a:t>
            </a:r>
            <a:r>
              <a:rPr lang="it-IT" dirty="0">
                <a:hlinkClick r:id="rId12" tooltip="Veneto Orientale"/>
              </a:rPr>
              <a:t>Veneto Orientale</a:t>
            </a:r>
            <a:r>
              <a:rPr lang="it-IT" dirty="0"/>
              <a:t>);</a:t>
            </a:r>
          </a:p>
          <a:p>
            <a:r>
              <a:rPr lang="it-IT" dirty="0"/>
              <a:t>a sud con il </a:t>
            </a:r>
            <a:r>
              <a:rPr lang="it-IT" dirty="0">
                <a:hlinkClick r:id="rId13" tooltip="Mare Adriatico"/>
              </a:rPr>
              <a:t>mare Adriatico</a:t>
            </a:r>
            <a:r>
              <a:rPr lang="it-IT" dirty="0"/>
              <a:t> (</a:t>
            </a:r>
            <a:r>
              <a:rPr lang="it-IT" dirty="0">
                <a:hlinkClick r:id="rId14" tooltip="Alto Adriatico"/>
              </a:rPr>
              <a:t>Alto Adriatico</a:t>
            </a:r>
            <a:r>
              <a:rPr lang="it-IT" dirty="0"/>
              <a:t>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Geografia</a:t>
            </a:r>
            <a:r>
              <a:rPr lang="en-GB" b="1" dirty="0"/>
              <a:t> </a:t>
            </a:r>
            <a:r>
              <a:rPr lang="en-GB" b="1" dirty="0" err="1"/>
              <a:t>fisica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2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b="1" dirty="0"/>
          </a:p>
          <a:p>
            <a:r>
              <a:rPr lang="it-IT" dirty="0"/>
              <a:t>Morfo</a:t>
            </a:r>
            <a:r>
              <a:rPr lang="cs-CZ" dirty="0" err="1"/>
              <a:t>logicamente</a:t>
            </a:r>
            <a:r>
              <a:rPr lang="cs-CZ" dirty="0"/>
              <a:t> </a:t>
            </a:r>
            <a:r>
              <a:rPr lang="it-IT" dirty="0"/>
              <a:t>la regione può essere suddivisa in </a:t>
            </a:r>
            <a:br>
              <a:rPr lang="cs-CZ" dirty="0"/>
            </a:br>
            <a:r>
              <a:rPr lang="it-IT" dirty="0"/>
              <a:t>4 regioni naturali: </a:t>
            </a:r>
          </a:p>
          <a:p>
            <a:r>
              <a:rPr lang="it-IT" dirty="0"/>
              <a:t>alpina e prealpina (</a:t>
            </a:r>
            <a:r>
              <a:rPr lang="it-IT" dirty="0">
                <a:hlinkClick r:id="rId2" tooltip="Alpi Carniche"/>
              </a:rPr>
              <a:t>Alpi</a:t>
            </a:r>
            <a:r>
              <a:rPr lang="it-IT" dirty="0"/>
              <a:t> e </a:t>
            </a:r>
            <a:r>
              <a:rPr lang="it-IT" dirty="0">
                <a:hlinkClick r:id="rId3" tooltip="Prealpi Carniche"/>
              </a:rPr>
              <a:t>Prealpi Carniche</a:t>
            </a:r>
            <a:r>
              <a:rPr lang="it-IT" dirty="0"/>
              <a:t>, </a:t>
            </a:r>
            <a:r>
              <a:rPr lang="it-IT" dirty="0">
                <a:hlinkClick r:id="rId4" tooltip="Alpi e Prealpi Giulie"/>
              </a:rPr>
              <a:t>Alpi e Prealpi Giulie</a:t>
            </a:r>
            <a:r>
              <a:rPr lang="it-IT" dirty="0"/>
              <a:t>);</a:t>
            </a:r>
          </a:p>
          <a:p>
            <a:r>
              <a:rPr lang="it-IT" dirty="0"/>
              <a:t>collinare (</a:t>
            </a:r>
            <a:r>
              <a:rPr lang="it-IT" i="1" dirty="0"/>
              <a:t>eserese</a:t>
            </a:r>
            <a:r>
              <a:rPr lang="it-IT" dirty="0"/>
              <a:t> in </a:t>
            </a:r>
            <a:r>
              <a:rPr lang="it-IT" dirty="0">
                <a:hlinkClick r:id="rId5" tooltip="Lingua slovena"/>
              </a:rPr>
              <a:t>lingua slovena</a:t>
            </a:r>
            <a:r>
              <a:rPr lang="it-IT" dirty="0"/>
              <a:t>);</a:t>
            </a:r>
          </a:p>
          <a:p>
            <a:r>
              <a:rPr lang="it-IT" dirty="0"/>
              <a:t>pianeggiante (</a:t>
            </a:r>
            <a:r>
              <a:rPr lang="it-IT" dirty="0">
                <a:hlinkClick r:id="rId6" tooltip="Pianura friulana"/>
              </a:rPr>
              <a:t>pianura friulana</a:t>
            </a:r>
            <a:r>
              <a:rPr lang="it-IT" dirty="0"/>
              <a:t>);</a:t>
            </a:r>
          </a:p>
          <a:p>
            <a:r>
              <a:rPr lang="it-IT" dirty="0"/>
              <a:t>costiera (</a:t>
            </a:r>
            <a:r>
              <a:rPr lang="it-IT" dirty="0">
                <a:hlinkClick r:id="rId7" tooltip="Alto Adriatico"/>
              </a:rPr>
              <a:t>alto Adriatico</a:t>
            </a:r>
            <a:r>
              <a:rPr lang="it-IT" dirty="0"/>
              <a:t>).</a:t>
            </a:r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Geomorfologia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9616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</a:t>
            </a:r>
            <a:r>
              <a:rPr lang="it-IT" dirty="0"/>
              <a:t>iumi come il </a:t>
            </a:r>
            <a:r>
              <a:rPr lang="it-IT" dirty="0">
                <a:hlinkClick r:id="rId2" tooltip="Tagliamento"/>
              </a:rPr>
              <a:t>Tagliamento</a:t>
            </a:r>
            <a:r>
              <a:rPr lang="it-IT" dirty="0"/>
              <a:t> che scorre dalla </a:t>
            </a:r>
            <a:r>
              <a:rPr lang="it-IT" dirty="0">
                <a:hlinkClick r:id="rId3" tooltip="Carnia"/>
              </a:rPr>
              <a:t>Carnia</a:t>
            </a:r>
            <a:r>
              <a:rPr lang="it-IT" dirty="0"/>
              <a:t> fino all'</a:t>
            </a:r>
            <a:r>
              <a:rPr lang="it-IT" dirty="0">
                <a:hlinkClick r:id="rId4" tooltip="Adriatico"/>
              </a:rPr>
              <a:t>Adriatico</a:t>
            </a:r>
            <a:r>
              <a:rPr lang="it-IT" dirty="0"/>
              <a:t> sfociando tra </a:t>
            </a:r>
            <a:r>
              <a:rPr lang="it-IT" u="sng" dirty="0">
                <a:hlinkClick r:id="rId5" tooltip="Lignano Sabbiadoro"/>
              </a:rPr>
              <a:t>Lignano Sabbiadoro</a:t>
            </a:r>
            <a:r>
              <a:rPr lang="it-IT" u="sng" dirty="0"/>
              <a:t> e Bibione</a:t>
            </a:r>
            <a:r>
              <a:rPr lang="it-IT" dirty="0"/>
              <a:t>;</a:t>
            </a:r>
            <a:endParaRPr lang="cs-CZ" u="sng" dirty="0"/>
          </a:p>
          <a:p>
            <a:r>
              <a:rPr lang="cs-CZ" dirty="0">
                <a:hlinkClick r:id="rId6" tooltip="Isonzo"/>
              </a:rPr>
              <a:t>l´</a:t>
            </a:r>
            <a:r>
              <a:rPr lang="it-IT" dirty="0">
                <a:hlinkClick r:id="rId6" tooltip="Isonzo"/>
              </a:rPr>
              <a:t>Isonzo</a:t>
            </a:r>
            <a:r>
              <a:rPr lang="it-IT" dirty="0"/>
              <a:t> nasce dalle Alpi Giulie e scorre fino al mare </a:t>
            </a:r>
            <a:endParaRPr lang="cs-CZ" dirty="0"/>
          </a:p>
          <a:p>
            <a:r>
              <a:rPr lang="cs-CZ" dirty="0" err="1">
                <a:hlinkClick r:id="rId7" tooltip="Livenza"/>
              </a:rPr>
              <a:t>il</a:t>
            </a:r>
            <a:r>
              <a:rPr lang="cs-CZ" dirty="0">
                <a:hlinkClick r:id="rId7" tooltip="Livenza"/>
              </a:rPr>
              <a:t> </a:t>
            </a:r>
            <a:r>
              <a:rPr lang="it-IT" dirty="0">
                <a:hlinkClick r:id="rId7" tooltip="Livenza"/>
              </a:rPr>
              <a:t>Livenza</a:t>
            </a:r>
            <a:r>
              <a:rPr lang="it-IT" dirty="0"/>
              <a:t>, il </a:t>
            </a:r>
            <a:r>
              <a:rPr lang="it-IT" dirty="0">
                <a:hlinkClick r:id="rId8" tooltip="Torre (fiume)"/>
              </a:rPr>
              <a:t>Torre</a:t>
            </a:r>
            <a:r>
              <a:rPr lang="it-IT" dirty="0"/>
              <a:t>, lo </a:t>
            </a:r>
            <a:r>
              <a:rPr lang="it-IT" dirty="0">
                <a:hlinkClick r:id="rId9" tooltip="Stella (fiume)"/>
              </a:rPr>
              <a:t>Stella</a:t>
            </a:r>
            <a:r>
              <a:rPr lang="it-IT" dirty="0"/>
              <a:t>, il </a:t>
            </a:r>
            <a:r>
              <a:rPr lang="it-IT" dirty="0">
                <a:hlinkClick r:id="rId10" tooltip="Natisone"/>
              </a:rPr>
              <a:t>Natisone</a:t>
            </a:r>
            <a:r>
              <a:rPr lang="it-IT" dirty="0"/>
              <a:t>, lo </a:t>
            </a:r>
            <a:r>
              <a:rPr lang="it-IT" dirty="0">
                <a:hlinkClick r:id="rId11" tooltip="Judrio"/>
              </a:rPr>
              <a:t>Judrio</a:t>
            </a:r>
            <a:r>
              <a:rPr lang="it-IT" dirty="0"/>
              <a:t>, il </a:t>
            </a:r>
            <a:r>
              <a:rPr lang="it-IT" dirty="0">
                <a:hlinkClick r:id="rId12" tooltip="Timavo"/>
              </a:rPr>
              <a:t>Timavo</a:t>
            </a:r>
            <a:r>
              <a:rPr lang="it-IT" dirty="0"/>
              <a:t>, il </a:t>
            </a:r>
            <a:r>
              <a:rPr lang="it-IT" dirty="0">
                <a:hlinkClick r:id="rId13" tooltip="Cormor"/>
              </a:rPr>
              <a:t>Cormor</a:t>
            </a:r>
            <a:r>
              <a:rPr lang="it-IT" dirty="0"/>
              <a:t>, il </a:t>
            </a:r>
            <a:r>
              <a:rPr lang="it-IT" dirty="0">
                <a:hlinkClick r:id="rId14" tooltip="Fella"/>
              </a:rPr>
              <a:t>Fella</a:t>
            </a:r>
            <a:r>
              <a:rPr lang="cs-CZ" dirty="0"/>
              <a:t>,</a:t>
            </a:r>
            <a:r>
              <a:rPr lang="it-IT" dirty="0"/>
              <a:t> il </a:t>
            </a:r>
            <a:r>
              <a:rPr lang="it-IT" u="sng" dirty="0">
                <a:solidFill>
                  <a:srgbClr val="7030A0"/>
                </a:solidFill>
              </a:rPr>
              <a:t>Dega</a:t>
            </a:r>
            <a:r>
              <a:rPr lang="cs-CZ" u="sng" dirty="0">
                <a:solidFill>
                  <a:srgbClr val="7030A0"/>
                </a:solidFill>
              </a:rPr>
              <a:t>no</a:t>
            </a:r>
            <a:r>
              <a:rPr lang="it-IT" u="sng" dirty="0">
                <a:solidFill>
                  <a:srgbClr val="7030A0"/>
                </a:solidFill>
              </a:rPr>
              <a:t> </a:t>
            </a:r>
            <a:r>
              <a:rPr lang="it-IT" dirty="0"/>
              <a:t>ed il </a:t>
            </a:r>
            <a:r>
              <a:rPr lang="it-IT" dirty="0">
                <a:hlinkClick r:id="rId15" tooltip="Piave"/>
              </a:rPr>
              <a:t>Piave</a:t>
            </a:r>
            <a:r>
              <a:rPr lang="it-IT" dirty="0"/>
              <a:t>;</a:t>
            </a:r>
            <a:endParaRPr lang="cs-CZ" dirty="0"/>
          </a:p>
          <a:p>
            <a:r>
              <a:rPr lang="cs-CZ" dirty="0"/>
              <a:t>l</a:t>
            </a:r>
            <a:r>
              <a:rPr lang="it-IT" dirty="0"/>
              <a:t>e Prealpi carniche sono inoltre segnate da numerosi torrenti tra cui il </a:t>
            </a:r>
            <a:r>
              <a:rPr lang="it-IT" dirty="0">
                <a:hlinkClick r:id="rId16" tooltip="Meduna"/>
              </a:rPr>
              <a:t>Meduna</a:t>
            </a:r>
            <a:r>
              <a:rPr lang="it-IT" dirty="0"/>
              <a:t> e il </a:t>
            </a:r>
            <a:r>
              <a:rPr lang="it-IT" dirty="0">
                <a:hlinkClick r:id="rId17" tooltip="Cellina"/>
              </a:rPr>
              <a:t>Cellina</a:t>
            </a:r>
            <a:r>
              <a:rPr lang="it-IT" dirty="0"/>
              <a:t> che scendono verso la pianura friulana</a:t>
            </a:r>
            <a:r>
              <a:rPr lang="cs-CZ" dirty="0"/>
              <a:t>.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 err="1"/>
              <a:t>Idrografia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14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it-IT" dirty="0"/>
              <a:t>al </a:t>
            </a:r>
            <a:r>
              <a:rPr lang="it-IT" dirty="0">
                <a:hlinkClick r:id="rId2" tooltip="Clima mediterraneo"/>
              </a:rPr>
              <a:t>clima mediterraneo</a:t>
            </a:r>
            <a:r>
              <a:rPr lang="it-IT" dirty="0"/>
              <a:t> delle zone costiere, a un </a:t>
            </a:r>
            <a:r>
              <a:rPr lang="it-IT" dirty="0">
                <a:hlinkClick r:id="rId3" tooltip="Clima temperato umido"/>
              </a:rPr>
              <a:t>clima temperato umido</a:t>
            </a:r>
            <a:r>
              <a:rPr lang="it-IT" dirty="0"/>
              <a:t> nelle pianure e nelle zone collinari, fino al </a:t>
            </a:r>
            <a:r>
              <a:rPr lang="it-IT" dirty="0">
                <a:hlinkClick r:id="rId4" tooltip="Clima alpino"/>
              </a:rPr>
              <a:t>clima alpino</a:t>
            </a:r>
            <a:r>
              <a:rPr lang="it-IT" dirty="0"/>
              <a:t> delle montagne. </a:t>
            </a:r>
            <a:endParaRPr lang="cs-CZ" dirty="0"/>
          </a:p>
          <a:p>
            <a:r>
              <a:rPr lang="it-IT" dirty="0"/>
              <a:t>La </a:t>
            </a:r>
            <a:r>
              <a:rPr lang="it-IT" dirty="0">
                <a:hlinkClick r:id="rId5" tooltip="Temperatura"/>
              </a:rPr>
              <a:t>temperatura</a:t>
            </a:r>
            <a:r>
              <a:rPr lang="it-IT" dirty="0"/>
              <a:t> annuale media di Trieste (dati 1994-2020) è di 15,9 °C, mentre quella della pianura va dai 13,5 ai 14,5 °C. </a:t>
            </a:r>
            <a:endParaRPr lang="cs-CZ" dirty="0"/>
          </a:p>
          <a:p>
            <a:r>
              <a:rPr lang="it-IT" dirty="0"/>
              <a:t>La zona della regione più mite è quella litoranea presso Trieste, sia per l'influenza del mare più profondo, sia per la parziale protezione dell'altopiano carsico. 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Clima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0459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Il nome </a:t>
            </a:r>
            <a:r>
              <a:rPr lang="it-IT" i="1" dirty="0"/>
              <a:t>Friuli</a:t>
            </a:r>
            <a:r>
              <a:rPr lang="it-IT" dirty="0"/>
              <a:t> è di origine romana e deriva dalla città di </a:t>
            </a:r>
            <a:r>
              <a:rPr lang="it-IT" i="1" dirty="0"/>
              <a:t>Forum Iulii</a:t>
            </a:r>
            <a:r>
              <a:rPr lang="it-IT" dirty="0"/>
              <a:t> (ora </a:t>
            </a:r>
            <a:r>
              <a:rPr lang="it-IT" dirty="0">
                <a:hlinkClick r:id="rId2" tooltip="Cividale del Friuli"/>
              </a:rPr>
              <a:t>Cividale del Friuli</a:t>
            </a:r>
            <a:r>
              <a:rPr lang="it-IT" dirty="0"/>
              <a:t>) fondata da </a:t>
            </a:r>
            <a:r>
              <a:rPr lang="it-IT" dirty="0">
                <a:hlinkClick r:id="rId3" tooltip="Giulio Cesare"/>
              </a:rPr>
              <a:t>Giulio Cesare</a:t>
            </a:r>
            <a:r>
              <a:rPr lang="it-IT" dirty="0"/>
              <a:t> verso la metà del </a:t>
            </a:r>
            <a:r>
              <a:rPr lang="it-IT" dirty="0">
                <a:hlinkClick r:id="rId4" tooltip="I secolo a.C."/>
              </a:rPr>
              <a:t>I secolo a.C.</a:t>
            </a:r>
            <a:endParaRPr lang="cs-CZ" dirty="0"/>
          </a:p>
          <a:p>
            <a:r>
              <a:rPr lang="it-IT" dirty="0"/>
              <a:t>il nome </a:t>
            </a:r>
            <a:r>
              <a:rPr lang="it-IT" i="1" dirty="0"/>
              <a:t>Venezia Giulia</a:t>
            </a:r>
            <a:r>
              <a:rPr lang="it-IT" dirty="0"/>
              <a:t> si richiama alla tradizione romana della </a:t>
            </a:r>
            <a:r>
              <a:rPr lang="it-IT" dirty="0">
                <a:hlinkClick r:id="rId5" tooltip="Venetia et Histria"/>
              </a:rPr>
              <a:t>Venetia et Histria</a:t>
            </a:r>
            <a:r>
              <a:rPr lang="it-IT" dirty="0"/>
              <a:t> e delle </a:t>
            </a:r>
            <a:r>
              <a:rPr lang="it-IT" dirty="0">
                <a:hlinkClick r:id="rId6" tooltip="Alpi Giulie"/>
              </a:rPr>
              <a:t>Alpes Iuliae</a:t>
            </a:r>
            <a:r>
              <a:rPr lang="it-IT" dirty="0"/>
              <a:t>, ricordando il dominio della </a:t>
            </a:r>
            <a:r>
              <a:rPr lang="it-IT" dirty="0">
                <a:hlinkClick r:id="rId7" tooltip="Repubblica di Venezia"/>
              </a:rPr>
              <a:t>Repubblica di Venezia</a:t>
            </a:r>
            <a:r>
              <a:rPr lang="it-IT" dirty="0"/>
              <a:t> e le imprese di Giulio Cesare e di </a:t>
            </a:r>
            <a:r>
              <a:rPr lang="it-IT" dirty="0">
                <a:hlinkClick r:id="rId8" tooltip="Augusto"/>
              </a:rPr>
              <a:t>Cesare Ottaviano Augusto</a:t>
            </a:r>
            <a:r>
              <a:rPr lang="it-IT" dirty="0"/>
              <a:t>, entrambi della </a:t>
            </a:r>
            <a:r>
              <a:rPr lang="it-IT" dirty="0">
                <a:hlinkClick r:id="rId9" tooltip="Gens Iulia"/>
              </a:rPr>
              <a:t>Gens Iulia</a:t>
            </a:r>
            <a:r>
              <a:rPr lang="it-IT" dirty="0"/>
              <a:t>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300" dirty="0"/>
              <a:t>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300" dirty="0"/>
              <a:t>                                                                                  </a:t>
            </a:r>
            <a:r>
              <a:rPr lang="it-IT" sz="1300" dirty="0"/>
              <a:t>Statua di </a:t>
            </a:r>
            <a:r>
              <a:rPr lang="it-IT" sz="1300" dirty="0">
                <a:hlinkClick r:id="rId3"/>
              </a:rPr>
              <a:t>Giulio Cesare</a:t>
            </a:r>
            <a:r>
              <a:rPr lang="it-IT" sz="1300" dirty="0"/>
              <a:t> a </a:t>
            </a:r>
            <a:r>
              <a:rPr lang="it-IT" sz="1300" dirty="0">
                <a:hlinkClick r:id="rId10" tooltip="Cividale"/>
              </a:rPr>
              <a:t>Cividale</a:t>
            </a:r>
            <a:r>
              <a:rPr lang="it-IT" sz="1300" dirty="0"/>
              <a:t> (Forum Iulii)</a:t>
            </a:r>
            <a:endParaRPr lang="en-GB" sz="13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Origini</a:t>
            </a:r>
            <a:r>
              <a:rPr lang="en-GB" b="1" dirty="0"/>
              <a:t> del </a:t>
            </a:r>
            <a:r>
              <a:rPr lang="en-GB" b="1" dirty="0" err="1"/>
              <a:t>nome</a:t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02723"/>
            <a:ext cx="1800200" cy="24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5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</a:t>
            </a:r>
            <a:r>
              <a:rPr lang="it-IT" dirty="0">
                <a:hlinkClick r:id="rId2" tooltip="Grande Guerra"/>
              </a:rPr>
              <a:t>guerra italo-austriaca del 1915</a:t>
            </a:r>
            <a:r>
              <a:rPr lang="it-IT" dirty="0"/>
              <a:t> ebbe tra i suoi obiettivi fondamentali l'annessione della </a:t>
            </a:r>
            <a:r>
              <a:rPr lang="it-IT" dirty="0">
                <a:hlinkClick r:id="rId3" tooltip="Venezia Giulia"/>
              </a:rPr>
              <a:t>Venezia Giulia</a:t>
            </a:r>
            <a:r>
              <a:rPr lang="it-IT" dirty="0"/>
              <a:t> all'</a:t>
            </a:r>
            <a:r>
              <a:rPr lang="it-IT" dirty="0">
                <a:hlinkClick r:id="rId4" tooltip="Italia"/>
              </a:rPr>
              <a:t>Italia</a:t>
            </a:r>
            <a:r>
              <a:rPr lang="it-IT" dirty="0"/>
              <a:t>.</a:t>
            </a:r>
            <a:endParaRPr lang="cs-CZ" dirty="0"/>
          </a:p>
          <a:p>
            <a:r>
              <a:rPr lang="it-IT" dirty="0"/>
              <a:t>Il 10 febbraio </a:t>
            </a:r>
            <a:r>
              <a:rPr lang="it-IT" dirty="0">
                <a:hlinkClick r:id="rId5" tooltip="1947"/>
              </a:rPr>
              <a:t>1947</a:t>
            </a:r>
            <a:r>
              <a:rPr lang="it-IT" dirty="0"/>
              <a:t>, alla fine della </a:t>
            </a:r>
            <a:r>
              <a:rPr lang="it-IT" dirty="0">
                <a:hlinkClick r:id="rId6" tooltip="Seconda guerra mondiale"/>
              </a:rPr>
              <a:t>seconda guerra mondiale</a:t>
            </a:r>
            <a:r>
              <a:rPr lang="it-IT" dirty="0"/>
              <a:t>, l'Italia, sconfitta, aveva firmato a </a:t>
            </a:r>
            <a:r>
              <a:rPr lang="it-IT" dirty="0">
                <a:hlinkClick r:id="rId7" tooltip="Parigi"/>
              </a:rPr>
              <a:t>Parigi</a:t>
            </a:r>
            <a:r>
              <a:rPr lang="it-IT" dirty="0"/>
              <a:t> il </a:t>
            </a:r>
            <a:r>
              <a:rPr lang="it-IT" dirty="0">
                <a:hlinkClick r:id="rId8" tooltip="Trattati di Parigi (1947)"/>
              </a:rPr>
              <a:t>Trattato di Pace</a:t>
            </a:r>
            <a:r>
              <a:rPr lang="it-IT" dirty="0"/>
              <a:t> con le potenze alleate (e associate) vincitrici, perdendo gran parte della </a:t>
            </a:r>
            <a:r>
              <a:rPr lang="it-IT" dirty="0">
                <a:hlinkClick r:id="rId3" tooltip="Venezia Giulia"/>
              </a:rPr>
              <a:t>Venezia Giulia</a:t>
            </a:r>
            <a:r>
              <a:rPr lang="it-IT" dirty="0"/>
              <a:t>. L'istituzione della regione autonoma deve però aspettare il ricongiungimento del </a:t>
            </a:r>
            <a:r>
              <a:rPr lang="it-IT" dirty="0">
                <a:hlinkClick r:id="rId9" tooltip="Territorio Libero di Trieste"/>
              </a:rPr>
              <a:t>Territorio Libero di Trieste</a:t>
            </a:r>
            <a:r>
              <a:rPr lang="it-IT" dirty="0"/>
              <a:t> che avviene di fatto nel 1954 con il </a:t>
            </a:r>
            <a:r>
              <a:rPr lang="it-IT" dirty="0">
                <a:hlinkClick r:id="rId10" tooltip="Memorandum di Londra"/>
              </a:rPr>
              <a:t>Memorandum di Londra</a:t>
            </a:r>
            <a:r>
              <a:rPr lang="it-IT" dirty="0"/>
              <a:t> (de iure solo nel 1975 con il </a:t>
            </a:r>
            <a:r>
              <a:rPr lang="it-IT" dirty="0">
                <a:hlinkClick r:id="rId11" tooltip="Trattato di Osimo"/>
              </a:rPr>
              <a:t>Trattato di Osimo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66936"/>
          </a:xfrm>
        </p:spPr>
        <p:txBody>
          <a:bodyPr>
            <a:normAutofit/>
          </a:bodyPr>
          <a:lstStyle/>
          <a:p>
            <a:r>
              <a:rPr lang="en-GB" b="1"/>
              <a:t>Epoca contemporanea</a:t>
            </a:r>
          </a:p>
        </p:txBody>
      </p:sp>
    </p:spTree>
    <p:extLst>
      <p:ext uri="{BB962C8B-B14F-4D97-AF65-F5344CB8AC3E}">
        <p14:creationId xmlns:p14="http://schemas.microsoft.com/office/powerpoint/2010/main" val="827440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208</TotalTime>
  <Words>978</Words>
  <Application>Microsoft Office PowerPoint</Application>
  <PresentationFormat>Předvádění na obrazovce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Papier</vt:lpstr>
      <vt:lpstr>Prezentace aplikace PowerPoint</vt:lpstr>
      <vt:lpstr> Friuli Venezia Giulia </vt:lpstr>
      <vt:lpstr>Mappa della regione con i quattro enti di decentramento regionale.</vt:lpstr>
      <vt:lpstr>Geografia fisica </vt:lpstr>
      <vt:lpstr>Geomorfologia</vt:lpstr>
      <vt:lpstr> Idrografia </vt:lpstr>
      <vt:lpstr>Clima</vt:lpstr>
      <vt:lpstr>Origini del nome </vt:lpstr>
      <vt:lpstr>Epoca contemporanea</vt:lpstr>
      <vt:lpstr>Trieste</vt:lpstr>
      <vt:lpstr>Italo Svevo</vt:lpstr>
      <vt:lpstr>Castello di Miramare - Trieste</vt:lpstr>
      <vt:lpstr>Castello di Duino - Trieste</vt:lpstr>
      <vt:lpstr>Udine</vt:lpstr>
      <vt:lpstr>Pordenone</vt:lpstr>
      <vt:lpstr>Gorizia</vt:lpstr>
      <vt:lpstr>Lingue e dialetti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nikolka</dc:creator>
  <cp:lastModifiedBy>Jaroslava Malá</cp:lastModifiedBy>
  <cp:revision>29</cp:revision>
  <cp:lastPrinted>2022-10-03T15:20:29Z</cp:lastPrinted>
  <dcterms:created xsi:type="dcterms:W3CDTF">2014-10-13T19:52:27Z</dcterms:created>
  <dcterms:modified xsi:type="dcterms:W3CDTF">2022-10-11T18:24:02Z</dcterms:modified>
</cp:coreProperties>
</file>