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6" r:id="rId9"/>
    <p:sldId id="277" r:id="rId10"/>
    <p:sldId id="278" r:id="rId11"/>
    <p:sldId id="279" r:id="rId12"/>
    <p:sldId id="280" r:id="rId13"/>
    <p:sldId id="281" r:id="rId14"/>
    <p:sldId id="265" r:id="rId15"/>
    <p:sldId id="283" r:id="rId16"/>
    <p:sldId id="267" r:id="rId17"/>
    <p:sldId id="268" r:id="rId18"/>
    <p:sldId id="269" r:id="rId19"/>
    <p:sldId id="271" r:id="rId20"/>
    <p:sldId id="273" r:id="rId21"/>
    <p:sldId id="274" r:id="rId22"/>
    <p:sldId id="282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4A4B0-5AAC-45DE-B278-51BC54357802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F7642-3778-42F0-93EA-DB1C156AC1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44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F7642-3778-42F0-93EA-DB1C156AC1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25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0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34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4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1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4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04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3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AA28-74FF-4408-B889-42DB9DA1E244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108B-E5F7-47AC-BA30-C65CCA160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00B050"/>
                </a:solidFill>
              </a:rPr>
              <a:t>La Toscana</a:t>
            </a:r>
            <a:endParaRPr lang="cs-CZ" sz="9600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1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33CC"/>
                </a:solidFill>
              </a:rPr>
              <a:t>Il</a:t>
            </a:r>
            <a:r>
              <a:rPr lang="cs-CZ" b="1" dirty="0" smtClean="0">
                <a:solidFill>
                  <a:srgbClr val="FF33CC"/>
                </a:solidFill>
              </a:rPr>
              <a:t> </a:t>
            </a:r>
            <a:r>
              <a:rPr lang="cs-CZ" b="1" dirty="0" err="1" smtClean="0">
                <a:solidFill>
                  <a:srgbClr val="FF33CC"/>
                </a:solidFill>
              </a:rPr>
              <a:t>battistero</a:t>
            </a:r>
            <a:endParaRPr lang="cs-CZ" b="1" dirty="0">
              <a:solidFill>
                <a:srgbClr val="FF33CC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120680" cy="4488319"/>
          </a:xfrm>
        </p:spPr>
      </p:pic>
    </p:spTree>
    <p:extLst>
      <p:ext uri="{BB962C8B-B14F-4D97-AF65-F5344CB8AC3E}">
        <p14:creationId xmlns:p14="http://schemas.microsoft.com/office/powerpoint/2010/main" val="117630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9" y="332656"/>
            <a:ext cx="3752850" cy="4238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30" y="2996952"/>
            <a:ext cx="4633842" cy="369903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331640" y="47251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Palazzo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vecchio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44208" y="2348880"/>
            <a:ext cx="198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Ponte </a:t>
            </a:r>
            <a:r>
              <a:rPr lang="cs-CZ" sz="2400" b="1" dirty="0" err="1" smtClean="0">
                <a:solidFill>
                  <a:srgbClr val="00B050"/>
                </a:solidFill>
              </a:rPr>
              <a:t>vecchio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608512" cy="41850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2592289" cy="508518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267744" y="47251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Galleria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degli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Uffizi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01208" y="6381328"/>
            <a:ext cx="237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Michlelangelo</a:t>
            </a:r>
            <a:r>
              <a:rPr lang="cs-CZ" sz="2000" dirty="0" smtClean="0"/>
              <a:t>: </a:t>
            </a:r>
            <a:r>
              <a:rPr lang="cs-CZ" sz="2000" i="1" dirty="0" smtClean="0"/>
              <a:t>David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18868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8" y="313477"/>
            <a:ext cx="2963907" cy="22200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5" y="2662048"/>
            <a:ext cx="3810713" cy="4064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7385"/>
            <a:ext cx="3882008" cy="3679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12" y="4149080"/>
            <a:ext cx="2954288" cy="24683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22214" y="2155000"/>
            <a:ext cx="17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33CC"/>
                </a:solidFill>
              </a:rPr>
              <a:t>Santa </a:t>
            </a:r>
            <a:r>
              <a:rPr lang="cs-CZ" sz="2400" b="1" i="1" dirty="0" err="1" smtClean="0">
                <a:solidFill>
                  <a:srgbClr val="FF33CC"/>
                </a:solidFill>
              </a:rPr>
              <a:t>Croce</a:t>
            </a:r>
            <a:endParaRPr lang="cs-CZ" sz="2400" b="1" i="1" dirty="0">
              <a:solidFill>
                <a:srgbClr val="FF33CC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00192" y="3645024"/>
            <a:ext cx="192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Casa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di Dante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8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544616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Lucca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306760"/>
            <a:ext cx="4249719" cy="28947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8604448" cy="31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3" y="274638"/>
            <a:ext cx="4032448" cy="40324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655840" cy="479625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4365104"/>
            <a:ext cx="20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33CC"/>
                </a:solidFill>
              </a:rPr>
              <a:t>San Michele in Foro</a:t>
            </a:r>
            <a:endParaRPr lang="cs-CZ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5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Pisa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104456" cy="49411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47" y="2204864"/>
            <a:ext cx="413767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189"/>
            <a:ext cx="3398039" cy="396043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6172"/>
            <a:ext cx="3240360" cy="39476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4433327" cy="25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3528392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Siena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6400800" cy="1752600"/>
          </a:xfrm>
        </p:spPr>
        <p:txBody>
          <a:bodyPr/>
          <a:lstStyle/>
          <a:p>
            <a:pPr algn="l"/>
            <a:r>
              <a:rPr lang="cs-CZ" dirty="0" smtClean="0"/>
              <a:t>- </a:t>
            </a:r>
            <a:r>
              <a:rPr lang="cs-CZ" b="1" dirty="0" err="1" smtClean="0">
                <a:solidFill>
                  <a:schemeClr val="tx1"/>
                </a:solidFill>
              </a:rPr>
              <a:t>nel</a:t>
            </a:r>
            <a:r>
              <a:rPr lang="cs-CZ" b="1" dirty="0" smtClean="0">
                <a:solidFill>
                  <a:schemeClr val="tx1"/>
                </a:solidFill>
              </a:rPr>
              <a:t> 1995 il </a:t>
            </a:r>
            <a:r>
              <a:rPr lang="cs-CZ" b="1" dirty="0">
                <a:solidFill>
                  <a:schemeClr val="tx1"/>
                </a:solidFill>
              </a:rPr>
              <a:t>suo centro storico </a:t>
            </a:r>
            <a:r>
              <a:rPr lang="cs-CZ" b="1" dirty="0" smtClean="0">
                <a:solidFill>
                  <a:schemeClr val="tx1"/>
                </a:solidFill>
              </a:rPr>
              <a:t>inserito nella </a:t>
            </a:r>
            <a:r>
              <a:rPr lang="cs-CZ" b="1" dirty="0">
                <a:solidFill>
                  <a:schemeClr val="tx1"/>
                </a:solidFill>
              </a:rPr>
              <a:t>Lista del Patrimonio </a:t>
            </a:r>
            <a:r>
              <a:rPr lang="cs-CZ" b="1" dirty="0" smtClean="0">
                <a:solidFill>
                  <a:schemeClr val="tx1"/>
                </a:solidFill>
              </a:rPr>
              <a:t>dell’Umanità</a:t>
            </a:r>
            <a:endParaRPr lang="cs-CZ" b="1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54006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96544" cy="39330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705552" cy="51857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1600" y="4869160"/>
            <a:ext cx="282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33CC"/>
                </a:solidFill>
              </a:rPr>
              <a:t>Cattedrale dell’Assunta</a:t>
            </a:r>
            <a:endParaRPr lang="cs-CZ" sz="20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6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CC"/>
                </a:solidFill>
              </a:rPr>
              <a:t>Origine del nome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Il nome deriva </a:t>
            </a:r>
            <a:r>
              <a:rPr lang="cs-CZ" b="1" dirty="0" smtClean="0"/>
              <a:t>dall’etnonimo </a:t>
            </a:r>
            <a:r>
              <a:rPr lang="cs-CZ" b="1" dirty="0"/>
              <a:t>usato dai Latini per definire la terra abitata </a:t>
            </a:r>
            <a:r>
              <a:rPr lang="cs-CZ" b="1" dirty="0" err="1"/>
              <a:t>dagli</a:t>
            </a:r>
            <a:r>
              <a:rPr lang="cs-CZ" b="1" dirty="0"/>
              <a:t> </a:t>
            </a:r>
            <a:r>
              <a:rPr lang="af-ZA" b="1" dirty="0" smtClean="0"/>
              <a:t>Etruschi "Etruria</a:t>
            </a:r>
            <a:r>
              <a:rPr lang="cs-CZ" b="1" dirty="0" smtClean="0"/>
              <a:t>" → </a:t>
            </a:r>
            <a:r>
              <a:rPr lang="cs-CZ" b="1" dirty="0"/>
              <a:t>trasformata poi in Tuscia e </a:t>
            </a:r>
            <a:r>
              <a:rPr lang="cs-CZ" b="1" dirty="0" err="1"/>
              <a:t>poi</a:t>
            </a:r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 </a:t>
            </a:r>
            <a:r>
              <a:rPr lang="cs-CZ" b="1" dirty="0"/>
              <a:t>Toscana.</a:t>
            </a:r>
          </a:p>
          <a:p>
            <a:endParaRPr lang="cs-CZ" b="1" dirty="0"/>
          </a:p>
        </p:txBody>
      </p:sp>
      <p:sp>
        <p:nvSpPr>
          <p:cNvPr id="4" name="Svislý svitek 3"/>
          <p:cNvSpPr/>
          <p:nvPr/>
        </p:nvSpPr>
        <p:spPr>
          <a:xfrm>
            <a:off x="6444208" y="4724549"/>
            <a:ext cx="2592288" cy="158417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etnonymum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cs-CZ" b="1" dirty="0" err="1" smtClean="0">
                <a:solidFill>
                  <a:schemeClr val="tx1"/>
                </a:solidFill>
              </a:rPr>
              <a:t>it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err="1" smtClean="0">
                <a:solidFill>
                  <a:schemeClr val="tx1"/>
                </a:solidFill>
              </a:rPr>
              <a:t>etnonimo</a:t>
            </a:r>
            <a:r>
              <a:rPr lang="cs-CZ" b="1" dirty="0" smtClean="0">
                <a:solidFill>
                  <a:schemeClr val="tx1"/>
                </a:solidFill>
              </a:rPr>
              <a:t>) –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je jméno určité etnické skupiny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1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Arezzo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00808"/>
            <a:ext cx="4248471" cy="3600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568" y="5538594"/>
            <a:ext cx="27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</a:t>
            </a:r>
            <a:r>
              <a:rPr lang="cs-CZ" dirty="0" err="1" smtClean="0"/>
              <a:t>tà</a:t>
            </a:r>
            <a:r>
              <a:rPr lang="cs-CZ" dirty="0" smtClean="0"/>
              <a:t> </a:t>
            </a:r>
            <a:r>
              <a:rPr lang="cs-CZ" dirty="0"/>
              <a:t>adrianea (117-138 d.C.)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987527" cy="3600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52120" y="5538594"/>
            <a:ext cx="305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Basilica di San Francesco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62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985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 err="1" smtClean="0">
                <a:solidFill>
                  <a:srgbClr val="FF33CC"/>
                </a:solidFill>
              </a:rPr>
              <a:t>Piero</a:t>
            </a:r>
            <a:r>
              <a:rPr lang="cs-CZ" sz="3100" b="1" dirty="0" smtClean="0">
                <a:solidFill>
                  <a:srgbClr val="FF33CC"/>
                </a:solidFill>
              </a:rPr>
              <a:t> </a:t>
            </a:r>
            <a:r>
              <a:rPr lang="cs-CZ" sz="3100" b="1" dirty="0" err="1" smtClean="0">
                <a:solidFill>
                  <a:srgbClr val="FF33CC"/>
                </a:solidFill>
              </a:rPr>
              <a:t>della</a:t>
            </a:r>
            <a:r>
              <a:rPr lang="cs-CZ" sz="3100" b="1" dirty="0" smtClean="0">
                <a:solidFill>
                  <a:srgbClr val="FF33CC"/>
                </a:solidFill>
              </a:rPr>
              <a:t> Francesca: </a:t>
            </a:r>
            <a:r>
              <a:rPr lang="cs-CZ" sz="3100" b="1" i="1" dirty="0" smtClean="0">
                <a:solidFill>
                  <a:srgbClr val="FF33CC"/>
                </a:solidFill>
              </a:rPr>
              <a:t>La legenda </a:t>
            </a:r>
            <a:r>
              <a:rPr lang="cs-CZ" sz="3100" b="1" i="1" dirty="0" err="1" smtClean="0">
                <a:solidFill>
                  <a:srgbClr val="FF33CC"/>
                </a:solidFill>
              </a:rPr>
              <a:t>della</a:t>
            </a:r>
            <a:r>
              <a:rPr lang="cs-CZ" sz="3100" b="1" i="1" dirty="0" smtClean="0">
                <a:solidFill>
                  <a:srgbClr val="FF33CC"/>
                </a:solidFill>
              </a:rPr>
              <a:t> Vera </a:t>
            </a:r>
            <a:r>
              <a:rPr lang="cs-CZ" sz="3100" b="1" i="1" dirty="0" err="1" smtClean="0">
                <a:solidFill>
                  <a:srgbClr val="FF33CC"/>
                </a:solidFill>
              </a:rPr>
              <a:t>Croce</a:t>
            </a:r>
            <a:r>
              <a:rPr lang="cs-CZ" b="1" i="1" dirty="0">
                <a:solidFill>
                  <a:srgbClr val="FF33CC"/>
                </a:solidFill>
              </a:rPr>
              <a:t/>
            </a:r>
            <a:br>
              <a:rPr lang="cs-CZ" b="1" i="1" dirty="0">
                <a:solidFill>
                  <a:srgbClr val="FF33CC"/>
                </a:solidFill>
              </a:rPr>
            </a:br>
            <a:endParaRPr lang="cs-CZ" b="1" i="1" dirty="0">
              <a:solidFill>
                <a:srgbClr val="FF33CC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340768"/>
            <a:ext cx="3914051" cy="5050389"/>
          </a:xfrm>
        </p:spPr>
      </p:pic>
    </p:spTree>
    <p:extLst>
      <p:ext uri="{BB962C8B-B14F-4D97-AF65-F5344CB8AC3E}">
        <p14:creationId xmlns:p14="http://schemas.microsoft.com/office/powerpoint/2010/main" val="189649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San </a:t>
            </a:r>
            <a:r>
              <a:rPr lang="cs-CZ" b="1" dirty="0" err="1" smtClean="0">
                <a:solidFill>
                  <a:srgbClr val="0070C0"/>
                </a:solidFill>
              </a:rPr>
              <a:t>Gimignano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021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a</a:t>
            </a:r>
            <a:r>
              <a:rPr lang="cs-CZ" sz="2800" b="1" dirty="0" err="1" smtClean="0"/>
              <a:t>rchitettura</a:t>
            </a:r>
            <a:r>
              <a:rPr lang="cs-CZ" sz="2800" b="1" dirty="0" smtClean="0"/>
              <a:t> medievale </a:t>
            </a:r>
            <a:r>
              <a:rPr lang="cs-CZ" sz="2800" b="1" dirty="0" err="1" smtClean="0"/>
              <a:t>del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centro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storico</a:t>
            </a:r>
            <a:endParaRPr lang="cs-CZ" sz="2800" b="1" dirty="0" smtClean="0"/>
          </a:p>
          <a:p>
            <a:r>
              <a:rPr lang="cs-CZ" sz="2800" b="1" dirty="0" err="1"/>
              <a:t>d</a:t>
            </a:r>
            <a:r>
              <a:rPr lang="cs-CZ" sz="2800" b="1" dirty="0" err="1" smtClean="0"/>
              <a:t>ichierato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dall´Unesco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patrimonio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dell´Umanità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3448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842" y="188640"/>
            <a:ext cx="5832648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l</a:t>
            </a:r>
            <a:r>
              <a:rPr lang="it-IT" b="1" dirty="0" smtClean="0">
                <a:solidFill>
                  <a:srgbClr val="0070C0"/>
                </a:solidFill>
              </a:rPr>
              <a:t>e Colline del Chianti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88" y="215094"/>
            <a:ext cx="3240360" cy="3333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1484784"/>
            <a:ext cx="2312095" cy="4128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2" y="3717032"/>
            <a:ext cx="6027048" cy="29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33CC"/>
                </a:solidFill>
              </a:rPr>
              <a:t>Confini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997456" cy="44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865187"/>
          </a:xfrm>
        </p:spPr>
        <p:txBody>
          <a:bodyPr/>
          <a:lstStyle/>
          <a:p>
            <a:r>
              <a:rPr lang="cs-CZ" b="1" dirty="0" smtClean="0">
                <a:solidFill>
                  <a:srgbClr val="FF33CC"/>
                </a:solidFill>
              </a:rPr>
              <a:t>Province</a:t>
            </a:r>
            <a:endParaRPr lang="cs-CZ" b="1" dirty="0">
              <a:solidFill>
                <a:srgbClr val="FF33CC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05" y="908720"/>
            <a:ext cx="585439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9" y="332656"/>
            <a:ext cx="7392782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65" y="4142509"/>
            <a:ext cx="3142819" cy="2339592"/>
          </a:xfrm>
          <a:prstGeom prst="rect">
            <a:avLst/>
          </a:prstGeom>
        </p:spPr>
      </p:pic>
      <p:sp>
        <p:nvSpPr>
          <p:cNvPr id="7" name="Svislý svitek 6"/>
          <p:cNvSpPr/>
          <p:nvPr/>
        </p:nvSpPr>
        <p:spPr>
          <a:xfrm>
            <a:off x="5580112" y="4376201"/>
            <a:ext cx="2088232" cy="187220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q-AL" sz="2000" b="1" dirty="0" smtClean="0"/>
              <a:t>Venere</a:t>
            </a:r>
            <a:r>
              <a:rPr lang="cs-CZ" b="1" dirty="0" smtClean="0"/>
              <a:t> – dea della bellezza e del</a:t>
            </a:r>
            <a:r>
              <a:rPr lang="it-IT" b="1" dirty="0" smtClean="0"/>
              <a:t>l’amore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930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33CC"/>
                </a:solidFill>
              </a:rPr>
              <a:t>Elba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4882" y="2060848"/>
            <a:ext cx="6400800" cy="3793976"/>
          </a:xfrm>
        </p:spPr>
        <p:txBody>
          <a:bodyPr/>
          <a:lstStyle/>
          <a:p>
            <a:pPr algn="l"/>
            <a:r>
              <a:rPr lang="it-IT" dirty="0" smtClean="0"/>
              <a:t>- </a:t>
            </a:r>
            <a:r>
              <a:rPr lang="cs-CZ" b="1" dirty="0" smtClean="0">
                <a:solidFill>
                  <a:schemeClr val="tx1"/>
                </a:solidFill>
              </a:rPr>
              <a:t>l</a:t>
            </a:r>
            <a:r>
              <a:rPr lang="it-IT" b="1" dirty="0" smtClean="0">
                <a:solidFill>
                  <a:schemeClr val="tx1"/>
                </a:solidFill>
              </a:rPr>
              <a:t>a più grande isola dell’Arcipelago</a:t>
            </a:r>
          </a:p>
          <a:p>
            <a:pPr algn="l"/>
            <a:r>
              <a:rPr lang="it-IT" b="1" dirty="0" smtClean="0">
                <a:solidFill>
                  <a:schemeClr val="tx1"/>
                </a:solidFill>
              </a:rPr>
              <a:t>- Napoleone Bonaparte 1814- 1815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6624736" cy="31053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520280" cy="17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9422" y="206006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33CC"/>
                </a:solidFill>
              </a:rPr>
              <a:t>Montecristo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8350" y="1412776"/>
            <a:ext cx="6430114" cy="175260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Alexander </a:t>
            </a:r>
            <a:r>
              <a:rPr lang="it-IT" b="1" dirty="0" smtClean="0">
                <a:solidFill>
                  <a:schemeClr val="tx1"/>
                </a:solidFill>
              </a:rPr>
              <a:t>Dumas</a:t>
            </a:r>
            <a:r>
              <a:rPr lang="cs-CZ" b="1" dirty="0">
                <a:solidFill>
                  <a:schemeClr val="tx1"/>
                </a:solidFill>
              </a:rPr>
              <a:t>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i="1" dirty="0" smtClean="0">
                <a:solidFill>
                  <a:schemeClr val="tx1"/>
                </a:solidFill>
              </a:rPr>
              <a:t>Il conte </a:t>
            </a:r>
            <a:r>
              <a:rPr lang="cs-CZ" b="1" i="1" dirty="0" smtClean="0">
                <a:solidFill>
                  <a:schemeClr val="tx1"/>
                </a:solidFill>
              </a:rPr>
              <a:t>di </a:t>
            </a:r>
            <a:r>
              <a:rPr lang="it-IT" b="1" i="1" dirty="0" smtClean="0">
                <a:solidFill>
                  <a:schemeClr val="tx1"/>
                </a:solidFill>
              </a:rPr>
              <a:t>Montecristo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5724128" y="3284984"/>
            <a:ext cx="3024336" cy="309634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Il protagonista ci trova il legendario tesoro di famiglia Sapada, con il quale realizza la sua formidabile vendetta.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2" y="3501008"/>
            <a:ext cx="4954139" cy="31757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3" y="260648"/>
            <a:ext cx="2009577" cy="28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008112"/>
          </a:xfrm>
        </p:spPr>
        <p:txBody>
          <a:bodyPr/>
          <a:lstStyle/>
          <a:p>
            <a:r>
              <a:rPr lang="it-IT" b="1" dirty="0" smtClean="0">
                <a:solidFill>
                  <a:srgbClr val="FF33CC"/>
                </a:solidFill>
              </a:rPr>
              <a:t>Firenze</a:t>
            </a:r>
            <a:endParaRPr lang="cs-CZ" b="1" dirty="0">
              <a:solidFill>
                <a:srgbClr val="FF33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6400800" cy="1752600"/>
          </a:xfrm>
        </p:spPr>
        <p:txBody>
          <a:bodyPr>
            <a:normAutofit fontScale="92500"/>
          </a:bodyPr>
          <a:lstStyle/>
          <a:p>
            <a:pPr marL="457200" indent="-457200" algn="l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capoluogho</a:t>
            </a:r>
            <a:r>
              <a:rPr lang="cs-CZ" b="1" dirty="0" smtClean="0">
                <a:solidFill>
                  <a:schemeClr val="tx1"/>
                </a:solidFill>
              </a:rPr>
              <a:t>, c</a:t>
            </a:r>
            <a:r>
              <a:rPr lang="it-IT" b="1" dirty="0" smtClean="0">
                <a:solidFill>
                  <a:schemeClr val="tx1"/>
                </a:solidFill>
              </a:rPr>
              <a:t>ulla del </a:t>
            </a:r>
            <a:r>
              <a:rPr lang="cs-CZ" b="1" dirty="0" smtClean="0">
                <a:solidFill>
                  <a:schemeClr val="tx1"/>
                </a:solidFill>
              </a:rPr>
              <a:t>R</a:t>
            </a:r>
            <a:r>
              <a:rPr lang="it-IT" b="1" dirty="0" smtClean="0">
                <a:solidFill>
                  <a:schemeClr val="tx1"/>
                </a:solidFill>
              </a:rPr>
              <a:t>inascimento</a:t>
            </a:r>
          </a:p>
          <a:p>
            <a:pPr marL="457200" indent="-4572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f</a:t>
            </a:r>
            <a:r>
              <a:rPr lang="it-IT" b="1" dirty="0" smtClean="0">
                <a:solidFill>
                  <a:schemeClr val="tx1"/>
                </a:solidFill>
              </a:rPr>
              <a:t>amiglia dei Medici – mecenati e signori di Firenze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6804248" y="260648"/>
            <a:ext cx="2339752" cy="266429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Mecenate</a:t>
            </a:r>
            <a:r>
              <a:rPr lang="cs-CZ" b="1" dirty="0" smtClean="0"/>
              <a:t> </a:t>
            </a:r>
            <a:r>
              <a:rPr lang="it-IT" b="1" dirty="0" smtClean="0"/>
              <a:t> </a:t>
            </a:r>
            <a:r>
              <a:rPr lang="cs-CZ" b="1" dirty="0" smtClean="0"/>
              <a:t>= </a:t>
            </a:r>
            <a:r>
              <a:rPr lang="it-IT" b="1" dirty="0" smtClean="0"/>
              <a:t>sostenitore dell’arte. È</a:t>
            </a:r>
            <a:r>
              <a:rPr lang="cs-CZ" b="1" dirty="0" smtClean="0"/>
              <a:t> </a:t>
            </a:r>
            <a:r>
              <a:rPr lang="it-IT" b="1" dirty="0" smtClean="0"/>
              <a:t>una persona ricca che assume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it-IT" b="1" dirty="0" smtClean="0"/>
              <a:t>scultori, pittori ed è il loro sponsor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5328592" cy="33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sw-FR" b="1" dirty="0" smtClean="0">
                <a:solidFill>
                  <a:srgbClr val="FFC000"/>
                </a:solidFill>
              </a:rPr>
              <a:t>Personaggi famosi</a:t>
            </a:r>
            <a:endParaRPr lang="gsw-FR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96" y="1559223"/>
            <a:ext cx="2736304" cy="36724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" y="1789504"/>
            <a:ext cx="2232248" cy="34153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88" y="1698507"/>
            <a:ext cx="2664296" cy="3600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Dante Alighieri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31840" y="5373216"/>
            <a:ext cx="25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Giovanni Boccaccio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94931" y="4662428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Lorenzo dei Medici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3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202</Words>
  <Application>Microsoft Office PowerPoint</Application>
  <PresentationFormat>Předvádění na obrazovce (4:3)</PresentationFormat>
  <Paragraphs>45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La Toscana</vt:lpstr>
      <vt:lpstr>Origine del nome</vt:lpstr>
      <vt:lpstr>Confini</vt:lpstr>
      <vt:lpstr>Province</vt:lpstr>
      <vt:lpstr>Prezentace aplikace PowerPoint</vt:lpstr>
      <vt:lpstr>Elba</vt:lpstr>
      <vt:lpstr>Montecristo</vt:lpstr>
      <vt:lpstr>Firenze</vt:lpstr>
      <vt:lpstr>Personaggi famosi</vt:lpstr>
      <vt:lpstr>Il battistero</vt:lpstr>
      <vt:lpstr>Prezentace aplikace PowerPoint</vt:lpstr>
      <vt:lpstr>Prezentace aplikace PowerPoint</vt:lpstr>
      <vt:lpstr>Prezentace aplikace PowerPoint</vt:lpstr>
      <vt:lpstr>Lucca</vt:lpstr>
      <vt:lpstr>Prezentace aplikace PowerPoint</vt:lpstr>
      <vt:lpstr>Pisa</vt:lpstr>
      <vt:lpstr>Prezentace aplikace PowerPoint</vt:lpstr>
      <vt:lpstr>Siena</vt:lpstr>
      <vt:lpstr>Prezentace aplikace PowerPoint</vt:lpstr>
      <vt:lpstr>Arezzo</vt:lpstr>
      <vt:lpstr>Piero della Francesca: La legenda della Vera Croce </vt:lpstr>
      <vt:lpstr>San Gimignano</vt:lpstr>
      <vt:lpstr>le Colline del Chianti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Toscana</dc:title>
  <dc:creator>Niki</dc:creator>
  <cp:lastModifiedBy>uzivatel</cp:lastModifiedBy>
  <cp:revision>27</cp:revision>
  <dcterms:created xsi:type="dcterms:W3CDTF">2014-11-24T20:48:55Z</dcterms:created>
  <dcterms:modified xsi:type="dcterms:W3CDTF">2019-04-28T11:26:22Z</dcterms:modified>
</cp:coreProperties>
</file>