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8" r:id="rId4"/>
    <p:sldId id="260" r:id="rId5"/>
    <p:sldId id="273" r:id="rId6"/>
    <p:sldId id="274" r:id="rId7"/>
    <p:sldId id="263" r:id="rId8"/>
    <p:sldId id="264" r:id="rId9"/>
    <p:sldId id="265" r:id="rId10"/>
    <p:sldId id="276" r:id="rId11"/>
    <p:sldId id="277" r:id="rId12"/>
    <p:sldId id="257" r:id="rId13"/>
    <p:sldId id="266" r:id="rId14"/>
    <p:sldId id="275" r:id="rId15"/>
    <p:sldId id="269" r:id="rId16"/>
    <p:sldId id="261" r:id="rId17"/>
    <p:sldId id="259" r:id="rId18"/>
    <p:sldId id="278" r:id="rId19"/>
    <p:sldId id="262" r:id="rId20"/>
    <p:sldId id="268" r:id="rId21"/>
    <p:sldId id="270" r:id="rId22"/>
    <p:sldId id="271" r:id="rId23"/>
    <p:sldId id="272" r:id="rId24"/>
  </p:sldIdLst>
  <p:sldSz cx="9144000" cy="6858000" type="screen4x3"/>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0" y="60"/>
      </p:cViewPr>
      <p:guideLst>
        <p:guide orient="horz" pos="2160"/>
        <p:guide pos="2880"/>
      </p:guideLst>
    </p:cSldViewPr>
  </p:slideViewPr>
  <p:notesTextViewPr>
    <p:cViewPr>
      <p:scale>
        <a:sx n="1" d="1"/>
        <a:sy n="1" d="1"/>
      </p:scale>
      <p:origin x="0" y="0"/>
    </p:cViewPr>
  </p:notesTextViewPr>
  <p:sorterViewPr>
    <p:cViewPr>
      <p:scale>
        <a:sx n="100" d="100"/>
        <a:sy n="100" d="100"/>
      </p:scale>
      <p:origin x="0" y="-32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020CED1-8C4B-4A9A-AFB7-5F80AD5ACFBF}" type="datetimeFigureOut">
              <a:rPr lang="de-DE" smtClean="0"/>
              <a:t>12.10.2021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183287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020CED1-8C4B-4A9A-AFB7-5F80AD5ACFBF}" type="datetimeFigureOut">
              <a:rPr lang="de-DE" smtClean="0"/>
              <a:t>12.10.2021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265326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020CED1-8C4B-4A9A-AFB7-5F80AD5ACFBF}" type="datetimeFigureOut">
              <a:rPr lang="de-DE" smtClean="0"/>
              <a:t>12.10.2021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354791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020CED1-8C4B-4A9A-AFB7-5F80AD5ACFBF}" type="datetimeFigureOut">
              <a:rPr lang="de-DE" smtClean="0"/>
              <a:t>12.10.2021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278546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3020CED1-8C4B-4A9A-AFB7-5F80AD5ACFBF}" type="datetimeFigureOut">
              <a:rPr lang="de-DE" smtClean="0"/>
              <a:t>12.10.2021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315014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020CED1-8C4B-4A9A-AFB7-5F80AD5ACFBF}" type="datetimeFigureOut">
              <a:rPr lang="de-DE" smtClean="0"/>
              <a:t>12.10.2021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221645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020CED1-8C4B-4A9A-AFB7-5F80AD5ACFBF}" type="datetimeFigureOut">
              <a:rPr lang="de-DE" smtClean="0"/>
              <a:t>12.10.2021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62604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020CED1-8C4B-4A9A-AFB7-5F80AD5ACFBF}" type="datetimeFigureOut">
              <a:rPr lang="de-DE" smtClean="0"/>
              <a:t>12.10.2021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147016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020CED1-8C4B-4A9A-AFB7-5F80AD5ACFBF}" type="datetimeFigureOut">
              <a:rPr lang="de-DE" smtClean="0"/>
              <a:t>12.10.2021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52877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3020CED1-8C4B-4A9A-AFB7-5F80AD5ACFBF}" type="datetimeFigureOut">
              <a:rPr lang="de-DE" smtClean="0"/>
              <a:t>12.10.2021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113181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3020CED1-8C4B-4A9A-AFB7-5F80AD5ACFBF}" type="datetimeFigureOut">
              <a:rPr lang="de-DE" smtClean="0"/>
              <a:t>12.10.2021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1176DC3-C1F0-47E7-9B59-437634AEBE58}" type="slidenum">
              <a:rPr lang="de-DE" smtClean="0"/>
              <a:t>‹#›</a:t>
            </a:fld>
            <a:endParaRPr lang="de-DE"/>
          </a:p>
        </p:txBody>
      </p:sp>
    </p:spTree>
    <p:extLst>
      <p:ext uri="{BB962C8B-B14F-4D97-AF65-F5344CB8AC3E}">
        <p14:creationId xmlns:p14="http://schemas.microsoft.com/office/powerpoint/2010/main" val="4247151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20CED1-8C4B-4A9A-AFB7-5F80AD5ACFBF}" type="datetimeFigureOut">
              <a:rPr lang="de-DE" smtClean="0"/>
              <a:t>12.10.2021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76DC3-C1F0-47E7-9B59-437634AEBE58}" type="slidenum">
              <a:rPr lang="de-DE" smtClean="0"/>
              <a:t>‹#›</a:t>
            </a:fld>
            <a:endParaRPr lang="de-DE"/>
          </a:p>
        </p:txBody>
      </p:sp>
    </p:spTree>
    <p:extLst>
      <p:ext uri="{BB962C8B-B14F-4D97-AF65-F5344CB8AC3E}">
        <p14:creationId xmlns:p14="http://schemas.microsoft.com/office/powerpoint/2010/main" val="161727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a:t>Österreichische Landeskunde</a:t>
            </a:r>
          </a:p>
        </p:txBody>
      </p:sp>
      <p:sp>
        <p:nvSpPr>
          <p:cNvPr id="3" name="Untertitel 2"/>
          <p:cNvSpPr>
            <a:spLocks noGrp="1"/>
          </p:cNvSpPr>
          <p:nvPr>
            <p:ph type="subTitle" idx="1"/>
          </p:nvPr>
        </p:nvSpPr>
        <p:spPr/>
        <p:txBody>
          <a:bodyPr/>
          <a:lstStyle/>
          <a:p>
            <a:r>
              <a:rPr lang="de-DE"/>
              <a:t>Das politische System</a:t>
            </a:r>
          </a:p>
        </p:txBody>
      </p:sp>
    </p:spTree>
    <p:extLst>
      <p:ext uri="{BB962C8B-B14F-4D97-AF65-F5344CB8AC3E}">
        <p14:creationId xmlns:p14="http://schemas.microsoft.com/office/powerpoint/2010/main" val="3532920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655790385"/>
              </p:ext>
            </p:extLst>
          </p:nvPr>
        </p:nvGraphicFramePr>
        <p:xfrm>
          <a:off x="467544" y="908720"/>
          <a:ext cx="1583329" cy="4757683"/>
        </p:xfrm>
        <a:graphic>
          <a:graphicData uri="http://schemas.openxmlformats.org/drawingml/2006/table">
            <a:tbl>
              <a:tblPr firstRow="1" bandRow="1">
                <a:tableStyleId>{5940675A-B579-460E-94D1-54222C63F5DA}</a:tableStyleId>
              </a:tblPr>
              <a:tblGrid>
                <a:gridCol w="1583329">
                  <a:extLst>
                    <a:ext uri="{9D8B030D-6E8A-4147-A177-3AD203B41FA5}">
                      <a16:colId xmlns:a16="http://schemas.microsoft.com/office/drawing/2014/main" val="20000"/>
                    </a:ext>
                  </a:extLst>
                </a:gridCol>
              </a:tblGrid>
              <a:tr h="1858064">
                <a:tc>
                  <a:txBody>
                    <a:bodyPr/>
                    <a:lstStyle/>
                    <a:p>
                      <a:r>
                        <a:rPr lang="de-DE" sz="2400" b="1"/>
                        <a:t>Partei in Österreich</a:t>
                      </a:r>
                    </a:p>
                  </a:txBody>
                  <a:tcPr/>
                </a:tc>
                <a:extLst>
                  <a:ext uri="{0D108BD9-81ED-4DB2-BD59-A6C34878D82A}">
                    <a16:rowId xmlns:a16="http://schemas.microsoft.com/office/drawing/2014/main" val="10000"/>
                  </a:ext>
                </a:extLst>
              </a:tr>
              <a:tr h="983681">
                <a:tc>
                  <a:txBody>
                    <a:bodyPr/>
                    <a:lstStyle/>
                    <a:p>
                      <a:r>
                        <a:rPr lang="de-DE" sz="2400" b="1"/>
                        <a:t>SPÖ</a:t>
                      </a:r>
                    </a:p>
                  </a:txBody>
                  <a:tcPr/>
                </a:tc>
                <a:extLst>
                  <a:ext uri="{0D108BD9-81ED-4DB2-BD59-A6C34878D82A}">
                    <a16:rowId xmlns:a16="http://schemas.microsoft.com/office/drawing/2014/main" val="10001"/>
                  </a:ext>
                </a:extLst>
              </a:tr>
              <a:tr h="546489">
                <a:tc>
                  <a:txBody>
                    <a:bodyPr/>
                    <a:lstStyle/>
                    <a:p>
                      <a:r>
                        <a:rPr lang="de-DE" sz="2400" b="1"/>
                        <a:t>ÖVP</a:t>
                      </a:r>
                    </a:p>
                  </a:txBody>
                  <a:tcPr/>
                </a:tc>
                <a:extLst>
                  <a:ext uri="{0D108BD9-81ED-4DB2-BD59-A6C34878D82A}">
                    <a16:rowId xmlns:a16="http://schemas.microsoft.com/office/drawing/2014/main" val="10002"/>
                  </a:ext>
                </a:extLst>
              </a:tr>
              <a:tr h="546489">
                <a:tc>
                  <a:txBody>
                    <a:bodyPr/>
                    <a:lstStyle/>
                    <a:p>
                      <a:r>
                        <a:rPr lang="de-DE" sz="2400" b="1"/>
                        <a:t>FPÖ</a:t>
                      </a:r>
                    </a:p>
                  </a:txBody>
                  <a:tcPr/>
                </a:tc>
                <a:extLst>
                  <a:ext uri="{0D108BD9-81ED-4DB2-BD59-A6C34878D82A}">
                    <a16:rowId xmlns:a16="http://schemas.microsoft.com/office/drawing/2014/main" val="10003"/>
                  </a:ext>
                </a:extLst>
              </a:tr>
              <a:tr h="546489">
                <a:tc>
                  <a:txBody>
                    <a:bodyPr/>
                    <a:lstStyle/>
                    <a:p>
                      <a:r>
                        <a:rPr lang="de-DE" sz="2400" b="1"/>
                        <a:t>Die Grünen</a:t>
                      </a:r>
                    </a:p>
                  </a:txBody>
                  <a:tcPr/>
                </a:tc>
                <a:extLst>
                  <a:ext uri="{0D108BD9-81ED-4DB2-BD59-A6C34878D82A}">
                    <a16:rowId xmlns:a16="http://schemas.microsoft.com/office/drawing/2014/main" val="10004"/>
                  </a:ext>
                </a:extLst>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801156600"/>
              </p:ext>
            </p:extLst>
          </p:nvPr>
        </p:nvGraphicFramePr>
        <p:xfrm>
          <a:off x="2518417" y="922476"/>
          <a:ext cx="6625583" cy="4757683"/>
        </p:xfrm>
        <a:graphic>
          <a:graphicData uri="http://schemas.openxmlformats.org/drawingml/2006/table">
            <a:tbl>
              <a:tblPr firstRow="1" bandRow="1">
                <a:tableStyleId>{5940675A-B579-460E-94D1-54222C63F5DA}</a:tableStyleId>
              </a:tblPr>
              <a:tblGrid>
                <a:gridCol w="6625583">
                  <a:extLst>
                    <a:ext uri="{9D8B030D-6E8A-4147-A177-3AD203B41FA5}">
                      <a16:colId xmlns:a16="http://schemas.microsoft.com/office/drawing/2014/main" val="20000"/>
                    </a:ext>
                  </a:extLst>
                </a:gridCol>
              </a:tblGrid>
              <a:tr h="1858064">
                <a:tc>
                  <a:txBody>
                    <a:bodyPr/>
                    <a:lstStyle/>
                    <a:p>
                      <a:r>
                        <a:rPr lang="de-DE" sz="2400" b="1"/>
                        <a:t>Vergleichbare</a:t>
                      </a:r>
                      <a:r>
                        <a:rPr lang="de-DE" sz="2400" b="1" baseline="0"/>
                        <a:t> Partei in Deutschland</a:t>
                      </a:r>
                      <a:endParaRPr lang="de-DE" sz="2400" b="1"/>
                    </a:p>
                  </a:txBody>
                  <a:tcPr/>
                </a:tc>
                <a:extLst>
                  <a:ext uri="{0D108BD9-81ED-4DB2-BD59-A6C34878D82A}">
                    <a16:rowId xmlns:a16="http://schemas.microsoft.com/office/drawing/2014/main" val="10000"/>
                  </a:ext>
                </a:extLst>
              </a:tr>
              <a:tr h="983681">
                <a:tc>
                  <a:txBody>
                    <a:bodyPr/>
                    <a:lstStyle/>
                    <a:p>
                      <a:r>
                        <a:rPr lang="de-DE" sz="2400"/>
                        <a:t>SPD in Deutschland; aber eher mehr links</a:t>
                      </a:r>
                    </a:p>
                  </a:txBody>
                  <a:tcPr/>
                </a:tc>
                <a:extLst>
                  <a:ext uri="{0D108BD9-81ED-4DB2-BD59-A6C34878D82A}">
                    <a16:rowId xmlns:a16="http://schemas.microsoft.com/office/drawing/2014/main" val="10001"/>
                  </a:ext>
                </a:extLst>
              </a:tr>
              <a:tr h="546489">
                <a:tc>
                  <a:txBody>
                    <a:bodyPr/>
                    <a:lstStyle/>
                    <a:p>
                      <a:r>
                        <a:rPr lang="de-DE" sz="2400"/>
                        <a:t>vergleichbar mit der CDU / CSU</a:t>
                      </a:r>
                    </a:p>
                  </a:txBody>
                  <a:tcPr/>
                </a:tc>
                <a:extLst>
                  <a:ext uri="{0D108BD9-81ED-4DB2-BD59-A6C34878D82A}">
                    <a16:rowId xmlns:a16="http://schemas.microsoft.com/office/drawing/2014/main" val="10002"/>
                  </a:ext>
                </a:extLst>
              </a:tr>
              <a:tr h="546489">
                <a:tc>
                  <a:txBody>
                    <a:bodyPr/>
                    <a:lstStyle/>
                    <a:p>
                      <a:r>
                        <a:rPr lang="de-DE" sz="2400"/>
                        <a:t>in Manchem</a:t>
                      </a:r>
                      <a:r>
                        <a:rPr lang="de-DE" sz="2400" baseline="0"/>
                        <a:t> vergleichbar mit der AfD</a:t>
                      </a:r>
                      <a:endParaRPr lang="de-DE" sz="2400"/>
                    </a:p>
                  </a:txBody>
                  <a:tcPr/>
                </a:tc>
                <a:extLst>
                  <a:ext uri="{0D108BD9-81ED-4DB2-BD59-A6C34878D82A}">
                    <a16:rowId xmlns:a16="http://schemas.microsoft.com/office/drawing/2014/main" val="10003"/>
                  </a:ext>
                </a:extLst>
              </a:tr>
              <a:tr h="546489">
                <a:tc>
                  <a:txBody>
                    <a:bodyPr/>
                    <a:lstStyle/>
                    <a:p>
                      <a:r>
                        <a:rPr lang="de-DE" sz="2400"/>
                        <a:t>etwa den deutschen „GRÜNEN“ vergleichbar („Bündnis 90</a:t>
                      </a:r>
                      <a:r>
                        <a:rPr lang="de-DE" sz="2400" baseline="0"/>
                        <a:t> / Die GRÜNEN“)</a:t>
                      </a:r>
                      <a:endParaRPr lang="de-DE" sz="240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0509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461355967"/>
              </p:ext>
            </p:extLst>
          </p:nvPr>
        </p:nvGraphicFramePr>
        <p:xfrm>
          <a:off x="467544" y="980728"/>
          <a:ext cx="8208912" cy="3474720"/>
        </p:xfrm>
        <a:graphic>
          <a:graphicData uri="http://schemas.openxmlformats.org/drawingml/2006/table">
            <a:tbl>
              <a:tblPr firstRow="1" bandRow="1">
                <a:tableStyleId>{5940675A-B579-460E-94D1-54222C63F5DA}</a:tableStyleId>
              </a:tblPr>
              <a:tblGrid>
                <a:gridCol w="1583329">
                  <a:extLst>
                    <a:ext uri="{9D8B030D-6E8A-4147-A177-3AD203B41FA5}">
                      <a16:colId xmlns:a16="http://schemas.microsoft.com/office/drawing/2014/main" val="20000"/>
                    </a:ext>
                  </a:extLst>
                </a:gridCol>
                <a:gridCol w="6625583">
                  <a:extLst>
                    <a:ext uri="{9D8B030D-6E8A-4147-A177-3AD203B41FA5}">
                      <a16:colId xmlns:a16="http://schemas.microsoft.com/office/drawing/2014/main" val="20001"/>
                    </a:ext>
                  </a:extLst>
                </a:gridCol>
              </a:tblGrid>
              <a:tr h="546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dirty="0"/>
                        <a:t>Das Neue Österreich (</a:t>
                      </a:r>
                      <a:r>
                        <a:rPr lang="de-DE" sz="2400" dirty="0" err="1"/>
                        <a:t>Neos</a:t>
                      </a:r>
                      <a:r>
                        <a:rPr lang="de-DE" sz="2400" dirty="0"/>
                        <a:t>)</a:t>
                      </a:r>
                    </a:p>
                    <a:p>
                      <a:endParaRPr lang="de-DE" sz="2400" b="1" dirty="0"/>
                    </a:p>
                  </a:txBody>
                  <a:tcPr/>
                </a:tc>
                <a:tc>
                  <a:txBody>
                    <a:bodyPr/>
                    <a:lstStyle/>
                    <a:p>
                      <a:r>
                        <a:rPr lang="de-DE" sz="2400" dirty="0"/>
                        <a:t>Partei mit (neo-)liberalem</a:t>
                      </a:r>
                      <a:r>
                        <a:rPr lang="de-DE" sz="2400" baseline="0" dirty="0"/>
                        <a:t> Programm, wie Steuer-senkungen, Sicherheit der Altersrenten etc.</a:t>
                      </a:r>
                      <a:endParaRPr lang="de-DE" sz="2400" dirty="0"/>
                    </a:p>
                  </a:txBody>
                  <a:tcPr/>
                </a:tc>
                <a:extLst>
                  <a:ext uri="{0D108BD9-81ED-4DB2-BD59-A6C34878D82A}">
                    <a16:rowId xmlns:a16="http://schemas.microsoft.com/office/drawing/2014/main" val="10001"/>
                  </a:ext>
                </a:extLst>
              </a:tr>
              <a:tr h="546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400"/>
                        <a:t>Bündnis Zukunft Österreich (BZÖ)</a:t>
                      </a:r>
                    </a:p>
                    <a:p>
                      <a:endParaRPr lang="de-DE" sz="2400" b="1"/>
                    </a:p>
                  </a:txBody>
                  <a:tcPr/>
                </a:tc>
                <a:tc>
                  <a:txBody>
                    <a:bodyPr/>
                    <a:lstStyle/>
                    <a:p>
                      <a:r>
                        <a:rPr lang="de-DE" sz="2400" dirty="0"/>
                        <a:t>Splittergruppe</a:t>
                      </a:r>
                      <a:r>
                        <a:rPr lang="de-DE" sz="2400" baseline="0" dirty="0"/>
                        <a:t> aus der FPÖ, anfangs um Jörg Haider; 2013 nicht mehr im Nationalrat</a:t>
                      </a:r>
                      <a:endParaRPr lang="de-DE" sz="2400" dirty="0"/>
                    </a:p>
                  </a:txBody>
                  <a:tcPr/>
                </a:tc>
                <a:extLst>
                  <a:ext uri="{0D108BD9-81ED-4DB2-BD59-A6C34878D82A}">
                    <a16:rowId xmlns:a16="http://schemas.microsoft.com/office/drawing/2014/main" val="10002"/>
                  </a:ext>
                </a:extLst>
              </a:tr>
            </a:tbl>
          </a:graphicData>
        </a:graphic>
      </p:graphicFrame>
      <p:sp>
        <p:nvSpPr>
          <p:cNvPr id="3" name="Textfeld 2"/>
          <p:cNvSpPr txBox="1"/>
          <p:nvPr/>
        </p:nvSpPr>
        <p:spPr>
          <a:xfrm>
            <a:off x="467544" y="149731"/>
            <a:ext cx="8424936" cy="461665"/>
          </a:xfrm>
          <a:prstGeom prst="rect">
            <a:avLst/>
          </a:prstGeom>
          <a:noFill/>
        </p:spPr>
        <p:txBody>
          <a:bodyPr wrap="square" rtlCol="0">
            <a:spAutoFit/>
          </a:bodyPr>
          <a:lstStyle/>
          <a:p>
            <a:pPr algn="ctr"/>
            <a:r>
              <a:rPr lang="de-DE" sz="2400" b="1"/>
              <a:t>Österreichische Parteien ohne direkte Parallele in Deutschland</a:t>
            </a:r>
          </a:p>
        </p:txBody>
      </p:sp>
    </p:spTree>
    <p:extLst>
      <p:ext uri="{BB962C8B-B14F-4D97-AF65-F5344CB8AC3E}">
        <p14:creationId xmlns:p14="http://schemas.microsoft.com/office/powerpoint/2010/main" val="2501996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87624" y="404664"/>
            <a:ext cx="7272808" cy="369332"/>
          </a:xfrm>
          <a:prstGeom prst="rect">
            <a:avLst/>
          </a:prstGeom>
          <a:noFill/>
        </p:spPr>
        <p:txBody>
          <a:bodyPr wrap="square" rtlCol="0">
            <a:spAutoFit/>
          </a:bodyPr>
          <a:lstStyle/>
          <a:p>
            <a:r>
              <a:rPr lang="de-DE" b="1"/>
              <a:t>Das deutsche und das österreichische Parteiensystem im Vergleich</a:t>
            </a:r>
          </a:p>
        </p:txBody>
      </p:sp>
      <p:sp>
        <p:nvSpPr>
          <p:cNvPr id="3" name="Textfeld 2"/>
          <p:cNvSpPr txBox="1"/>
          <p:nvPr/>
        </p:nvSpPr>
        <p:spPr>
          <a:xfrm>
            <a:off x="827584" y="1412776"/>
            <a:ext cx="2952328" cy="3693319"/>
          </a:xfrm>
          <a:prstGeom prst="rect">
            <a:avLst/>
          </a:prstGeom>
          <a:noFill/>
        </p:spPr>
        <p:txBody>
          <a:bodyPr wrap="square" rtlCol="0">
            <a:spAutoFit/>
          </a:bodyPr>
          <a:lstStyle/>
          <a:p>
            <a:r>
              <a:rPr lang="de-DE" b="1"/>
              <a:t>Deutschland</a:t>
            </a:r>
          </a:p>
          <a:p>
            <a:endParaRPr lang="de-DE"/>
          </a:p>
          <a:p>
            <a:r>
              <a:rPr lang="de-DE"/>
              <a:t>CDU / CSU</a:t>
            </a:r>
          </a:p>
          <a:p>
            <a:endParaRPr lang="de-DE"/>
          </a:p>
          <a:p>
            <a:r>
              <a:rPr lang="de-DE"/>
              <a:t>SPD</a:t>
            </a:r>
          </a:p>
          <a:p>
            <a:endParaRPr lang="de-DE"/>
          </a:p>
          <a:p>
            <a:r>
              <a:rPr lang="de-DE"/>
              <a:t>FDP</a:t>
            </a:r>
          </a:p>
          <a:p>
            <a:endParaRPr lang="de-DE"/>
          </a:p>
          <a:p>
            <a:r>
              <a:rPr lang="de-DE"/>
              <a:t>Die GRÜNEN</a:t>
            </a:r>
          </a:p>
          <a:p>
            <a:endParaRPr lang="de-DE"/>
          </a:p>
          <a:p>
            <a:r>
              <a:rPr lang="de-DE"/>
              <a:t>Die LINKE</a:t>
            </a:r>
          </a:p>
          <a:p>
            <a:endParaRPr lang="de-DE"/>
          </a:p>
          <a:p>
            <a:r>
              <a:rPr lang="de-DE"/>
              <a:t>AfD</a:t>
            </a:r>
          </a:p>
        </p:txBody>
      </p:sp>
      <p:sp>
        <p:nvSpPr>
          <p:cNvPr id="4" name="Textfeld 3"/>
          <p:cNvSpPr txBox="1"/>
          <p:nvPr/>
        </p:nvSpPr>
        <p:spPr>
          <a:xfrm>
            <a:off x="5004048" y="1412776"/>
            <a:ext cx="2880320" cy="4247317"/>
          </a:xfrm>
          <a:prstGeom prst="rect">
            <a:avLst/>
          </a:prstGeom>
          <a:noFill/>
        </p:spPr>
        <p:txBody>
          <a:bodyPr wrap="square" rtlCol="0">
            <a:spAutoFit/>
          </a:bodyPr>
          <a:lstStyle/>
          <a:p>
            <a:r>
              <a:rPr lang="de-DE" b="1" dirty="0"/>
              <a:t>Österreich</a:t>
            </a:r>
          </a:p>
          <a:p>
            <a:endParaRPr lang="de-DE" dirty="0"/>
          </a:p>
          <a:p>
            <a:r>
              <a:rPr lang="de-DE" dirty="0"/>
              <a:t>ÖVP</a:t>
            </a:r>
          </a:p>
          <a:p>
            <a:endParaRPr lang="de-DE" dirty="0"/>
          </a:p>
          <a:p>
            <a:r>
              <a:rPr lang="de-DE" dirty="0"/>
              <a:t>SPÖ</a:t>
            </a:r>
          </a:p>
          <a:p>
            <a:endParaRPr lang="de-DE" dirty="0"/>
          </a:p>
          <a:p>
            <a:endParaRPr lang="de-DE" dirty="0"/>
          </a:p>
          <a:p>
            <a:endParaRPr lang="de-DE" dirty="0"/>
          </a:p>
          <a:p>
            <a:r>
              <a:rPr lang="de-DE" dirty="0"/>
              <a:t>Grüne</a:t>
            </a:r>
          </a:p>
          <a:p>
            <a:endParaRPr lang="de-DE" dirty="0"/>
          </a:p>
          <a:p>
            <a:endParaRPr lang="de-DE" dirty="0"/>
          </a:p>
          <a:p>
            <a:endParaRPr lang="de-DE" dirty="0"/>
          </a:p>
          <a:p>
            <a:r>
              <a:rPr lang="de-DE" dirty="0"/>
              <a:t>FPÖ		(BZÖ)</a:t>
            </a:r>
          </a:p>
          <a:p>
            <a:endParaRPr lang="de-DE" dirty="0"/>
          </a:p>
          <a:p>
            <a:endParaRPr lang="de-DE" dirty="0"/>
          </a:p>
        </p:txBody>
      </p:sp>
    </p:spTree>
    <p:extLst>
      <p:ext uri="{BB962C8B-B14F-4D97-AF65-F5344CB8AC3E}">
        <p14:creationId xmlns:p14="http://schemas.microsoft.com/office/powerpoint/2010/main" val="45919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059832" y="332656"/>
            <a:ext cx="3744416" cy="369332"/>
          </a:xfrm>
          <a:prstGeom prst="rect">
            <a:avLst/>
          </a:prstGeom>
          <a:noFill/>
        </p:spPr>
        <p:txBody>
          <a:bodyPr wrap="square" rtlCol="0">
            <a:spAutoFit/>
          </a:bodyPr>
          <a:lstStyle/>
          <a:p>
            <a:r>
              <a:rPr lang="de-DE"/>
              <a:t>Ergebnis Nationalratswahlen 2019</a:t>
            </a:r>
          </a:p>
        </p:txBody>
      </p:sp>
      <p:pic>
        <p:nvPicPr>
          <p:cNvPr id="2" name="Grafik 1"/>
          <p:cNvPicPr>
            <a:picLocks noChangeAspect="1"/>
          </p:cNvPicPr>
          <p:nvPr/>
        </p:nvPicPr>
        <p:blipFill>
          <a:blip r:embed="rId2"/>
          <a:stretch>
            <a:fillRect/>
          </a:stretch>
        </p:blipFill>
        <p:spPr>
          <a:xfrm>
            <a:off x="1556916" y="680654"/>
            <a:ext cx="6030167" cy="5496692"/>
          </a:xfrm>
          <a:prstGeom prst="rect">
            <a:avLst/>
          </a:prstGeom>
        </p:spPr>
      </p:pic>
    </p:spTree>
    <p:extLst>
      <p:ext uri="{BB962C8B-B14F-4D97-AF65-F5344CB8AC3E}">
        <p14:creationId xmlns:p14="http://schemas.microsoft.com/office/powerpoint/2010/main" val="783946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692696"/>
            <a:ext cx="8784976" cy="4524315"/>
          </a:xfrm>
          <a:prstGeom prst="rect">
            <a:avLst/>
          </a:prstGeom>
          <a:noFill/>
        </p:spPr>
        <p:txBody>
          <a:bodyPr wrap="square" rtlCol="0">
            <a:spAutoFit/>
          </a:bodyPr>
          <a:lstStyle/>
          <a:p>
            <a:r>
              <a:rPr lang="de-DE" sz="2400" b="1" dirty="0"/>
              <a:t>SPÖ </a:t>
            </a:r>
            <a:r>
              <a:rPr lang="de-DE" sz="2400" dirty="0"/>
              <a:t>– 1888/89 gegründet, nach 1945 neu. Früher Arbeiterpartei mit den Zielen Freiheit, Gleichheit, Gerechtigkeit, Solidarität</a:t>
            </a:r>
          </a:p>
          <a:p>
            <a:r>
              <a:rPr lang="de-DE" sz="2400" b="1" dirty="0"/>
              <a:t>ÖVP</a:t>
            </a:r>
            <a:r>
              <a:rPr lang="de-DE" sz="2400" dirty="0"/>
              <a:t> – bürgerlich-konservativ, christlich-humanistisch, früher Bauern-partei</a:t>
            </a:r>
          </a:p>
          <a:p>
            <a:r>
              <a:rPr lang="de-DE" sz="2400" b="1" dirty="0"/>
              <a:t>FPÖ</a:t>
            </a:r>
            <a:r>
              <a:rPr lang="de-DE" sz="2400" dirty="0"/>
              <a:t> – 1956 entstanden, ab 1986 unter Jörg Haider (</a:t>
            </a:r>
            <a:r>
              <a:rPr lang="de-DE" sz="2400" dirty="0">
                <a:sym typeface="Wingdings 2" panose="05020102010507070707" pitchFamily="18" charset="2"/>
              </a:rPr>
              <a:t> </a:t>
            </a:r>
            <a:r>
              <a:rPr lang="de-DE" sz="2400" dirty="0"/>
              <a:t>2008) steiler Aufstieg, rechtsextrem?</a:t>
            </a:r>
          </a:p>
          <a:p>
            <a:r>
              <a:rPr lang="de-DE" sz="2400" b="1" dirty="0"/>
              <a:t>BZÖ </a:t>
            </a:r>
            <a:r>
              <a:rPr lang="de-DE" sz="2400" dirty="0"/>
              <a:t>– Abspaltung von der FPÖ, rechtspopulistisch, </a:t>
            </a:r>
            <a:r>
              <a:rPr lang="de-DE" sz="2400" dirty="0" err="1"/>
              <a:t>nationalkonserva-tiv</a:t>
            </a:r>
            <a:r>
              <a:rPr lang="de-DE" sz="2400" dirty="0"/>
              <a:t>, seit 2013 nicht mehr im Nationalrat</a:t>
            </a:r>
          </a:p>
          <a:p>
            <a:r>
              <a:rPr lang="de-DE" sz="2400" b="1" dirty="0"/>
              <a:t>Grüne</a:t>
            </a:r>
            <a:r>
              <a:rPr lang="de-DE" sz="2400" dirty="0"/>
              <a:t> - seit 1986 im Nationalrat und in mehreren Landtagen, Um-welt- und Frauenpartei</a:t>
            </a:r>
          </a:p>
          <a:p>
            <a:r>
              <a:rPr lang="de-DE" sz="2400" b="1" dirty="0" err="1"/>
              <a:t>Neos</a:t>
            </a:r>
            <a:r>
              <a:rPr lang="de-DE" sz="2400" dirty="0"/>
              <a:t> – seit 2013 im Nationalrat; für Schulautonomie, Steuersenkung, Rentensicherheit…</a:t>
            </a:r>
          </a:p>
        </p:txBody>
      </p:sp>
    </p:spTree>
    <p:extLst>
      <p:ext uri="{BB962C8B-B14F-4D97-AF65-F5344CB8AC3E}">
        <p14:creationId xmlns:p14="http://schemas.microsoft.com/office/powerpoint/2010/main" val="2880525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39552" y="836712"/>
            <a:ext cx="8352928" cy="4678204"/>
          </a:xfrm>
          <a:prstGeom prst="rect">
            <a:avLst/>
          </a:prstGeom>
          <a:noFill/>
        </p:spPr>
        <p:txBody>
          <a:bodyPr wrap="square" rtlCol="0">
            <a:spAutoFit/>
          </a:bodyPr>
          <a:lstStyle/>
          <a:p>
            <a:r>
              <a:rPr lang="de-DE" sz="2800"/>
              <a:t>Bis in die 1980er Jahre hatten SPÖ und ÖVP den öster-reichischen Staat quasi unter sich aufgeteilt.</a:t>
            </a:r>
          </a:p>
          <a:p>
            <a:r>
              <a:rPr lang="de-DE" sz="2800"/>
              <a:t>Sie bekamen bis zu 80% der Wählerstimmen, und meist stand in der Gesellschaft einer SPÖ-Institution immer ei-ne ÖVP-Institution gegenüber (Parteien-Proporz).</a:t>
            </a:r>
          </a:p>
          <a:p>
            <a:r>
              <a:rPr lang="de-DE" sz="2800"/>
              <a:t>Heute ist das nicht mehr so.</a:t>
            </a:r>
          </a:p>
          <a:p>
            <a:r>
              <a:rPr lang="de-DE" sz="2800"/>
              <a:t>Es gibt mehr Wechsel- als Stammwähler, die Programme der Parteien sind weniger auf spezielle Gruppen (z.B. Ar-beiter, katholische Gläubige) ausgerichtet, eine „Politik-müdigkeit“ nimmt zu.</a:t>
            </a:r>
          </a:p>
          <a:p>
            <a:endParaRPr lang="de-DE"/>
          </a:p>
        </p:txBody>
      </p:sp>
    </p:spTree>
    <p:extLst>
      <p:ext uri="{BB962C8B-B14F-4D97-AF65-F5344CB8AC3E}">
        <p14:creationId xmlns:p14="http://schemas.microsoft.com/office/powerpoint/2010/main" val="1645063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556200"/>
            <a:ext cx="5544615" cy="5530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5308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s14-eu5.ixquick.com/cgi-bin/serveimage?url=http%3A%2F%2Ft0.gstatic.com%2Fimages%3Fq%3Dtbn%3AANd9GcSKcOaYnIWYcjeCEg711gm-IaefLuvtuxdisg_EydP2rJZ5RRoNcg&amp;sp=fc5f3abf28dfd1f4b9fe5205f1382260&amp;anticache=720599"/>
          <p:cNvSpPr>
            <a:spLocks noChangeAspect="1" noChangeArrowheads="1"/>
          </p:cNvSpPr>
          <p:nvPr/>
        </p:nvSpPr>
        <p:spPr bwMode="auto">
          <a:xfrm>
            <a:off x="155575" y="-685800"/>
            <a:ext cx="2381250"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2051" name="Picture 3" descr="C:\Users\Maurach\Documents\DAADLektoratOpava\PräsÖsterrLandeskunde\FlaggeDD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700808"/>
            <a:ext cx="4920547"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235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55576" y="1700808"/>
            <a:ext cx="7992888" cy="2246769"/>
          </a:xfrm>
          <a:prstGeom prst="rect">
            <a:avLst/>
          </a:prstGeom>
          <a:noFill/>
        </p:spPr>
        <p:txBody>
          <a:bodyPr wrap="square" rtlCol="0">
            <a:spAutoFit/>
          </a:bodyPr>
          <a:lstStyle/>
          <a:p>
            <a:r>
              <a:rPr lang="de-DE" sz="2800"/>
              <a:t>Hammer, Mauerkrone und Sichel im österreichischen Wappen stehen für die Arbeiterschaft, Bürger und Bauern. Sie haben nichts mit dem Kommunismus zu tun. Die zerbrochene Kette bedeutet die 1945 wieder errungene Unabhängigkeit von den Deutschen.</a:t>
            </a:r>
          </a:p>
        </p:txBody>
      </p:sp>
    </p:spTree>
    <p:extLst>
      <p:ext uri="{BB962C8B-B14F-4D97-AF65-F5344CB8AC3E}">
        <p14:creationId xmlns:p14="http://schemas.microsoft.com/office/powerpoint/2010/main" val="2770328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6"/>
          <a:stretch/>
        </p:blipFill>
        <p:spPr bwMode="auto">
          <a:xfrm>
            <a:off x="2289232" y="188640"/>
            <a:ext cx="3740931" cy="1698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987" r="2568" b="2222"/>
          <a:stretch/>
        </p:blipFill>
        <p:spPr bwMode="auto">
          <a:xfrm>
            <a:off x="2411760" y="1886703"/>
            <a:ext cx="3384376" cy="4668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565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1600" y="2276872"/>
            <a:ext cx="7560840" cy="2123658"/>
          </a:xfrm>
          <a:prstGeom prst="rect">
            <a:avLst/>
          </a:prstGeom>
          <a:noFill/>
        </p:spPr>
        <p:txBody>
          <a:bodyPr wrap="square" rtlCol="0">
            <a:spAutoFit/>
          </a:bodyPr>
          <a:lstStyle/>
          <a:p>
            <a:r>
              <a:rPr lang="de-DE" sz="4400" b="1"/>
              <a:t>Die österreichische Staatsform:</a:t>
            </a:r>
          </a:p>
          <a:p>
            <a:r>
              <a:rPr lang="de-DE" sz="4400"/>
              <a:t>eine föderalistisch organisierte, parlamentarische Demokratie</a:t>
            </a:r>
          </a:p>
        </p:txBody>
      </p:sp>
    </p:spTree>
    <p:extLst>
      <p:ext uri="{BB962C8B-B14F-4D97-AF65-F5344CB8AC3E}">
        <p14:creationId xmlns:p14="http://schemas.microsoft.com/office/powerpoint/2010/main" val="2929261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rotWithShape="1">
          <a:blip r:embed="rId2">
            <a:lum bright="-33000" contrast="68000"/>
          </a:blip>
          <a:srcRect l="1683" r="14178"/>
          <a:stretch/>
        </p:blipFill>
        <p:spPr>
          <a:xfrm>
            <a:off x="2627785" y="44625"/>
            <a:ext cx="3600400" cy="4974280"/>
          </a:xfrm>
          <a:prstGeom prst="rect">
            <a:avLst/>
          </a:prstGeom>
        </p:spPr>
      </p:pic>
      <p:pic>
        <p:nvPicPr>
          <p:cNvPr id="3" name="Grafik 2"/>
          <p:cNvPicPr>
            <a:picLocks noChangeAspect="1"/>
          </p:cNvPicPr>
          <p:nvPr/>
        </p:nvPicPr>
        <p:blipFill rotWithShape="1">
          <a:blip r:embed="rId3">
            <a:lum bright="-24000" contrast="53000"/>
          </a:blip>
          <a:srcRect l="-1" r="893"/>
          <a:stretch/>
        </p:blipFill>
        <p:spPr>
          <a:xfrm>
            <a:off x="2627784" y="5013176"/>
            <a:ext cx="2736304" cy="1736318"/>
          </a:xfrm>
          <a:prstGeom prst="rect">
            <a:avLst/>
          </a:prstGeom>
        </p:spPr>
      </p:pic>
    </p:spTree>
    <p:extLst>
      <p:ext uri="{BB962C8B-B14F-4D97-AF65-F5344CB8AC3E}">
        <p14:creationId xmlns:p14="http://schemas.microsoft.com/office/powerpoint/2010/main" val="3503209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11560" y="332656"/>
            <a:ext cx="8064896" cy="3539430"/>
          </a:xfrm>
          <a:prstGeom prst="rect">
            <a:avLst/>
          </a:prstGeom>
          <a:noFill/>
        </p:spPr>
        <p:txBody>
          <a:bodyPr wrap="square" rtlCol="0">
            <a:spAutoFit/>
          </a:bodyPr>
          <a:lstStyle/>
          <a:p>
            <a:r>
              <a:rPr lang="de-DE" sz="2800"/>
              <a:t>Österreich gilt als einer der </a:t>
            </a:r>
            <a:r>
              <a:rPr lang="de-DE" sz="2800" b="1"/>
              <a:t>fortschrittlichsten Sozial-staaten Europas</a:t>
            </a:r>
            <a:r>
              <a:rPr lang="de-DE" sz="2800"/>
              <a:t>. Viele vertrauen immer noch auf die staatlichen Renten. Der Staat zahlt den Krankenkassen hohe Zuschüsse.</a:t>
            </a:r>
          </a:p>
          <a:p>
            <a:endParaRPr lang="de-DE" sz="2800"/>
          </a:p>
          <a:p>
            <a:r>
              <a:rPr lang="de-DE" sz="2800"/>
              <a:t>Aber auch in Österreich kehrt sich die </a:t>
            </a:r>
            <a:r>
              <a:rPr lang="de-DE" sz="2800" i="1"/>
              <a:t>‚Alterspyramide‘ </a:t>
            </a:r>
            <a:r>
              <a:rPr lang="de-DE" sz="2800"/>
              <a:t>langsam</a:t>
            </a:r>
            <a:r>
              <a:rPr lang="de-DE" sz="2800" i="1"/>
              <a:t> </a:t>
            </a:r>
            <a:r>
              <a:rPr lang="de-DE" sz="2800"/>
              <a:t>um. Das bedeutet, immer weniger Erwerbstä-tige zahlen für immer mehr Rentner.</a:t>
            </a:r>
          </a:p>
        </p:txBody>
      </p:sp>
    </p:spTree>
    <p:extLst>
      <p:ext uri="{BB962C8B-B14F-4D97-AF65-F5344CB8AC3E}">
        <p14:creationId xmlns:p14="http://schemas.microsoft.com/office/powerpoint/2010/main" val="350332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lum contrast="36000"/>
          </a:blip>
          <a:stretch>
            <a:fillRect/>
          </a:stretch>
        </p:blipFill>
        <p:spPr>
          <a:xfrm>
            <a:off x="207155" y="116632"/>
            <a:ext cx="8695561" cy="6552728"/>
          </a:xfrm>
          <a:prstGeom prst="rect">
            <a:avLst/>
          </a:prstGeom>
        </p:spPr>
      </p:pic>
    </p:spTree>
    <p:extLst>
      <p:ext uri="{BB962C8B-B14F-4D97-AF65-F5344CB8AC3E}">
        <p14:creationId xmlns:p14="http://schemas.microsoft.com/office/powerpoint/2010/main" val="3175476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1124744"/>
            <a:ext cx="8640960" cy="3539430"/>
          </a:xfrm>
          <a:prstGeom prst="rect">
            <a:avLst/>
          </a:prstGeom>
          <a:noFill/>
        </p:spPr>
        <p:txBody>
          <a:bodyPr wrap="square" rtlCol="0">
            <a:spAutoFit/>
          </a:bodyPr>
          <a:lstStyle/>
          <a:p>
            <a:r>
              <a:rPr lang="de-DE" sz="3200"/>
              <a:t>In Österreich wird praktisch nie gestreikt. Eine so-genannte </a:t>
            </a:r>
            <a:r>
              <a:rPr lang="de-DE" sz="3200" b="1"/>
              <a:t>„Paritätische Kommission“</a:t>
            </a:r>
            <a:r>
              <a:rPr lang="de-DE" sz="3200"/>
              <a:t>, in der die </a:t>
            </a:r>
            <a:r>
              <a:rPr lang="de-DE" sz="3200" i="1"/>
              <a:t>Sozialpartner</a:t>
            </a:r>
            <a:r>
              <a:rPr lang="de-DE" sz="3200"/>
              <a:t>, also Arbeitgeber und Arbeitnehmer, gleich stark vertreten sind, verhandelt alle Lohn- und Preiserhöhungen.</a:t>
            </a:r>
          </a:p>
          <a:p>
            <a:r>
              <a:rPr lang="de-DE" sz="3200"/>
              <a:t>In jüngerer Zeit wird dieses Verfahren aber auch kritisiert.</a:t>
            </a:r>
          </a:p>
        </p:txBody>
      </p:sp>
    </p:spTree>
    <p:extLst>
      <p:ext uri="{BB962C8B-B14F-4D97-AF65-F5344CB8AC3E}">
        <p14:creationId xmlns:p14="http://schemas.microsoft.com/office/powerpoint/2010/main" val="343173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s://s14-eu5.ixquick.com/cgi-bin/serveimage?url=https%3A%2F%2Fupload.wikimedia.org%2Fwikipedia%2Fcommons%2Fthumb%2F3%2F36%2FAustria%252C_administrative_divisions_-_de-.svg%2F1200px-Austria%252C_administrative_divisions_-_de-.svg.png&amp;sp=80e06251bf842774421f9c8b60d2e5b6"/>
          <p:cNvSpPr>
            <a:spLocks noChangeAspect="1" noChangeArrowheads="1"/>
          </p:cNvSpPr>
          <p:nvPr/>
        </p:nvSpPr>
        <p:spPr bwMode="auto">
          <a:xfrm>
            <a:off x="155575" y="-1219200"/>
            <a:ext cx="2543175" cy="2543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1027" name="Picture 3" descr="C:\Users\Maurach\Documents\DAADLektoratOpava\PräsÖsterrLandeskunde\KarteÖBundeslän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924944"/>
            <a:ext cx="6439674" cy="359011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elle 2"/>
          <p:cNvGraphicFramePr>
            <a:graphicFrameLocks noGrp="1"/>
          </p:cNvGraphicFramePr>
          <p:nvPr>
            <p:extLst>
              <p:ext uri="{D42A27DB-BD31-4B8C-83A1-F6EECF244321}">
                <p14:modId xmlns:p14="http://schemas.microsoft.com/office/powerpoint/2010/main" val="2974797723"/>
              </p:ext>
            </p:extLst>
          </p:nvPr>
        </p:nvGraphicFramePr>
        <p:xfrm>
          <a:off x="1439411" y="721377"/>
          <a:ext cx="6096000" cy="212344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gridSpan="2">
                  <a:txBody>
                    <a:bodyPr/>
                    <a:lstStyle/>
                    <a:p>
                      <a:r>
                        <a:rPr lang="de-DE"/>
                        <a:t>Bundesregierung mit Bundespräsident, Bundeskanzler und Ministern</a:t>
                      </a:r>
                    </a:p>
                  </a:txBody>
                  <a:tcPr/>
                </a:tc>
                <a:tc hMerge="1">
                  <a:txBody>
                    <a:bodyPr/>
                    <a:lstStyle/>
                    <a:p>
                      <a:endParaRPr lang="de-DE"/>
                    </a:p>
                  </a:txBody>
                  <a:tcPr/>
                </a:tc>
                <a:extLst>
                  <a:ext uri="{0D108BD9-81ED-4DB2-BD59-A6C34878D82A}">
                    <a16:rowId xmlns:a16="http://schemas.microsoft.com/office/drawing/2014/main" val="10000"/>
                  </a:ext>
                </a:extLst>
              </a:tr>
              <a:tr h="370840">
                <a:tc>
                  <a:txBody>
                    <a:bodyPr/>
                    <a:lstStyle/>
                    <a:p>
                      <a:r>
                        <a:rPr lang="de-DE"/>
                        <a:t>Nationalrat</a:t>
                      </a:r>
                    </a:p>
                  </a:txBody>
                  <a:tcPr/>
                </a:tc>
                <a:tc>
                  <a:txBody>
                    <a:bodyPr/>
                    <a:lstStyle/>
                    <a:p>
                      <a:r>
                        <a:rPr lang="de-DE"/>
                        <a:t>Bundesrat</a:t>
                      </a:r>
                    </a:p>
                  </a:txBody>
                  <a:tcPr/>
                </a:tc>
                <a:extLst>
                  <a:ext uri="{0D108BD9-81ED-4DB2-BD59-A6C34878D82A}">
                    <a16:rowId xmlns:a16="http://schemas.microsoft.com/office/drawing/2014/main" val="10001"/>
                  </a:ext>
                </a:extLst>
              </a:tr>
              <a:tr h="370840">
                <a:tc gridSpan="2">
                  <a:txBody>
                    <a:bodyPr/>
                    <a:lstStyle/>
                    <a:p>
                      <a:r>
                        <a:rPr lang="de-DE"/>
                        <a:t>Landtage mit Landesregierungen (Landeshauptmänner)</a:t>
                      </a:r>
                    </a:p>
                  </a:txBody>
                  <a:tcPr/>
                </a:tc>
                <a:tc hMerge="1">
                  <a:txBody>
                    <a:bodyPr/>
                    <a:lstStyle/>
                    <a:p>
                      <a:endParaRPr lang="de-DE"/>
                    </a:p>
                  </a:txBody>
                  <a:tcPr/>
                </a:tc>
                <a:extLst>
                  <a:ext uri="{0D108BD9-81ED-4DB2-BD59-A6C34878D82A}">
                    <a16:rowId xmlns:a16="http://schemas.microsoft.com/office/drawing/2014/main" val="10002"/>
                  </a:ext>
                </a:extLst>
              </a:tr>
              <a:tr h="370840">
                <a:tc gridSpan="2">
                  <a:txBody>
                    <a:bodyPr/>
                    <a:lstStyle/>
                    <a:p>
                      <a:r>
                        <a:rPr lang="de-DE"/>
                        <a:t>Politische</a:t>
                      </a:r>
                      <a:r>
                        <a:rPr lang="de-DE" baseline="0"/>
                        <a:t> Bezirke; Bezirkshauptmannschaft</a:t>
                      </a:r>
                      <a:endParaRPr lang="de-DE"/>
                    </a:p>
                  </a:txBody>
                  <a:tcPr/>
                </a:tc>
                <a:tc hMerge="1">
                  <a:txBody>
                    <a:bodyPr/>
                    <a:lstStyle/>
                    <a:p>
                      <a:endParaRPr lang="de-DE"/>
                    </a:p>
                  </a:txBody>
                  <a:tcPr/>
                </a:tc>
                <a:extLst>
                  <a:ext uri="{0D108BD9-81ED-4DB2-BD59-A6C34878D82A}">
                    <a16:rowId xmlns:a16="http://schemas.microsoft.com/office/drawing/2014/main" val="10003"/>
                  </a:ext>
                </a:extLst>
              </a:tr>
              <a:tr h="370840">
                <a:tc gridSpan="2">
                  <a:txBody>
                    <a:bodyPr/>
                    <a:lstStyle/>
                    <a:p>
                      <a:r>
                        <a:rPr lang="de-DE"/>
                        <a:t>Gemeinderäte</a:t>
                      </a:r>
                      <a:r>
                        <a:rPr lang="de-DE" baseline="0"/>
                        <a:t> mit Bürgermeistern</a:t>
                      </a:r>
                      <a:endParaRPr lang="de-DE"/>
                    </a:p>
                  </a:txBody>
                  <a:tcPr/>
                </a:tc>
                <a:tc hMerge="1">
                  <a:txBody>
                    <a:bodyPr/>
                    <a:lstStyle/>
                    <a:p>
                      <a:endParaRPr lang="de-DE"/>
                    </a:p>
                  </a:txBody>
                  <a:tcPr/>
                </a:tc>
                <a:extLst>
                  <a:ext uri="{0D108BD9-81ED-4DB2-BD59-A6C34878D82A}">
                    <a16:rowId xmlns:a16="http://schemas.microsoft.com/office/drawing/2014/main" val="10004"/>
                  </a:ext>
                </a:extLst>
              </a:tr>
            </a:tbl>
          </a:graphicData>
        </a:graphic>
      </p:graphicFrame>
      <p:cxnSp>
        <p:nvCxnSpPr>
          <p:cNvPr id="5" name="Gerader Verbinder 4"/>
          <p:cNvCxnSpPr/>
          <p:nvPr/>
        </p:nvCxnSpPr>
        <p:spPr>
          <a:xfrm flipH="1" flipV="1">
            <a:off x="5508104" y="1628800"/>
            <a:ext cx="1008112" cy="21602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r Verbinder 6"/>
          <p:cNvCxnSpPr/>
          <p:nvPr/>
        </p:nvCxnSpPr>
        <p:spPr>
          <a:xfrm flipH="1" flipV="1">
            <a:off x="5151743" y="1628800"/>
            <a:ext cx="1004433" cy="3744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Gerader Verbinder 7"/>
          <p:cNvCxnSpPr/>
          <p:nvPr/>
        </p:nvCxnSpPr>
        <p:spPr>
          <a:xfrm flipV="1">
            <a:off x="4927848" y="1650872"/>
            <a:ext cx="131895" cy="24429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83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348880"/>
            <a:ext cx="8296505" cy="1354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656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39552" y="548680"/>
            <a:ext cx="8208912" cy="4524315"/>
          </a:xfrm>
          <a:prstGeom prst="rect">
            <a:avLst/>
          </a:prstGeom>
          <a:noFill/>
        </p:spPr>
        <p:txBody>
          <a:bodyPr wrap="square" rtlCol="0">
            <a:spAutoFit/>
          </a:bodyPr>
          <a:lstStyle/>
          <a:p>
            <a:r>
              <a:rPr lang="de-DE" sz="3600"/>
              <a:t>Das </a:t>
            </a:r>
            <a:r>
              <a:rPr lang="de-DE" sz="3600" b="1"/>
              <a:t>österreichische Parlament </a:t>
            </a:r>
            <a:r>
              <a:rPr lang="de-DE" sz="3600"/>
              <a:t>hat zwei Kammern:</a:t>
            </a:r>
          </a:p>
          <a:p>
            <a:r>
              <a:rPr lang="de-DE" sz="3600"/>
              <a:t>1. den Nationalrat, bestehend aus 183 Ab-geordneten, auf 5 Jahre gewählt</a:t>
            </a:r>
          </a:p>
          <a:p>
            <a:r>
              <a:rPr lang="de-DE" sz="3600"/>
              <a:t>2. den Bundesrat, die Vertretung der Bun-desländer, die von deren Landtagen ge-wählt wird. Der Bundesrat hat aber wenig praktischen Einfluss.</a:t>
            </a:r>
          </a:p>
        </p:txBody>
      </p:sp>
    </p:spTree>
    <p:extLst>
      <p:ext uri="{BB962C8B-B14F-4D97-AF65-F5344CB8AC3E}">
        <p14:creationId xmlns:p14="http://schemas.microsoft.com/office/powerpoint/2010/main" val="3529302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699792" y="332656"/>
            <a:ext cx="3960440" cy="369332"/>
          </a:xfrm>
          <a:prstGeom prst="rect">
            <a:avLst/>
          </a:prstGeom>
          <a:noFill/>
        </p:spPr>
        <p:txBody>
          <a:bodyPr wrap="square" rtlCol="0">
            <a:spAutoFit/>
          </a:bodyPr>
          <a:lstStyle/>
          <a:p>
            <a:r>
              <a:rPr lang="de-DE" b="1"/>
              <a:t>Die österreichische Bundesregierung</a:t>
            </a:r>
          </a:p>
        </p:txBody>
      </p:sp>
      <p:sp>
        <p:nvSpPr>
          <p:cNvPr id="3" name="Textfeld 2"/>
          <p:cNvSpPr txBox="1"/>
          <p:nvPr/>
        </p:nvSpPr>
        <p:spPr>
          <a:xfrm>
            <a:off x="539552" y="1196752"/>
            <a:ext cx="2304256" cy="369332"/>
          </a:xfrm>
          <a:prstGeom prst="rect">
            <a:avLst/>
          </a:prstGeom>
          <a:noFill/>
          <a:ln>
            <a:solidFill>
              <a:schemeClr val="tx1"/>
            </a:solidFill>
          </a:ln>
        </p:spPr>
        <p:txBody>
          <a:bodyPr wrap="square" rtlCol="0">
            <a:spAutoFit/>
          </a:bodyPr>
          <a:lstStyle/>
          <a:p>
            <a:r>
              <a:rPr lang="de-DE"/>
              <a:t>Der Bundespräsident</a:t>
            </a:r>
          </a:p>
        </p:txBody>
      </p:sp>
      <p:sp>
        <p:nvSpPr>
          <p:cNvPr id="4" name="Textfeld 3"/>
          <p:cNvSpPr txBox="1"/>
          <p:nvPr/>
        </p:nvSpPr>
        <p:spPr>
          <a:xfrm>
            <a:off x="3131840" y="980728"/>
            <a:ext cx="4392488" cy="1754326"/>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de-DE"/>
              <a:t>das Staatsoberhaupt</a:t>
            </a:r>
          </a:p>
          <a:p>
            <a:pPr marL="285750" indent="-285750">
              <a:buFont typeface="Arial" panose="020B0604020202020204" pitchFamily="34" charset="0"/>
              <a:buChar char="•"/>
            </a:pPr>
            <a:r>
              <a:rPr lang="de-DE"/>
              <a:t>direkt vom Volk auf 6 Jahre gewählt, kann einmal wiedergewählt werden</a:t>
            </a:r>
          </a:p>
          <a:p>
            <a:pPr marL="285750" indent="-285750">
              <a:buFont typeface="Arial" panose="020B0604020202020204" pitchFamily="34" charset="0"/>
              <a:buChar char="•"/>
            </a:pPr>
            <a:r>
              <a:rPr lang="de-DE"/>
              <a:t>ernennt den Bundeskanzler, Bundesbeamte und Richter, ist Oberbefehlshaber des Bundesheeres</a:t>
            </a:r>
          </a:p>
        </p:txBody>
      </p:sp>
      <p:sp>
        <p:nvSpPr>
          <p:cNvPr id="5" name="Textfeld 4"/>
          <p:cNvSpPr txBox="1"/>
          <p:nvPr/>
        </p:nvSpPr>
        <p:spPr>
          <a:xfrm>
            <a:off x="3131840" y="3429000"/>
            <a:ext cx="3024336" cy="369332"/>
          </a:xfrm>
          <a:prstGeom prst="rect">
            <a:avLst/>
          </a:prstGeom>
          <a:noFill/>
          <a:ln>
            <a:solidFill>
              <a:schemeClr val="tx1"/>
            </a:solidFill>
          </a:ln>
        </p:spPr>
        <p:txBody>
          <a:bodyPr wrap="square" rtlCol="0">
            <a:spAutoFit/>
          </a:bodyPr>
          <a:lstStyle/>
          <a:p>
            <a:r>
              <a:rPr lang="de-DE"/>
              <a:t>Der Bundeskanzler</a:t>
            </a:r>
          </a:p>
        </p:txBody>
      </p:sp>
      <p:sp>
        <p:nvSpPr>
          <p:cNvPr id="6" name="Textfeld 5"/>
          <p:cNvSpPr txBox="1"/>
          <p:nvPr/>
        </p:nvSpPr>
        <p:spPr>
          <a:xfrm>
            <a:off x="3131840" y="4240250"/>
            <a:ext cx="2664296" cy="369332"/>
          </a:xfrm>
          <a:prstGeom prst="rect">
            <a:avLst/>
          </a:prstGeom>
          <a:noFill/>
          <a:ln>
            <a:solidFill>
              <a:schemeClr val="tx1"/>
            </a:solidFill>
          </a:ln>
        </p:spPr>
        <p:txBody>
          <a:bodyPr wrap="square" rtlCol="0">
            <a:spAutoFit/>
          </a:bodyPr>
          <a:lstStyle/>
          <a:p>
            <a:r>
              <a:rPr lang="de-DE"/>
              <a:t>Der Vizekanzler</a:t>
            </a:r>
          </a:p>
        </p:txBody>
      </p:sp>
      <p:sp>
        <p:nvSpPr>
          <p:cNvPr id="7" name="Textfeld 6"/>
          <p:cNvSpPr txBox="1"/>
          <p:nvPr/>
        </p:nvSpPr>
        <p:spPr>
          <a:xfrm>
            <a:off x="1835696" y="5373216"/>
            <a:ext cx="5976664" cy="369332"/>
          </a:xfrm>
          <a:prstGeom prst="rect">
            <a:avLst/>
          </a:prstGeom>
          <a:noFill/>
          <a:ln>
            <a:solidFill>
              <a:schemeClr val="tx1"/>
            </a:solidFill>
          </a:ln>
        </p:spPr>
        <p:txBody>
          <a:bodyPr wrap="square" rtlCol="0">
            <a:spAutoFit/>
          </a:bodyPr>
          <a:lstStyle/>
          <a:p>
            <a:pPr algn="ctr"/>
            <a:r>
              <a:rPr lang="de-DE"/>
              <a:t>Die Bundesminister</a:t>
            </a:r>
          </a:p>
        </p:txBody>
      </p:sp>
      <p:sp>
        <p:nvSpPr>
          <p:cNvPr id="8" name="Freihandform 7"/>
          <p:cNvSpPr/>
          <p:nvPr/>
        </p:nvSpPr>
        <p:spPr>
          <a:xfrm>
            <a:off x="2600338" y="3116335"/>
            <a:ext cx="2636751" cy="1033816"/>
          </a:xfrm>
          <a:custGeom>
            <a:avLst/>
            <a:gdLst>
              <a:gd name="connsiteX0" fmla="*/ 1330394 w 2636751"/>
              <a:gd name="connsiteY0" fmla="*/ 6875 h 1033816"/>
              <a:gd name="connsiteX1" fmla="*/ 309117 w 2636751"/>
              <a:gd name="connsiteY1" fmla="*/ 18751 h 1033816"/>
              <a:gd name="connsiteX2" fmla="*/ 71610 w 2636751"/>
              <a:gd name="connsiteY2" fmla="*/ 66252 h 1033816"/>
              <a:gd name="connsiteX3" fmla="*/ 24109 w 2636751"/>
              <a:gd name="connsiteY3" fmla="*/ 90003 h 1033816"/>
              <a:gd name="connsiteX4" fmla="*/ 358 w 2636751"/>
              <a:gd name="connsiteY4" fmla="*/ 315634 h 1033816"/>
              <a:gd name="connsiteX5" fmla="*/ 35984 w 2636751"/>
              <a:gd name="connsiteY5" fmla="*/ 541265 h 1033816"/>
              <a:gd name="connsiteX6" fmla="*/ 71610 w 2636751"/>
              <a:gd name="connsiteY6" fmla="*/ 565016 h 1033816"/>
              <a:gd name="connsiteX7" fmla="*/ 166613 w 2636751"/>
              <a:gd name="connsiteY7" fmla="*/ 588766 h 1033816"/>
              <a:gd name="connsiteX8" fmla="*/ 273491 w 2636751"/>
              <a:gd name="connsiteY8" fmla="*/ 612517 h 1033816"/>
              <a:gd name="connsiteX9" fmla="*/ 404119 w 2636751"/>
              <a:gd name="connsiteY9" fmla="*/ 660018 h 1033816"/>
              <a:gd name="connsiteX10" fmla="*/ 653501 w 2636751"/>
              <a:gd name="connsiteY10" fmla="*/ 731270 h 1033816"/>
              <a:gd name="connsiteX11" fmla="*/ 914758 w 2636751"/>
              <a:gd name="connsiteY11" fmla="*/ 814397 h 1033816"/>
              <a:gd name="connsiteX12" fmla="*/ 1057262 w 2636751"/>
              <a:gd name="connsiteY12" fmla="*/ 897525 h 1033816"/>
              <a:gd name="connsiteX13" fmla="*/ 1116639 w 2636751"/>
              <a:gd name="connsiteY13" fmla="*/ 933151 h 1033816"/>
              <a:gd name="connsiteX14" fmla="*/ 1152265 w 2636751"/>
              <a:gd name="connsiteY14" fmla="*/ 956901 h 1033816"/>
              <a:gd name="connsiteX15" fmla="*/ 1271018 w 2636751"/>
              <a:gd name="connsiteY15" fmla="*/ 968777 h 1033816"/>
              <a:gd name="connsiteX16" fmla="*/ 1354145 w 2636751"/>
              <a:gd name="connsiteY16" fmla="*/ 980652 h 1033816"/>
              <a:gd name="connsiteX17" fmla="*/ 1472898 w 2636751"/>
              <a:gd name="connsiteY17" fmla="*/ 992527 h 1033816"/>
              <a:gd name="connsiteX18" fmla="*/ 2054789 w 2636751"/>
              <a:gd name="connsiteY18" fmla="*/ 1004403 h 1033816"/>
              <a:gd name="connsiteX19" fmla="*/ 2126041 w 2636751"/>
              <a:gd name="connsiteY19" fmla="*/ 980652 h 1033816"/>
              <a:gd name="connsiteX20" fmla="*/ 2173543 w 2636751"/>
              <a:gd name="connsiteY20" fmla="*/ 968777 h 1033816"/>
              <a:gd name="connsiteX21" fmla="*/ 2232919 w 2636751"/>
              <a:gd name="connsiteY21" fmla="*/ 933151 h 1033816"/>
              <a:gd name="connsiteX22" fmla="*/ 2280420 w 2636751"/>
              <a:gd name="connsiteY22" fmla="*/ 873774 h 1033816"/>
              <a:gd name="connsiteX23" fmla="*/ 2316046 w 2636751"/>
              <a:gd name="connsiteY23" fmla="*/ 850023 h 1033816"/>
              <a:gd name="connsiteX24" fmla="*/ 2411049 w 2636751"/>
              <a:gd name="connsiteY24" fmla="*/ 778771 h 1033816"/>
              <a:gd name="connsiteX25" fmla="*/ 2446675 w 2636751"/>
              <a:gd name="connsiteY25" fmla="*/ 755021 h 1033816"/>
              <a:gd name="connsiteX26" fmla="*/ 2529802 w 2636751"/>
              <a:gd name="connsiteY26" fmla="*/ 743146 h 1033816"/>
              <a:gd name="connsiteX27" fmla="*/ 2624805 w 2636751"/>
              <a:gd name="connsiteY27" fmla="*/ 683769 h 1033816"/>
              <a:gd name="connsiteX28" fmla="*/ 2636680 w 2636751"/>
              <a:gd name="connsiteY28" fmla="*/ 648143 h 1033816"/>
              <a:gd name="connsiteX29" fmla="*/ 2624805 w 2636751"/>
              <a:gd name="connsiteY29" fmla="*/ 339384 h 1033816"/>
              <a:gd name="connsiteX30" fmla="*/ 2541678 w 2636751"/>
              <a:gd name="connsiteY30" fmla="*/ 256257 h 1033816"/>
              <a:gd name="connsiteX31" fmla="*/ 2411049 w 2636751"/>
              <a:gd name="connsiteY31" fmla="*/ 196881 h 1033816"/>
              <a:gd name="connsiteX32" fmla="*/ 2304171 w 2636751"/>
              <a:gd name="connsiteY32" fmla="*/ 149379 h 1033816"/>
              <a:gd name="connsiteX33" fmla="*/ 2256670 w 2636751"/>
              <a:gd name="connsiteY33" fmla="*/ 113753 h 1033816"/>
              <a:gd name="connsiteX34" fmla="*/ 2197293 w 2636751"/>
              <a:gd name="connsiteY34" fmla="*/ 101878 h 1033816"/>
              <a:gd name="connsiteX35" fmla="*/ 2149792 w 2636751"/>
              <a:gd name="connsiteY35" fmla="*/ 90003 h 1033816"/>
              <a:gd name="connsiteX36" fmla="*/ 1983537 w 2636751"/>
              <a:gd name="connsiteY36" fmla="*/ 66252 h 1033816"/>
              <a:gd name="connsiteX37" fmla="*/ 1888535 w 2636751"/>
              <a:gd name="connsiteY37" fmla="*/ 42501 h 1033816"/>
              <a:gd name="connsiteX38" fmla="*/ 1841033 w 2636751"/>
              <a:gd name="connsiteY38" fmla="*/ 30626 h 1033816"/>
              <a:gd name="connsiteX39" fmla="*/ 1746031 w 2636751"/>
              <a:gd name="connsiteY39" fmla="*/ 6875 h 1033816"/>
              <a:gd name="connsiteX40" fmla="*/ 1330394 w 2636751"/>
              <a:gd name="connsiteY40" fmla="*/ 6875 h 1033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636751" h="1033816">
                <a:moveTo>
                  <a:pt x="1330394" y="6875"/>
                </a:moveTo>
                <a:cubicBezTo>
                  <a:pt x="1090908" y="8854"/>
                  <a:pt x="1009062" y="-16246"/>
                  <a:pt x="309117" y="18751"/>
                </a:cubicBezTo>
                <a:cubicBezTo>
                  <a:pt x="246581" y="21878"/>
                  <a:pt x="138199" y="42037"/>
                  <a:pt x="71610" y="66252"/>
                </a:cubicBezTo>
                <a:cubicBezTo>
                  <a:pt x="54973" y="72302"/>
                  <a:pt x="39943" y="82086"/>
                  <a:pt x="24109" y="90003"/>
                </a:cubicBezTo>
                <a:cubicBezTo>
                  <a:pt x="15683" y="148981"/>
                  <a:pt x="-2798" y="266717"/>
                  <a:pt x="358" y="315634"/>
                </a:cubicBezTo>
                <a:cubicBezTo>
                  <a:pt x="5260" y="391618"/>
                  <a:pt x="15066" y="468053"/>
                  <a:pt x="35984" y="541265"/>
                </a:cubicBezTo>
                <a:cubicBezTo>
                  <a:pt x="39905" y="554988"/>
                  <a:pt x="58197" y="560139"/>
                  <a:pt x="71610" y="565016"/>
                </a:cubicBezTo>
                <a:cubicBezTo>
                  <a:pt x="102287" y="576171"/>
                  <a:pt x="134838" y="581290"/>
                  <a:pt x="166613" y="588766"/>
                </a:cubicBezTo>
                <a:cubicBezTo>
                  <a:pt x="202138" y="597125"/>
                  <a:pt x="238400" y="602491"/>
                  <a:pt x="273491" y="612517"/>
                </a:cubicBezTo>
                <a:cubicBezTo>
                  <a:pt x="438774" y="659742"/>
                  <a:pt x="215562" y="612879"/>
                  <a:pt x="404119" y="660018"/>
                </a:cubicBezTo>
                <a:cubicBezTo>
                  <a:pt x="786608" y="755640"/>
                  <a:pt x="234378" y="597914"/>
                  <a:pt x="653501" y="731270"/>
                </a:cubicBezTo>
                <a:cubicBezTo>
                  <a:pt x="757910" y="764491"/>
                  <a:pt x="814518" y="766456"/>
                  <a:pt x="914758" y="814397"/>
                </a:cubicBezTo>
                <a:cubicBezTo>
                  <a:pt x="964369" y="838124"/>
                  <a:pt x="1009862" y="869643"/>
                  <a:pt x="1057262" y="897525"/>
                </a:cubicBezTo>
                <a:cubicBezTo>
                  <a:pt x="1077157" y="909228"/>
                  <a:pt x="1097434" y="920348"/>
                  <a:pt x="1116639" y="933151"/>
                </a:cubicBezTo>
                <a:cubicBezTo>
                  <a:pt x="1128514" y="941068"/>
                  <a:pt x="1138358" y="953692"/>
                  <a:pt x="1152265" y="956901"/>
                </a:cubicBezTo>
                <a:cubicBezTo>
                  <a:pt x="1191028" y="965846"/>
                  <a:pt x="1231509" y="964129"/>
                  <a:pt x="1271018" y="968777"/>
                </a:cubicBezTo>
                <a:cubicBezTo>
                  <a:pt x="1298817" y="972047"/>
                  <a:pt x="1326346" y="977382"/>
                  <a:pt x="1354145" y="980652"/>
                </a:cubicBezTo>
                <a:cubicBezTo>
                  <a:pt x="1393654" y="985300"/>
                  <a:pt x="1433314" y="988569"/>
                  <a:pt x="1472898" y="992527"/>
                </a:cubicBezTo>
                <a:cubicBezTo>
                  <a:pt x="1705672" y="1070119"/>
                  <a:pt x="1519121" y="1016860"/>
                  <a:pt x="2054789" y="1004403"/>
                </a:cubicBezTo>
                <a:cubicBezTo>
                  <a:pt x="2078540" y="996486"/>
                  <a:pt x="2102061" y="987846"/>
                  <a:pt x="2126041" y="980652"/>
                </a:cubicBezTo>
                <a:cubicBezTo>
                  <a:pt x="2141674" y="975962"/>
                  <a:pt x="2158628" y="975406"/>
                  <a:pt x="2173543" y="968777"/>
                </a:cubicBezTo>
                <a:cubicBezTo>
                  <a:pt x="2194635" y="959403"/>
                  <a:pt x="2213127" y="945026"/>
                  <a:pt x="2232919" y="933151"/>
                </a:cubicBezTo>
                <a:cubicBezTo>
                  <a:pt x="2248753" y="913359"/>
                  <a:pt x="2262497" y="891697"/>
                  <a:pt x="2280420" y="873774"/>
                </a:cubicBezTo>
                <a:cubicBezTo>
                  <a:pt x="2290512" y="863682"/>
                  <a:pt x="2305082" y="859160"/>
                  <a:pt x="2316046" y="850023"/>
                </a:cubicBezTo>
                <a:cubicBezTo>
                  <a:pt x="2415987" y="766739"/>
                  <a:pt x="2271310" y="866107"/>
                  <a:pt x="2411049" y="778771"/>
                </a:cubicBezTo>
                <a:cubicBezTo>
                  <a:pt x="2423152" y="771207"/>
                  <a:pt x="2433005" y="759122"/>
                  <a:pt x="2446675" y="755021"/>
                </a:cubicBezTo>
                <a:cubicBezTo>
                  <a:pt x="2473485" y="746978"/>
                  <a:pt x="2502093" y="747104"/>
                  <a:pt x="2529802" y="743146"/>
                </a:cubicBezTo>
                <a:cubicBezTo>
                  <a:pt x="2614594" y="714882"/>
                  <a:pt x="2587167" y="740226"/>
                  <a:pt x="2624805" y="683769"/>
                </a:cubicBezTo>
                <a:cubicBezTo>
                  <a:pt x="2628763" y="671894"/>
                  <a:pt x="2636680" y="660661"/>
                  <a:pt x="2636680" y="648143"/>
                </a:cubicBezTo>
                <a:cubicBezTo>
                  <a:pt x="2636680" y="545147"/>
                  <a:pt x="2638417" y="441476"/>
                  <a:pt x="2624805" y="339384"/>
                </a:cubicBezTo>
                <a:cubicBezTo>
                  <a:pt x="2620943" y="310421"/>
                  <a:pt x="2561373" y="269387"/>
                  <a:pt x="2541678" y="256257"/>
                </a:cubicBezTo>
                <a:cubicBezTo>
                  <a:pt x="2453765" y="197648"/>
                  <a:pt x="2511865" y="238887"/>
                  <a:pt x="2411049" y="196881"/>
                </a:cubicBezTo>
                <a:cubicBezTo>
                  <a:pt x="2246125" y="128163"/>
                  <a:pt x="2403868" y="182613"/>
                  <a:pt x="2304171" y="149379"/>
                </a:cubicBezTo>
                <a:cubicBezTo>
                  <a:pt x="2288337" y="137504"/>
                  <a:pt x="2274756" y="121791"/>
                  <a:pt x="2256670" y="113753"/>
                </a:cubicBezTo>
                <a:cubicBezTo>
                  <a:pt x="2238225" y="105555"/>
                  <a:pt x="2216997" y="106256"/>
                  <a:pt x="2197293" y="101878"/>
                </a:cubicBezTo>
                <a:cubicBezTo>
                  <a:pt x="2181361" y="98338"/>
                  <a:pt x="2165891" y="92686"/>
                  <a:pt x="2149792" y="90003"/>
                </a:cubicBezTo>
                <a:cubicBezTo>
                  <a:pt x="2094573" y="80800"/>
                  <a:pt x="2037846" y="79830"/>
                  <a:pt x="1983537" y="66252"/>
                </a:cubicBezTo>
                <a:lnTo>
                  <a:pt x="1888535" y="42501"/>
                </a:lnTo>
                <a:cubicBezTo>
                  <a:pt x="1872701" y="38543"/>
                  <a:pt x="1856517" y="35787"/>
                  <a:pt x="1841033" y="30626"/>
                </a:cubicBezTo>
                <a:cubicBezTo>
                  <a:pt x="1810117" y="20321"/>
                  <a:pt x="1779212" y="8383"/>
                  <a:pt x="1746031" y="6875"/>
                </a:cubicBezTo>
                <a:cubicBezTo>
                  <a:pt x="1591760" y="-137"/>
                  <a:pt x="1569880" y="4896"/>
                  <a:pt x="1330394" y="6875"/>
                </a:cubicBezTo>
                <a:close/>
              </a:path>
            </a:pathLst>
          </a:cu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 Verbindung mit Pfeil 9"/>
          <p:cNvCxnSpPr>
            <a:stCxn id="8" idx="30"/>
          </p:cNvCxnSpPr>
          <p:nvPr/>
        </p:nvCxnSpPr>
        <p:spPr>
          <a:xfrm>
            <a:off x="5142016" y="3372592"/>
            <a:ext cx="2166288" cy="260651"/>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7524328" y="3633243"/>
            <a:ext cx="1440160" cy="646331"/>
          </a:xfrm>
          <a:prstGeom prst="rect">
            <a:avLst/>
          </a:prstGeom>
          <a:noFill/>
          <a:ln w="28575">
            <a:solidFill>
              <a:srgbClr val="FF0000"/>
            </a:solidFill>
          </a:ln>
        </p:spPr>
        <p:txBody>
          <a:bodyPr wrap="square" rtlCol="0">
            <a:spAutoFit/>
          </a:bodyPr>
          <a:lstStyle/>
          <a:p>
            <a:r>
              <a:rPr lang="de-DE"/>
              <a:t>Mächtigstes Amt</a:t>
            </a:r>
          </a:p>
        </p:txBody>
      </p:sp>
    </p:spTree>
    <p:extLst>
      <p:ext uri="{BB962C8B-B14F-4D97-AF65-F5344CB8AC3E}">
        <p14:creationId xmlns:p14="http://schemas.microsoft.com/office/powerpoint/2010/main" val="207086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27584" y="1412776"/>
            <a:ext cx="7848872" cy="3693319"/>
          </a:xfrm>
          <a:prstGeom prst="rect">
            <a:avLst/>
          </a:prstGeom>
          <a:noFill/>
        </p:spPr>
        <p:txBody>
          <a:bodyPr wrap="square" rtlCol="0">
            <a:spAutoFit/>
          </a:bodyPr>
          <a:lstStyle/>
          <a:p>
            <a:r>
              <a:rPr lang="de-DE" b="1"/>
              <a:t>Deutschland</a:t>
            </a:r>
          </a:p>
          <a:p>
            <a:endParaRPr lang="de-DE"/>
          </a:p>
          <a:p>
            <a:r>
              <a:rPr lang="de-DE"/>
              <a:t>CDU / CSU = Christlich-demokratische Union / Christlich-soziale Union</a:t>
            </a:r>
          </a:p>
          <a:p>
            <a:endParaRPr lang="de-DE"/>
          </a:p>
          <a:p>
            <a:r>
              <a:rPr lang="de-DE"/>
              <a:t>SPD = Sozialdemokratische Partei Deutschlands</a:t>
            </a:r>
          </a:p>
          <a:p>
            <a:endParaRPr lang="de-DE"/>
          </a:p>
          <a:p>
            <a:r>
              <a:rPr lang="de-DE"/>
              <a:t>FDP = Freie Demokratische Partei</a:t>
            </a:r>
          </a:p>
          <a:p>
            <a:endParaRPr lang="de-DE"/>
          </a:p>
          <a:p>
            <a:r>
              <a:rPr lang="de-DE"/>
              <a:t>Die GRÜNEN = Bündnis 90 / Die Grünen</a:t>
            </a:r>
          </a:p>
          <a:p>
            <a:endParaRPr lang="de-DE"/>
          </a:p>
          <a:p>
            <a:r>
              <a:rPr lang="de-DE"/>
              <a:t>Die LINKE</a:t>
            </a:r>
          </a:p>
          <a:p>
            <a:endParaRPr lang="de-DE"/>
          </a:p>
          <a:p>
            <a:r>
              <a:rPr lang="de-DE"/>
              <a:t>AfD = Alternative für Deutschland</a:t>
            </a:r>
          </a:p>
        </p:txBody>
      </p:sp>
    </p:spTree>
    <p:extLst>
      <p:ext uri="{BB962C8B-B14F-4D97-AF65-F5344CB8AC3E}">
        <p14:creationId xmlns:p14="http://schemas.microsoft.com/office/powerpoint/2010/main" val="1022535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27584" y="1412776"/>
            <a:ext cx="2952328" cy="3693319"/>
          </a:xfrm>
          <a:prstGeom prst="rect">
            <a:avLst/>
          </a:prstGeom>
          <a:noFill/>
        </p:spPr>
        <p:txBody>
          <a:bodyPr wrap="square" rtlCol="0">
            <a:spAutoFit/>
          </a:bodyPr>
          <a:lstStyle/>
          <a:p>
            <a:r>
              <a:rPr lang="de-DE" b="1"/>
              <a:t>Deutschland</a:t>
            </a:r>
          </a:p>
          <a:p>
            <a:endParaRPr lang="de-DE"/>
          </a:p>
          <a:p>
            <a:r>
              <a:rPr lang="de-DE"/>
              <a:t>CDU / CSU</a:t>
            </a:r>
          </a:p>
          <a:p>
            <a:endParaRPr lang="de-DE"/>
          </a:p>
          <a:p>
            <a:r>
              <a:rPr lang="de-DE"/>
              <a:t>SPD</a:t>
            </a:r>
          </a:p>
          <a:p>
            <a:endParaRPr lang="de-DE"/>
          </a:p>
          <a:p>
            <a:r>
              <a:rPr lang="de-DE"/>
              <a:t>FDP</a:t>
            </a:r>
          </a:p>
          <a:p>
            <a:endParaRPr lang="de-DE"/>
          </a:p>
          <a:p>
            <a:r>
              <a:rPr lang="de-DE"/>
              <a:t>Die GRÜNEN</a:t>
            </a:r>
          </a:p>
          <a:p>
            <a:endParaRPr lang="de-DE"/>
          </a:p>
          <a:p>
            <a:r>
              <a:rPr lang="de-DE"/>
              <a:t>Die LINKE</a:t>
            </a:r>
          </a:p>
          <a:p>
            <a:endParaRPr lang="de-DE"/>
          </a:p>
          <a:p>
            <a:r>
              <a:rPr lang="de-DE"/>
              <a:t>AfD</a:t>
            </a:r>
          </a:p>
        </p:txBody>
      </p:sp>
    </p:spTree>
    <p:extLst>
      <p:ext uri="{BB962C8B-B14F-4D97-AF65-F5344CB8AC3E}">
        <p14:creationId xmlns:p14="http://schemas.microsoft.com/office/powerpoint/2010/main" val="4249550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rot="1218206">
            <a:off x="1907704" y="1166943"/>
            <a:ext cx="3672408" cy="369332"/>
          </a:xfrm>
          <a:prstGeom prst="rect">
            <a:avLst/>
          </a:prstGeom>
          <a:noFill/>
          <a:ln>
            <a:solidFill>
              <a:schemeClr val="tx1"/>
            </a:solidFill>
          </a:ln>
        </p:spPr>
        <p:txBody>
          <a:bodyPr wrap="square" rtlCol="0">
            <a:spAutoFit/>
          </a:bodyPr>
          <a:lstStyle/>
          <a:p>
            <a:r>
              <a:rPr lang="de-DE"/>
              <a:t>Österreichische Volkspartei (ÖVP)</a:t>
            </a:r>
          </a:p>
        </p:txBody>
      </p:sp>
      <p:sp>
        <p:nvSpPr>
          <p:cNvPr id="3" name="Textfeld 2"/>
          <p:cNvSpPr txBox="1"/>
          <p:nvPr/>
        </p:nvSpPr>
        <p:spPr>
          <a:xfrm rot="587962">
            <a:off x="463771" y="2219263"/>
            <a:ext cx="5112568" cy="369332"/>
          </a:xfrm>
          <a:prstGeom prst="rect">
            <a:avLst/>
          </a:prstGeom>
          <a:noFill/>
          <a:ln>
            <a:solidFill>
              <a:schemeClr val="tx1"/>
            </a:solidFill>
          </a:ln>
        </p:spPr>
        <p:txBody>
          <a:bodyPr wrap="square" rtlCol="0">
            <a:spAutoFit/>
          </a:bodyPr>
          <a:lstStyle/>
          <a:p>
            <a:r>
              <a:rPr lang="de-DE"/>
              <a:t>Sozialdemokratische Partei Österreichs (SPÖ)</a:t>
            </a:r>
          </a:p>
        </p:txBody>
      </p:sp>
      <p:sp>
        <p:nvSpPr>
          <p:cNvPr id="4" name="Textfeld 3"/>
          <p:cNvSpPr txBox="1"/>
          <p:nvPr/>
        </p:nvSpPr>
        <p:spPr>
          <a:xfrm rot="20524858">
            <a:off x="3635896" y="3212976"/>
            <a:ext cx="3744416" cy="369332"/>
          </a:xfrm>
          <a:prstGeom prst="rect">
            <a:avLst/>
          </a:prstGeom>
          <a:noFill/>
          <a:ln>
            <a:solidFill>
              <a:schemeClr val="tx1"/>
            </a:solidFill>
          </a:ln>
        </p:spPr>
        <p:txBody>
          <a:bodyPr wrap="square" rtlCol="0">
            <a:spAutoFit/>
          </a:bodyPr>
          <a:lstStyle/>
          <a:p>
            <a:r>
              <a:rPr lang="de-DE"/>
              <a:t>Freiheitliche Partei Österreichs (FPÖ)</a:t>
            </a:r>
          </a:p>
        </p:txBody>
      </p:sp>
      <p:sp>
        <p:nvSpPr>
          <p:cNvPr id="5" name="Textfeld 4"/>
          <p:cNvSpPr txBox="1"/>
          <p:nvPr/>
        </p:nvSpPr>
        <p:spPr>
          <a:xfrm rot="2486988">
            <a:off x="1183201" y="5439406"/>
            <a:ext cx="2448272" cy="369332"/>
          </a:xfrm>
          <a:prstGeom prst="rect">
            <a:avLst/>
          </a:prstGeom>
          <a:noFill/>
          <a:ln>
            <a:solidFill>
              <a:schemeClr val="tx1"/>
            </a:solidFill>
          </a:ln>
        </p:spPr>
        <p:txBody>
          <a:bodyPr wrap="square" rtlCol="0">
            <a:spAutoFit/>
          </a:bodyPr>
          <a:lstStyle/>
          <a:p>
            <a:r>
              <a:rPr lang="de-DE"/>
              <a:t>Die Grünen</a:t>
            </a:r>
          </a:p>
        </p:txBody>
      </p:sp>
      <p:sp>
        <p:nvSpPr>
          <p:cNvPr id="6" name="Textfeld 5"/>
          <p:cNvSpPr txBox="1"/>
          <p:nvPr/>
        </p:nvSpPr>
        <p:spPr>
          <a:xfrm rot="1895934">
            <a:off x="4417870" y="5017076"/>
            <a:ext cx="3384376" cy="369332"/>
          </a:xfrm>
          <a:prstGeom prst="rect">
            <a:avLst/>
          </a:prstGeom>
          <a:noFill/>
          <a:ln>
            <a:solidFill>
              <a:schemeClr val="tx1"/>
            </a:solidFill>
          </a:ln>
        </p:spPr>
        <p:txBody>
          <a:bodyPr wrap="square" rtlCol="0">
            <a:spAutoFit/>
          </a:bodyPr>
          <a:lstStyle/>
          <a:p>
            <a:r>
              <a:rPr lang="de-DE"/>
              <a:t>Bündnis Zukunft Österreich (BZÖ)</a:t>
            </a:r>
          </a:p>
        </p:txBody>
      </p:sp>
      <p:sp>
        <p:nvSpPr>
          <p:cNvPr id="7" name="Textfeld 6"/>
          <p:cNvSpPr txBox="1"/>
          <p:nvPr/>
        </p:nvSpPr>
        <p:spPr>
          <a:xfrm rot="1351163">
            <a:off x="7020272" y="1484784"/>
            <a:ext cx="1800200" cy="369332"/>
          </a:xfrm>
          <a:prstGeom prst="rect">
            <a:avLst/>
          </a:prstGeom>
          <a:noFill/>
          <a:ln>
            <a:solidFill>
              <a:schemeClr val="tx1"/>
            </a:solidFill>
          </a:ln>
        </p:spPr>
        <p:txBody>
          <a:bodyPr wrap="square" rtlCol="0">
            <a:spAutoFit/>
          </a:bodyPr>
          <a:lstStyle/>
          <a:p>
            <a:r>
              <a:rPr lang="de-DE"/>
              <a:t>Team Stronach</a:t>
            </a:r>
          </a:p>
        </p:txBody>
      </p:sp>
      <p:sp>
        <p:nvSpPr>
          <p:cNvPr id="8" name="Textfeld 7"/>
          <p:cNvSpPr txBox="1"/>
          <p:nvPr/>
        </p:nvSpPr>
        <p:spPr>
          <a:xfrm>
            <a:off x="3131840" y="188640"/>
            <a:ext cx="4320480" cy="369332"/>
          </a:xfrm>
          <a:prstGeom prst="rect">
            <a:avLst/>
          </a:prstGeom>
          <a:noFill/>
        </p:spPr>
        <p:txBody>
          <a:bodyPr wrap="square" rtlCol="0">
            <a:spAutoFit/>
          </a:bodyPr>
          <a:lstStyle/>
          <a:p>
            <a:r>
              <a:rPr lang="de-DE" b="1"/>
              <a:t>Die wichtigsten Parteien in Österreich</a:t>
            </a:r>
          </a:p>
        </p:txBody>
      </p:sp>
      <p:sp>
        <p:nvSpPr>
          <p:cNvPr id="9" name="Textfeld 8"/>
          <p:cNvSpPr txBox="1"/>
          <p:nvPr/>
        </p:nvSpPr>
        <p:spPr>
          <a:xfrm rot="1545719">
            <a:off x="287524" y="3873284"/>
            <a:ext cx="3240360" cy="369332"/>
          </a:xfrm>
          <a:prstGeom prst="rect">
            <a:avLst/>
          </a:prstGeom>
          <a:noFill/>
          <a:ln>
            <a:solidFill>
              <a:schemeClr val="tx1"/>
            </a:solidFill>
          </a:ln>
        </p:spPr>
        <p:txBody>
          <a:bodyPr wrap="square" rtlCol="0">
            <a:spAutoFit/>
          </a:bodyPr>
          <a:lstStyle/>
          <a:p>
            <a:r>
              <a:rPr lang="de-DE"/>
              <a:t>Das Neue Österreich (Neos)</a:t>
            </a:r>
          </a:p>
        </p:txBody>
      </p:sp>
    </p:spTree>
    <p:extLst>
      <p:ext uri="{BB962C8B-B14F-4D97-AF65-F5344CB8AC3E}">
        <p14:creationId xmlns:p14="http://schemas.microsoft.com/office/powerpoint/2010/main" val="249643143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644</Words>
  <Application>Microsoft Office PowerPoint</Application>
  <PresentationFormat>Předvádění na obrazovce (4:3)</PresentationFormat>
  <Paragraphs>115</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Wingdings 2</vt:lpstr>
      <vt:lpstr>Larissa</vt:lpstr>
      <vt:lpstr>Österreichische Landeskunde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Österreichische Landeskunde</dc:title>
  <dc:creator>Maurach</dc:creator>
  <cp:lastModifiedBy>M7</cp:lastModifiedBy>
  <cp:revision>49</cp:revision>
  <cp:lastPrinted>2018-10-23T10:06:07Z</cp:lastPrinted>
  <dcterms:created xsi:type="dcterms:W3CDTF">2017-11-21T20:33:52Z</dcterms:created>
  <dcterms:modified xsi:type="dcterms:W3CDTF">2021-10-12T10:12:17Z</dcterms:modified>
</cp:coreProperties>
</file>