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9" r:id="rId4"/>
    <p:sldId id="257" r:id="rId5"/>
    <p:sldId id="258" r:id="rId6"/>
    <p:sldId id="271" r:id="rId7"/>
    <p:sldId id="260" r:id="rId8"/>
    <p:sldId id="261" r:id="rId9"/>
    <p:sldId id="262" r:id="rId10"/>
    <p:sldId id="263" r:id="rId11"/>
    <p:sldId id="264" r:id="rId12"/>
    <p:sldId id="272" r:id="rId13"/>
    <p:sldId id="273" r:id="rId14"/>
    <p:sldId id="265" r:id="rId15"/>
    <p:sldId id="266" r:id="rId16"/>
    <p:sldId id="267" r:id="rId17"/>
    <p:sldId id="268" r:id="rId18"/>
  </p:sldIdLst>
  <p:sldSz cx="6858000" cy="9906000" type="A4"/>
  <p:notesSz cx="6669088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14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75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92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940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70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03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31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17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63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26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04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81DB8-24B1-4E6E-B3D9-E3C518954AE3}" type="datetimeFigureOut">
              <a:rPr lang="de-DE" smtClean="0"/>
              <a:t>18.10.2016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F2D1-1EBE-494F-95A0-92E71EBD1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58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lt.de/themen/vw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Thema Volkswagen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Landeskunde vertieft</a:t>
            </a:r>
          </a:p>
          <a:p>
            <a:r>
              <a:rPr lang="de-DE" smtClean="0"/>
              <a:t>18.10. 2016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9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40" y="2164702"/>
            <a:ext cx="6326155" cy="5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8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0629" y="783771"/>
            <a:ext cx="6494106" cy="795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In der Bundesrepublik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wurde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der Volkswagen zu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einem Symbol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des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Wirtschaftswunders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, weil sich nun auch Leute mit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weniger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Einkom-men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diese Automarke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leisten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konnten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Ursprünglich war „Volkswagen“ – kurz „VW“ – nur die Bezeichnung für einen Autotyp. Heute ist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die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Herstellerfirma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– allen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negativen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Nachrichten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zum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Trotz -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ein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„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Glo-bal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Player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“. </a:t>
            </a:r>
            <a:endParaRPr lang="de-DE" sz="2800">
              <a:effectLst/>
              <a:latin typeface="Verdana" panose="020B0604030504040204" pitchFamily="34" charset="0"/>
              <a:ea typeface="Calibri" panose="020F050202020403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354563" y="157145"/>
            <a:ext cx="6344817" cy="9243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Der „Volkswagen“ wird auch als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‚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deutscher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Mythos des 20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.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Jahr-hunderts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‘ bezeichnet, weil er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vor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allem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mit angeblich typisch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‚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deut-schen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‘ Eigenschaften assoziiert wird wie: Ausdauer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,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Bescheiden-heit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, Einfallsreichtum, Ehrlichkeit, Leistungsfähigkeit, Sparsamkeit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,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Zuverlässigkeit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Ehrlichkeit und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Zuverlässigkeit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werden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seit dem Bekanntwerden der Manipulationen bei Abgastests im Hause VW allerdings wohl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mit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einem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Fragezeichen versehen.</a:t>
            </a:r>
            <a:endParaRPr lang="de-DE" sz="2800">
              <a:latin typeface="Verdana" panose="020B0604030504040204" pitchFamily="34" charset="0"/>
              <a:ea typeface="Calibri" panose="020F050202020403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7" y="2723499"/>
            <a:ext cx="6288832" cy="447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56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1927" y="266658"/>
            <a:ext cx="6606073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Eine massenhafte Motorisierung der deutschen Bevölkerung wollten zuerst die Nationalsozialisten mit dem sogenannten „KDF-Wagen“ (= „Kraft-durch-Freude-Wagen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“)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errei-chen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. „Kraft durch Freude“ war der Name der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nationalsozialistischen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Freizeitorganisation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, die für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eine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durchorganisierte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und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ideologisch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linientreue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Organisation der Freizeit deutscher Arbeitnehmer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sorgen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sollte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, u.a.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durch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Massenveranstal-tungen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wie Gruppenreisen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,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Sport-feste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usw.</a:t>
            </a:r>
            <a:endParaRPr lang="de-DE" sz="2800">
              <a:effectLst/>
              <a:latin typeface="Verdana" panose="020B0604030504040204" pitchFamily="34" charset="0"/>
              <a:ea typeface="Calibri" panose="020F050202020403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29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78498" y="522514"/>
            <a:ext cx="57849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Die Stadt Wolfsburg wurde 1938 künstlich als „Stadt des KdF-Wagens“ neugegründet. Bis heute wird sie vom VW-Werk als weitaus größtem Arbeitgeber der Region geprägt. Während des Krieges mußten im VW-Werk auch Häftlinge und Zwangsarbeiter arbeiten.</a:t>
            </a:r>
            <a:endParaRPr lang="de-DE" sz="2400"/>
          </a:p>
        </p:txBody>
      </p:sp>
      <p:pic>
        <p:nvPicPr>
          <p:cNvPr id="3" name="Grafik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3" y="3416934"/>
            <a:ext cx="6531428" cy="369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3" y="2612571"/>
            <a:ext cx="6419462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37" y="578498"/>
            <a:ext cx="6046236" cy="3900196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559837" y="5355771"/>
            <a:ext cx="5710334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50"/>
              <a:t>Heute sind die </a:t>
            </a:r>
            <a:r>
              <a:rPr lang="de-DE" sz="2550"/>
              <a:t>gläsernen </a:t>
            </a:r>
            <a:r>
              <a:rPr lang="de-DE" sz="2550" smtClean="0"/>
              <a:t>Auto-Produk-tionstürme </a:t>
            </a:r>
            <a:r>
              <a:rPr lang="de-DE" sz="2550"/>
              <a:t>so etwas wie ein </a:t>
            </a:r>
            <a:r>
              <a:rPr lang="de-DE" sz="2550"/>
              <a:t>neues </a:t>
            </a:r>
            <a:r>
              <a:rPr lang="de-DE" sz="2550" smtClean="0"/>
              <a:t>Wahr-zeichen </a:t>
            </a:r>
            <a:r>
              <a:rPr lang="de-DE" sz="2550"/>
              <a:t>der Stadt Wolfsburg.</a:t>
            </a:r>
            <a:endParaRPr lang="de-DE" sz="2550"/>
          </a:p>
        </p:txBody>
      </p:sp>
    </p:spTree>
    <p:extLst>
      <p:ext uri="{BB962C8B-B14F-4D97-AF65-F5344CB8AC3E}">
        <p14:creationId xmlns:p14="http://schemas.microsoft.com/office/powerpoint/2010/main" val="343822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 rotWithShape="1">
          <a:blip r:embed="rId2"/>
          <a:srcRect l="6421" t="35294" r="5662"/>
          <a:stretch/>
        </p:blipFill>
        <p:spPr bwMode="auto">
          <a:xfrm>
            <a:off x="989044" y="447870"/>
            <a:ext cx="5505061" cy="64691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858416" y="7707086"/>
            <a:ext cx="5635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Die VW-Werbung soll suggerieren, </a:t>
            </a:r>
            <a:r>
              <a:rPr lang="de-DE" sz="2400"/>
              <a:t>die </a:t>
            </a:r>
            <a:r>
              <a:rPr lang="de-DE" sz="2400" smtClean="0"/>
              <a:t>Ge-stalt </a:t>
            </a:r>
            <a:r>
              <a:rPr lang="de-DE" sz="2400"/>
              <a:t>des VW-Käfers sei so elementar wie die des Hühnereis.</a:t>
            </a: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72807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91887" y="1111509"/>
            <a:ext cx="62328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Der Volkswagen heute</a:t>
            </a:r>
            <a:endParaRPr lang="de-DE" sz="2400"/>
          </a:p>
          <a:p>
            <a:r>
              <a:rPr lang="de-DE" sz="2400"/>
              <a:t>1999 wurde das hundertmillionste Fahrzeug des Volkswagen-Konzerns ausgeliefert.</a:t>
            </a:r>
          </a:p>
          <a:p>
            <a:r>
              <a:rPr lang="de-DE" sz="2400"/>
              <a:t>Inzwischen wird die Marke VW (‚Käfer‘) nur noch in Brasilien produziert.</a:t>
            </a:r>
          </a:p>
          <a:p>
            <a:r>
              <a:rPr lang="de-DE" sz="2400"/>
              <a:t>Das Unternehmen macht wegen </a:t>
            </a:r>
            <a:r>
              <a:rPr lang="de-DE" sz="2400"/>
              <a:t>seiner </a:t>
            </a:r>
            <a:r>
              <a:rPr lang="de-DE" sz="2400" smtClean="0"/>
              <a:t>Manipu-lationen </a:t>
            </a:r>
            <a:r>
              <a:rPr lang="de-DE" sz="2400"/>
              <a:t>beim Abgas-Test, </a:t>
            </a:r>
            <a:r>
              <a:rPr lang="de-DE" sz="2400"/>
              <a:t>wegen </a:t>
            </a:r>
            <a:r>
              <a:rPr lang="de-DE" sz="2400" smtClean="0"/>
              <a:t>undurchschau-barer </a:t>
            </a:r>
            <a:r>
              <a:rPr lang="de-DE" sz="2400"/>
              <a:t>Zahlungen an seine Manager und anderem seit Jahren negative Schlagzeilen. Es hat viel von seinem Vertrauen verspielt. Dagegen galt </a:t>
            </a:r>
            <a:r>
              <a:rPr lang="de-DE" sz="2400"/>
              <a:t>es </a:t>
            </a:r>
            <a:r>
              <a:rPr lang="de-DE" sz="2400" smtClean="0"/>
              <a:t>Jahrzehnte </a:t>
            </a:r>
            <a:r>
              <a:rPr lang="de-DE" sz="2400"/>
              <a:t>lang als eine </a:t>
            </a:r>
            <a:r>
              <a:rPr lang="de-DE" sz="2400"/>
              <a:t>Art </a:t>
            </a:r>
            <a:r>
              <a:rPr lang="de-DE" sz="2400" smtClean="0"/>
              <a:t>Musterunterneh-men </a:t>
            </a:r>
            <a:r>
              <a:rPr lang="de-DE" sz="2400"/>
              <a:t>der Bundesrepublik Deutschland. </a:t>
            </a:r>
            <a:r>
              <a:rPr lang="de-DE" sz="2400"/>
              <a:t>Unter </a:t>
            </a:r>
            <a:r>
              <a:rPr lang="de-DE" sz="2400" smtClean="0"/>
              <a:t>an-derem </a:t>
            </a:r>
            <a:r>
              <a:rPr lang="de-DE" sz="2400"/>
              <a:t>förderte die „Volkswagen Stiftung“ </a:t>
            </a:r>
            <a:r>
              <a:rPr lang="de-DE" sz="2400"/>
              <a:t>in </a:t>
            </a:r>
            <a:r>
              <a:rPr lang="de-DE" sz="2400" smtClean="0"/>
              <a:t>gro-ßem </a:t>
            </a:r>
            <a:r>
              <a:rPr lang="de-DE" sz="2400"/>
              <a:t>Maßstab wissenschaftliche Projekte </a:t>
            </a:r>
            <a:r>
              <a:rPr lang="de-DE" sz="2400"/>
              <a:t>von </a:t>
            </a:r>
            <a:r>
              <a:rPr lang="de-DE" sz="2400" smtClean="0"/>
              <a:t>ge-samtgesellschaftlicher </a:t>
            </a:r>
            <a:r>
              <a:rPr lang="de-DE" sz="2400"/>
              <a:t>Bedeutung.</a:t>
            </a:r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7674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10547" y="653143"/>
            <a:ext cx="6102220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Süddeutsche Zeitung, 17.10</a:t>
            </a:r>
            <a:r>
              <a:rPr lang="de-DE" sz="2400"/>
              <a:t>. </a:t>
            </a:r>
            <a:r>
              <a:rPr lang="de-DE" sz="2400" smtClean="0"/>
              <a:t>2016</a:t>
            </a:r>
          </a:p>
          <a:p>
            <a:endParaRPr lang="de-DE" sz="2400"/>
          </a:p>
          <a:p>
            <a:r>
              <a:rPr lang="de-DE" sz="2400" b="1"/>
              <a:t>Das Justizministerium enttäuscht die deutschen </a:t>
            </a:r>
            <a:r>
              <a:rPr lang="de-DE" sz="2400" b="1"/>
              <a:t>VW-Kunden </a:t>
            </a:r>
            <a:endParaRPr lang="de-DE" sz="2400" b="1" smtClean="0"/>
          </a:p>
          <a:p>
            <a:endParaRPr lang="de-DE" sz="2400" b="1"/>
          </a:p>
          <a:p>
            <a:r>
              <a:rPr lang="de-DE" sz="2400" b="1"/>
              <a:t>Kommentar von Klaus Ott</a:t>
            </a:r>
            <a:r>
              <a:rPr lang="de-DE" sz="2400"/>
              <a:t> </a:t>
            </a:r>
          </a:p>
          <a:p>
            <a:r>
              <a:rPr lang="de-DE" sz="2400"/>
              <a:t>Vor einem Jahr, als die Abgas-Manipulationen von Volkswagen gerade bekannt </a:t>
            </a:r>
            <a:r>
              <a:rPr lang="de-DE" sz="2400"/>
              <a:t>geworden </a:t>
            </a:r>
            <a:r>
              <a:rPr lang="de-DE" sz="2400" smtClean="0"/>
              <a:t>wa-ren</a:t>
            </a:r>
            <a:r>
              <a:rPr lang="de-DE" sz="2400"/>
              <a:t>, äußerten sich Verbraucherminister Heiko Maas und sein Staatssekretär Gerd Billen </a:t>
            </a:r>
            <a:r>
              <a:rPr lang="de-DE" sz="2400"/>
              <a:t>sehr </a:t>
            </a:r>
            <a:r>
              <a:rPr lang="de-DE" sz="2400" smtClean="0"/>
              <a:t>beherzt</a:t>
            </a:r>
            <a:r>
              <a:rPr lang="de-DE" sz="2400"/>
              <a:t>. VW-Kunden in Deutschland dürften nicht anders behandelt werden als in den USA, wo hohe Schadenersatzzahlungen </a:t>
            </a:r>
            <a:r>
              <a:rPr lang="de-DE" sz="2400"/>
              <a:t>fällig </a:t>
            </a:r>
            <a:r>
              <a:rPr lang="de-DE" sz="2400" smtClean="0"/>
              <a:t>wer-den</a:t>
            </a:r>
            <a:r>
              <a:rPr lang="de-DE" sz="2400"/>
              <a:t>. Man wolle den Verbrauchern mit einer </a:t>
            </a:r>
            <a:r>
              <a:rPr lang="de-DE" sz="2400"/>
              <a:t>Art </a:t>
            </a:r>
            <a:r>
              <a:rPr lang="de-DE" sz="2400" smtClean="0"/>
              <a:t>Sammelklage </a:t>
            </a:r>
            <a:r>
              <a:rPr lang="de-DE" sz="2400"/>
              <a:t>helfen, gemeinsam </a:t>
            </a:r>
            <a:r>
              <a:rPr lang="de-DE" sz="2400"/>
              <a:t>und </a:t>
            </a:r>
            <a:r>
              <a:rPr lang="de-DE" sz="2400" smtClean="0"/>
              <a:t>massen-haft </a:t>
            </a:r>
            <a:r>
              <a:rPr lang="de-DE" sz="2400"/>
              <a:t>gegen Unternehmen vorzugehen.</a:t>
            </a:r>
          </a:p>
          <a:p>
            <a:r>
              <a:rPr lang="de-DE" sz="2400"/>
              <a:t>Doch erst jetzt, mit großer Verspätung, wird das Verbraucherministerium tatsächlich aktiv - und will vor Ende des Jahres einen Gesetzentwurf für eine Musterklage auf den Weg bringen. Das kündigte das Ministerium am Montag an</a:t>
            </a:r>
            <a:r>
              <a:rPr lang="de-DE" sz="2400"/>
              <a:t>. </a:t>
            </a:r>
            <a:r>
              <a:rPr lang="de-DE" sz="2400" smtClean="0"/>
              <a:t>Ge-schehen </a:t>
            </a:r>
            <a:r>
              <a:rPr lang="de-DE" sz="2400"/>
              <a:t>können hätte dieser Schritt aber schon längst.</a:t>
            </a: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222613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5273" y="31502"/>
            <a:ext cx="6503437" cy="9874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de-DE" sz="2400" b="1">
                <a:latin typeface="Times New Roman" panose="02020603050405020304" pitchFamily="18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VW hat das Schlimmste längst noch nicht hinter sich </a:t>
            </a:r>
            <a:endParaRPr lang="de-DE" sz="2400">
              <a:latin typeface="Verdana" panose="020B0604030504040204" pitchFamily="34" charset="0"/>
              <a:ea typeface="Calibri" panose="020F0502020204030204" pitchFamily="34" charset="0"/>
              <a:cs typeface="Lucida Sans Unicode" panose="020B0602030504020204" pitchFamily="34" charset="0"/>
            </a:endParaRPr>
          </a:p>
          <a:p>
            <a:r>
              <a:rPr lang="de-DE">
                <a:latin typeface="Times New Roman" panose="02020603050405020304" pitchFamily="18" charset="0"/>
                <a:ea typeface="Times New Roman" panose="02020603050405020304" pitchFamily="18" charset="0"/>
              </a:rPr>
              <a:t>Von </a:t>
            </a:r>
            <a:r>
              <a:rPr lang="de-DE">
                <a:latin typeface="Times New Roman" panose="02020603050405020304" pitchFamily="18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Philipp Vetter</a:t>
            </a:r>
            <a:r>
              <a:rPr lang="de-DE">
                <a:latin typeface="Times New Roman" panose="02020603050405020304" pitchFamily="18" charset="0"/>
                <a:ea typeface="Times New Roman" panose="02020603050405020304" pitchFamily="18" charset="0"/>
              </a:rPr>
              <a:t> | Veröffentlicht </a:t>
            </a:r>
            <a:r>
              <a:rPr lang="de-DE">
                <a:latin typeface="Times New Roman" panose="02020603050405020304" pitchFamily="18" charset="0"/>
                <a:ea typeface="Times New Roman" panose="02020603050405020304" pitchFamily="18" charset="0"/>
              </a:rPr>
              <a:t>am </a:t>
            </a:r>
            <a:r>
              <a:rPr lang="de-DE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16.09.2016 in der Zeitung „Die Welt“; </a:t>
            </a:r>
            <a:r>
              <a:rPr lang="de-DE" smtClean="0"/>
              <a:t>(Auszüge, stark gekürzt)</a:t>
            </a:r>
          </a:p>
          <a:p>
            <a:endParaRPr lang="de-DE" sz="2100" smtClean="0"/>
          </a:p>
          <a:p>
            <a:r>
              <a:rPr lang="de-DE" sz="2400" smtClean="0"/>
              <a:t>Am </a:t>
            </a:r>
            <a:r>
              <a:rPr lang="de-DE" sz="2400"/>
              <a:t>Sonntag ist es ein Jahr her, dass </a:t>
            </a:r>
            <a:r>
              <a:rPr lang="de-DE" sz="2400"/>
              <a:t>der </a:t>
            </a:r>
            <a:r>
              <a:rPr lang="de-DE" sz="2400" smtClean="0"/>
              <a:t>Abgasbe-trug </a:t>
            </a:r>
            <a:r>
              <a:rPr lang="de-DE" sz="2400"/>
              <a:t>bei VW aufflog. Der Gesamtschaden für </a:t>
            </a:r>
            <a:r>
              <a:rPr lang="de-DE" sz="2400"/>
              <a:t>den </a:t>
            </a:r>
            <a:r>
              <a:rPr lang="de-DE" sz="2400" smtClean="0"/>
              <a:t>Konzern </a:t>
            </a:r>
            <a:r>
              <a:rPr lang="de-DE" sz="2400"/>
              <a:t>lässt sich noch immer nicht absehen</a:t>
            </a:r>
            <a:r>
              <a:rPr lang="de-DE" sz="2400"/>
              <a:t>. </a:t>
            </a:r>
            <a:r>
              <a:rPr lang="de-DE" sz="2400" smtClean="0"/>
              <a:t>Stän-dig </a:t>
            </a:r>
            <a:r>
              <a:rPr lang="de-DE" sz="2400"/>
              <a:t>kommen weitere Milliardenforderungen hinzu. </a:t>
            </a:r>
          </a:p>
          <a:p>
            <a:endParaRPr lang="de-DE" sz="2400" smtClean="0"/>
          </a:p>
          <a:p>
            <a:r>
              <a:rPr lang="de-DE" sz="2400" smtClean="0"/>
              <a:t>„</a:t>
            </a:r>
            <a:r>
              <a:rPr lang="de-DE" sz="2400"/>
              <a:t>Dieselthematik“ nennen sie in Wolfsburg </a:t>
            </a:r>
            <a:r>
              <a:rPr lang="de-DE" sz="2400"/>
              <a:t>die </a:t>
            </a:r>
            <a:r>
              <a:rPr lang="de-DE" sz="2400" smtClean="0"/>
              <a:t>Ma-nipulation </a:t>
            </a:r>
            <a:r>
              <a:rPr lang="de-DE" sz="2400"/>
              <a:t>von elf Millionen Autos, die dadurch auf dem Prüfstand die Grenzwerte für </a:t>
            </a:r>
            <a:r>
              <a:rPr lang="de-DE" sz="2400"/>
              <a:t>die </a:t>
            </a:r>
            <a:r>
              <a:rPr lang="de-DE" sz="2400" smtClean="0"/>
              <a:t>Stickoxid-Emissionen </a:t>
            </a:r>
            <a:r>
              <a:rPr lang="de-DE" sz="2400"/>
              <a:t>einhielten, auf der Straße </a:t>
            </a:r>
            <a:r>
              <a:rPr lang="de-DE" sz="2400"/>
              <a:t>aber </a:t>
            </a:r>
            <a:r>
              <a:rPr lang="de-DE" sz="2400" smtClean="0"/>
              <a:t>giftige-re </a:t>
            </a:r>
            <a:r>
              <a:rPr lang="de-DE" sz="2400"/>
              <a:t>Abgase </a:t>
            </a:r>
            <a:r>
              <a:rPr lang="de-DE" sz="2400" smtClean="0"/>
              <a:t>ausstießen</a:t>
            </a:r>
            <a:r>
              <a:rPr lang="de-DE" sz="2400" smtClean="0">
                <a:latin typeface="Times New Roman" panose="02020603050405020304" pitchFamily="18" charset="0"/>
              </a:rPr>
              <a:t>.</a:t>
            </a:r>
          </a:p>
          <a:p>
            <a:endParaRPr lang="de-DE" sz="2400" smtClean="0"/>
          </a:p>
          <a:p>
            <a:r>
              <a:rPr lang="de-DE" sz="2400" smtClean="0"/>
              <a:t>Genau </a:t>
            </a:r>
            <a:r>
              <a:rPr lang="de-DE" sz="2400"/>
              <a:t>ein Jahr ist es am Sonntag her, dass die </a:t>
            </a:r>
            <a:r>
              <a:rPr lang="de-DE" sz="2400"/>
              <a:t>US-Umweltbehörde </a:t>
            </a:r>
            <a:r>
              <a:rPr lang="de-DE" sz="2400" smtClean="0"/>
              <a:t>EPA* den </a:t>
            </a:r>
            <a:r>
              <a:rPr lang="de-DE" sz="2400"/>
              <a:t>Skandal </a:t>
            </a:r>
            <a:r>
              <a:rPr lang="de-DE" sz="2400"/>
              <a:t>öffentlich </a:t>
            </a:r>
            <a:r>
              <a:rPr lang="de-DE" sz="2400" smtClean="0"/>
              <a:t>machte</a:t>
            </a:r>
            <a:r>
              <a:rPr lang="de-DE" sz="2400"/>
              <a:t>. Seitdem ist viel passiert. </a:t>
            </a:r>
            <a:r>
              <a:rPr lang="de-DE" sz="2400"/>
              <a:t>Martin </a:t>
            </a:r>
            <a:r>
              <a:rPr lang="de-DE" sz="2400" smtClean="0"/>
              <a:t>Winter-korn </a:t>
            </a:r>
            <a:r>
              <a:rPr lang="de-DE" sz="2400"/>
              <a:t>musste seinen Posten als </a:t>
            </a:r>
            <a:r>
              <a:rPr lang="de-DE" sz="2400"/>
              <a:t>Vorstandschef </a:t>
            </a:r>
            <a:r>
              <a:rPr lang="de-DE" sz="2400" smtClean="0"/>
              <a:t>räu-men </a:t>
            </a:r>
            <a:r>
              <a:rPr lang="de-DE" sz="2400"/>
              <a:t>und Platz für Müller machen, in den USA schloss </a:t>
            </a:r>
            <a:r>
              <a:rPr lang="de-DE" sz="2400" u="sng">
                <a:hlinkClick r:id="rId2" tooltip="Aktuelle News, Hintergründe &amp; Börsencharts zum Unternehmen Volkswagen AG | DE0007664005 finden Sie auf unserer Themenseite."/>
              </a:rPr>
              <a:t>VW</a:t>
            </a:r>
            <a:r>
              <a:rPr lang="de-DE" sz="2400"/>
              <a:t> einen Vergleich mit Behörden </a:t>
            </a:r>
            <a:r>
              <a:rPr lang="de-DE" sz="2400"/>
              <a:t>und </a:t>
            </a:r>
            <a:r>
              <a:rPr lang="de-DE" sz="2400" smtClean="0"/>
              <a:t>ge-schädigten </a:t>
            </a:r>
            <a:r>
              <a:rPr lang="de-DE" sz="2400"/>
              <a:t>Kunden, der den Konzern in </a:t>
            </a:r>
            <a:r>
              <a:rPr lang="de-DE" sz="2400"/>
              <a:t>den </a:t>
            </a:r>
            <a:r>
              <a:rPr lang="de-DE" sz="2400" smtClean="0"/>
              <a:t>nächs-ten </a:t>
            </a:r>
            <a:r>
              <a:rPr lang="de-DE" sz="2400"/>
              <a:t>Jahren mehr als 15 Milliarden Dollar </a:t>
            </a:r>
            <a:r>
              <a:rPr lang="de-DE" sz="2400"/>
              <a:t>kosten </a:t>
            </a:r>
            <a:r>
              <a:rPr lang="de-DE" sz="2400" smtClean="0"/>
              <a:t>wird.</a:t>
            </a:r>
          </a:p>
          <a:p>
            <a:endParaRPr lang="de-DE" sz="2400" smtClean="0"/>
          </a:p>
          <a:p>
            <a:r>
              <a:rPr lang="de-DE" sz="2000" i="1" smtClean="0"/>
              <a:t>* „Environmental Protection Agency“</a:t>
            </a:r>
          </a:p>
        </p:txBody>
      </p:sp>
    </p:spTree>
    <p:extLst>
      <p:ext uri="{BB962C8B-B14F-4D97-AF65-F5344CB8AC3E}">
        <p14:creationId xmlns:p14="http://schemas.microsoft.com/office/powerpoint/2010/main" val="222808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6613" y="1212980"/>
            <a:ext cx="625151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700"/>
              <a:t>Und doch ist Volkswagen auch ein </a:t>
            </a:r>
            <a:r>
              <a:rPr lang="de-DE" sz="2700"/>
              <a:t>Jahr </a:t>
            </a:r>
            <a:r>
              <a:rPr lang="de-DE" sz="2700" smtClean="0"/>
              <a:t>da-nach </a:t>
            </a:r>
            <a:r>
              <a:rPr lang="de-DE" sz="2700"/>
              <a:t>weit davon entfernt, abschätzen </a:t>
            </a:r>
            <a:r>
              <a:rPr lang="de-DE" sz="2700"/>
              <a:t>zu </a:t>
            </a:r>
            <a:r>
              <a:rPr lang="de-DE" sz="2700" smtClean="0"/>
              <a:t>können</a:t>
            </a:r>
            <a:r>
              <a:rPr lang="de-DE" sz="2700"/>
              <a:t>, welche Folgen der Betrug haben wird. Noch immer liegt der Bericht </a:t>
            </a:r>
            <a:r>
              <a:rPr lang="de-DE" sz="2700"/>
              <a:t>der </a:t>
            </a:r>
            <a:r>
              <a:rPr lang="de-DE" sz="2700" smtClean="0"/>
              <a:t>An-waltskanzlei </a:t>
            </a:r>
            <a:r>
              <a:rPr lang="de-DE" sz="2700"/>
              <a:t>Jones Day nicht vor, die </a:t>
            </a:r>
            <a:r>
              <a:rPr lang="de-DE" sz="2700"/>
              <a:t>im </a:t>
            </a:r>
            <a:r>
              <a:rPr lang="de-DE" sz="2700" smtClean="0"/>
              <a:t>Auftrag </a:t>
            </a:r>
            <a:r>
              <a:rPr lang="de-DE" sz="2700"/>
              <a:t>von VW die Verantwortlichen für </a:t>
            </a:r>
            <a:r>
              <a:rPr lang="de-DE" sz="2700"/>
              <a:t>die </a:t>
            </a:r>
            <a:r>
              <a:rPr lang="de-DE" sz="2700" smtClean="0"/>
              <a:t>Manipulation </a:t>
            </a:r>
            <a:r>
              <a:rPr lang="de-DE" sz="2700"/>
              <a:t>ermitteln soll, </a:t>
            </a:r>
            <a:r>
              <a:rPr lang="de-DE" sz="2700"/>
              <a:t>Anleger </a:t>
            </a:r>
            <a:r>
              <a:rPr lang="de-DE" sz="2700" smtClean="0"/>
              <a:t>ha-ben Milliardenklagen </a:t>
            </a:r>
            <a:r>
              <a:rPr lang="de-DE" sz="2700"/>
              <a:t>eingereicht, die EU macht Druck, dass auch </a:t>
            </a:r>
            <a:r>
              <a:rPr lang="de-DE" sz="2700"/>
              <a:t>europäische </a:t>
            </a:r>
            <a:r>
              <a:rPr lang="de-DE" sz="2700" smtClean="0"/>
              <a:t>VW-Kunden </a:t>
            </a:r>
            <a:r>
              <a:rPr lang="de-DE" sz="2700"/>
              <a:t>entschädigt </a:t>
            </a:r>
            <a:r>
              <a:rPr lang="de-DE" sz="2700" smtClean="0"/>
              <a:t>werden </a:t>
            </a:r>
            <a:r>
              <a:rPr lang="de-DE" sz="2700"/>
              <a:t>müssen und </a:t>
            </a:r>
            <a:r>
              <a:rPr lang="de-DE" sz="2700"/>
              <a:t>die </a:t>
            </a:r>
            <a:r>
              <a:rPr lang="de-DE" sz="2700" smtClean="0"/>
              <a:t>Strafverfolgungsbe-hörden </a:t>
            </a:r>
            <a:r>
              <a:rPr lang="de-DE" sz="2700"/>
              <a:t>zahlreicher </a:t>
            </a:r>
            <a:r>
              <a:rPr lang="de-DE" sz="2700" smtClean="0"/>
              <a:t>Länder </a:t>
            </a:r>
            <a:r>
              <a:rPr lang="de-DE" sz="2700"/>
              <a:t>haben </a:t>
            </a:r>
            <a:r>
              <a:rPr lang="de-DE" sz="2700"/>
              <a:t>ihre </a:t>
            </a:r>
            <a:r>
              <a:rPr lang="de-DE" sz="2700" smtClean="0"/>
              <a:t>Ermittlungen </a:t>
            </a:r>
            <a:r>
              <a:rPr lang="de-DE" sz="2700"/>
              <a:t>längst nicht abgeschlossen. Es </a:t>
            </a:r>
            <a:r>
              <a:rPr lang="de-DE" sz="2700"/>
              <a:t>gibt </a:t>
            </a:r>
            <a:r>
              <a:rPr lang="de-DE" sz="2700" smtClean="0"/>
              <a:t>immer </a:t>
            </a:r>
            <a:r>
              <a:rPr lang="de-DE" sz="2700"/>
              <a:t>noch fast täglich neue </a:t>
            </a:r>
            <a:r>
              <a:rPr lang="de-DE" sz="2700"/>
              <a:t>negative </a:t>
            </a:r>
            <a:r>
              <a:rPr lang="de-DE" sz="2700" smtClean="0"/>
              <a:t>Schlagzeilen.</a:t>
            </a:r>
            <a:endParaRPr lang="de-DE" sz="2700"/>
          </a:p>
        </p:txBody>
      </p:sp>
      <p:sp>
        <p:nvSpPr>
          <p:cNvPr id="3" name="Textfeld 2"/>
          <p:cNvSpPr txBox="1"/>
          <p:nvPr/>
        </p:nvSpPr>
        <p:spPr>
          <a:xfrm>
            <a:off x="503854" y="298580"/>
            <a:ext cx="59342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700" b="1" smtClean="0"/>
              <a:t>Artikel aus der „Welt“, Fortsetzung</a:t>
            </a:r>
            <a:endParaRPr lang="de-DE" sz="2700" b="1"/>
          </a:p>
        </p:txBody>
      </p:sp>
    </p:spTree>
    <p:extLst>
      <p:ext uri="{BB962C8B-B14F-4D97-AF65-F5344CB8AC3E}">
        <p14:creationId xmlns:p14="http://schemas.microsoft.com/office/powerpoint/2010/main" val="413982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2" y="2369976"/>
            <a:ext cx="6531428" cy="411654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35901" y="7707085"/>
            <a:ext cx="59342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Der „VW-Käfer“ ist quasi als mobiles </a:t>
            </a:r>
            <a:r>
              <a:rPr lang="de-DE" sz="2400"/>
              <a:t>zweites </a:t>
            </a:r>
            <a:r>
              <a:rPr lang="de-DE" sz="2400" smtClean="0"/>
              <a:t>Zuhause </a:t>
            </a:r>
            <a:r>
              <a:rPr lang="de-DE" sz="2400"/>
              <a:t>immer noch sehr populär.</a:t>
            </a: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4360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86613" y="1604866"/>
            <a:ext cx="6363477" cy="2995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DE" sz="2800" b="1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Fragen</a:t>
            </a:r>
            <a:endParaRPr lang="de-DE" sz="2800">
              <a:latin typeface="Verdana" panose="020B0604030504040204" pitchFamily="34" charset="0"/>
              <a:ea typeface="Calibri" panose="020F0502020204030204" pitchFamily="34" charset="0"/>
              <a:cs typeface="Lucida Sans Unicode" panose="020B0602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Werden die negativen Aspekte der Geschichte der Marke und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des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Unternehmens verdrängt?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Werden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sie von den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aktuellen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Skandalen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überlagert?</a:t>
            </a:r>
            <a:endParaRPr lang="de-DE" sz="2800"/>
          </a:p>
        </p:txBody>
      </p:sp>
    </p:spTree>
    <p:extLst>
      <p:ext uri="{BB962C8B-B14F-4D97-AF65-F5344CB8AC3E}">
        <p14:creationId xmlns:p14="http://schemas.microsoft.com/office/powerpoint/2010/main" val="23527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42596" y="1663324"/>
            <a:ext cx="6223518" cy="5365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DE" sz="2800" b="1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Aus der Geschichte – gestern und heute</a:t>
            </a:r>
            <a:endParaRPr lang="de-DE" sz="2800">
              <a:latin typeface="Verdana" panose="020B0604030504040204" pitchFamily="34" charset="0"/>
              <a:ea typeface="Calibri" panose="020F050202020403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In seinen Anfängen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war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der Volkswagen als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militärischer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Kü-belwagen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konzipiert.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Der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Prototyp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des Volkswagens wurde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von </a:t>
            </a:r>
            <a:r>
              <a:rPr lang="de-DE" sz="2800" smtClean="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Ferdinand </a:t>
            </a:r>
            <a:r>
              <a:rPr lang="de-DE" sz="2800">
                <a:latin typeface="Verdana" panose="020B060403050404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Porsche konstruiert.</a:t>
            </a:r>
            <a:endParaRPr lang="de-DE" sz="2800">
              <a:effectLst/>
              <a:latin typeface="Verdana" panose="020B0604030504040204" pitchFamily="34" charset="0"/>
              <a:ea typeface="Calibri" panose="020F050202020403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5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7519E2D5-7815-462D-BB68-2B93018BD674}" vid="{6B04B4FE-6880-48D1-BB0E-349AE8D6C5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754</Words>
  <Application>Microsoft Office PowerPoint</Application>
  <PresentationFormat>A4-Papier (210x297 mm)</PresentationFormat>
  <Paragraphs>40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Lucida Sans Unicode</vt:lpstr>
      <vt:lpstr>Times New Roman</vt:lpstr>
      <vt:lpstr>Verdana</vt:lpstr>
      <vt:lpstr>Design1</vt:lpstr>
      <vt:lpstr>Thema Volkswagen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Volkswagen</dc:title>
  <dc:creator>Martin Maurach</dc:creator>
  <cp:lastModifiedBy>Martin Maurach</cp:lastModifiedBy>
  <cp:revision>27</cp:revision>
  <cp:lastPrinted>2016-10-18T12:25:47Z</cp:lastPrinted>
  <dcterms:created xsi:type="dcterms:W3CDTF">2016-10-18T11:34:48Z</dcterms:created>
  <dcterms:modified xsi:type="dcterms:W3CDTF">2016-10-18T15:24:17Z</dcterms:modified>
</cp:coreProperties>
</file>