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2" r:id="rId6"/>
    <p:sldId id="260" r:id="rId7"/>
    <p:sldId id="269" r:id="rId8"/>
    <p:sldId id="261" r:id="rId9"/>
    <p:sldId id="262" r:id="rId10"/>
    <p:sldId id="263" r:id="rId11"/>
    <p:sldId id="270" r:id="rId12"/>
    <p:sldId id="271" r:id="rId13"/>
    <p:sldId id="264" r:id="rId14"/>
    <p:sldId id="265" r:id="rId15"/>
    <p:sldId id="268" r:id="rId16"/>
    <p:sldId id="266" r:id="rId17"/>
    <p:sldId id="267" r:id="rId18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38" d="100"/>
          <a:sy n="38" d="100"/>
        </p:scale>
        <p:origin x="19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75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92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40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70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03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31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17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63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26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04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DB8-24B1-4E6E-B3D9-E3C518954AE3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1DB8-24B1-4E6E-B3D9-E3C518954AE3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F2D1-1EBE-494F-95A0-92E71EBD1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58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Österreichische Landeskunde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4000" b="1"/>
              <a:t>Literatur II</a:t>
            </a:r>
          </a:p>
        </p:txBody>
      </p:sp>
    </p:spTree>
    <p:extLst>
      <p:ext uri="{BB962C8B-B14F-4D97-AF65-F5344CB8AC3E}">
        <p14:creationId xmlns:p14="http://schemas.microsoft.com/office/powerpoint/2010/main" val="389723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4" y="2261250"/>
            <a:ext cx="6454911" cy="53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6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04800" y="529389"/>
            <a:ext cx="643288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Wiener Gruppe – Voraus-setzungen, Ausgangspunkte, Verfahren</a:t>
            </a:r>
          </a:p>
          <a:p>
            <a:endParaRPr lang="de-DE" b="1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ideologischer Missbrauch von Kunst und Spra-che während der NS-Zeit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Sprachkritik und Sprachskepsis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Skepsis gegen eine auf Illusion und Emotionen beruhende Kunst und Literatur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r>
              <a:rPr lang="de-DE" sz="2400" b="1"/>
              <a:t>Verfahren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Montage heterogener Texte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Verwendung gefundener, nichtliterarischer Tex-te („Readymades“)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Parodien, Kalauer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Verwischung der Grenzen zwischen Hochkultur und Trivialkultur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formale Veränderung von Sprache und Texten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Die Sprache wird als Zeichen mit visuellen und phonetischen Eigenschaften verstanden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Kunst für ein wissenschaftliches Zeitalter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75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1495926"/>
            <a:ext cx="6858000" cy="4572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0842" y="6513094"/>
            <a:ext cx="63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Der Flaschentrockner von Marcel Du-champ (1887-1968) als Kunstwerk im Mu-seum war eines der ersten </a:t>
            </a:r>
            <a:r>
              <a:rPr lang="de-DE" sz="2800" i="1"/>
              <a:t>Readymades</a:t>
            </a:r>
            <a:r>
              <a:rPr lang="de-DE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59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2" y="553166"/>
            <a:ext cx="5149514" cy="930706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310063" y="176463"/>
            <a:ext cx="2823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/>
              <a:t>Konrad Bayer</a:t>
            </a:r>
          </a:p>
        </p:txBody>
      </p:sp>
    </p:spTree>
    <p:extLst>
      <p:ext uri="{BB962C8B-B14F-4D97-AF65-F5344CB8AC3E}">
        <p14:creationId xmlns:p14="http://schemas.microsoft.com/office/powerpoint/2010/main" val="221183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lum bright="-21000" contrast="55000"/>
          </a:blip>
          <a:stretch>
            <a:fillRect/>
          </a:stretch>
        </p:blipFill>
        <p:spPr>
          <a:xfrm>
            <a:off x="564886" y="1219201"/>
            <a:ext cx="6020585" cy="165950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60884" y="401053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/>
              <a:t>Konrad Bayer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 bright="-23000" contrast="39000"/>
          </a:blip>
          <a:stretch>
            <a:fillRect/>
          </a:stretch>
        </p:blipFill>
        <p:spPr>
          <a:xfrm>
            <a:off x="1620254" y="3074796"/>
            <a:ext cx="3256546" cy="657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1911749"/>
            <a:ext cx="5871411" cy="64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4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lum bright="-32000" contrast="50000"/>
          </a:blip>
          <a:stretch>
            <a:fillRect/>
          </a:stretch>
        </p:blipFill>
        <p:spPr>
          <a:xfrm>
            <a:off x="1860885" y="1289118"/>
            <a:ext cx="2967790" cy="834829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90863" y="385011"/>
            <a:ext cx="497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/>
              <a:t>Ernst Jandl (1925-2000)</a:t>
            </a:r>
          </a:p>
        </p:txBody>
      </p:sp>
    </p:spTree>
    <p:extLst>
      <p:ext uri="{BB962C8B-B14F-4D97-AF65-F5344CB8AC3E}">
        <p14:creationId xmlns:p14="http://schemas.microsoft.com/office/powerpoint/2010/main" val="176185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lum bright="-38000" contrast="59000"/>
          </a:blip>
          <a:stretch>
            <a:fillRect/>
          </a:stretch>
        </p:blipFill>
        <p:spPr>
          <a:xfrm>
            <a:off x="194707" y="1957138"/>
            <a:ext cx="6510780" cy="4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6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5012" y="240631"/>
            <a:ext cx="6288504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/>
              <a:t>Arthur Schnitzler: „Reigen“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/>
              <a:t>1896/97 entstanden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/>
              <a:t>am 23.12. 1920 zum ersten Mal trotz Verbots vollständig öffent-lich aufgeführt</a:t>
            </a:r>
          </a:p>
          <a:p>
            <a:endParaRPr lang="de-DE" sz="3200"/>
          </a:p>
          <a:p>
            <a:endParaRPr lang="de-DE" sz="3200"/>
          </a:p>
          <a:p>
            <a:r>
              <a:rPr lang="de-DE" sz="3200" b="1"/>
              <a:t>Personenliste des „Reigens“</a:t>
            </a:r>
          </a:p>
          <a:p>
            <a:r>
              <a:rPr lang="de-DE" sz="3200"/>
              <a:t>	Die Dirne</a:t>
            </a:r>
          </a:p>
          <a:p>
            <a:r>
              <a:rPr lang="de-DE" sz="3200"/>
              <a:t>	Der Soldat</a:t>
            </a:r>
          </a:p>
          <a:p>
            <a:r>
              <a:rPr lang="de-DE" sz="3200"/>
              <a:t>	Das Stubenmädchen</a:t>
            </a:r>
          </a:p>
          <a:p>
            <a:r>
              <a:rPr lang="de-DE" sz="3200"/>
              <a:t>	Der junge Herr</a:t>
            </a:r>
          </a:p>
          <a:p>
            <a:r>
              <a:rPr lang="de-DE" sz="3200"/>
              <a:t>	Die junge Frau</a:t>
            </a:r>
          </a:p>
          <a:p>
            <a:r>
              <a:rPr lang="de-DE" sz="3200"/>
              <a:t>	Der Gatte</a:t>
            </a:r>
          </a:p>
          <a:p>
            <a:r>
              <a:rPr lang="de-DE" sz="3200"/>
              <a:t>	Das süße Mädel</a:t>
            </a:r>
          </a:p>
          <a:p>
            <a:r>
              <a:rPr lang="de-DE" sz="3200"/>
              <a:t>	Der Dichter</a:t>
            </a:r>
          </a:p>
          <a:p>
            <a:r>
              <a:rPr lang="de-DE" sz="3200"/>
              <a:t>	Die Schauspielerin</a:t>
            </a:r>
          </a:p>
          <a:p>
            <a:r>
              <a:rPr lang="de-DE" sz="3200"/>
              <a:t>	Der Graf</a:t>
            </a:r>
          </a:p>
          <a:p>
            <a:endParaRPr lang="de-DE"/>
          </a:p>
        </p:txBody>
      </p:sp>
      <p:sp>
        <p:nvSpPr>
          <p:cNvPr id="6" name="Nach links gekrümmter Pfeil 5"/>
          <p:cNvSpPr/>
          <p:nvPr/>
        </p:nvSpPr>
        <p:spPr>
          <a:xfrm>
            <a:off x="4616116" y="6685016"/>
            <a:ext cx="368969" cy="657726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Nach links gekrümmter Pfeil 6"/>
          <p:cNvSpPr/>
          <p:nvPr/>
        </p:nvSpPr>
        <p:spPr>
          <a:xfrm>
            <a:off x="4644189" y="7291137"/>
            <a:ext cx="368969" cy="657726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Nach links gekrümmter Pfeil 7"/>
          <p:cNvSpPr/>
          <p:nvPr/>
        </p:nvSpPr>
        <p:spPr>
          <a:xfrm>
            <a:off x="4644190" y="7820527"/>
            <a:ext cx="368969" cy="657726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Nach links gekrümmter Pfeil 8"/>
          <p:cNvSpPr/>
          <p:nvPr/>
        </p:nvSpPr>
        <p:spPr>
          <a:xfrm>
            <a:off x="4588042" y="8357938"/>
            <a:ext cx="368969" cy="657726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Nach links gekrümmter Pfeil 9"/>
          <p:cNvSpPr/>
          <p:nvPr/>
        </p:nvSpPr>
        <p:spPr>
          <a:xfrm>
            <a:off x="4559966" y="5786125"/>
            <a:ext cx="368969" cy="657726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Nach links gekrümmter Pfeil 10"/>
          <p:cNvSpPr/>
          <p:nvPr/>
        </p:nvSpPr>
        <p:spPr>
          <a:xfrm>
            <a:off x="4588041" y="6246805"/>
            <a:ext cx="368969" cy="657726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Nach links gekrümmter Pfeil 11"/>
          <p:cNvSpPr/>
          <p:nvPr/>
        </p:nvSpPr>
        <p:spPr>
          <a:xfrm>
            <a:off x="4828673" y="4836158"/>
            <a:ext cx="368969" cy="657726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Nach links gekrümmter Pfeil 12"/>
          <p:cNvSpPr/>
          <p:nvPr/>
        </p:nvSpPr>
        <p:spPr>
          <a:xfrm>
            <a:off x="4800600" y="5377050"/>
            <a:ext cx="368969" cy="657726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Nach links gekrümmter Pfeil 13"/>
          <p:cNvSpPr/>
          <p:nvPr/>
        </p:nvSpPr>
        <p:spPr>
          <a:xfrm>
            <a:off x="4844715" y="4324697"/>
            <a:ext cx="368969" cy="657726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Nach links gekrümmter Pfeil 14"/>
          <p:cNvSpPr/>
          <p:nvPr/>
        </p:nvSpPr>
        <p:spPr>
          <a:xfrm rot="10800000">
            <a:off x="641684" y="4324697"/>
            <a:ext cx="433137" cy="4690967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074822" y="6685016"/>
            <a:ext cx="3224462" cy="91894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10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lum bright="-60000" contrast="80000"/>
          </a:blip>
          <a:stretch>
            <a:fillRect/>
          </a:stretch>
        </p:blipFill>
        <p:spPr>
          <a:xfrm>
            <a:off x="178542" y="1709670"/>
            <a:ext cx="5596615" cy="389530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lum bright="-60000" contrast="81000"/>
          </a:blip>
          <a:srcRect t="15964" b="5897"/>
          <a:stretch/>
        </p:blipFill>
        <p:spPr>
          <a:xfrm>
            <a:off x="178542" y="6160168"/>
            <a:ext cx="6225646" cy="85023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91012" y="522655"/>
            <a:ext cx="521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/>
              <a:t>Arthur Schnitzler: „Reigen“</a:t>
            </a:r>
          </a:p>
        </p:txBody>
      </p:sp>
    </p:spTree>
    <p:extLst>
      <p:ext uri="{BB962C8B-B14F-4D97-AF65-F5344CB8AC3E}">
        <p14:creationId xmlns:p14="http://schemas.microsoft.com/office/powerpoint/2010/main" val="284287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lum bright="-59000" contrast="80000"/>
          </a:blip>
          <a:srcRect t="5454"/>
          <a:stretch/>
        </p:blipFill>
        <p:spPr>
          <a:xfrm>
            <a:off x="151316" y="2358189"/>
            <a:ext cx="6470476" cy="84375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lum bright="-60000" contrast="80000"/>
          </a:blip>
          <a:srcRect b="1460"/>
          <a:stretch/>
        </p:blipFill>
        <p:spPr>
          <a:xfrm>
            <a:off x="151316" y="3201941"/>
            <a:ext cx="5994775" cy="324698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66273" y="683077"/>
            <a:ext cx="550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Arthur Schnitzler: „Reigen“</a:t>
            </a:r>
          </a:p>
        </p:txBody>
      </p:sp>
    </p:spTree>
    <p:extLst>
      <p:ext uri="{BB962C8B-B14F-4D97-AF65-F5344CB8AC3E}">
        <p14:creationId xmlns:p14="http://schemas.microsoft.com/office/powerpoint/2010/main" val="146294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lum bright="-37000" contrast="60000"/>
          </a:blip>
          <a:stretch>
            <a:fillRect/>
          </a:stretch>
        </p:blipFill>
        <p:spPr>
          <a:xfrm>
            <a:off x="673768" y="603717"/>
            <a:ext cx="5727031" cy="90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9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09601" y="529389"/>
            <a:ext cx="59355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/>
              <a:t>Zur österreichischen experimen-tellen Literatur der Nachkriegszeit</a:t>
            </a:r>
          </a:p>
          <a:p>
            <a:r>
              <a:rPr lang="de-DE" sz="3200"/>
              <a:t>Beispiel: Die Wiener Gruppe</a:t>
            </a:r>
          </a:p>
          <a:p>
            <a:r>
              <a:rPr lang="de-DE" sz="3200"/>
              <a:t>Literarische Cabarets</a:t>
            </a:r>
          </a:p>
          <a:p>
            <a:endParaRPr lang="de-DE" sz="3200"/>
          </a:p>
          <a:p>
            <a:r>
              <a:rPr lang="de-DE" sz="3200"/>
              <a:t>Ernst Jandl (nannte sich selbst ein-mal den „Onkel“ der „Wiener Gruppe“)</a:t>
            </a:r>
          </a:p>
        </p:txBody>
      </p:sp>
    </p:spTree>
    <p:extLst>
      <p:ext uri="{BB962C8B-B14F-4D97-AF65-F5344CB8AC3E}">
        <p14:creationId xmlns:p14="http://schemas.microsoft.com/office/powerpoint/2010/main" val="104994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0842" y="638127"/>
            <a:ext cx="6384757" cy="8493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Wiener Gruppe (1954 bis Anfang der 1960er Jahre)</a:t>
            </a:r>
            <a:endParaRPr lang="de-DE" sz="280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80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Friedrich Achleitner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80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Hans Carl Artmann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80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Konrad Bayer (gest. 1964)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80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Gerhard Rühm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80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Oswald Wiener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80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80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8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Außer Artmann waren die Mitglie-der der Wiener Gruppe zu Beginn ihrer Zusammenarbeit ca. Mitte zwanzig. Einige gaben zeitweilig ihre bürgerlichen Berufe auf (Ach-leitner war Architekt, Wiener zeit-weise bei einer Bank tätig), um sich nur noch der Literatur zu wid-men.</a:t>
            </a:r>
          </a:p>
        </p:txBody>
      </p:sp>
    </p:spTree>
    <p:extLst>
      <p:ext uri="{BB962C8B-B14F-4D97-AF65-F5344CB8AC3E}">
        <p14:creationId xmlns:p14="http://schemas.microsoft.com/office/powerpoint/2010/main" val="40062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8" y="2384015"/>
            <a:ext cx="6382384" cy="51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1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1" y="1973179"/>
            <a:ext cx="6041599" cy="56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68693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7519E2D5-7815-462D-BB68-2B93018BD674}" vid="{6B04B4FE-6880-48D1-BB0E-349AE8D6C5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278</Words>
  <Application>Microsoft Office PowerPoint</Application>
  <PresentationFormat>A4-Papier (210 x 297 mm)</PresentationFormat>
  <Paragraphs>52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Design1</vt:lpstr>
      <vt:lpstr>Österreichische Landeskunde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Österreichische Landeskunde</dc:title>
  <dc:creator>Martin Maurach</dc:creator>
  <cp:lastModifiedBy>Mathias Becker</cp:lastModifiedBy>
  <cp:revision>23</cp:revision>
  <dcterms:created xsi:type="dcterms:W3CDTF">2017-10-04T09:37:20Z</dcterms:created>
  <dcterms:modified xsi:type="dcterms:W3CDTF">2021-11-01T09:09:45Z</dcterms:modified>
</cp:coreProperties>
</file>