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71" r:id="rId13"/>
    <p:sldId id="264" r:id="rId14"/>
    <p:sldId id="265" r:id="rId15"/>
    <p:sldId id="266" r:id="rId16"/>
    <p:sldId id="267" r:id="rId17"/>
    <p:sldId id="268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76FEA-A004-4118-E8F5-FE69A0CD9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73485"/>
            <a:ext cx="9448800" cy="1825096"/>
          </a:xfrm>
        </p:spPr>
        <p:txBody>
          <a:bodyPr/>
          <a:lstStyle/>
          <a:p>
            <a:r>
              <a:rPr lang="cs-CZ" dirty="0"/>
              <a:t>Historický přehled pozorování vesmíru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0EDADC-7577-AE06-65A4-F1A659565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9448800" cy="321563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Viditelné záření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Pozorování v celé spektrum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Neutrina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Gravitační vlny (referát příště)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96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6DAC0-7EED-1D41-7CD1-199DC4AF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Kosmické mikrovlnné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5C146D-CF38-A259-0868-3D170BF8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2006601"/>
            <a:ext cx="11846560" cy="46989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Náhodný objev, později </a:t>
            </a:r>
            <a:r>
              <a:rPr lang="cs-CZ" dirty="0" err="1"/>
              <a:t>Penzias</a:t>
            </a:r>
            <a:r>
              <a:rPr lang="cs-CZ" dirty="0"/>
              <a:t>, Wilson 1965, </a:t>
            </a:r>
            <a:r>
              <a:rPr lang="cs-CZ" dirty="0">
                <a:solidFill>
                  <a:schemeClr val="accent1"/>
                </a:solidFill>
              </a:rPr>
              <a:t>šum ze všech stran </a:t>
            </a:r>
            <a:r>
              <a:rPr lang="cs-CZ" dirty="0"/>
              <a:t>vesmíru</a:t>
            </a:r>
          </a:p>
          <a:p>
            <a:endParaRPr lang="cs-CZ" dirty="0"/>
          </a:p>
          <a:p>
            <a:r>
              <a:rPr lang="cs-CZ" dirty="0"/>
              <a:t>Teplota </a:t>
            </a:r>
            <a:r>
              <a:rPr lang="cs-CZ" dirty="0">
                <a:solidFill>
                  <a:schemeClr val="accent6"/>
                </a:solidFill>
              </a:rPr>
              <a:t>2,73 K</a:t>
            </a:r>
            <a:r>
              <a:rPr lang="cs-CZ" dirty="0"/>
              <a:t> (</a:t>
            </a:r>
            <a:r>
              <a:rPr lang="el-GR" dirty="0"/>
              <a:t>λ</a:t>
            </a:r>
            <a:r>
              <a:rPr lang="cs-CZ" dirty="0"/>
              <a:t>≈1mm)</a:t>
            </a:r>
          </a:p>
          <a:p>
            <a:endParaRPr lang="cs-CZ" dirty="0"/>
          </a:p>
          <a:p>
            <a:r>
              <a:rPr lang="cs-CZ" dirty="0"/>
              <a:t>V době vzniku (</a:t>
            </a:r>
            <a:r>
              <a:rPr lang="el-GR" dirty="0"/>
              <a:t>λ</a:t>
            </a:r>
            <a:r>
              <a:rPr lang="cs-CZ" dirty="0"/>
              <a:t>≈700 </a:t>
            </a:r>
            <a:r>
              <a:rPr lang="cs-CZ" dirty="0" err="1"/>
              <a:t>nm</a:t>
            </a:r>
            <a:r>
              <a:rPr lang="cs-CZ" dirty="0"/>
              <a:t>) – expanze vesmíru </a:t>
            </a:r>
            <a:r>
              <a:rPr lang="cs-CZ" dirty="0">
                <a:solidFill>
                  <a:schemeClr val="accent1"/>
                </a:solidFill>
              </a:rPr>
              <a:t>natažení vlnové délky</a:t>
            </a:r>
          </a:p>
          <a:p>
            <a:endParaRPr lang="cs-CZ" dirty="0"/>
          </a:p>
          <a:p>
            <a:r>
              <a:rPr lang="cs-CZ" dirty="0"/>
              <a:t>COBE 1992 – sken oblohy, objev teplejších a chladnějších bodů (</a:t>
            </a:r>
            <a:r>
              <a:rPr lang="cs-CZ" dirty="0">
                <a:solidFill>
                  <a:schemeClr val="accent1"/>
                </a:solidFill>
              </a:rPr>
              <a:t>otisk zárodečných struktur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cs-CZ" dirty="0"/>
              <a:t>Hlavní zdroj informací o vývoji vesmíru od konce velkého třesku (</a:t>
            </a:r>
            <a:r>
              <a:rPr lang="cs-CZ" dirty="0">
                <a:solidFill>
                  <a:schemeClr val="accent6"/>
                </a:solidFill>
              </a:rPr>
              <a:t>400 tis let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Sondy zkoumající Reliktní záření: </a:t>
            </a:r>
            <a:r>
              <a:rPr lang="cs-CZ" dirty="0">
                <a:solidFill>
                  <a:schemeClr val="accent6"/>
                </a:solidFill>
              </a:rPr>
              <a:t>COBE, WMAP, Planck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40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28597-A989-1430-3573-8A9B9EEA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Cobe</a:t>
            </a:r>
          </a:p>
        </p:txBody>
      </p:sp>
      <p:pic>
        <p:nvPicPr>
          <p:cNvPr id="5" name="Obrázek 4" descr="Obsah obrázku satelit, doprava&#10;&#10;Popis byl vytvořen automaticky">
            <a:extLst>
              <a:ext uri="{FF2B5EF4-FFF2-40B4-BE49-F238E27FC236}">
                <a16:creationId xmlns:a16="http://schemas.microsoft.com/office/drawing/2014/main" id="{FD855AA3-63BB-C50F-ECDE-B5AED58B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674" y="2268510"/>
            <a:ext cx="4572000" cy="3905250"/>
          </a:xfrm>
          <a:prstGeom prst="rect">
            <a:avLst/>
          </a:prstGeom>
        </p:spPr>
      </p:pic>
      <p:pic>
        <p:nvPicPr>
          <p:cNvPr id="7" name="Obrázek 6" descr="Obsah obrázku bezobratlí, měkkýši&#10;&#10;Popis byl vytvořen automaticky">
            <a:extLst>
              <a:ext uri="{FF2B5EF4-FFF2-40B4-BE49-F238E27FC236}">
                <a16:creationId xmlns:a16="http://schemas.microsoft.com/office/drawing/2014/main" id="{1B4AADE3-91FF-84F2-1753-7B5AAADF5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45966"/>
            <a:ext cx="6563926" cy="33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6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DBE5C-F16B-D735-A917-ECB07608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WMAP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5C0E81-3395-D061-CE7E-26175025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911404"/>
            <a:ext cx="93821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1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1B0BC-DCF7-757C-B56A-8F3B890C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Planck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007BA5-3CBC-2597-688E-E7045F66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82" y="1802857"/>
            <a:ext cx="9514045" cy="47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C31A9-C0C8-703B-811C-BACDFDA8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AEA6CA-D83B-EFB4-8185-5648BBBD5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613502"/>
            <a:ext cx="9315450" cy="50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D6FDF-FA5D-9851-5F7D-C06465D1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7CF76E-B0A4-43C4-E71F-E37ADA89B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Jaké důkazy si můžete představit na podporu tvrzení, že vesmír je nábojově neutrální, a proto obsahuje stejný počet protonů a elektronů?</a:t>
            </a:r>
          </a:p>
        </p:txBody>
      </p:sp>
    </p:spTree>
    <p:extLst>
      <p:ext uri="{BB962C8B-B14F-4D97-AF65-F5344CB8AC3E}">
        <p14:creationId xmlns:p14="http://schemas.microsoft.com/office/powerpoint/2010/main" val="108317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6EAF6-D9D6-0A25-7EEA-06C0F221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A5EC7-D116-302A-33FA-EA6A6570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Vazebná energie elektronu v atomu vodíku je 13,6 </a:t>
            </a:r>
            <a:r>
              <a:rPr lang="cs-CZ" dirty="0" err="1"/>
              <a:t>eV.</a:t>
            </a:r>
            <a:r>
              <a:rPr lang="cs-CZ" dirty="0"/>
              <a:t> Jaká je frekvence fotonu s touto energií? Při jaké teplotě se střední energie fotonu rovná této energii?</a:t>
            </a:r>
          </a:p>
        </p:txBody>
      </p:sp>
    </p:spTree>
    <p:extLst>
      <p:ext uri="{BB962C8B-B14F-4D97-AF65-F5344CB8AC3E}">
        <p14:creationId xmlns:p14="http://schemas.microsoft.com/office/powerpoint/2010/main" val="103021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62F51-BC05-F8C6-B68D-AC1386F1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A9C37B-7F89-5390-F266-B256DC48C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</a:t>
            </a:r>
            <a:r>
              <a:rPr lang="cs-CZ"/>
              <a:t>) Nepozorujeme</a:t>
            </a:r>
            <a:endParaRPr lang="cs-CZ" dirty="0"/>
          </a:p>
          <a:p>
            <a:r>
              <a:rPr lang="cs-CZ" dirty="0"/>
              <a:t>2) </a:t>
            </a:r>
            <a:r>
              <a:rPr lang="en-US" dirty="0"/>
              <a:t>The frequency is f = 3.3 × 10</a:t>
            </a:r>
            <a:r>
              <a:rPr lang="en-US" baseline="30000" dirty="0"/>
              <a:t>15</a:t>
            </a:r>
            <a:r>
              <a:rPr lang="en-US" dirty="0"/>
              <a:t> Hz and</a:t>
            </a:r>
            <a:r>
              <a:rPr lang="cs-CZ" dirty="0"/>
              <a:t> </a:t>
            </a:r>
            <a:r>
              <a:rPr lang="en-US" dirty="0"/>
              <a:t>the temperature T = 53 000K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84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5A5C5-128A-26A3-1416-06381DA8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Viditelné </a:t>
            </a:r>
            <a:r>
              <a:rPr lang="cs-CZ" dirty="0" err="1"/>
              <a:t>zaření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F46B00-381F-281C-3BB3-BAA04AD5E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Pohled okem </a:t>
            </a:r>
          </a:p>
          <a:p>
            <a:endParaRPr lang="cs-CZ" dirty="0"/>
          </a:p>
          <a:p>
            <a:r>
              <a:rPr lang="cs-CZ" dirty="0"/>
              <a:t>První dalekohledy počátek 17 st.</a:t>
            </a:r>
          </a:p>
          <a:p>
            <a:endParaRPr lang="cs-CZ" dirty="0"/>
          </a:p>
          <a:p>
            <a:r>
              <a:rPr lang="cs-CZ" dirty="0"/>
              <a:t>Různé typy dalekohledů (</a:t>
            </a:r>
            <a:r>
              <a:rPr lang="cs-CZ" dirty="0">
                <a:solidFill>
                  <a:schemeClr val="accent6"/>
                </a:solidFill>
              </a:rPr>
              <a:t>čočkové, </a:t>
            </a:r>
            <a:r>
              <a:rPr lang="cs-CZ" dirty="0" err="1">
                <a:solidFill>
                  <a:schemeClr val="accent6"/>
                </a:solidFill>
              </a:rPr>
              <a:t>zrdcadlové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Zvětšení dle parametrů dalekohledů, atmosféra</a:t>
            </a:r>
          </a:p>
          <a:p>
            <a:endParaRPr lang="cs-CZ" dirty="0"/>
          </a:p>
          <a:p>
            <a:r>
              <a:rPr lang="cs-CZ" dirty="0"/>
              <a:t>Objekt musí vyzařovat na „</a:t>
            </a:r>
            <a:r>
              <a:rPr lang="cs-CZ" dirty="0">
                <a:solidFill>
                  <a:schemeClr val="accent6"/>
                </a:solidFill>
              </a:rPr>
              <a:t>správné vlnové délce</a:t>
            </a:r>
            <a:r>
              <a:rPr lang="cs-CZ" dirty="0"/>
              <a:t>“ - video</a:t>
            </a:r>
          </a:p>
        </p:txBody>
      </p:sp>
    </p:spTree>
    <p:extLst>
      <p:ext uri="{BB962C8B-B14F-4D97-AF65-F5344CB8AC3E}">
        <p14:creationId xmlns:p14="http://schemas.microsoft.com/office/powerpoint/2010/main" val="425400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CCCA1-7DC4-E562-ADAA-85AC8AA0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Spektrum </a:t>
            </a:r>
            <a:r>
              <a:rPr lang="cs-CZ" dirty="0" err="1"/>
              <a:t>el.mag</a:t>
            </a:r>
            <a:r>
              <a:rPr lang="cs-CZ" dirty="0"/>
              <a:t>. záření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93997A9-5E01-AFC5-5F95-15EF3723A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5200" y="1817265"/>
            <a:ext cx="6786880" cy="4850351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26483B3-9696-8923-1BA2-692EEDDA974F}"/>
              </a:ext>
            </a:extLst>
          </p:cNvPr>
          <p:cNvSpPr txBox="1">
            <a:spLocks/>
          </p:cNvSpPr>
          <p:nvPr/>
        </p:nvSpPr>
        <p:spPr>
          <a:xfrm>
            <a:off x="101600" y="2149097"/>
            <a:ext cx="458216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Vlnová délka (</a:t>
            </a:r>
            <a:r>
              <a:rPr lang="cs-CZ" i="1" dirty="0">
                <a:solidFill>
                  <a:srgbClr val="FFFF00"/>
                </a:solidFill>
              </a:rPr>
              <a:t>λ</a:t>
            </a:r>
            <a:r>
              <a:rPr lang="cs-CZ" dirty="0"/>
              <a:t>), frekvence (</a:t>
            </a:r>
            <a:r>
              <a:rPr lang="cs-CZ" i="1" dirty="0">
                <a:solidFill>
                  <a:srgbClr val="FFFF00"/>
                </a:solidFill>
              </a:rPr>
              <a:t>f</a:t>
            </a:r>
            <a:r>
              <a:rPr lang="cs-CZ" dirty="0"/>
              <a:t>)</a:t>
            </a:r>
          </a:p>
          <a:p>
            <a:pPr marL="0" indent="0" algn="ctr">
              <a:buNone/>
            </a:pPr>
            <a:r>
              <a:rPr lang="cs-CZ" i="1" dirty="0">
                <a:solidFill>
                  <a:srgbClr val="FFFF00"/>
                </a:solidFill>
              </a:rPr>
              <a:t>f = c/λ</a:t>
            </a:r>
          </a:p>
          <a:p>
            <a:pPr marL="0" indent="0">
              <a:buNone/>
            </a:pPr>
            <a:endParaRPr lang="cs-CZ" i="1" dirty="0">
              <a:solidFill>
                <a:srgbClr val="FFFF00"/>
              </a:solidFill>
            </a:endParaRPr>
          </a:p>
          <a:p>
            <a:r>
              <a:rPr lang="cs-CZ" dirty="0"/>
              <a:t>Energie fotonu (</a:t>
            </a:r>
            <a:r>
              <a:rPr lang="cs-CZ" i="1" dirty="0">
                <a:solidFill>
                  <a:srgbClr val="FFFF00"/>
                </a:solidFill>
              </a:rPr>
              <a:t>E</a:t>
            </a:r>
            <a:r>
              <a:rPr lang="cs-CZ" dirty="0"/>
              <a:t>), Planckova konstanta (</a:t>
            </a:r>
            <a:r>
              <a:rPr lang="cs-CZ" i="1" dirty="0">
                <a:solidFill>
                  <a:srgbClr val="FFFF00"/>
                </a:solidFill>
              </a:rPr>
              <a:t>h</a:t>
            </a:r>
            <a:r>
              <a:rPr lang="cs-CZ" dirty="0"/>
              <a:t>)</a:t>
            </a:r>
          </a:p>
          <a:p>
            <a:pPr marL="0" indent="0" algn="ctr">
              <a:buNone/>
            </a:pPr>
            <a:r>
              <a:rPr lang="cs-CZ" i="1" dirty="0">
                <a:solidFill>
                  <a:srgbClr val="FFFF00"/>
                </a:solidFill>
              </a:rPr>
              <a:t>E = h f = h c/λ</a:t>
            </a:r>
          </a:p>
          <a:p>
            <a:pPr marL="0" indent="0">
              <a:buNone/>
            </a:pPr>
            <a:endParaRPr lang="cs-CZ" i="1" dirty="0">
              <a:solidFill>
                <a:srgbClr val="FFFF00"/>
              </a:solidFill>
            </a:endParaRPr>
          </a:p>
          <a:p>
            <a:r>
              <a:rPr lang="cs-CZ" dirty="0"/>
              <a:t>Planckova konstanta (</a:t>
            </a:r>
            <a:r>
              <a:rPr lang="cs-CZ" i="1" dirty="0">
                <a:solidFill>
                  <a:srgbClr val="FFFF00"/>
                </a:solidFill>
              </a:rPr>
              <a:t>h</a:t>
            </a:r>
            <a:r>
              <a:rPr lang="cs-CZ" dirty="0"/>
              <a:t>)</a:t>
            </a:r>
          </a:p>
          <a:p>
            <a:pPr marL="0" indent="0" algn="ctr">
              <a:buNone/>
            </a:pPr>
            <a:r>
              <a:rPr lang="cs-CZ" i="1" dirty="0">
                <a:solidFill>
                  <a:srgbClr val="FFFF00"/>
                </a:solidFill>
              </a:rPr>
              <a:t>h = 6.626 x 10</a:t>
            </a:r>
            <a:r>
              <a:rPr lang="cs-CZ" i="1" baseline="30000" dirty="0">
                <a:solidFill>
                  <a:srgbClr val="FFFF00"/>
                </a:solidFill>
              </a:rPr>
              <a:t>-34</a:t>
            </a:r>
            <a:r>
              <a:rPr lang="cs-CZ" i="1" dirty="0">
                <a:solidFill>
                  <a:srgbClr val="FFFF00"/>
                </a:solidFill>
              </a:rPr>
              <a:t>J•s</a:t>
            </a:r>
          </a:p>
          <a:p>
            <a:pPr marL="0" indent="0">
              <a:buNone/>
            </a:pPr>
            <a:endParaRPr lang="cs-CZ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8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CCCA1-7DC4-E562-ADAA-85AC8AA0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průchod </a:t>
            </a:r>
            <a:r>
              <a:rPr lang="cs-CZ" dirty="0" err="1"/>
              <a:t>el.mag</a:t>
            </a:r>
            <a:r>
              <a:rPr lang="cs-CZ" dirty="0"/>
              <a:t>. Záření </a:t>
            </a:r>
            <a:r>
              <a:rPr lang="cs-CZ" dirty="0" err="1"/>
              <a:t>atmostférou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8CBB1A5-B101-BF78-55EC-36C2A5835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67" y="2057401"/>
            <a:ext cx="10593666" cy="434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3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9DBAF-7CB2-FE09-DAC8-494C14FC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Vyzařování černého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E5028D-760E-83FB-9F69-61E95746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3423914" cy="4024125"/>
          </a:xfrm>
        </p:spPr>
        <p:txBody>
          <a:bodyPr/>
          <a:lstStyle/>
          <a:p>
            <a:r>
              <a:rPr lang="cs-CZ" dirty="0"/>
              <a:t>Planckův zákon: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Wienův</a:t>
            </a:r>
            <a:r>
              <a:rPr lang="cs-CZ" dirty="0"/>
              <a:t> vyzařovací z.: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FF00"/>
                </a:solidFill>
              </a:rPr>
              <a:t>        </a:t>
            </a:r>
            <a:r>
              <a:rPr lang="cs-CZ" i="1" dirty="0" err="1">
                <a:solidFill>
                  <a:srgbClr val="FFFF00"/>
                </a:solidFill>
              </a:rPr>
              <a:t>λ</a:t>
            </a:r>
            <a:r>
              <a:rPr lang="cs-CZ" i="1" baseline="-25000" dirty="0" err="1">
                <a:solidFill>
                  <a:srgbClr val="FFFF00"/>
                </a:solidFill>
              </a:rPr>
              <a:t>max</a:t>
            </a:r>
            <a:r>
              <a:rPr lang="cs-CZ" i="1" dirty="0">
                <a:solidFill>
                  <a:srgbClr val="FFFF00"/>
                </a:solidFill>
              </a:rPr>
              <a:t> = 2.9x10</a:t>
            </a:r>
            <a:r>
              <a:rPr lang="cs-CZ" i="1" baseline="30000" dirty="0">
                <a:solidFill>
                  <a:srgbClr val="FFFF00"/>
                </a:solidFill>
              </a:rPr>
              <a:t>6</a:t>
            </a:r>
            <a:r>
              <a:rPr lang="cs-CZ" i="1" dirty="0">
                <a:solidFill>
                  <a:srgbClr val="FFFF00"/>
                </a:solidFill>
              </a:rPr>
              <a:t>/T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dirty="0"/>
              <a:t>Stephan-</a:t>
            </a:r>
            <a:r>
              <a:rPr lang="cs-CZ" dirty="0" err="1"/>
              <a:t>Boltzman</a:t>
            </a:r>
            <a:r>
              <a:rPr lang="cs-CZ" dirty="0"/>
              <a:t> z.: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>
                <a:solidFill>
                  <a:srgbClr val="FFFF00"/>
                </a:solidFill>
              </a:rPr>
              <a:t>I = σ x T</a:t>
            </a:r>
            <a:r>
              <a:rPr lang="cs-CZ" i="1" baseline="30000" dirty="0">
                <a:solidFill>
                  <a:srgbClr val="FFFF00"/>
                </a:solidFill>
              </a:rPr>
              <a:t>4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97B448-EE86-C8D3-89C9-A0E0D2E27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14" y="1702812"/>
            <a:ext cx="8610600" cy="4983711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6FB58C44-832E-F5F9-1C48-333CA9ECA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13" y="2681555"/>
            <a:ext cx="3131984" cy="9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0B834-0B08-370E-2BE3-9C063783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Absorbční</a:t>
            </a:r>
            <a:r>
              <a:rPr lang="cs-CZ" dirty="0"/>
              <a:t> a emisní čáry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3B65F5B-77B1-CFB8-C764-8DD728A394CB}"/>
              </a:ext>
            </a:extLst>
          </p:cNvPr>
          <p:cNvSpPr txBox="1">
            <a:spLocks/>
          </p:cNvSpPr>
          <p:nvPr/>
        </p:nvSpPr>
        <p:spPr>
          <a:xfrm>
            <a:off x="297180" y="1822714"/>
            <a:ext cx="4226560" cy="4848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6"/>
                </a:solidFill>
              </a:rPr>
              <a:t>Excitace atomů </a:t>
            </a:r>
            <a:r>
              <a:rPr lang="cs-CZ" dirty="0"/>
              <a:t>(dodání energie elektronu, který přeskočí na vyšší hladinu) vede k </a:t>
            </a:r>
            <a:r>
              <a:rPr lang="cs-CZ" dirty="0" err="1">
                <a:solidFill>
                  <a:schemeClr val="accent1"/>
                </a:solidFill>
              </a:rPr>
              <a:t>absorbci</a:t>
            </a:r>
            <a:r>
              <a:rPr lang="cs-CZ" dirty="0"/>
              <a:t> konkrétních vlnových délek, které pak </a:t>
            </a:r>
            <a:r>
              <a:rPr lang="cs-CZ" dirty="0">
                <a:solidFill>
                  <a:schemeClr val="accent1"/>
                </a:solidFill>
              </a:rPr>
              <a:t>chybějí</a:t>
            </a:r>
            <a:r>
              <a:rPr lang="cs-CZ" dirty="0"/>
              <a:t> v pozorovaném spektru</a:t>
            </a:r>
          </a:p>
          <a:p>
            <a:endParaRPr lang="cs-CZ" dirty="0"/>
          </a:p>
          <a:p>
            <a:r>
              <a:rPr lang="cs-CZ" dirty="0" err="1">
                <a:solidFill>
                  <a:schemeClr val="accent6"/>
                </a:solidFill>
              </a:rPr>
              <a:t>Deexcitace</a:t>
            </a:r>
            <a:r>
              <a:rPr lang="cs-CZ" dirty="0"/>
              <a:t> (opačný proces) detekce pouze </a:t>
            </a:r>
            <a:r>
              <a:rPr lang="cs-CZ" dirty="0">
                <a:solidFill>
                  <a:schemeClr val="accent1"/>
                </a:solidFill>
              </a:rPr>
              <a:t>konkrétních vlnových délek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dirty="0" err="1">
                <a:solidFill>
                  <a:schemeClr val="accent1"/>
                </a:solidFill>
              </a:rPr>
              <a:t>Otiský</a:t>
            </a:r>
            <a:r>
              <a:rPr lang="cs-CZ" dirty="0">
                <a:solidFill>
                  <a:schemeClr val="accent1"/>
                </a:solidFill>
              </a:rPr>
              <a:t> prstů</a:t>
            </a:r>
            <a:r>
              <a:rPr lang="cs-CZ" dirty="0"/>
              <a:t>“ prvků</a:t>
            </a:r>
          </a:p>
          <a:p>
            <a:endParaRPr lang="cs-CZ" dirty="0"/>
          </a:p>
          <a:p>
            <a:r>
              <a:rPr lang="cs-CZ" dirty="0">
                <a:solidFill>
                  <a:schemeClr val="accent6"/>
                </a:solidFill>
              </a:rPr>
              <a:t>Dopplerův efekt </a:t>
            </a:r>
            <a:r>
              <a:rPr lang="cs-CZ" dirty="0"/>
              <a:t>- video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95FCF3-889F-D14D-D599-15E0CBAA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440" y="1822714"/>
            <a:ext cx="5049520" cy="48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6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815D0-F07D-5E31-778B-21A0FD20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Pozorovací instrumenty</a:t>
            </a:r>
          </a:p>
        </p:txBody>
      </p:sp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DD146FCA-9FB1-16E5-3A09-0D42F1248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003" y="1650124"/>
            <a:ext cx="8623993" cy="50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3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8EA4D-F372-98CA-C732-8874B762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81E7DA-CD62-99A8-1D11-A96A3F884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2194560"/>
            <a:ext cx="11267090" cy="4332364"/>
          </a:xfrm>
        </p:spPr>
        <p:txBody>
          <a:bodyPr>
            <a:normAutofit/>
          </a:bodyPr>
          <a:lstStyle/>
          <a:p>
            <a:r>
              <a:rPr lang="cs-CZ" dirty="0"/>
              <a:t>Objeveny při objevu radioaktivity (předpověď Pauli)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Velice málo reaktivní</a:t>
            </a:r>
            <a:r>
              <a:rPr lang="cs-CZ" dirty="0"/>
              <a:t>, nereagují s elektrony v obalech atomů – složitá detekce</a:t>
            </a:r>
          </a:p>
          <a:p>
            <a:endParaRPr lang="cs-CZ" dirty="0"/>
          </a:p>
          <a:p>
            <a:r>
              <a:rPr lang="cs-CZ" dirty="0"/>
              <a:t>Každým 1 cm</a:t>
            </a:r>
            <a:r>
              <a:rPr lang="cs-CZ" baseline="30000" dirty="0"/>
              <a:t>2</a:t>
            </a:r>
            <a:r>
              <a:rPr lang="cs-CZ" dirty="0"/>
              <a:t> lidské pokožky projde za sekundu 60 miliard slunečních neutrin</a:t>
            </a:r>
          </a:p>
          <a:p>
            <a:endParaRPr lang="cs-CZ" dirty="0"/>
          </a:p>
          <a:p>
            <a:r>
              <a:rPr lang="cs-CZ" dirty="0">
                <a:solidFill>
                  <a:schemeClr val="accent6"/>
                </a:solidFill>
              </a:rPr>
              <a:t>Oscilace neutrin </a:t>
            </a:r>
            <a:r>
              <a:rPr lang="cs-CZ" dirty="0"/>
              <a:t>– za letu se </a:t>
            </a:r>
            <a:r>
              <a:rPr lang="cs-CZ" dirty="0">
                <a:solidFill>
                  <a:schemeClr val="accent1"/>
                </a:solidFill>
              </a:rPr>
              <a:t>proměňují </a:t>
            </a:r>
            <a:r>
              <a:rPr lang="cs-CZ" dirty="0"/>
              <a:t>mezi třemi druhy</a:t>
            </a:r>
          </a:p>
          <a:p>
            <a:endParaRPr lang="cs-CZ" dirty="0"/>
          </a:p>
          <a:p>
            <a:r>
              <a:rPr lang="cs-CZ" dirty="0"/>
              <a:t>Pozorování – exploze supernov, vznik černých děr a neutronových hvězd, aktivní galaktická jádra</a:t>
            </a:r>
          </a:p>
        </p:txBody>
      </p:sp>
    </p:spTree>
    <p:extLst>
      <p:ext uri="{BB962C8B-B14F-4D97-AF65-F5344CB8AC3E}">
        <p14:creationId xmlns:p14="http://schemas.microsoft.com/office/powerpoint/2010/main" val="407527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D48EA-6E36-478C-DDC1-7CB42AB1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Pozorovatelný vesmír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62BAC4-22D9-F84F-72B7-8F0728A07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Kulová část vesmíru, ze které mohla od vzniku vesmíru na planetu Zemi doletět informace (</a:t>
            </a:r>
            <a:r>
              <a:rPr lang="cs-CZ" dirty="0">
                <a:solidFill>
                  <a:schemeClr val="accent6"/>
                </a:solidFill>
              </a:rPr>
              <a:t>max. rychlostí světla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Celý vesmír je </a:t>
            </a:r>
            <a:r>
              <a:rPr lang="cs-CZ" dirty="0">
                <a:solidFill>
                  <a:schemeClr val="accent1"/>
                </a:solidFill>
              </a:rPr>
              <a:t>větší</a:t>
            </a:r>
            <a:r>
              <a:rPr lang="cs-CZ" dirty="0"/>
              <a:t> než pozorovatelný vesmír</a:t>
            </a:r>
          </a:p>
          <a:p>
            <a:endParaRPr lang="cs-CZ" dirty="0"/>
          </a:p>
          <a:p>
            <a:r>
              <a:rPr lang="cs-CZ" dirty="0"/>
              <a:t>O nepozorovatelné části </a:t>
            </a:r>
            <a:r>
              <a:rPr lang="cs-CZ" dirty="0">
                <a:solidFill>
                  <a:schemeClr val="accent1"/>
                </a:solidFill>
              </a:rPr>
              <a:t>nemůžeme</a:t>
            </a:r>
            <a:r>
              <a:rPr lang="cs-CZ" dirty="0"/>
              <a:t> získat přímé aktuální informace</a:t>
            </a:r>
          </a:p>
          <a:p>
            <a:endParaRPr lang="cs-CZ" dirty="0"/>
          </a:p>
          <a:p>
            <a:r>
              <a:rPr lang="cs-CZ" dirty="0"/>
              <a:t>První odhad – pozorovatelný vesmír je ?? celého vesmíru</a:t>
            </a:r>
          </a:p>
        </p:txBody>
      </p:sp>
    </p:spTree>
    <p:extLst>
      <p:ext uri="{BB962C8B-B14F-4D97-AF65-F5344CB8AC3E}">
        <p14:creationId xmlns:p14="http://schemas.microsoft.com/office/powerpoint/2010/main" val="202992528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EF87D2BA73B3408D9275237DFEC9AA" ma:contentTypeVersion="2" ma:contentTypeDescription="Vytvoří nový dokument" ma:contentTypeScope="" ma:versionID="ec37ff8e40876727352e764baa16f1a4">
  <xsd:schema xmlns:xsd="http://www.w3.org/2001/XMLSchema" xmlns:xs="http://www.w3.org/2001/XMLSchema" xmlns:p="http://schemas.microsoft.com/office/2006/metadata/properties" xmlns:ns3="83850036-6f67-48f5-bc6d-7a1a7add3df5" targetNamespace="http://schemas.microsoft.com/office/2006/metadata/properties" ma:root="true" ma:fieldsID="6eccf6069a952ab9718b52c044f07650" ns3:_="">
    <xsd:import namespace="83850036-6f67-48f5-bc6d-7a1a7add3d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50036-6f67-48f5-bc6d-7a1a7add3d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B7621-B1D4-405E-B06C-44619C420AAB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83850036-6f67-48f5-bc6d-7a1a7add3df5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17D7B7-855D-4844-9E8C-A92C1420B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50036-6f67-48f5-bc6d-7a1a7add3d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35B665-541F-40CB-BB5A-9CAD2BA21E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409</TotalTime>
  <Words>458</Words>
  <Application>Microsoft Office PowerPoint</Application>
  <PresentationFormat>Širokoúhlá obrazovka</PresentationFormat>
  <Paragraphs>86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Kondenzační stopa</vt:lpstr>
      <vt:lpstr>Historický přehled pozorování vesmíru</vt:lpstr>
      <vt:lpstr>Viditelné zaření</vt:lpstr>
      <vt:lpstr>Spektrum el.mag. záření</vt:lpstr>
      <vt:lpstr>průchod el.mag. Záření atmostférou</vt:lpstr>
      <vt:lpstr>Vyzařování černého tělesa</vt:lpstr>
      <vt:lpstr>Absorbční a emisní čáry</vt:lpstr>
      <vt:lpstr>Pozorovací instrumenty</vt:lpstr>
      <vt:lpstr>Neutrina</vt:lpstr>
      <vt:lpstr>Pozorovatelný vesmír</vt:lpstr>
      <vt:lpstr>Kosmické mikrovlnné záření</vt:lpstr>
      <vt:lpstr>Cobe</vt:lpstr>
      <vt:lpstr>WMAP</vt:lpstr>
      <vt:lpstr>Planck</vt:lpstr>
      <vt:lpstr>Srovnání</vt:lpstr>
      <vt:lpstr>Příklad 1)</vt:lpstr>
      <vt:lpstr>Příklad 2)</vt:lpstr>
      <vt:lpstr>řešení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Historický přehled pozorování vesmíru</dc:title>
  <dc:creator>Jaroslav Vrba</dc:creator>
  <cp:lastModifiedBy>Jaroslav Vrba</cp:lastModifiedBy>
  <cp:revision>56</cp:revision>
  <dcterms:created xsi:type="dcterms:W3CDTF">2023-02-21T13:28:11Z</dcterms:created>
  <dcterms:modified xsi:type="dcterms:W3CDTF">2023-03-21T07:03:29Z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0x01010054EF87D2BA73B3408D9275237DFEC9AA</vt:lpwstr>
  </property>
</Properties>
</file>