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72" r:id="rId7"/>
    <p:sldId id="273" r:id="rId8"/>
    <p:sldId id="274" r:id="rId9"/>
    <p:sldId id="275" r:id="rId10"/>
    <p:sldId id="276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76FEA-A004-4118-E8F5-FE69A0CD9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173485"/>
            <a:ext cx="9448800" cy="1825096"/>
          </a:xfrm>
        </p:spPr>
        <p:txBody>
          <a:bodyPr/>
          <a:lstStyle/>
          <a:p>
            <a:r>
              <a:rPr lang="cs-CZ" dirty="0"/>
              <a:t>Newtonovská kosmologie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0EDADC-7577-AE06-65A4-F1A659565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29001"/>
            <a:ext cx="9448800" cy="320810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Newtonův gravitační zákon a jeho důsledky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/>
              <a:t>Friedmannova</a:t>
            </a:r>
            <a:r>
              <a:rPr lang="cs-CZ" dirty="0"/>
              <a:t> rovnice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Rozpínání a rychlost světla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Vesmír jako tekutina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Rovnice zrychlení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96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5A5C5-128A-26A3-1416-06381DA89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Newtonův gravitační zákon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F46B00-381F-281C-3BB3-BAA04AD5E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72638"/>
            <a:ext cx="10820400" cy="4736387"/>
          </a:xfrm>
        </p:spPr>
        <p:txBody>
          <a:bodyPr/>
          <a:lstStyle/>
          <a:p>
            <a:r>
              <a:rPr lang="cs-CZ" dirty="0"/>
              <a:t>Gravitační síla je přímo úměrná hmotnostem objektů a nepřímo úměrná kvadrátu jejich vzdálenosti: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i="1" dirty="0"/>
              <a:t>F=</a:t>
            </a:r>
            <a:r>
              <a:rPr lang="cs-CZ" i="1" dirty="0" err="1"/>
              <a:t>ma</a:t>
            </a:r>
            <a:r>
              <a:rPr lang="cs-CZ" i="1" dirty="0"/>
              <a:t>)</a:t>
            </a:r>
            <a:r>
              <a:rPr lang="cs-CZ" dirty="0"/>
              <a:t>						</a:t>
            </a:r>
            <a:r>
              <a:rPr lang="cs-CZ" dirty="0">
                <a:solidFill>
                  <a:srgbClr val="FFFF00"/>
                </a:solidFill>
              </a:rPr>
              <a:t>,</a:t>
            </a:r>
            <a:r>
              <a:rPr lang="cs-CZ" dirty="0"/>
              <a:t> </a:t>
            </a:r>
            <a:r>
              <a:rPr lang="cs-CZ" i="1" dirty="0">
                <a:solidFill>
                  <a:srgbClr val="FFFF00"/>
                </a:solidFill>
              </a:rPr>
              <a:t>G=6,67 x 10</a:t>
            </a:r>
            <a:r>
              <a:rPr lang="cs-CZ" i="1" baseline="30000" dirty="0">
                <a:solidFill>
                  <a:srgbClr val="FFFF00"/>
                </a:solidFill>
              </a:rPr>
              <a:t>-11</a:t>
            </a:r>
            <a:r>
              <a:rPr lang="cs-CZ" i="1" dirty="0">
                <a:solidFill>
                  <a:srgbClr val="FFFF00"/>
                </a:solidFill>
              </a:rPr>
              <a:t> m</a:t>
            </a:r>
            <a:r>
              <a:rPr lang="cs-CZ" i="1" baseline="30000" dirty="0">
                <a:solidFill>
                  <a:srgbClr val="FFFF00"/>
                </a:solidFill>
              </a:rPr>
              <a:t>3</a:t>
            </a:r>
            <a:r>
              <a:rPr lang="cs-CZ" i="1" dirty="0">
                <a:solidFill>
                  <a:srgbClr val="FFFF00"/>
                </a:solidFill>
              </a:rPr>
              <a:t>.kg</a:t>
            </a:r>
            <a:r>
              <a:rPr lang="cs-CZ" i="1" baseline="30000" dirty="0">
                <a:solidFill>
                  <a:srgbClr val="FFFF00"/>
                </a:solidFill>
              </a:rPr>
              <a:t>-1</a:t>
            </a:r>
            <a:r>
              <a:rPr lang="cs-CZ" i="1" dirty="0">
                <a:solidFill>
                  <a:srgbClr val="FFFF00"/>
                </a:solidFill>
              </a:rPr>
              <a:t>.s</a:t>
            </a:r>
            <a:r>
              <a:rPr lang="cs-CZ" i="1" baseline="30000" dirty="0">
                <a:solidFill>
                  <a:srgbClr val="FFFF00"/>
                </a:solidFill>
              </a:rPr>
              <a:t>-2</a:t>
            </a:r>
            <a:endParaRPr lang="cs-CZ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Gravitační potenciál vyčísluje potenciální energii tělesa o jednotkové v gravitačním poli ostatních těles: </a:t>
            </a: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dirty="0"/>
              <a:t>(video)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Slupkový (Newtonův) teorém: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7BC6DCE7-4BA8-2026-E074-F39E86D10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6316" y="2618689"/>
            <a:ext cx="1919365" cy="646977"/>
          </a:xfrm>
          <a:prstGeom prst="rect">
            <a:avLst/>
          </a:prstGeom>
        </p:spPr>
      </p:pic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E83C3976-3B84-04D1-6531-EAAEF46449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79771" y="4458457"/>
            <a:ext cx="2032456" cy="73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001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C9672-2436-B355-E7AC-DFA6DE45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Slupkový (Newtonův) teorém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FA3432-9AA2-FFB3-82F4-30CBE8D7A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1"/>
            <a:ext cx="10820400" cy="440504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Ve sféricky symetrickém rozložení hmoty částice necítí vůbec žádnou sílu z materiálu na větších poloměrech (nad ní) a materiál na menších poloměrech dává přesně takovou sílu, jakou by člověk dostal, kdyby byl veškerý materiál soustředěn ve středovém bodě.</a:t>
            </a:r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cs-CZ" u="sng" dirty="0"/>
              <a:t>Příklady:</a:t>
            </a:r>
          </a:p>
          <a:p>
            <a:r>
              <a:rPr lang="cs-CZ" dirty="0"/>
              <a:t>Síla vně kulového objektu neznámého hustotního profilu závisí pouze na celkové hmotnosti </a:t>
            </a:r>
          </a:p>
          <a:p>
            <a:r>
              <a:rPr lang="cs-CZ" dirty="0"/>
              <a:t>Astronaut uvnitř kulovité skořápky necítí žádnou gravitační sílu, nejen pokud je uprostřed, ale pokud je v jakékoli poloze uvnitř skořápky.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99467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A19EB-FA14-44B9-AE64-6AC46DFD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Friedmannova</a:t>
            </a:r>
            <a:r>
              <a:rPr lang="cs-CZ" dirty="0"/>
              <a:t> rovnice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57EE8-B8C5-5B54-2BA5-1ABC9ED64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Odvození z Newtonovy gravitace</a:t>
            </a:r>
          </a:p>
          <a:p>
            <a:endParaRPr lang="cs-CZ" dirty="0"/>
          </a:p>
          <a:p>
            <a:r>
              <a:rPr lang="cs-CZ" dirty="0" err="1"/>
              <a:t>Friedmannova</a:t>
            </a:r>
            <a:r>
              <a:rPr lang="cs-CZ" dirty="0"/>
              <a:t> rovnice:			  </a:t>
            </a:r>
            <a:r>
              <a:rPr lang="cs-CZ" dirty="0">
                <a:solidFill>
                  <a:srgbClr val="FFFF00"/>
                </a:solidFill>
              </a:rPr>
              <a:t>= </a:t>
            </a:r>
            <a:r>
              <a:rPr lang="cs-CZ" i="1" dirty="0">
                <a:solidFill>
                  <a:srgbClr val="FFFF00"/>
                </a:solidFill>
              </a:rPr>
              <a:t>H</a:t>
            </a:r>
            <a:r>
              <a:rPr lang="cs-CZ" i="1" baseline="30000" dirty="0">
                <a:solidFill>
                  <a:srgbClr val="FFFF00"/>
                </a:solidFill>
              </a:rPr>
              <a:t>2</a:t>
            </a:r>
            <a:r>
              <a:rPr lang="cs-CZ" i="1" dirty="0">
                <a:solidFill>
                  <a:srgbClr val="FFFF00"/>
                </a:solidFill>
              </a:rPr>
              <a:t>,</a:t>
            </a:r>
            <a:r>
              <a:rPr lang="cs-CZ" i="1" dirty="0"/>
              <a:t> </a:t>
            </a:r>
            <a:r>
              <a:rPr lang="cs-CZ" dirty="0"/>
              <a:t>kde </a:t>
            </a:r>
            <a:r>
              <a:rPr lang="cs-CZ" i="1" dirty="0"/>
              <a:t>H</a:t>
            </a:r>
            <a:r>
              <a:rPr lang="cs-CZ" dirty="0"/>
              <a:t> je </a:t>
            </a:r>
            <a:r>
              <a:rPr lang="cs-CZ" dirty="0" err="1"/>
              <a:t>Hubblova</a:t>
            </a:r>
            <a:r>
              <a:rPr lang="cs-CZ" dirty="0"/>
              <a:t> konstanta</a:t>
            </a:r>
          </a:p>
          <a:p>
            <a:pPr marL="0" indent="0">
              <a:buNone/>
            </a:pPr>
            <a:r>
              <a:rPr lang="cs-CZ" dirty="0"/>
              <a:t>							       </a:t>
            </a:r>
            <a:r>
              <a:rPr lang="cs-CZ" i="1" dirty="0"/>
              <a:t>k </a:t>
            </a:r>
            <a:r>
              <a:rPr lang="cs-CZ" dirty="0"/>
              <a:t> je křivost vesmíru</a:t>
            </a:r>
          </a:p>
          <a:p>
            <a:pPr marL="0" indent="0">
              <a:buNone/>
            </a:pPr>
            <a:r>
              <a:rPr lang="cs-CZ" dirty="0"/>
              <a:t>							      </a:t>
            </a:r>
            <a:r>
              <a:rPr lang="cs-CZ" i="1" dirty="0"/>
              <a:t>a(t) </a:t>
            </a:r>
            <a:r>
              <a:rPr lang="cs-CZ" dirty="0"/>
              <a:t> je expanzní funkce</a:t>
            </a:r>
          </a:p>
          <a:p>
            <a:endParaRPr lang="cs-CZ" i="1" dirty="0"/>
          </a:p>
          <a:p>
            <a:r>
              <a:rPr lang="cs-CZ" i="1" dirty="0"/>
              <a:t>a(t) </a:t>
            </a:r>
            <a:r>
              <a:rPr lang="cs-CZ" dirty="0"/>
              <a:t>závisí pouze na čase (ne na souřadnicích = homogenita)</a:t>
            </a:r>
            <a:endParaRPr lang="cs-CZ" i="1" dirty="0"/>
          </a:p>
          <a:p>
            <a:endParaRPr lang="cs-CZ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45347A43-D705-B69D-0FA6-8CEB0A6E7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53502" y="3341300"/>
            <a:ext cx="2122009" cy="59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8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49825-FEBA-8E1A-0C37-CE6ABD904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Expanzní funkce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86C519-9F00-A8C8-35F6-14616B9A2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endParaRPr lang="cs-CZ" dirty="0"/>
          </a:p>
          <a:p>
            <a:r>
              <a:rPr lang="cs-CZ" dirty="0"/>
              <a:t>Expanze vesmíru probíhá na škálách, kde se dá o strukturách hovořit jako o volných částicích.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Jádro a elektrony v atomu - </a:t>
            </a:r>
            <a:r>
              <a:rPr lang="cs-CZ" dirty="0">
                <a:solidFill>
                  <a:srgbClr val="FF0000"/>
                </a:solidFill>
              </a:rPr>
              <a:t>nejsou volné </a:t>
            </a:r>
            <a:r>
              <a:rPr lang="cs-CZ" dirty="0"/>
              <a:t>(</a:t>
            </a:r>
            <a:r>
              <a:rPr lang="cs-CZ" dirty="0" err="1"/>
              <a:t>elmag</a:t>
            </a:r>
            <a:r>
              <a:rPr lang="cs-CZ" dirty="0"/>
              <a:t>. síla) -  </a:t>
            </a:r>
            <a:r>
              <a:rPr lang="cs-CZ" dirty="0">
                <a:solidFill>
                  <a:schemeClr val="accent6"/>
                </a:solidFill>
              </a:rPr>
              <a:t>nevzdalují se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err="1"/>
              <a:t>Orbita</a:t>
            </a:r>
            <a:r>
              <a:rPr lang="cs-CZ" dirty="0"/>
              <a:t> Země kolem Slunce  - </a:t>
            </a:r>
            <a:r>
              <a:rPr lang="cs-CZ" dirty="0">
                <a:solidFill>
                  <a:srgbClr val="FF0000"/>
                </a:solidFill>
              </a:rPr>
              <a:t>nejsou volné </a:t>
            </a:r>
            <a:r>
              <a:rPr lang="cs-CZ" dirty="0"/>
              <a:t>(gravitace) - </a:t>
            </a:r>
            <a:r>
              <a:rPr lang="cs-CZ" dirty="0">
                <a:solidFill>
                  <a:schemeClr val="accent6"/>
                </a:solidFill>
              </a:rPr>
              <a:t>nezvětšuje se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Vzdálené galaxie které se již neovlivňují - více méně </a:t>
            </a:r>
            <a:r>
              <a:rPr lang="cs-CZ" dirty="0">
                <a:solidFill>
                  <a:schemeClr val="accent4"/>
                </a:solidFill>
              </a:rPr>
              <a:t>volné</a:t>
            </a:r>
            <a:r>
              <a:rPr lang="cs-CZ" dirty="0"/>
              <a:t> - </a:t>
            </a:r>
            <a:r>
              <a:rPr lang="cs-CZ" dirty="0">
                <a:solidFill>
                  <a:schemeClr val="accent6"/>
                </a:solidFill>
              </a:rPr>
              <a:t>vzdalují se</a:t>
            </a:r>
          </a:p>
        </p:txBody>
      </p:sp>
    </p:spTree>
    <p:extLst>
      <p:ext uri="{BB962C8B-B14F-4D97-AF65-F5344CB8AC3E}">
        <p14:creationId xmlns:p14="http://schemas.microsoft.com/office/powerpoint/2010/main" val="719519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EE354-45A1-2CE7-BC0D-CC5C8D44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Rozpínání rychlostí světla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67AB45-83A1-6535-C932-0F5140508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Speciální relativita říká, že žádná </a:t>
            </a:r>
            <a:r>
              <a:rPr lang="cs-CZ" dirty="0">
                <a:solidFill>
                  <a:srgbClr val="FF0000"/>
                </a:solidFill>
              </a:rPr>
              <a:t>informace</a:t>
            </a:r>
            <a:r>
              <a:rPr lang="cs-CZ" dirty="0"/>
              <a:t> nemůže být šířená větší rychlostí než je </a:t>
            </a:r>
            <a:r>
              <a:rPr lang="cs-CZ" dirty="0">
                <a:solidFill>
                  <a:schemeClr val="accent6"/>
                </a:solidFill>
              </a:rPr>
              <a:t>rychlost světla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Relativní</a:t>
            </a:r>
            <a:r>
              <a:rPr lang="cs-CZ" dirty="0"/>
              <a:t> pohyb dvou těles může být nadsvětelný (konce rozevírajících se nůžek - není to rychlost částice, ta může nést informaci)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Rozpínání prostoru může být nadsvětelné (nelze tím předat informaci)</a:t>
            </a:r>
          </a:p>
        </p:txBody>
      </p:sp>
    </p:spTree>
    <p:extLst>
      <p:ext uri="{BB962C8B-B14F-4D97-AF65-F5344CB8AC3E}">
        <p14:creationId xmlns:p14="http://schemas.microsoft.com/office/powerpoint/2010/main" val="411488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906A0-6A14-D0C7-2135-8E1249DA8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Vesmír jako tekutina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D513C29-547F-DE55-8E52-9517B0D1D8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2194560"/>
                <a:ext cx="10820400" cy="4551680"/>
              </a:xfrm>
            </p:spPr>
            <p:txBody>
              <a:bodyPr>
                <a:normAutofit/>
              </a:bodyPr>
              <a:lstStyle/>
              <a:p>
                <a:endParaRPr lang="cs-CZ" dirty="0"/>
              </a:p>
              <a:p>
                <a:r>
                  <a:rPr lang="cs-CZ" dirty="0"/>
                  <a:t>První zákon termodynamiky: </a:t>
                </a:r>
                <a:r>
                  <a:rPr lang="cs-CZ" i="1" dirty="0" err="1">
                    <a:solidFill>
                      <a:srgbClr val="FFFF00"/>
                    </a:solidFill>
                  </a:rPr>
                  <a:t>dE</a:t>
                </a:r>
                <a:r>
                  <a:rPr lang="cs-CZ" i="1" dirty="0">
                    <a:solidFill>
                      <a:srgbClr val="FFFF00"/>
                    </a:solidFill>
                  </a:rPr>
                  <a:t> + </a:t>
                </a:r>
                <a:r>
                  <a:rPr lang="cs-CZ" i="1" dirty="0" err="1">
                    <a:solidFill>
                      <a:srgbClr val="FFFF00"/>
                    </a:solidFill>
                  </a:rPr>
                  <a:t>pdV</a:t>
                </a:r>
                <a:r>
                  <a:rPr lang="cs-CZ" i="1" dirty="0">
                    <a:solidFill>
                      <a:srgbClr val="FFFF00"/>
                    </a:solidFill>
                  </a:rPr>
                  <a:t> = </a:t>
                </a:r>
                <a:r>
                  <a:rPr lang="cs-CZ" i="1" dirty="0" err="1">
                    <a:solidFill>
                      <a:srgbClr val="FFFF00"/>
                    </a:solidFill>
                  </a:rPr>
                  <a:t>TdS</a:t>
                </a:r>
                <a:endParaRPr lang="cs-CZ" i="1" dirty="0">
                  <a:solidFill>
                    <a:srgbClr val="FFFF00"/>
                  </a:solidFill>
                </a:endParaRPr>
              </a:p>
              <a:p>
                <a:endParaRPr lang="cs-CZ" i="1" dirty="0">
                  <a:solidFill>
                    <a:srgbClr val="FFFF00"/>
                  </a:solidFill>
                </a:endParaRPr>
              </a:p>
              <a:p>
                <a:r>
                  <a:rPr lang="cs-CZ" dirty="0"/>
                  <a:t>Rovnice tekutiny: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l-GR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el-GR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𝜌</m:t>
                        </m:r>
                      </m:e>
                    </m:acc>
                    <m:r>
                      <a:rPr lang="cs-CZ" b="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+3</m:t>
                    </m:r>
                    <m:f>
                      <m:fPr>
                        <m:ctrlPr>
                          <a:rPr lang="cs-CZ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acc>
                          <m:accPr>
                            <m:chr m:val="̇"/>
                            <m:ctrlPr>
                              <a:rPr lang="cs-CZ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accPr>
                          <m:e>
                            <m:r>
                              <a:rPr lang="cs-CZ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e>
                        </m:acc>
                      </m:num>
                      <m:den>
                        <m:r>
                          <a:rPr lang="cs-CZ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𝑎</m:t>
                        </m:r>
                      </m:den>
                    </m:f>
                    <m:d>
                      <m:dPr>
                        <m:ctrlPr>
                          <a:rPr lang="cs-CZ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l-GR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𝜌</m:t>
                        </m:r>
                        <m:r>
                          <a:rPr lang="cs-CZ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cs-CZ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cs-CZ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cs-CZ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𝑐</m:t>
                            </m:r>
                            <m:r>
                              <a:rPr lang="cs-CZ" b="0" i="1" baseline="30000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cs-CZ" b="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Rovnice zrychlení: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acc>
                          <m:accPr>
                            <m:chr m:val="̈"/>
                            <m:ctrlPr>
                              <a:rPr lang="cs-CZ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accPr>
                          <m:e>
                            <m:r>
                              <a:rPr lang="cs-CZ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e>
                        </m:acc>
                      </m:num>
                      <m:den>
                        <m:r>
                          <a:rPr lang="cs-CZ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𝑎</m:t>
                        </m:r>
                      </m:den>
                    </m:f>
                    <m:r>
                      <a:rPr lang="cs-CZ" b="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=−</m:t>
                    </m:r>
                    <m:f>
                      <m:fPr>
                        <m:ctrlPr>
                          <a:rPr lang="cs-CZ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cs-CZ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l-GR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π</m:t>
                        </m:r>
                        <m:r>
                          <a:rPr lang="cs-CZ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𝐺</m:t>
                        </m:r>
                      </m:num>
                      <m:den>
                        <m:r>
                          <a:rPr lang="cs-CZ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cs-CZ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l-GR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𝜌</m:t>
                        </m:r>
                        <m:r>
                          <a:rPr lang="cs-CZ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cs-CZ" i="1" dirty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cs-CZ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3</m:t>
                            </m:r>
                            <m:r>
                              <a:rPr lang="cs-CZ" i="1" dirty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cs-CZ" i="1" dirty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𝑐</m:t>
                            </m:r>
                            <m:r>
                              <a:rPr lang="cs-CZ" i="1" baseline="30000" dirty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cs-CZ" baseline="30000" dirty="0">
                  <a:solidFill>
                    <a:srgbClr val="FFFF00"/>
                  </a:solidFill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cs-CZ" dirty="0"/>
              </a:p>
              <a:p>
                <a:r>
                  <a:rPr lang="cs-CZ" dirty="0"/>
                  <a:t>Všechny rovnice jsou </a:t>
                </a:r>
                <a:r>
                  <a:rPr lang="cs-CZ" dirty="0" err="1"/>
                  <a:t>nerelativistické</a:t>
                </a:r>
                <a:r>
                  <a:rPr lang="cs-CZ" dirty="0"/>
                  <a:t>!! Nelze přesně použít na náš vesmír</a:t>
                </a:r>
              </a:p>
              <a:p>
                <a:endParaRPr lang="cs-CZ" dirty="0"/>
              </a:p>
              <a:p>
                <a:r>
                  <a:rPr lang="cs-CZ" dirty="0"/>
                  <a:t>video objekty (-6:53) 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D513C29-547F-DE55-8E52-9517B0D1D8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2194560"/>
                <a:ext cx="10820400" cy="4551680"/>
              </a:xfrm>
              <a:blipFill>
                <a:blip r:embed="rId2"/>
                <a:stretch>
                  <a:fillRect l="-676" b="-26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3148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768BB-AFAA-7481-E370-FC7DCD22E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2129A6-0417-952C-11AC-ECDA61DB1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Předpokládejme, že galaxie Mléčná dráha má typickou velikost, obsahuje řekněme 10</a:t>
            </a:r>
            <a:r>
              <a:rPr lang="cs-CZ" baseline="30000" dirty="0"/>
              <a:t>11</a:t>
            </a:r>
            <a:r>
              <a:rPr lang="cs-CZ" dirty="0"/>
              <a:t> hvězd, a že galaxie jsou od sebe typicky odděleny vzdáleností jednoho </a:t>
            </a:r>
            <a:r>
              <a:rPr lang="cs-CZ" dirty="0" err="1"/>
              <a:t>megaparseku</a:t>
            </a:r>
            <a:r>
              <a:rPr lang="cs-CZ" dirty="0"/>
              <a:t>. Odhadněte hustotu vesmíru v jednotkách SI. Jaká je tato hustota ve srovnání s hustotou Země? </a:t>
            </a:r>
          </a:p>
          <a:p>
            <a:pPr marL="0" indent="0">
              <a:buNone/>
            </a:pPr>
            <a:r>
              <a:rPr lang="cs-CZ" dirty="0"/>
              <a:t>(1M</a:t>
            </a:r>
            <a:r>
              <a:rPr lang="cs-CZ" baseline="-25000" dirty="0"/>
              <a:t>○ </a:t>
            </a:r>
            <a:r>
              <a:rPr lang="cs-CZ" dirty="0"/>
              <a:t>= 2 x 10</a:t>
            </a:r>
            <a:r>
              <a:rPr lang="cs-CZ" baseline="30000" dirty="0"/>
              <a:t>30</a:t>
            </a:r>
            <a:r>
              <a:rPr lang="cs-CZ" dirty="0"/>
              <a:t>kg,  1 parsek = 3 x 10</a:t>
            </a:r>
            <a:r>
              <a:rPr lang="cs-CZ" baseline="30000" dirty="0"/>
              <a:t>16</a:t>
            </a:r>
            <a:r>
              <a:rPr lang="cs-CZ" dirty="0"/>
              <a:t>m)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17120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BB50F-745D-6A4D-85EA-6AE6B5F2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E0B05A-CC31-A974-BF42-FCB04FC43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en-US" dirty="0"/>
              <a:t>You should get something like ρ ∼ 10</a:t>
            </a:r>
            <a:r>
              <a:rPr lang="en-US" baseline="30000" dirty="0"/>
              <a:t>−26</a:t>
            </a:r>
            <a:r>
              <a:rPr lang="en-US" dirty="0"/>
              <a:t> kgm</a:t>
            </a:r>
            <a:r>
              <a:rPr lang="en-US" baseline="30000" dirty="0"/>
              <a:t>−3</a:t>
            </a:r>
            <a:r>
              <a:rPr lang="en-US" dirty="0"/>
              <a:t> for the Universe. The Earth’s</a:t>
            </a:r>
            <a:r>
              <a:rPr lang="cs-CZ" dirty="0"/>
              <a:t> </a:t>
            </a:r>
            <a:r>
              <a:rPr lang="en-US" dirty="0"/>
              <a:t>density is about 10</a:t>
            </a:r>
            <a:r>
              <a:rPr lang="en-US" baseline="30000" dirty="0"/>
              <a:t>30</a:t>
            </a:r>
            <a:r>
              <a:rPr lang="en-US" dirty="0"/>
              <a:t> times greater.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85833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4EF87D2BA73B3408D9275237DFEC9AA" ma:contentTypeVersion="2" ma:contentTypeDescription="Vytvoří nový dokument" ma:contentTypeScope="" ma:versionID="ec37ff8e40876727352e764baa16f1a4">
  <xsd:schema xmlns:xsd="http://www.w3.org/2001/XMLSchema" xmlns:xs="http://www.w3.org/2001/XMLSchema" xmlns:p="http://schemas.microsoft.com/office/2006/metadata/properties" xmlns:ns3="83850036-6f67-48f5-bc6d-7a1a7add3df5" targetNamespace="http://schemas.microsoft.com/office/2006/metadata/properties" ma:root="true" ma:fieldsID="6eccf6069a952ab9718b52c044f07650" ns3:_="">
    <xsd:import namespace="83850036-6f67-48f5-bc6d-7a1a7add3d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850036-6f67-48f5-bc6d-7a1a7add3d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DB7621-B1D4-405E-B06C-44619C420AAB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83850036-6f67-48f5-bc6d-7a1a7add3df5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235B665-541F-40CB-BB5A-9CAD2BA21E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17D7B7-855D-4844-9E8C-A92C1420BA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850036-6f67-48f5-bc6d-7a1a7add3d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842</TotalTime>
  <Words>483</Words>
  <Application>Microsoft Office PowerPoint</Application>
  <PresentationFormat>Širokoúhlá obrazovka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Century Gothic</vt:lpstr>
      <vt:lpstr>Kondenzační stopa</vt:lpstr>
      <vt:lpstr>Newtonovská kosmologie</vt:lpstr>
      <vt:lpstr>Newtonův gravitační zákon</vt:lpstr>
      <vt:lpstr>Slupkový (Newtonův) teorém</vt:lpstr>
      <vt:lpstr>Friedmannova rovnice</vt:lpstr>
      <vt:lpstr>Expanzní funkce </vt:lpstr>
      <vt:lpstr>Rozpínání rychlostí světla</vt:lpstr>
      <vt:lpstr>Vesmír jako tekutina</vt:lpstr>
      <vt:lpstr>Příklad 1)</vt:lpstr>
      <vt:lpstr>Řešení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Historický přehled pozorování vesmíru</dc:title>
  <dc:creator>Jaroslav Vrba</dc:creator>
  <cp:lastModifiedBy>Jaroslav Vrba</cp:lastModifiedBy>
  <cp:revision>81</cp:revision>
  <dcterms:created xsi:type="dcterms:W3CDTF">2023-02-21T13:28:11Z</dcterms:created>
  <dcterms:modified xsi:type="dcterms:W3CDTF">2023-03-21T07:06:39Z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0x01010054EF87D2BA73B3408D9275237DFEC9AA</vt:lpwstr>
  </property>
</Properties>
</file>