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82" r:id="rId4"/>
    <p:sldId id="279" r:id="rId5"/>
    <p:sldId id="268" r:id="rId6"/>
    <p:sldId id="275" r:id="rId7"/>
    <p:sldId id="270" r:id="rId8"/>
    <p:sldId id="272" r:id="rId9"/>
    <p:sldId id="27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9CC7-6B52-45E1-9D51-B4CEA717FF76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B245-B65E-4BAB-941E-1F219B242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Newtonova mechanika selhává při rychlostech blízkých rychlosti světla</a:t>
            </a:r>
          </a:p>
          <a:p>
            <a:r>
              <a:rPr lang="cs-CZ" dirty="0">
                <a:solidFill>
                  <a:schemeClr val="bg1"/>
                </a:solidFill>
              </a:rPr>
              <a:t>Newtonovy zákony neplatí na kvantové úrovni – například pohyb částic není předpověditelný podle klasické mechaniky, kvantová mechanika přináší pravděpodobnostní výklad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>
                <a:solidFill>
                  <a:schemeClr val="bg1"/>
                </a:solidFill>
              </a:rPr>
              <a:t>rychlost světla je konstantní, ale Newtonova mechanika pracuje s relativním pohybem</a:t>
            </a:r>
          </a:p>
          <a:p>
            <a:r>
              <a:rPr lang="cs-CZ" dirty="0">
                <a:solidFill>
                  <a:schemeClr val="bg1"/>
                </a:solidFill>
              </a:rPr>
              <a:t>MM </a:t>
            </a:r>
            <a:r>
              <a:rPr lang="cs-CZ" dirty="0" err="1">
                <a:solidFill>
                  <a:schemeClr val="bg1"/>
                </a:solidFill>
              </a:rPr>
              <a:t>experiement</a:t>
            </a:r>
            <a:r>
              <a:rPr lang="cs-CZ" dirty="0">
                <a:solidFill>
                  <a:schemeClr val="bg1"/>
                </a:solidFill>
              </a:rPr>
              <a:t> - neúspěšná detekce éteru, který měl být médiem pro šíření světla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0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6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8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Pozorovatel A</a:t>
            </a:r>
            <a:r>
              <a:rPr lang="cs-CZ" dirty="0"/>
              <a:t> stojí uprostřed nástupiště na vlakovém nádraží.</a:t>
            </a:r>
          </a:p>
          <a:p>
            <a:r>
              <a:rPr lang="cs-CZ" b="1" dirty="0"/>
              <a:t>Pozorovatel B</a:t>
            </a:r>
            <a:r>
              <a:rPr lang="cs-CZ" dirty="0"/>
              <a:t> sedí uprostřed vlaku, který se pohybuje konstantní rychlostí podél nástupiště.</a:t>
            </a:r>
          </a:p>
          <a:p>
            <a:r>
              <a:rPr lang="cs-CZ" dirty="0"/>
              <a:t>Dva blesky udeří současně na oba konce vlaku (přední a zadní část). Pro </a:t>
            </a:r>
            <a:r>
              <a:rPr lang="cs-CZ" b="1" dirty="0"/>
              <a:t>pozorovatele A</a:t>
            </a:r>
            <a:r>
              <a:rPr lang="cs-CZ" dirty="0"/>
              <a:t> stojícího na nástupišti vypadají oba blesky jako simultánní (vidí světlo z obou blesků dorazit k sobě zároveň).</a:t>
            </a:r>
          </a:p>
          <a:p>
            <a:r>
              <a:rPr lang="cs-CZ" dirty="0"/>
              <a:t>Ale </a:t>
            </a:r>
            <a:r>
              <a:rPr lang="cs-CZ" b="1" dirty="0"/>
              <a:t>pozorovatel B</a:t>
            </a:r>
            <a:r>
              <a:rPr lang="cs-CZ" dirty="0"/>
              <a:t> ve vlaku, který se pohybuje směrem k přednímu blesku a vzdaluje se od zadního blesku, vnímá situaci jinak. Protože se pohybuje k jednomu blesku a od druhého, vidí světlo z předního blesku dříve než světlo z blesku na zadní části vlaku.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4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9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5894B-AC9A-4801-A2E7-BF943B54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4C9C8-605D-43D6-828F-3B5CC50C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4CA84-4931-4D28-971C-53FB3164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89D12-4EE6-4D30-B484-239EA799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F3DF5-D6A8-4AAB-94A0-FFEBDB6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7C701-C216-4AE2-B4EE-4EFB4BA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F8368-BCB4-4EFE-A380-684F07D4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08C239-E1CD-460C-B067-46905CB3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B2CC6-A04A-4EE8-884D-6936A326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68417-AD88-4BBE-BCB9-0D96B3E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3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41C0BF-80EE-41A1-A23C-0805D1CE4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21E331-40AD-4B0E-96B2-1E55DC19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50E46-3556-4F50-A8C9-16844077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179D2-9C88-46C3-9083-0D44A69B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E02D3-3B45-455C-8D43-5B9F1EE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EA6B-9216-425A-A73E-CAE35AE3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8D1D4-4CC9-42D7-8B43-B6509ED8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BE3CB-F796-40C6-86C9-C2F11DD1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EAB14-8258-429F-9049-9A28101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4613F-B3BE-4A7E-90C4-4453BD6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0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E154-0645-474D-A211-C11AE6D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D42297-2459-45C4-8185-52D16691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1AE96-4619-4214-9D3B-418E140D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6EEBB-BA1E-438C-A7C6-C589F253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C87E4-03C7-40AC-BED5-1582AFC0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78C9E-17A0-4943-A4A5-6EDC682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7B035-E448-4CE2-8E07-C213B7748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EB8433-0D1F-4796-B429-36B5626F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DDD5EF-1FAE-4E1A-A2EB-6D7384E5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492E62-D5B7-4ACE-80F2-4E4608C6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F03090-C590-45BE-9385-D4B718DA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2985-6BC4-460C-86E3-5E0AF5F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6F8AD9-60F1-430F-9FE1-A2B67E9E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B189F1-B86D-497D-82C3-72F2F45D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75A5D3-F330-40A0-9B4E-4ABCB5C3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701529-C49C-418B-945D-601FBE2A4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81FD7F-4BEE-49EB-9F99-A92636FF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9AAC51-9F42-4A23-A76B-3C6257A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2643C2-71AB-4A1E-B12A-310611C5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A99AD-A1D7-461D-A205-E347184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5F7488-291E-4C07-BC5C-7D787755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D0B42-AC2A-4A69-A519-9C18BC6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203DC8-653F-45C0-BF42-861D0A6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345A5-53B2-4B67-B9AF-788CE236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A0EE60-DB67-4C90-8FE8-3C21AE7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605C0B-B0DC-48B3-93AB-B85EDA7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320C-3CBB-4E13-AC41-1E023B9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6C2CF0-D103-4DDD-9BED-1BEE1D0E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1EBB8A-637A-448B-80F6-8185DD35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E2F4F3-9B24-4525-AB74-7C6271C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A2BD3B-EB0F-40FF-8F5B-E23BD016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07FC55-7613-41AF-B7EB-5FCBFAE7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5132-DAAF-47A4-A70A-79A2F359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CFA66-3E15-419B-A1E8-A7215626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1A2172-BF3A-4B50-9BF8-91782D7E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35ECEC-9588-43D0-901A-F3F756F0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AFC33-E7AC-4DF5-B209-E5636C1B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E115BF-8433-4567-ABE5-E5CAC177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2E23BB-4D33-4445-89DF-58EBD72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347D0D-F75E-495C-A12B-F64D0BEE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91DD2-2F2F-402B-8CA2-92CD533F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940-0FC8-4F32-9641-2903FD89295B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ABED1-400F-42CF-8350-DE9BE0E6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DCC94D-BCA4-4258-9C6A-C2C6D9E62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RzQDyw5C3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ECE58-21C4-4F24-82FB-A902438D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89" y="1122363"/>
            <a:ext cx="9224865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Teorie relativity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Limity OTR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CEF0F-0CE2-4BDB-B911-38A8BD245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RNDr. Jaroslav Vrba PhD.</a:t>
            </a:r>
          </a:p>
        </p:txBody>
      </p:sp>
    </p:spTree>
    <p:extLst>
      <p:ext uri="{BB962C8B-B14F-4D97-AF65-F5344CB8AC3E}">
        <p14:creationId xmlns:p14="http://schemas.microsoft.com/office/powerpoint/2010/main" val="31181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Kde teorie relativity nefunguje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825625"/>
            <a:ext cx="11146073" cy="4667250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Extrémní podmínky: Obecná teorie relativity </a:t>
            </a:r>
            <a:r>
              <a:rPr lang="cs-CZ" dirty="0">
                <a:solidFill>
                  <a:srgbClr val="FF0000"/>
                </a:solidFill>
              </a:rPr>
              <a:t>selhává</a:t>
            </a:r>
            <a:r>
              <a:rPr lang="cs-CZ" dirty="0">
                <a:solidFill>
                  <a:schemeClr val="bg1"/>
                </a:solidFill>
              </a:rPr>
              <a:t> při popisu </a:t>
            </a:r>
            <a:r>
              <a:rPr lang="cs-CZ" dirty="0">
                <a:solidFill>
                  <a:srgbClr val="00B0F0"/>
                </a:solidFill>
              </a:rPr>
              <a:t>gravitačních</a:t>
            </a:r>
            <a:r>
              <a:rPr lang="cs-CZ" dirty="0">
                <a:solidFill>
                  <a:schemeClr val="bg1"/>
                </a:solidFill>
              </a:rPr>
              <a:t> jevů v extrémních </a:t>
            </a:r>
            <a:r>
              <a:rPr lang="cs-CZ" dirty="0">
                <a:solidFill>
                  <a:srgbClr val="FF0000"/>
                </a:solidFill>
              </a:rPr>
              <a:t>podmínkách</a:t>
            </a:r>
            <a:r>
              <a:rPr lang="cs-CZ" dirty="0">
                <a:solidFill>
                  <a:schemeClr val="bg1"/>
                </a:solidFill>
              </a:rPr>
              <a:t>, jako jsou singularity černých děr nebo Velký třesk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00B0F0"/>
                </a:solidFill>
              </a:rPr>
              <a:t>Neslučitelnost</a:t>
            </a:r>
            <a:r>
              <a:rPr lang="cs-CZ" dirty="0">
                <a:solidFill>
                  <a:schemeClr val="bg1"/>
                </a:solidFill>
              </a:rPr>
              <a:t> s kvantovou mechanikou: Teorie relativity není </a:t>
            </a:r>
            <a:r>
              <a:rPr lang="cs-CZ" dirty="0">
                <a:solidFill>
                  <a:srgbClr val="FF0000"/>
                </a:solidFill>
              </a:rPr>
              <a:t>kompatibilní</a:t>
            </a:r>
            <a:r>
              <a:rPr lang="cs-CZ" dirty="0">
                <a:solidFill>
                  <a:schemeClr val="bg1"/>
                </a:solidFill>
              </a:rPr>
              <a:t> s kvantovou mechanikou, která </a:t>
            </a:r>
            <a:r>
              <a:rPr lang="cs-CZ" dirty="0">
                <a:solidFill>
                  <a:srgbClr val="FF0000"/>
                </a:solidFill>
              </a:rPr>
              <a:t>popisuje</a:t>
            </a:r>
            <a:r>
              <a:rPr lang="cs-CZ" dirty="0">
                <a:solidFill>
                  <a:schemeClr val="bg1"/>
                </a:solidFill>
              </a:rPr>
              <a:t> chování částic na mikroskopické úrovni</a:t>
            </a:r>
          </a:p>
        </p:txBody>
      </p:sp>
    </p:spTree>
    <p:extLst>
      <p:ext uri="{BB962C8B-B14F-4D97-AF65-F5344CB8AC3E}">
        <p14:creationId xmlns:p14="http://schemas.microsoft.com/office/powerpoint/2010/main" val="813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Známé jevy propojující teorii relativity a kvantovou mechaniku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 Neutronové hvězdy a kvantová </a:t>
            </a:r>
            <a:r>
              <a:rPr lang="cs-CZ" dirty="0">
                <a:solidFill>
                  <a:srgbClr val="FF0000"/>
                </a:solidFill>
              </a:rPr>
              <a:t>degenerace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Stabilitu neutronových hvězd zajišťuje relativistická gravitace a kvantová mechanika (Pauliho vylučovací princip)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Pozorování neutronových hvězd umožňuje testovat limity těchto teorií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Kvantové efekty v </a:t>
            </a:r>
            <a:r>
              <a:rPr lang="cs-CZ" dirty="0">
                <a:solidFill>
                  <a:srgbClr val="FF0000"/>
                </a:solidFill>
              </a:rPr>
              <a:t>extrémních</a:t>
            </a:r>
            <a:r>
              <a:rPr lang="cs-CZ" dirty="0">
                <a:solidFill>
                  <a:schemeClr val="bg1"/>
                </a:solidFill>
              </a:rPr>
              <a:t> gravitačních </a:t>
            </a:r>
            <a:r>
              <a:rPr lang="cs-CZ" dirty="0">
                <a:solidFill>
                  <a:srgbClr val="00B0F0"/>
                </a:solidFill>
              </a:rPr>
              <a:t>polích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 blízkosti černých děr a neutronových hvězd se vysoké energie kombinují s kvantovými procesy, například tvorbou částic-antičástic</a:t>
            </a:r>
          </a:p>
          <a:p>
            <a:pPr lvl="1"/>
            <a:r>
              <a:rPr lang="cs-CZ" dirty="0" err="1">
                <a:solidFill>
                  <a:schemeClr val="bg1"/>
                </a:solidFill>
              </a:rPr>
              <a:t>Magnetary</a:t>
            </a:r>
            <a:r>
              <a:rPr lang="cs-CZ" dirty="0">
                <a:solidFill>
                  <a:schemeClr val="bg1"/>
                </a:solidFill>
              </a:rPr>
              <a:t> (neutronové hvězdy s extrémními magnetickými poli) mohou generovat podmínky, kde se relativistická gravitace a kvantové efekty propojují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 Kvantové </a:t>
            </a:r>
            <a:r>
              <a:rPr lang="cs-CZ" dirty="0">
                <a:solidFill>
                  <a:srgbClr val="00B0F0"/>
                </a:solidFill>
              </a:rPr>
              <a:t>fluktuace</a:t>
            </a:r>
            <a:r>
              <a:rPr lang="cs-CZ" dirty="0">
                <a:solidFill>
                  <a:schemeClr val="bg1"/>
                </a:solidFill>
              </a:rPr>
              <a:t> časoprostoru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Na Planckově škále není časoprostor spojitý, ale podléhá kvantovým fluktuacím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Tyto fluktuace mohou být detekovatelné v rámci výzkumu kvantové gravitace</a:t>
            </a:r>
          </a:p>
        </p:txBody>
      </p:sp>
    </p:spTree>
    <p:extLst>
      <p:ext uri="{BB962C8B-B14F-4D97-AF65-F5344CB8AC3E}">
        <p14:creationId xmlns:p14="http://schemas.microsoft.com/office/powerpoint/2010/main" val="166765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 Známé jevy propojující teorii relativity a kvantovou mechaniku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Hawkingovo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záření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Kvantový efekt, kdy černé díry vyzařují částice díky kvantovým fluktuacím na horizontu událostí.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Tento jev kombinuje obecnou teorii relativity (černé díry) a kvantovou mechaniku (fluktuace vakua)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Informační</a:t>
            </a:r>
            <a:r>
              <a:rPr lang="cs-CZ" dirty="0">
                <a:solidFill>
                  <a:schemeClr val="bg1"/>
                </a:solidFill>
              </a:rPr>
              <a:t> paradox černých děr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Problém: Kam zmizí informace o hmotě, která spadla do černé díry, když se černá díra vypaří?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Hypotéza holografického principu: informace je uchována na povrchu horizontu událostí a není ztracena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5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Proč je potřeba kvantová gravitace?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Současné teorie dokáží </a:t>
            </a:r>
            <a:r>
              <a:rPr lang="cs-CZ" dirty="0">
                <a:solidFill>
                  <a:srgbClr val="FF0000"/>
                </a:solidFill>
              </a:rPr>
              <a:t>popsat</a:t>
            </a:r>
            <a:r>
              <a:rPr lang="cs-CZ" dirty="0">
                <a:solidFill>
                  <a:schemeClr val="bg1"/>
                </a:solidFill>
              </a:rPr>
              <a:t> gravitační jevy (</a:t>
            </a:r>
            <a:r>
              <a:rPr lang="cs-CZ" dirty="0">
                <a:solidFill>
                  <a:srgbClr val="00B0F0"/>
                </a:solidFill>
              </a:rPr>
              <a:t>relativita</a:t>
            </a:r>
            <a:r>
              <a:rPr lang="cs-CZ" dirty="0">
                <a:solidFill>
                  <a:schemeClr val="bg1"/>
                </a:solidFill>
              </a:rPr>
              <a:t>) a kvantové jevy (kvantová mechanika), ale ne jejich propojení.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Cílem kvantové gravitace je </a:t>
            </a:r>
            <a:r>
              <a:rPr lang="cs-CZ" dirty="0">
                <a:solidFill>
                  <a:srgbClr val="FF0000"/>
                </a:solidFill>
              </a:rPr>
              <a:t>sjednotit</a:t>
            </a:r>
            <a:r>
              <a:rPr lang="cs-CZ" dirty="0">
                <a:solidFill>
                  <a:schemeClr val="bg1"/>
                </a:solidFill>
              </a:rPr>
              <a:t> obecnou teorii relativity a kvantovou mechaniku do </a:t>
            </a:r>
            <a:r>
              <a:rPr lang="cs-CZ" dirty="0">
                <a:solidFill>
                  <a:srgbClr val="00B0F0"/>
                </a:solidFill>
              </a:rPr>
              <a:t>jedné</a:t>
            </a:r>
            <a:r>
              <a:rPr lang="cs-CZ" dirty="0">
                <a:solidFill>
                  <a:schemeClr val="bg1"/>
                </a:solidFill>
              </a:rPr>
              <a:t> teorie, která popíše chování gravitace na všech měřítkách.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Povede k </a:t>
            </a:r>
            <a:r>
              <a:rPr lang="cs-CZ" dirty="0">
                <a:solidFill>
                  <a:srgbClr val="FF0000"/>
                </a:solidFill>
              </a:rPr>
              <a:t>porozumění</a:t>
            </a:r>
            <a:r>
              <a:rPr lang="cs-CZ" dirty="0">
                <a:solidFill>
                  <a:schemeClr val="bg1"/>
                </a:solidFill>
              </a:rPr>
              <a:t> Velkému třesku, černým dírám a dalším </a:t>
            </a:r>
            <a:r>
              <a:rPr lang="cs-CZ" dirty="0">
                <a:solidFill>
                  <a:srgbClr val="00B0F0"/>
                </a:solidFill>
              </a:rPr>
              <a:t>extrémním</a:t>
            </a:r>
            <a:r>
              <a:rPr lang="cs-CZ" dirty="0">
                <a:solidFill>
                  <a:schemeClr val="bg1"/>
                </a:solidFill>
              </a:rPr>
              <a:t> jevům.</a:t>
            </a:r>
          </a:p>
        </p:txBody>
      </p:sp>
    </p:spTree>
    <p:extLst>
      <p:ext uri="{BB962C8B-B14F-4D97-AF65-F5344CB8AC3E}">
        <p14:creationId xmlns:p14="http://schemas.microsoft.com/office/powerpoint/2010/main" val="18852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Pokusy o sjednocení – Teorie strun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Elementární částice </a:t>
            </a:r>
            <a:r>
              <a:rPr lang="cs-CZ" dirty="0">
                <a:solidFill>
                  <a:srgbClr val="FF0000"/>
                </a:solidFill>
              </a:rPr>
              <a:t>nejsou</a:t>
            </a:r>
            <a:r>
              <a:rPr lang="cs-CZ" dirty="0">
                <a:solidFill>
                  <a:schemeClr val="bg1"/>
                </a:solidFill>
              </a:rPr>
              <a:t> bodové, ale tvořeny vibrujícími „</a:t>
            </a:r>
            <a:r>
              <a:rPr lang="cs-CZ" dirty="0">
                <a:solidFill>
                  <a:srgbClr val="00B0F0"/>
                </a:solidFill>
              </a:rPr>
              <a:t>strunami</a:t>
            </a:r>
            <a:r>
              <a:rPr lang="cs-CZ" dirty="0">
                <a:solidFill>
                  <a:schemeClr val="bg1"/>
                </a:solidFill>
              </a:rPr>
              <a:t>“. Každý typ vibrace </a:t>
            </a:r>
            <a:r>
              <a:rPr lang="cs-CZ" dirty="0">
                <a:solidFill>
                  <a:srgbClr val="FF0000"/>
                </a:solidFill>
              </a:rPr>
              <a:t>odpovídá</a:t>
            </a:r>
            <a:r>
              <a:rPr lang="cs-CZ" dirty="0">
                <a:solidFill>
                  <a:schemeClr val="bg1"/>
                </a:solidFill>
              </a:rPr>
              <a:t> jiné částici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Teorie strun vyžaduje </a:t>
            </a:r>
            <a:r>
              <a:rPr lang="cs-CZ" dirty="0">
                <a:solidFill>
                  <a:srgbClr val="FF0000"/>
                </a:solidFill>
              </a:rPr>
              <a:t>existenci</a:t>
            </a:r>
            <a:r>
              <a:rPr lang="cs-CZ" dirty="0">
                <a:solidFill>
                  <a:schemeClr val="bg1"/>
                </a:solidFill>
              </a:rPr>
              <a:t> více </a:t>
            </a:r>
            <a:r>
              <a:rPr lang="cs-CZ" dirty="0">
                <a:solidFill>
                  <a:srgbClr val="00B0F0"/>
                </a:solidFill>
              </a:rPr>
              <a:t>dimenzí</a:t>
            </a:r>
            <a:r>
              <a:rPr lang="cs-CZ" dirty="0">
                <a:solidFill>
                  <a:schemeClr val="bg1"/>
                </a:solidFill>
              </a:rPr>
              <a:t> (obvykle 10 nebo 11), které </a:t>
            </a:r>
            <a:r>
              <a:rPr lang="cs-CZ" dirty="0">
                <a:solidFill>
                  <a:srgbClr val="FF0000"/>
                </a:solidFill>
              </a:rPr>
              <a:t>nejsou</a:t>
            </a:r>
            <a:r>
              <a:rPr lang="cs-CZ" dirty="0">
                <a:solidFill>
                  <a:schemeClr val="bg1"/>
                </a:solidFill>
              </a:rPr>
              <a:t> běžně pozorovatelné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Teorie strun zahrnuje </a:t>
            </a:r>
            <a:r>
              <a:rPr lang="cs-CZ" dirty="0">
                <a:solidFill>
                  <a:srgbClr val="FF0000"/>
                </a:solidFill>
              </a:rPr>
              <a:t>hypotetickou</a:t>
            </a:r>
            <a:r>
              <a:rPr lang="cs-CZ" dirty="0">
                <a:solidFill>
                  <a:schemeClr val="bg1"/>
                </a:solidFill>
              </a:rPr>
              <a:t> částici gravitace – </a:t>
            </a:r>
            <a:r>
              <a:rPr lang="cs-CZ" dirty="0">
                <a:solidFill>
                  <a:srgbClr val="00B0F0"/>
                </a:solidFill>
              </a:rPr>
              <a:t>graviton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Nedostatek experimentálních </a:t>
            </a:r>
            <a:r>
              <a:rPr lang="cs-CZ" dirty="0">
                <a:solidFill>
                  <a:srgbClr val="FF0000"/>
                </a:solidFill>
              </a:rPr>
              <a:t>důkazů</a:t>
            </a:r>
            <a:r>
              <a:rPr lang="cs-CZ" dirty="0">
                <a:solidFill>
                  <a:schemeClr val="bg1"/>
                </a:solidFill>
              </a:rPr>
              <a:t> a složitost ověřování v </a:t>
            </a:r>
            <a:r>
              <a:rPr lang="cs-CZ" dirty="0">
                <a:solidFill>
                  <a:srgbClr val="00B0F0"/>
                </a:solidFill>
              </a:rPr>
              <a:t>praxi</a:t>
            </a:r>
          </a:p>
        </p:txBody>
      </p:sp>
    </p:spTree>
    <p:extLst>
      <p:ext uri="{BB962C8B-B14F-4D97-AF65-F5344CB8AC3E}">
        <p14:creationId xmlns:p14="http://schemas.microsoft.com/office/powerpoint/2010/main" val="61734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Smyčková kvantová gravitace (LQG)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Prostoročas </a:t>
            </a:r>
            <a:r>
              <a:rPr lang="cs-CZ" dirty="0">
                <a:solidFill>
                  <a:srgbClr val="FF0000"/>
                </a:solidFill>
              </a:rPr>
              <a:t>není</a:t>
            </a:r>
            <a:r>
              <a:rPr lang="cs-CZ" dirty="0">
                <a:solidFill>
                  <a:schemeClr val="bg1"/>
                </a:solidFill>
              </a:rPr>
              <a:t> spojitý, ale </a:t>
            </a:r>
            <a:r>
              <a:rPr lang="cs-CZ" dirty="0">
                <a:solidFill>
                  <a:srgbClr val="00B0F0"/>
                </a:solidFill>
              </a:rPr>
              <a:t>diskrétní</a:t>
            </a:r>
            <a:r>
              <a:rPr lang="cs-CZ" dirty="0">
                <a:solidFill>
                  <a:schemeClr val="bg1"/>
                </a:solidFill>
              </a:rPr>
              <a:t>, tvořený kvantovými „smyčkami“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Na </a:t>
            </a:r>
            <a:r>
              <a:rPr lang="cs-CZ" dirty="0">
                <a:solidFill>
                  <a:srgbClr val="00B0F0"/>
                </a:solidFill>
              </a:rPr>
              <a:t>mikroskopické</a:t>
            </a:r>
            <a:r>
              <a:rPr lang="cs-CZ" dirty="0">
                <a:solidFill>
                  <a:schemeClr val="bg1"/>
                </a:solidFill>
              </a:rPr>
              <a:t> úrovni se prostoročas </a:t>
            </a:r>
            <a:r>
              <a:rPr lang="cs-CZ" dirty="0">
                <a:solidFill>
                  <a:srgbClr val="FF0000"/>
                </a:solidFill>
              </a:rPr>
              <a:t>chová</a:t>
            </a:r>
            <a:r>
              <a:rPr lang="cs-CZ" dirty="0">
                <a:solidFill>
                  <a:schemeClr val="bg1"/>
                </a:solidFill>
              </a:rPr>
              <a:t> jako síť kvantových propojení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Smyčková gravitace </a:t>
            </a:r>
            <a:r>
              <a:rPr lang="cs-CZ" dirty="0">
                <a:solidFill>
                  <a:srgbClr val="FF0000"/>
                </a:solidFill>
              </a:rPr>
              <a:t>nevyžaduje</a:t>
            </a:r>
            <a:r>
              <a:rPr lang="cs-CZ" dirty="0">
                <a:solidFill>
                  <a:schemeClr val="bg1"/>
                </a:solidFill>
              </a:rPr>
              <a:t> dodatečné </a:t>
            </a:r>
            <a:r>
              <a:rPr lang="cs-CZ" dirty="0">
                <a:solidFill>
                  <a:srgbClr val="00B0F0"/>
                </a:solidFill>
              </a:rPr>
              <a:t>dimenze</a:t>
            </a:r>
            <a:r>
              <a:rPr lang="cs-CZ" dirty="0">
                <a:solidFill>
                  <a:schemeClr val="bg1"/>
                </a:solidFill>
              </a:rPr>
              <a:t> a nabízí modely pro řešení singularit černých děr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Nedostatek experimentální </a:t>
            </a:r>
            <a:r>
              <a:rPr lang="cs-CZ" dirty="0">
                <a:solidFill>
                  <a:srgbClr val="FF0000"/>
                </a:solidFill>
              </a:rPr>
              <a:t>podpory</a:t>
            </a:r>
            <a:r>
              <a:rPr lang="cs-CZ" dirty="0">
                <a:solidFill>
                  <a:schemeClr val="bg1"/>
                </a:solidFill>
              </a:rPr>
              <a:t> a omezená kompatibilita s ostatními </a:t>
            </a:r>
            <a:r>
              <a:rPr lang="cs-CZ" dirty="0">
                <a:solidFill>
                  <a:srgbClr val="00B0F0"/>
                </a:solidFill>
              </a:rPr>
              <a:t>částicovými</a:t>
            </a:r>
            <a:r>
              <a:rPr lang="cs-CZ" dirty="0">
                <a:solidFill>
                  <a:schemeClr val="bg1"/>
                </a:solidFill>
              </a:rPr>
              <a:t> teoriemi</a:t>
            </a:r>
          </a:p>
        </p:txBody>
      </p:sp>
    </p:spTree>
    <p:extLst>
      <p:ext uri="{BB962C8B-B14F-4D97-AF65-F5344CB8AC3E}">
        <p14:creationId xmlns:p14="http://schemas.microsoft.com/office/powerpoint/2010/main" val="267038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Budoucnost kvantové gravitace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Pokusy </a:t>
            </a:r>
            <a:r>
              <a:rPr lang="cs-CZ" dirty="0">
                <a:solidFill>
                  <a:srgbClr val="FF0000"/>
                </a:solidFill>
              </a:rPr>
              <a:t>sjednotit</a:t>
            </a:r>
            <a:r>
              <a:rPr lang="cs-CZ" dirty="0">
                <a:solidFill>
                  <a:schemeClr val="bg1"/>
                </a:solidFill>
              </a:rPr>
              <a:t> teorii strun a smyčkovou gravitaci nebo </a:t>
            </a:r>
            <a:r>
              <a:rPr lang="cs-CZ" dirty="0">
                <a:solidFill>
                  <a:srgbClr val="00B0F0"/>
                </a:solidFill>
              </a:rPr>
              <a:t>vytvořit</a:t>
            </a:r>
            <a:r>
              <a:rPr lang="cs-CZ" dirty="0">
                <a:solidFill>
                  <a:schemeClr val="bg1"/>
                </a:solidFill>
              </a:rPr>
              <a:t> zcela nový model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Detekce </a:t>
            </a:r>
            <a:r>
              <a:rPr lang="cs-CZ" dirty="0">
                <a:solidFill>
                  <a:srgbClr val="FF0000"/>
                </a:solidFill>
              </a:rPr>
              <a:t>primordiálních</a:t>
            </a:r>
            <a:r>
              <a:rPr lang="cs-CZ" dirty="0">
                <a:solidFill>
                  <a:schemeClr val="bg1"/>
                </a:solidFill>
              </a:rPr>
              <a:t> gravitačních vln z Velkého třesku nebo efektů </a:t>
            </a:r>
            <a:r>
              <a:rPr lang="cs-CZ" dirty="0">
                <a:solidFill>
                  <a:srgbClr val="00B0F0"/>
                </a:solidFill>
              </a:rPr>
              <a:t>kvantové</a:t>
            </a:r>
            <a:r>
              <a:rPr lang="cs-CZ" dirty="0">
                <a:solidFill>
                  <a:schemeClr val="bg1"/>
                </a:solidFill>
              </a:rPr>
              <a:t> gravitace na časoprostorové fluktuace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Porozumění </a:t>
            </a:r>
            <a:r>
              <a:rPr lang="cs-CZ" dirty="0">
                <a:solidFill>
                  <a:srgbClr val="00B0F0"/>
                </a:solidFill>
              </a:rPr>
              <a:t>ranému</a:t>
            </a:r>
            <a:r>
              <a:rPr lang="cs-CZ" dirty="0">
                <a:solidFill>
                  <a:schemeClr val="bg1"/>
                </a:solidFill>
              </a:rPr>
              <a:t> vesmíru, </a:t>
            </a:r>
            <a:r>
              <a:rPr lang="cs-CZ" dirty="0">
                <a:solidFill>
                  <a:srgbClr val="FF0000"/>
                </a:solidFill>
              </a:rPr>
              <a:t>osudu</a:t>
            </a:r>
            <a:r>
              <a:rPr lang="cs-CZ" dirty="0">
                <a:solidFill>
                  <a:schemeClr val="bg1"/>
                </a:solidFill>
              </a:rPr>
              <a:t> černých děr a </a:t>
            </a:r>
            <a:r>
              <a:rPr lang="cs-CZ" dirty="0">
                <a:solidFill>
                  <a:srgbClr val="FF0000"/>
                </a:solidFill>
              </a:rPr>
              <a:t>vztahu</a:t>
            </a:r>
            <a:r>
              <a:rPr lang="cs-CZ" dirty="0">
                <a:solidFill>
                  <a:schemeClr val="bg1"/>
                </a:solidFill>
              </a:rPr>
              <a:t> mezi </a:t>
            </a:r>
            <a:r>
              <a:rPr lang="cs-CZ" dirty="0">
                <a:solidFill>
                  <a:srgbClr val="00B0F0"/>
                </a:solidFill>
              </a:rPr>
              <a:t>temnou</a:t>
            </a:r>
            <a:r>
              <a:rPr lang="cs-CZ" dirty="0">
                <a:solidFill>
                  <a:schemeClr val="bg1"/>
                </a:solidFill>
              </a:rPr>
              <a:t> hmotou a gravitací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4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EADF17F-512D-45D5-A978-8F5751222E33}"/>
              </a:ext>
            </a:extLst>
          </p:cNvPr>
          <p:cNvSpPr txBox="1">
            <a:spLocks/>
          </p:cNvSpPr>
          <p:nvPr/>
        </p:nvSpPr>
        <p:spPr>
          <a:xfrm>
            <a:off x="990600" y="1978024"/>
            <a:ext cx="10515600" cy="51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Jakým způsobem kvantové fluktuace na horizontu událostí vedou k vypařování černých děr?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 </a:t>
            </a:r>
            <a:r>
              <a:rPr lang="cs-CZ" dirty="0" err="1">
                <a:solidFill>
                  <a:schemeClr val="bg1"/>
                </a:solidFill>
              </a:rPr>
              <a:t>magnetary</a:t>
            </a:r>
            <a:r>
              <a:rPr lang="cs-CZ" dirty="0">
                <a:solidFill>
                  <a:schemeClr val="bg1"/>
                </a:solidFill>
              </a:rPr>
              <a:t> demonstrují propojení relativistické gravitace a kvantové mechaniky?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Jaké limity má současná teorie relativity?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hlinkClick r:id="rId4"/>
              </a:rPr>
              <a:t>https://www.youtube.com/watch?v=eRzQDyw5C3M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9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678</Words>
  <Application>Microsoft Office PowerPoint</Application>
  <PresentationFormat>Širokoúhlá obrazovka</PresentationFormat>
  <Paragraphs>85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Teorie relativity - Limity OTR</vt:lpstr>
      <vt:lpstr>Kde teorie relativity nefunguje</vt:lpstr>
      <vt:lpstr>Známé jevy propojující teorii relativity a kvantovou mechaniku</vt:lpstr>
      <vt:lpstr> Známé jevy propojující teorii relativity a kvantovou mechaniku</vt:lpstr>
      <vt:lpstr>Proč je potřeba kvantová gravitace?</vt:lpstr>
      <vt:lpstr>Pokusy o sjednocení – Teorie strun</vt:lpstr>
      <vt:lpstr>Smyčková kvantová gravitace (LQG)</vt:lpstr>
      <vt:lpstr>Budoucnost kvantové gravitace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 relativity - Úvodní přednáška</dc:title>
  <dc:creator>Jaroslav Vrba</dc:creator>
  <cp:lastModifiedBy>Jaroslav Vrba</cp:lastModifiedBy>
  <cp:revision>257</cp:revision>
  <dcterms:created xsi:type="dcterms:W3CDTF">2024-09-30T18:34:35Z</dcterms:created>
  <dcterms:modified xsi:type="dcterms:W3CDTF">2024-12-04T12:09:47Z</dcterms:modified>
</cp:coreProperties>
</file>