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Salutory</a:t>
            </a:r>
            <a:r>
              <a:rPr lang="cs-CZ" altLang="cs-CZ" dirty="0" smtClean="0"/>
              <a:t> a stresory</a:t>
            </a:r>
            <a:endParaRPr lang="cs-CZ" alt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Vymezení pojmů</a:t>
            </a:r>
            <a:endParaRPr lang="cs-CZ" altLang="cs-CZ" sz="36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sz="2400" u="sng" dirty="0" smtClean="0"/>
              <a:t>Stresory</a:t>
            </a:r>
            <a:r>
              <a:rPr lang="cs-CZ" sz="2400" dirty="0" smtClean="0"/>
              <a:t>: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 - jakékoliv </a:t>
            </a:r>
            <a:r>
              <a:rPr lang="cs-CZ" sz="2400" dirty="0"/>
              <a:t>okolnosti, podmínky či podněty vyvolávající u člověka stres, tíživý pocit napětí, nejistoty či ohrožení. </a:t>
            </a:r>
            <a:r>
              <a:rPr lang="cs-CZ" sz="2400" dirty="0" smtClean="0"/>
              <a:t>- jakýkoliv </a:t>
            </a:r>
            <a:r>
              <a:rPr lang="cs-CZ" sz="2400" dirty="0"/>
              <a:t>škodlivý, rušivý podnět, který způsobuje rozvoj stresové reakce, tj. souboru všech nespecifických fyziologických odpovědí, jejichž výsledkem je vybuzení biologického systému a jeho příprava k </a:t>
            </a:r>
            <a:r>
              <a:rPr lang="cs-CZ" sz="2400" dirty="0" smtClean="0"/>
              <a:t>obraně</a:t>
            </a:r>
            <a:r>
              <a:rPr lang="cs-CZ" sz="2400" dirty="0"/>
              <a:t>.“ (Smolík, </a:t>
            </a:r>
            <a:r>
              <a:rPr lang="cs-CZ" sz="2400" dirty="0" smtClean="0"/>
              <a:t>1996)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cs-CZ" altLang="cs-CZ" sz="2400" dirty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altLang="cs-CZ" sz="2400" u="sng" dirty="0" err="1" smtClean="0"/>
              <a:t>Salutory</a:t>
            </a:r>
            <a:r>
              <a:rPr lang="cs-CZ" altLang="cs-CZ" sz="2400" dirty="0" smtClean="0"/>
              <a:t>: 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- protipól </a:t>
            </a:r>
            <a:r>
              <a:rPr lang="cs-CZ" sz="2400" dirty="0"/>
              <a:t>pojmu </a:t>
            </a:r>
            <a:r>
              <a:rPr lang="cs-CZ" sz="2400" dirty="0" smtClean="0"/>
              <a:t>stresory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cs-CZ" sz="2400" dirty="0" smtClean="0"/>
              <a:t>- pozitivní </a:t>
            </a:r>
            <a:r>
              <a:rPr lang="cs-CZ" sz="2400" dirty="0"/>
              <a:t>faktory, které jedinci pomáhají udržet a posilovat zdraví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r>
              <a:rPr lang="cs-CZ" dirty="0" smtClean="0"/>
              <a:t>Typy stresorů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u="sng" dirty="0" smtClean="0">
                <a:latin typeface="Arial" charset="0"/>
              </a:rPr>
              <a:t>Externí</a:t>
            </a:r>
            <a:r>
              <a:rPr lang="cs-CZ" sz="2400" dirty="0" smtClean="0">
                <a:latin typeface="Arial" charset="0"/>
              </a:rPr>
              <a:t> – přicházejí z </a:t>
            </a:r>
            <a:r>
              <a:rPr lang="cs-CZ" sz="2400" b="1" dirty="0">
                <a:latin typeface="Arial" charset="0"/>
              </a:rPr>
              <a:t>vnějšího</a:t>
            </a:r>
            <a:r>
              <a:rPr lang="cs-CZ" sz="2400" dirty="0">
                <a:latin typeface="Arial" charset="0"/>
              </a:rPr>
              <a:t> prostředí </a:t>
            </a:r>
            <a:endParaRPr lang="cs-CZ" sz="24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u="sng" dirty="0" smtClean="0">
                <a:latin typeface="Arial" charset="0"/>
              </a:rPr>
              <a:t>Interní</a:t>
            </a:r>
            <a:r>
              <a:rPr lang="cs-CZ" sz="2400" dirty="0" smtClean="0">
                <a:latin typeface="Arial" charset="0"/>
              </a:rPr>
              <a:t> - </a:t>
            </a:r>
            <a:r>
              <a:rPr lang="cs-CZ" sz="2400" dirty="0">
                <a:latin typeface="Arial" charset="0"/>
              </a:rPr>
              <a:t>přicházejí </a:t>
            </a:r>
            <a:r>
              <a:rPr lang="cs-CZ" sz="2400" dirty="0" smtClean="0">
                <a:latin typeface="Arial" charset="0"/>
              </a:rPr>
              <a:t>z</a:t>
            </a:r>
            <a:r>
              <a:rPr lang="cs-CZ" sz="2400" dirty="0">
                <a:latin typeface="Arial" charset="0"/>
              </a:rPr>
              <a:t> </a:t>
            </a:r>
            <a:r>
              <a:rPr lang="cs-CZ" sz="2400" b="1" dirty="0">
                <a:latin typeface="Arial" charset="0"/>
              </a:rPr>
              <a:t>vnitřního</a:t>
            </a:r>
            <a:r>
              <a:rPr lang="cs-CZ" sz="2400" dirty="0">
                <a:latin typeface="Arial" charset="0"/>
              </a:rPr>
              <a:t> stavu organismu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u="sng" dirty="0" smtClean="0">
                <a:latin typeface="Arial" charset="0"/>
              </a:rPr>
              <a:t>Materiální</a:t>
            </a:r>
            <a:r>
              <a:rPr lang="cs-CZ" sz="2400" dirty="0" smtClean="0">
                <a:latin typeface="Arial" charset="0"/>
              </a:rPr>
              <a:t> - biologické (málo potravy), fyzikální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u="sng" dirty="0" smtClean="0">
                <a:latin typeface="Arial" charset="0"/>
              </a:rPr>
              <a:t>Nemateriální</a:t>
            </a:r>
            <a:r>
              <a:rPr lang="cs-CZ" sz="2400" b="1" dirty="0" smtClean="0">
                <a:latin typeface="Arial" charset="0"/>
              </a:rPr>
              <a:t> </a:t>
            </a:r>
            <a:r>
              <a:rPr lang="cs-CZ" sz="2400" dirty="0" smtClean="0">
                <a:latin typeface="Arial" charset="0"/>
              </a:rPr>
              <a:t>-</a:t>
            </a:r>
            <a:r>
              <a:rPr lang="cs-CZ" sz="2400" b="1" dirty="0" smtClean="0">
                <a:latin typeface="Arial" charset="0"/>
              </a:rPr>
              <a:t> </a:t>
            </a:r>
            <a:r>
              <a:rPr lang="cs-CZ" sz="2400" dirty="0" smtClean="0">
                <a:latin typeface="Arial" charset="0"/>
              </a:rPr>
              <a:t>sociální</a:t>
            </a:r>
            <a:r>
              <a:rPr lang="cs-CZ" sz="2400" b="1" dirty="0" smtClean="0">
                <a:latin typeface="Arial" charset="0"/>
              </a:rPr>
              <a:t> </a:t>
            </a:r>
            <a:r>
              <a:rPr lang="cs-CZ" sz="2400" dirty="0" smtClean="0">
                <a:latin typeface="Arial" charset="0"/>
              </a:rPr>
              <a:t>(</a:t>
            </a:r>
            <a:r>
              <a:rPr lang="cs-CZ" sz="2400" dirty="0">
                <a:latin typeface="Arial" charset="0"/>
              </a:rPr>
              <a:t>mezilidské </a:t>
            </a:r>
            <a:r>
              <a:rPr lang="cs-CZ" sz="2400" dirty="0" smtClean="0">
                <a:latin typeface="Arial" charset="0"/>
              </a:rPr>
              <a:t>vztahy), emocionální </a:t>
            </a:r>
            <a:endParaRPr lang="cs-CZ" sz="2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u="sng" dirty="0">
                <a:latin typeface="Arial" charset="0"/>
              </a:rPr>
              <a:t>fyzikální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dirty="0">
                <a:latin typeface="Arial" charset="0"/>
              </a:rPr>
              <a:t>(jedy, drogy, radiace, znečištění vzduchu, přírodní katastrofy, nehody, úrazy apod.)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>
                <a:latin typeface="Arial" charset="0"/>
              </a:rPr>
              <a:t>	nebo  </a:t>
            </a:r>
            <a:r>
              <a:rPr lang="cs-CZ" sz="2400" b="1" u="sng" dirty="0">
                <a:latin typeface="Arial" charset="0"/>
              </a:rPr>
              <a:t>emocionální</a:t>
            </a:r>
            <a:r>
              <a:rPr lang="cs-CZ" sz="2400" dirty="0">
                <a:latin typeface="Arial" charset="0"/>
              </a:rPr>
              <a:t> (úzkostnost, zármutek, obavy, strach, nenávist, nepřátelství aj.)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>
                <a:latin typeface="Arial" charset="0"/>
              </a:rPr>
              <a:t>akutní x chronické, výkonové x interpersonální,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>
                <a:latin typeface="Arial" charset="0"/>
              </a:rPr>
              <a:t>živelné katastrofy x běžné každodenní starosti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083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Specifické </a:t>
            </a:r>
            <a:r>
              <a:rPr lang="cs-CZ" dirty="0" err="1" smtClean="0"/>
              <a:t>stresory</a:t>
            </a:r>
            <a:r>
              <a:rPr lang="cs-CZ" dirty="0" smtClean="0"/>
              <a:t> současnosti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800" i="1" dirty="0" smtClean="0"/>
              <a:t>Cvičení:</a:t>
            </a:r>
          </a:p>
          <a:p>
            <a:pPr lvl="1">
              <a:defRPr/>
            </a:pPr>
            <a:r>
              <a:rPr lang="cs-CZ" sz="2400" i="1" dirty="0" smtClean="0"/>
              <a:t>Popište, jaké </a:t>
            </a:r>
            <a:r>
              <a:rPr lang="cs-CZ" sz="2400" i="1" dirty="0" err="1" smtClean="0"/>
              <a:t>stresory</a:t>
            </a:r>
            <a:r>
              <a:rPr lang="cs-CZ" sz="2400" i="1" dirty="0" smtClean="0"/>
              <a:t> jsou podle Vašeho názoru specifické pro současnou dobu? </a:t>
            </a:r>
          </a:p>
          <a:p>
            <a:pPr lvl="1">
              <a:defRPr/>
            </a:pPr>
            <a:r>
              <a:rPr lang="cs-CZ" sz="2400" i="1" dirty="0" smtClean="0"/>
              <a:t>V čem se odlišuje povaha </a:t>
            </a:r>
            <a:r>
              <a:rPr lang="cs-CZ" sz="2400" i="1" dirty="0" err="1" smtClean="0"/>
              <a:t>stresorů</a:t>
            </a:r>
            <a:r>
              <a:rPr lang="cs-CZ" sz="2400" i="1" dirty="0" smtClean="0"/>
              <a:t> současné doby od </a:t>
            </a:r>
            <a:r>
              <a:rPr lang="cs-CZ" sz="2400" i="1" dirty="0" err="1" smtClean="0"/>
              <a:t>stresorů</a:t>
            </a:r>
            <a:r>
              <a:rPr lang="cs-CZ" sz="2400" i="1" dirty="0" smtClean="0"/>
              <a:t> v dřívější historii lidstva?</a:t>
            </a:r>
          </a:p>
          <a:p>
            <a:pPr lvl="1">
              <a:defRPr/>
            </a:pPr>
            <a:endParaRPr lang="cs-CZ" sz="2400" i="1" dirty="0" smtClean="0"/>
          </a:p>
          <a:p>
            <a:pPr>
              <a:defRPr/>
            </a:pPr>
            <a:r>
              <a:rPr lang="cs-CZ" sz="2400" dirty="0" smtClean="0"/>
              <a:t>Rozvoj informačních technologií – množství a rychlost informací</a:t>
            </a:r>
          </a:p>
          <a:p>
            <a:pPr>
              <a:defRPr/>
            </a:pPr>
            <a:r>
              <a:rPr lang="cs-CZ" sz="2400" dirty="0" smtClean="0"/>
              <a:t>Nemožnost důkladně je vyhodnotit</a:t>
            </a:r>
          </a:p>
          <a:p>
            <a:pPr>
              <a:defRPr/>
            </a:pPr>
            <a:r>
              <a:rPr lang="cs-CZ" sz="2400" dirty="0" smtClean="0"/>
              <a:t>Zvyšující se tlak na výkon</a:t>
            </a:r>
          </a:p>
          <a:p>
            <a:pPr>
              <a:defRPr/>
            </a:pPr>
            <a:endParaRPr lang="cs-CZ" sz="2800" dirty="0" smtClean="0"/>
          </a:p>
          <a:p>
            <a:pPr lvl="1">
              <a:defRPr/>
            </a:pPr>
            <a:endParaRPr lang="cs-CZ" sz="2400" i="1" dirty="0" smtClean="0"/>
          </a:p>
          <a:p>
            <a:pPr>
              <a:defRPr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4286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Zmapování profesních </a:t>
            </a:r>
            <a:r>
              <a:rPr lang="cs-CZ" dirty="0" err="1" smtClean="0"/>
              <a:t>stresorů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defRPr/>
            </a:pPr>
            <a:r>
              <a:rPr lang="cs-CZ" sz="2800" dirty="0" smtClean="0"/>
              <a:t>Co </a:t>
            </a:r>
            <a:r>
              <a:rPr lang="cs-CZ" sz="2800" dirty="0"/>
              <a:t>ve </a:t>
            </a:r>
            <a:r>
              <a:rPr lang="cs-CZ" sz="2800" dirty="0" smtClean="0"/>
              <a:t>Vaší profesi představuje stresor? </a:t>
            </a:r>
            <a:endParaRPr lang="cs-CZ" sz="2800" dirty="0"/>
          </a:p>
          <a:p>
            <a:pPr marL="514350" indent="-514350">
              <a:defRPr/>
            </a:pPr>
            <a:r>
              <a:rPr lang="cs-CZ" sz="2800" u="sng" dirty="0" smtClean="0"/>
              <a:t>Autodiagnostika </a:t>
            </a:r>
            <a:r>
              <a:rPr lang="cs-CZ" sz="2800" u="sng" dirty="0"/>
              <a:t>pracovní zátěže</a:t>
            </a:r>
          </a:p>
          <a:p>
            <a:pPr marL="914400" lvl="1" indent="-514350">
              <a:defRPr/>
            </a:pPr>
            <a:r>
              <a:rPr lang="cs-CZ" sz="2400" dirty="0"/>
              <a:t>WOS – stres o meter</a:t>
            </a:r>
          </a:p>
          <a:p>
            <a:pPr>
              <a:defRPr/>
            </a:pPr>
            <a:r>
              <a:rPr lang="cs-CZ" sz="2800" u="sng" dirty="0" smtClean="0"/>
              <a:t>Domácí úkol </a:t>
            </a:r>
            <a:endParaRPr lang="cs-CZ" sz="2800" u="sng" dirty="0" smtClean="0"/>
          </a:p>
          <a:p>
            <a:pPr lvl="1">
              <a:defRPr/>
            </a:pPr>
            <a:r>
              <a:rPr lang="cs-CZ" sz="2400" dirty="0" smtClean="0"/>
              <a:t>Pokuste </a:t>
            </a:r>
            <a:r>
              <a:rPr lang="cs-CZ" sz="2400" dirty="0" smtClean="0"/>
              <a:t>se v průběhu následujících dvou týdnů </a:t>
            </a:r>
            <a:r>
              <a:rPr lang="cs-CZ" sz="2400" u="sng" dirty="0" smtClean="0"/>
              <a:t>zaznamenat</a:t>
            </a:r>
            <a:r>
              <a:rPr lang="cs-CZ" sz="2400" dirty="0" smtClean="0"/>
              <a:t> všechny aktuálně působící </a:t>
            </a:r>
            <a:r>
              <a:rPr lang="cs-CZ" sz="2400" u="sng" dirty="0" smtClean="0"/>
              <a:t>pracovní stresory.</a:t>
            </a:r>
          </a:p>
          <a:p>
            <a:pPr lvl="1">
              <a:defRPr/>
            </a:pPr>
            <a:r>
              <a:rPr lang="cs-CZ" sz="2400" dirty="0" smtClean="0"/>
              <a:t>(Například vždy na konci pracovního dne si poznamenejte, co pro Vás představovalo zátěž, co způsobilo stresový stav</a:t>
            </a:r>
            <a:r>
              <a:rPr lang="cs-CZ" sz="2400" dirty="0" smtClean="0"/>
              <a:t>.)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2693213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Typy </a:t>
            </a:r>
            <a:r>
              <a:rPr lang="cs-CZ" sz="4000" dirty="0" err="1" smtClean="0"/>
              <a:t>salutorů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vnitřní </a:t>
            </a:r>
            <a:r>
              <a:rPr lang="cs-CZ" sz="2400" dirty="0" smtClean="0"/>
              <a:t>psychická pohoda </a:t>
            </a:r>
            <a:r>
              <a:rPr lang="cs-CZ" sz="2400" dirty="0"/>
              <a:t>(</a:t>
            </a:r>
            <a:r>
              <a:rPr lang="cs-CZ" sz="2400" dirty="0" err="1"/>
              <a:t>well-being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nezdolnost </a:t>
            </a:r>
            <a:r>
              <a:rPr lang="cs-CZ" sz="2400" dirty="0"/>
              <a:t>(</a:t>
            </a:r>
            <a:r>
              <a:rPr lang="cs-CZ" sz="2400" dirty="0" err="1"/>
              <a:t>hardiness</a:t>
            </a:r>
            <a:r>
              <a:rPr lang="cs-CZ" sz="2400" dirty="0" smtClean="0"/>
              <a:t>) </a:t>
            </a:r>
          </a:p>
          <a:p>
            <a:r>
              <a:rPr lang="cs-CZ" sz="2400" dirty="0" smtClean="0"/>
              <a:t>adekvátní sebepojetí </a:t>
            </a:r>
          </a:p>
          <a:p>
            <a:r>
              <a:rPr lang="cs-CZ" sz="2400" dirty="0" smtClean="0"/>
              <a:t>chování </a:t>
            </a:r>
            <a:r>
              <a:rPr lang="cs-CZ" sz="2400" dirty="0"/>
              <a:t>typu </a:t>
            </a:r>
            <a:r>
              <a:rPr lang="cs-CZ" sz="2400" dirty="0" smtClean="0"/>
              <a:t>B </a:t>
            </a:r>
          </a:p>
          <a:p>
            <a:r>
              <a:rPr lang="cs-CZ" sz="2400" dirty="0" smtClean="0"/>
              <a:t>osobní </a:t>
            </a:r>
            <a:r>
              <a:rPr lang="cs-CZ" sz="2400" dirty="0"/>
              <a:t>kompetence (schopnosti, dovednosti) </a:t>
            </a:r>
            <a:endParaRPr lang="cs-CZ" sz="2400" dirty="0" smtClean="0"/>
          </a:p>
          <a:p>
            <a:r>
              <a:rPr lang="cs-CZ" sz="2400" dirty="0" smtClean="0"/>
              <a:t>pozitivní emocionalita</a:t>
            </a:r>
          </a:p>
          <a:p>
            <a:r>
              <a:rPr lang="cs-CZ" sz="2400" dirty="0" smtClean="0"/>
              <a:t>aktivní postoj </a:t>
            </a:r>
            <a:r>
              <a:rPr lang="cs-CZ" sz="2400" dirty="0"/>
              <a:t>ke stresu </a:t>
            </a:r>
            <a:endParaRPr lang="cs-CZ" sz="2400" dirty="0" smtClean="0"/>
          </a:p>
          <a:p>
            <a:r>
              <a:rPr lang="cs-CZ" sz="2400" dirty="0" smtClean="0"/>
              <a:t>kompetence </a:t>
            </a:r>
            <a:r>
              <a:rPr lang="cs-CZ" sz="2400" dirty="0"/>
              <a:t>k uskutečnění preventivních </a:t>
            </a:r>
            <a:r>
              <a:rPr lang="cs-CZ" sz="2400" dirty="0" smtClean="0"/>
              <a:t>opatření</a:t>
            </a:r>
          </a:p>
          <a:p>
            <a:r>
              <a:rPr lang="cs-CZ" sz="2400" dirty="0"/>
              <a:t>chování podporující zdraví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98532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Faktory vztahu mezi stresem a zdravím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 smtClean="0"/>
              <a:t>Modifikátory stresu - ve vzájemné interakci</a:t>
            </a:r>
          </a:p>
          <a:p>
            <a:pPr lvl="1"/>
            <a:r>
              <a:rPr lang="cs-CZ" sz="2400" dirty="0" smtClean="0"/>
              <a:t>Osobnostní charakteristiky - </a:t>
            </a:r>
            <a:r>
              <a:rPr lang="cs-CZ" sz="2400" dirty="0"/>
              <a:t>věk, pohlaví, </a:t>
            </a:r>
            <a:r>
              <a:rPr lang="cs-CZ" sz="2400" dirty="0" smtClean="0"/>
              <a:t>zkušenosti, </a:t>
            </a:r>
            <a:r>
              <a:rPr lang="cs-CZ" sz="2400" dirty="0"/>
              <a:t>momentální </a:t>
            </a:r>
            <a:r>
              <a:rPr lang="cs-CZ" sz="2400" dirty="0" smtClean="0"/>
              <a:t>stav </a:t>
            </a:r>
            <a:r>
              <a:rPr lang="cs-CZ" sz="2400" dirty="0"/>
              <a:t>a </a:t>
            </a:r>
            <a:r>
              <a:rPr lang="cs-CZ" sz="2400" dirty="0" smtClean="0"/>
              <a:t>nadání; temperament</a:t>
            </a:r>
            <a:r>
              <a:rPr lang="cs-CZ" sz="2400" dirty="0"/>
              <a:t>, </a:t>
            </a:r>
            <a:r>
              <a:rPr lang="cs-CZ" sz="2400" dirty="0" smtClean="0"/>
              <a:t>sebevědomí</a:t>
            </a:r>
            <a:r>
              <a:rPr lang="cs-CZ" sz="2400" dirty="0"/>
              <a:t>, sebedůvěra </a:t>
            </a:r>
            <a:r>
              <a:rPr lang="cs-CZ" sz="2400" dirty="0" smtClean="0"/>
              <a:t>kognitivní zhodnocení, perfekcionismus </a:t>
            </a:r>
          </a:p>
          <a:p>
            <a:pPr lvl="1"/>
            <a:r>
              <a:rPr lang="cs-CZ" sz="2400" dirty="0" smtClean="0"/>
              <a:t>Vnější moderující vlivy </a:t>
            </a:r>
          </a:p>
          <a:p>
            <a:pPr lvl="2"/>
            <a:r>
              <a:rPr lang="cs-CZ" dirty="0" smtClean="0"/>
              <a:t>situační proměnné (</a:t>
            </a:r>
            <a:r>
              <a:rPr lang="cs-CZ" i="1" dirty="0" smtClean="0"/>
              <a:t>neurčitost, nepřehlednost, nekontrolovatelnost </a:t>
            </a:r>
            <a:r>
              <a:rPr lang="cs-CZ" i="1" dirty="0"/>
              <a:t>a </a:t>
            </a:r>
            <a:r>
              <a:rPr lang="cs-CZ" i="1" dirty="0" smtClean="0"/>
              <a:t>nepředvídatelnost, častost výskytu, náročnost, subjektivní význam) </a:t>
            </a:r>
          </a:p>
          <a:p>
            <a:pPr lvl="2"/>
            <a:r>
              <a:rPr lang="cs-CZ" dirty="0" smtClean="0"/>
              <a:t>sociální opora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846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92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294</Words>
  <Application>Microsoft Office PowerPoint</Application>
  <PresentationFormat>Předvádění na obrazovce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Výchozí návrh</vt:lpstr>
      <vt:lpstr>Salutory a stresory</vt:lpstr>
      <vt:lpstr>Vymezení pojmů</vt:lpstr>
      <vt:lpstr>Typy stresorů</vt:lpstr>
      <vt:lpstr>Specifické stresory současnosti</vt:lpstr>
      <vt:lpstr>Zmapování profesních stresorů</vt:lpstr>
      <vt:lpstr>Typy salutorů</vt:lpstr>
      <vt:lpstr>Faktory vztahu mezi stresem a zdravím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40</cp:revision>
  <dcterms:created xsi:type="dcterms:W3CDTF">2014-12-05T10:20:04Z</dcterms:created>
  <dcterms:modified xsi:type="dcterms:W3CDTF">2019-03-06T13:07:52Z</dcterms:modified>
</cp:coreProperties>
</file>