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71" r:id="rId8"/>
    <p:sldId id="270" r:id="rId9"/>
    <p:sldId id="279" r:id="rId10"/>
    <p:sldId id="269" r:id="rId11"/>
    <p:sldId id="272" r:id="rId12"/>
    <p:sldId id="273" r:id="rId13"/>
    <p:sldId id="274" r:id="rId14"/>
    <p:sldId id="275" r:id="rId15"/>
    <p:sldId id="276" r:id="rId16"/>
    <p:sldId id="277" r:id="rId17"/>
    <p:sldId id="278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0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8DAB0-3823-45DF-B342-B43FAA3135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3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E9EE6-E2CC-4789-B492-E53279B697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5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0F53E-218B-41A3-A3DF-98FF5FAE8C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854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4AB6B-A5CA-44B8-9BB9-35AC9B423F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421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C500F-A550-4E82-8870-1934011039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477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2048-8BE7-4755-97C7-5D42429B4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0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C88E7-0A26-417E-B1FE-E356F4F9D5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9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31EF-21B5-4253-98DD-23FB6CE05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2C9F1-3AC3-4524-AB83-78EC2533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5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BF30-CBC1-426C-A423-FEA9B0EBF1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90520-9BF7-4A8F-BCA5-1B8586C139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CAB47-817F-4264-AEA2-F85B35DDAF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77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0B288-2637-4C2B-AD5F-D4268EF76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6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4180C9-D343-4630-96E9-48DAE3B9E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womansday.com/var/ezflow_site/storage/images/media/galleries-slideshows/20-one-minute-ways-to-beat-stress/rate-your-stress/48214-1-eng-US/Rate-Your-Stress_slideshow_image.jp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Stres a zdraví</a:t>
            </a:r>
            <a:endParaRPr lang="cs-CZ" altLang="cs-CZ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Reakce na stres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dirty="0"/>
              <a:t>Reakce jsou </a:t>
            </a:r>
            <a:r>
              <a:rPr lang="cs-CZ" sz="2800" u="sng" dirty="0"/>
              <a:t>nevědomé i vědomé, nezáměrné i záměrné</a:t>
            </a:r>
            <a:r>
              <a:rPr lang="cs-CZ" sz="2800" dirty="0"/>
              <a:t> 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Základní </a:t>
            </a:r>
            <a:r>
              <a:rPr lang="cs-CZ" sz="2800" dirty="0"/>
              <a:t>reakce: </a:t>
            </a:r>
            <a:r>
              <a:rPr lang="cs-CZ" sz="2800" u="sng" dirty="0"/>
              <a:t>útok nebo únik</a:t>
            </a:r>
            <a:r>
              <a:rPr lang="cs-CZ" sz="3600" dirty="0"/>
              <a:t> </a:t>
            </a:r>
            <a:endParaRPr lang="cs-CZ" sz="3600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Adaptační a obranné mechanismy – zpravidla neuvědomované, probíhají automaticky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898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u="sng" smtClean="0"/>
              <a:t>Zvládání stresu - coping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>
                <a:latin typeface="Arial" charset="0"/>
              </a:rPr>
              <a:t>Vědomé </a:t>
            </a:r>
            <a:r>
              <a:rPr lang="cs-CZ" sz="2800" dirty="0" smtClean="0">
                <a:latin typeface="Arial" charset="0"/>
              </a:rPr>
              <a:t>a záměrné úsilí, jež zahrnuje všechny pokusy zvládnout stres, kognitivní nebo behaviorální úsilí redukovat působení nadměrně vysokých požadavků zátěžových situací (</a:t>
            </a:r>
            <a:r>
              <a:rPr lang="cs-CZ" sz="2800" dirty="0" err="1" smtClean="0">
                <a:latin typeface="Arial" charset="0"/>
              </a:rPr>
              <a:t>Lazarus</a:t>
            </a:r>
            <a:r>
              <a:rPr lang="cs-CZ" sz="2800" dirty="0" smtClean="0">
                <a:latin typeface="Arial" charset="0"/>
              </a:rPr>
              <a:t>, </a:t>
            </a:r>
            <a:r>
              <a:rPr lang="cs-CZ" sz="2800" dirty="0" err="1" smtClean="0">
                <a:latin typeface="Arial" charset="0"/>
              </a:rPr>
              <a:t>Folkmann</a:t>
            </a:r>
            <a:r>
              <a:rPr lang="cs-CZ" sz="2800" dirty="0" smtClean="0">
                <a:latin typeface="Arial" charset="0"/>
              </a:rPr>
              <a:t>, 1984)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>
                <a:latin typeface="Arial" charset="0"/>
              </a:rPr>
              <a:t>Vědomé </a:t>
            </a:r>
            <a:r>
              <a:rPr lang="cs-CZ" sz="2800" dirty="0" smtClean="0">
                <a:latin typeface="Arial" charset="0"/>
              </a:rPr>
              <a:t>adaptování na stresor (Kohn,1996; Mareš, 2001)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>
                <a:latin typeface="Arial" charset="0"/>
              </a:rPr>
              <a:t>Cílem je: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>
                <a:latin typeface="Arial" charset="0"/>
              </a:rPr>
              <a:t> snížit úroveň ohrožení či unést to nepříjemné, co se děje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>
                <a:latin typeface="Arial" charset="0"/>
              </a:rPr>
              <a:t>zachovat si tvář, emocionální klid, zlepšit podmínky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è"/>
              <a:defRPr/>
            </a:pPr>
            <a:endParaRPr lang="cs-CZ" sz="28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31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000" b="1" u="sng" dirty="0" smtClean="0"/>
              <a:t>Strategie zvládání stresu</a:t>
            </a:r>
            <a:r>
              <a:rPr lang="cs-CZ" sz="4000" dirty="0" smtClean="0"/>
              <a:t> (</a:t>
            </a:r>
            <a:r>
              <a:rPr lang="cs-CZ" sz="4000" dirty="0" err="1" smtClean="0"/>
              <a:t>copingové</a:t>
            </a:r>
            <a:r>
              <a:rPr lang="cs-CZ" sz="4000" dirty="0" smtClean="0"/>
              <a:t> strategie)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è"/>
              <a:defRPr/>
            </a:pPr>
            <a:endParaRPr lang="cs-CZ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è"/>
              <a:defRPr/>
            </a:pPr>
            <a:r>
              <a:rPr lang="cs-CZ" sz="2800" dirty="0" smtClean="0">
                <a:latin typeface="Arial" charset="0"/>
              </a:rPr>
              <a:t>způsoby, kterými se jedinec vědomě snaží vyrovnat se stresem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è"/>
              <a:defRPr/>
            </a:pPr>
            <a:endParaRPr lang="cs-CZ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è"/>
              <a:defRPr/>
            </a:pPr>
            <a:r>
              <a:rPr lang="cs-CZ" sz="2800" i="1" dirty="0" smtClean="0">
                <a:latin typeface="Arial" charset="0"/>
              </a:rPr>
              <a:t>Cvičení: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è"/>
              <a:defRPr/>
            </a:pPr>
            <a:r>
              <a:rPr lang="cs-CZ" sz="2400" i="1" dirty="0" smtClean="0">
                <a:latin typeface="Arial" charset="0"/>
              </a:rPr>
              <a:t>Vzpomeňte si alespoň na některé situace, v nichž jste v minulém týdnu prožívali stres.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è"/>
              <a:defRPr/>
            </a:pPr>
            <a:r>
              <a:rPr lang="cs-CZ" sz="2400" i="1" dirty="0" smtClean="0">
                <a:latin typeface="Arial" charset="0"/>
              </a:rPr>
              <a:t>Poznamenejte si způsob, jakým jste se s danou situací vyrovnali.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è"/>
              <a:defRPr/>
            </a:pPr>
            <a:r>
              <a:rPr lang="cs-CZ" sz="2400" i="1" dirty="0" smtClean="0">
                <a:latin typeface="Arial" charset="0"/>
              </a:rPr>
              <a:t>Pokuste se na základě následujících informací určit typ použité </a:t>
            </a:r>
            <a:r>
              <a:rPr lang="cs-CZ" sz="2400" i="1" dirty="0" err="1" smtClean="0">
                <a:latin typeface="Arial" charset="0"/>
              </a:rPr>
              <a:t>copingové</a:t>
            </a:r>
            <a:r>
              <a:rPr lang="cs-CZ" sz="2400" i="1" dirty="0" smtClean="0">
                <a:latin typeface="Arial" charset="0"/>
              </a:rPr>
              <a:t> strategie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è"/>
              <a:defRPr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17979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b="1" u="sng" smtClean="0"/>
              <a:t>Taxonomie copingových strategií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5513" y="1268413"/>
            <a:ext cx="6778625" cy="59769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cs-CZ" sz="2000" b="1" u="sng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smtClean="0"/>
              <a:t>zvládání zaměřené na </a:t>
            </a:r>
            <a:r>
              <a:rPr lang="cs-CZ" sz="2000" b="1" smtClean="0"/>
              <a:t>problém</a:t>
            </a:r>
            <a:r>
              <a:rPr lang="cs-CZ" sz="2000" smtClean="0"/>
              <a:t> (zvládnutí stresogenní situace) a  zaměřené na </a:t>
            </a:r>
            <a:r>
              <a:rPr lang="cs-CZ" sz="2000" b="1" smtClean="0"/>
              <a:t>emoce</a:t>
            </a:r>
            <a:r>
              <a:rPr lang="cs-CZ" sz="2000" smtClean="0"/>
              <a:t> (zvládnutí emočního doprovodu, vnitřního distresu).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smtClean="0"/>
              <a:t>zvládání zaměřené na </a:t>
            </a:r>
            <a:r>
              <a:rPr lang="cs-CZ" sz="2000" b="1" smtClean="0"/>
              <a:t>úlohu, na emoce a vyhnutí</a:t>
            </a:r>
            <a:r>
              <a:rPr lang="cs-CZ" sz="2000" smtClean="0"/>
              <a:t> (Endler a Parker, 1990)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smtClean="0"/>
              <a:t>zvládání podle mobilizovaných zdrojů: mobilizace </a:t>
            </a:r>
            <a:r>
              <a:rPr lang="cs-CZ" sz="2000" b="1" smtClean="0"/>
              <a:t>vnitřních zdrojů</a:t>
            </a:r>
            <a:r>
              <a:rPr lang="cs-CZ" sz="2000" smtClean="0"/>
              <a:t> (plánování řešení problému a přehodnocení situace), mobilizace </a:t>
            </a:r>
            <a:r>
              <a:rPr lang="cs-CZ" sz="2000" b="1" smtClean="0"/>
              <a:t>vnějších zdrojů</a:t>
            </a:r>
            <a:r>
              <a:rPr lang="cs-CZ" sz="2000" smtClean="0"/>
              <a:t> (hledání sociální opory) a </a:t>
            </a:r>
            <a:r>
              <a:rPr lang="cs-CZ" sz="2000" b="1" smtClean="0"/>
              <a:t>vyhnutí se řešení</a:t>
            </a:r>
            <a:r>
              <a:rPr lang="cs-CZ" sz="2000" smtClean="0"/>
              <a:t> (Poon a Lau, 1999)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smtClean="0"/>
              <a:t>podle účinnosti: </a:t>
            </a:r>
            <a:r>
              <a:rPr lang="cs-CZ" sz="2000" b="1" smtClean="0"/>
              <a:t>pozitivní</a:t>
            </a:r>
            <a:r>
              <a:rPr lang="cs-CZ" sz="2000" smtClean="0"/>
              <a:t> (stres snižující) a </a:t>
            </a:r>
            <a:r>
              <a:rPr lang="cs-CZ" sz="2000" b="1" smtClean="0"/>
              <a:t>negativní</a:t>
            </a:r>
            <a:r>
              <a:rPr lang="cs-CZ" sz="2000" smtClean="0"/>
              <a:t> (stres zvyšující) (Janke, Erdmannová, 2003) </a:t>
            </a:r>
          </a:p>
        </p:txBody>
      </p:sp>
      <p:graphicFrame>
        <p:nvGraphicFramePr>
          <p:cNvPr id="21517" name="Group 13"/>
          <p:cNvGraphicFramePr>
            <a:graphicFrameLocks noGrp="1"/>
          </p:cNvGraphicFramePr>
          <p:nvPr/>
        </p:nvGraphicFramePr>
        <p:xfrm>
          <a:off x="4130675" y="2879725"/>
          <a:ext cx="882650" cy="1098550"/>
        </p:xfrm>
        <a:graphic>
          <a:graphicData uri="http://schemas.openxmlformats.org/drawingml/2006/table">
            <a:tbl>
              <a:tblPr/>
              <a:tblGrid>
                <a:gridCol w="882650"/>
              </a:tblGrid>
              <a:tr h="1098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2"/>
                        </a:rPr>
                        <a:t>  </a:t>
                      </a:r>
                      <a:r>
                        <a:rPr kumimoji="0" lang="cs-CZ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    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4582" name="Picture 5" descr="Zobrazit obrázek v plné velikosti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573463"/>
            <a:ext cx="2100262" cy="266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36104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34290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u="sng" smtClean="0">
                <a:latin typeface="Times New Roman" charset="0"/>
              </a:rPr>
              <a:t>Copingové strategie </a:t>
            </a:r>
            <a:r>
              <a:rPr lang="cs-CZ" sz="2400" b="1" u="sng" smtClean="0">
                <a:latin typeface="Times New Roman" charset="0"/>
              </a:rPr>
              <a:t>(Janke, Erdmanová)</a:t>
            </a:r>
          </a:p>
        </p:txBody>
      </p:sp>
      <p:graphicFrame>
        <p:nvGraphicFramePr>
          <p:cNvPr id="32925" name="Group 157"/>
          <p:cNvGraphicFramePr>
            <a:graphicFrameLocks noGrp="1"/>
          </p:cNvGraphicFramePr>
          <p:nvPr>
            <p:ph idx="1"/>
          </p:nvPr>
        </p:nvGraphicFramePr>
        <p:xfrm>
          <a:off x="457200" y="765175"/>
          <a:ext cx="8229600" cy="6089652"/>
        </p:xfrm>
        <a:graphic>
          <a:graphicData uri="http://schemas.openxmlformats.org/drawingml/2006/table">
            <a:tbl>
              <a:tblPr/>
              <a:tblGrid>
                <a:gridCol w="4546600"/>
                <a:gridCol w="3683000"/>
              </a:tblGrid>
              <a:tr h="460375">
                <a:tc row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POZitivní 1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(podhodnocení a devalvace viny)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1  Podhodnocení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2  Odmítání viny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 row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POZitivní 2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(strategie odklonu)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3  Odklon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4  Náhradní uspokojení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 rowSpan="3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POZ</a:t>
                      </a: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Arial" charset="0"/>
                        </a:rPr>
                        <a:t>itivní</a:t>
                      </a: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 3</a:t>
                      </a:r>
                      <a:endParaRPr kumimoji="0" 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Arial" charset="0"/>
                        </a:rPr>
                        <a:t>(strategie kontroly)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5  Kontrola situace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6  Kontrola reakcí 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7  Pozitivní sebeinstrukce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8  Potřeba sociální opory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9  Vyhýbání se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 rowSpan="4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NEG</a:t>
                      </a: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Arial" charset="0"/>
                        </a:rPr>
                        <a:t>ativní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Arial" charset="0"/>
                        </a:rPr>
                        <a:t>(negativní strategie)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10  Úniková tendence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11  Perseverace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12  Rezignace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13  Sebeobviňování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914" name="Line 146"/>
          <p:cNvSpPr>
            <a:spLocks noChangeShapeType="1"/>
          </p:cNvSpPr>
          <p:nvPr/>
        </p:nvSpPr>
        <p:spPr bwMode="auto">
          <a:xfrm flipV="1">
            <a:off x="4140200" y="981075"/>
            <a:ext cx="8636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2915" name="Line 147"/>
          <p:cNvSpPr>
            <a:spLocks noChangeShapeType="1"/>
          </p:cNvSpPr>
          <p:nvPr/>
        </p:nvSpPr>
        <p:spPr bwMode="auto">
          <a:xfrm>
            <a:off x="4140200" y="1196975"/>
            <a:ext cx="8636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2916" name="Line 148"/>
          <p:cNvSpPr>
            <a:spLocks noChangeShapeType="1"/>
          </p:cNvSpPr>
          <p:nvPr/>
        </p:nvSpPr>
        <p:spPr bwMode="auto">
          <a:xfrm flipV="1">
            <a:off x="4140200" y="1916113"/>
            <a:ext cx="863600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2917" name="Line 149"/>
          <p:cNvSpPr>
            <a:spLocks noChangeShapeType="1"/>
          </p:cNvSpPr>
          <p:nvPr/>
        </p:nvSpPr>
        <p:spPr bwMode="auto">
          <a:xfrm>
            <a:off x="4140200" y="2133600"/>
            <a:ext cx="9366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2918" name="Line 150"/>
          <p:cNvSpPr>
            <a:spLocks noChangeShapeType="1"/>
          </p:cNvSpPr>
          <p:nvPr/>
        </p:nvSpPr>
        <p:spPr bwMode="auto">
          <a:xfrm flipV="1">
            <a:off x="4140200" y="2781300"/>
            <a:ext cx="86360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2919" name="Line 151"/>
          <p:cNvSpPr>
            <a:spLocks noChangeShapeType="1"/>
          </p:cNvSpPr>
          <p:nvPr/>
        </p:nvSpPr>
        <p:spPr bwMode="auto">
          <a:xfrm>
            <a:off x="4140200" y="328453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2920" name="Line 152"/>
          <p:cNvSpPr>
            <a:spLocks noChangeShapeType="1"/>
          </p:cNvSpPr>
          <p:nvPr/>
        </p:nvSpPr>
        <p:spPr bwMode="auto">
          <a:xfrm>
            <a:off x="4140200" y="3284538"/>
            <a:ext cx="8636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2921" name="Line 153"/>
          <p:cNvSpPr>
            <a:spLocks noChangeShapeType="1"/>
          </p:cNvSpPr>
          <p:nvPr/>
        </p:nvSpPr>
        <p:spPr bwMode="auto">
          <a:xfrm flipV="1">
            <a:off x="4140200" y="5229225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2922" name="Line 154"/>
          <p:cNvSpPr>
            <a:spLocks noChangeShapeType="1"/>
          </p:cNvSpPr>
          <p:nvPr/>
        </p:nvSpPr>
        <p:spPr bwMode="auto">
          <a:xfrm>
            <a:off x="4140200" y="5661025"/>
            <a:ext cx="936625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2923" name="Line 155"/>
          <p:cNvSpPr>
            <a:spLocks noChangeShapeType="1"/>
          </p:cNvSpPr>
          <p:nvPr/>
        </p:nvSpPr>
        <p:spPr bwMode="auto">
          <a:xfrm>
            <a:off x="4140200" y="5661025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2924" name="Line 156"/>
          <p:cNvSpPr>
            <a:spLocks noChangeShapeType="1"/>
          </p:cNvSpPr>
          <p:nvPr/>
        </p:nvSpPr>
        <p:spPr bwMode="auto">
          <a:xfrm>
            <a:off x="4140200" y="5661025"/>
            <a:ext cx="86360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985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1" u="sng" smtClean="0"/>
              <a:t>Jakými způsoby studenti zvládají stres?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latin typeface="Arial" charset="0"/>
              </a:rPr>
              <a:t>Nejčastější copingové strategie: </a:t>
            </a:r>
          </a:p>
          <a:p>
            <a:pPr lvl="1" eaLnBrk="1" hangingPunct="1">
              <a:defRPr/>
            </a:pPr>
            <a:r>
              <a:rPr lang="cs-CZ" sz="3200" smtClean="0">
                <a:latin typeface="Arial" charset="0"/>
              </a:rPr>
              <a:t>strategie kontroly (kontrola reakcí a pozitivní sebeinstrukce)</a:t>
            </a:r>
          </a:p>
          <a:p>
            <a:pPr lvl="1" eaLnBrk="1" hangingPunct="1">
              <a:defRPr/>
            </a:pPr>
            <a:r>
              <a:rPr lang="cs-CZ" sz="3200" smtClean="0">
                <a:latin typeface="Arial" charset="0"/>
              </a:rPr>
              <a:t>strategie vyhýbání a sociální opory</a:t>
            </a:r>
          </a:p>
          <a:p>
            <a:pPr lvl="1" eaLnBrk="1" hangingPunct="1">
              <a:buFontTx/>
              <a:buNone/>
              <a:defRPr/>
            </a:pPr>
            <a:endParaRPr lang="cs-CZ" sz="3200" smtClean="0">
              <a:latin typeface="Arial" charset="0"/>
            </a:endParaRPr>
          </a:p>
          <a:p>
            <a:pPr eaLnBrk="1" hangingPunct="1">
              <a:defRPr/>
            </a:pPr>
            <a:r>
              <a:rPr lang="cs-CZ" smtClean="0">
                <a:latin typeface="Arial" charset="0"/>
              </a:rPr>
              <a:t>Nejméně časté strategie: </a:t>
            </a:r>
          </a:p>
          <a:p>
            <a:pPr lvl="1" eaLnBrk="1" hangingPunct="1">
              <a:defRPr/>
            </a:pPr>
            <a:r>
              <a:rPr lang="cs-CZ" sz="3200" smtClean="0">
                <a:latin typeface="Arial" charset="0"/>
              </a:rPr>
              <a:t>negativní strategie (rezignace, únik) </a:t>
            </a:r>
          </a:p>
        </p:txBody>
      </p:sp>
    </p:spTree>
    <p:extLst>
      <p:ext uri="{BB962C8B-B14F-4D97-AF65-F5344CB8AC3E}">
        <p14:creationId xmlns:p14="http://schemas.microsoft.com/office/powerpoint/2010/main" val="1028574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smtClean="0">
                <a:latin typeface="Times New Roman" charset="0"/>
              </a:rPr>
              <a:t>Struktura copingových strategií u adolescentů (dílčí strategie)</a:t>
            </a:r>
          </a:p>
        </p:txBody>
      </p:sp>
      <p:graphicFrame>
        <p:nvGraphicFramePr>
          <p:cNvPr id="29699" name="Object 5"/>
          <p:cNvGraphicFramePr>
            <a:graphicFrameLocks noChangeAspect="1"/>
          </p:cNvGraphicFramePr>
          <p:nvPr>
            <p:ph idx="1"/>
          </p:nvPr>
        </p:nvGraphicFramePr>
        <p:xfrm>
          <a:off x="684213" y="1557338"/>
          <a:ext cx="7991475" cy="511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Graf" r:id="rId3" imgW="5867579" imgH="3543447" progId="Excel.Chart.8">
                  <p:embed/>
                </p:oleObj>
              </mc:Choice>
              <mc:Fallback>
                <p:oleObj name="Graf" r:id="rId3" imgW="5867579" imgH="3543447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557338"/>
                        <a:ext cx="7991475" cy="511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5878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u="sng" dirty="0" err="1" smtClean="0"/>
              <a:t>Genderové</a:t>
            </a:r>
            <a:r>
              <a:rPr lang="cs-CZ" b="1" u="sng" dirty="0" smtClean="0"/>
              <a:t> rozdíly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/>
              <a:t>Rozdíly u všech strategií kromě POZ3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/>
              <a:t>Muži volí častěji strategie podhodnocení a devalvace viny (POZ1)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/>
              <a:t>Ženy naopak volí častěji strategie odklonu včetně náhradního uspokojení (POZ 2), sociální opory, vyhýbání, ale i všechny negativní strategie (NEG) </a:t>
            </a:r>
          </a:p>
        </p:txBody>
      </p:sp>
    </p:spTree>
    <p:extLst>
      <p:ext uri="{BB962C8B-B14F-4D97-AF65-F5344CB8AC3E}">
        <p14:creationId xmlns:p14="http://schemas.microsoft.com/office/powerpoint/2010/main" val="10426813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6931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u="sng" dirty="0" smtClean="0"/>
              <a:t>Co je stres?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800"/>
            <a:ext cx="8229600" cy="4679925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Arial" charset="0"/>
              </a:rPr>
              <a:t>Stres v běžném jazyce</a:t>
            </a:r>
          </a:p>
          <a:p>
            <a:pPr lvl="1" eaLnBrk="1" hangingPunct="1">
              <a:defRPr/>
            </a:pPr>
            <a:r>
              <a:rPr lang="cs-CZ" dirty="0" smtClean="0">
                <a:latin typeface="Arial" charset="0"/>
              </a:rPr>
              <a:t>Individuálně odlišné </a:t>
            </a:r>
            <a:r>
              <a:rPr lang="cs-CZ" dirty="0" smtClean="0">
                <a:latin typeface="Arial" charset="0"/>
              </a:rPr>
              <a:t>chápání </a:t>
            </a:r>
            <a:r>
              <a:rPr lang="cs-CZ" dirty="0" smtClean="0">
                <a:latin typeface="Arial" charset="0"/>
              </a:rPr>
              <a:t>pojmu</a:t>
            </a:r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>
                <a:latin typeface="Arial" charset="0"/>
              </a:rPr>
              <a:t>Stres </a:t>
            </a:r>
            <a:r>
              <a:rPr lang="cs-CZ" dirty="0" smtClean="0">
                <a:latin typeface="Arial" charset="0"/>
              </a:rPr>
              <a:t>v odborné literatuře jako:</a:t>
            </a:r>
          </a:p>
          <a:p>
            <a:pPr lvl="1" eaLnBrk="1" hangingPunct="1">
              <a:defRPr/>
            </a:pPr>
            <a:r>
              <a:rPr lang="cs-CZ" dirty="0" smtClean="0">
                <a:latin typeface="Arial" charset="0"/>
              </a:rPr>
              <a:t>Odpověď organismu na rozmanité podněty</a:t>
            </a:r>
          </a:p>
          <a:p>
            <a:pPr lvl="1" eaLnBrk="1" hangingPunct="1">
              <a:defRPr/>
            </a:pPr>
            <a:r>
              <a:rPr lang="cs-CZ" dirty="0" smtClean="0">
                <a:latin typeface="Arial" charset="0"/>
              </a:rPr>
              <a:t>Silná frustrace (pocit </a:t>
            </a:r>
            <a:r>
              <a:rPr lang="cs-CZ" dirty="0" smtClean="0">
                <a:latin typeface="Arial" charset="0"/>
              </a:rPr>
              <a:t>neuspokojení, napětí)</a:t>
            </a:r>
            <a:endParaRPr lang="cs-CZ" dirty="0" smtClean="0">
              <a:latin typeface="Arial" charset="0"/>
            </a:endParaRPr>
          </a:p>
          <a:p>
            <a:pPr lvl="1" eaLnBrk="1" hangingPunct="1">
              <a:defRPr/>
            </a:pPr>
            <a:r>
              <a:rPr lang="cs-CZ" dirty="0" smtClean="0">
                <a:latin typeface="Arial" charset="0"/>
              </a:rPr>
              <a:t>Citový </a:t>
            </a:r>
            <a:r>
              <a:rPr lang="cs-CZ" dirty="0" smtClean="0">
                <a:latin typeface="Arial" charset="0"/>
              </a:rPr>
              <a:t>prožitek (v rovině </a:t>
            </a:r>
            <a:r>
              <a:rPr lang="cs-CZ" dirty="0" smtClean="0"/>
              <a:t>somatické, </a:t>
            </a:r>
            <a:r>
              <a:rPr lang="cs-CZ" dirty="0"/>
              <a:t>duševní a </a:t>
            </a:r>
            <a:r>
              <a:rPr lang="cs-CZ" dirty="0" smtClean="0"/>
              <a:t>behaviorální)</a:t>
            </a:r>
            <a:endParaRPr lang="cs-CZ" dirty="0"/>
          </a:p>
          <a:p>
            <a:pPr lvl="1" eaLnBrk="1" hangingPunct="1">
              <a:defRPr/>
            </a:pPr>
            <a:r>
              <a:rPr lang="cs-CZ" dirty="0" smtClean="0">
                <a:latin typeface="Arial" charset="0"/>
              </a:rPr>
              <a:t> Zátěžová </a:t>
            </a:r>
            <a:r>
              <a:rPr lang="cs-CZ" dirty="0" smtClean="0">
                <a:latin typeface="Arial" charset="0"/>
              </a:rPr>
              <a:t>situace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i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cs-CZ" sz="2800" dirty="0" smtClean="0">
              <a:latin typeface="Arial" charset="0"/>
            </a:endParaRP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1835150" y="3429000"/>
            <a:ext cx="792163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cxnSp>
        <p:nvCxnSpPr>
          <p:cNvPr id="5125" name="AutoShape 5"/>
          <p:cNvCxnSpPr>
            <a:cxnSpLocks noChangeShapeType="1"/>
            <a:stCxn id="20483" idx="1"/>
            <a:endCxn id="20483" idx="1"/>
          </p:cNvCxnSpPr>
          <p:nvPr/>
        </p:nvCxnSpPr>
        <p:spPr bwMode="auto">
          <a:xfrm>
            <a:off x="468313" y="3968763"/>
            <a:ext cx="0" cy="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</p:spTree>
    <p:extLst>
      <p:ext uri="{BB962C8B-B14F-4D97-AF65-F5344CB8AC3E}">
        <p14:creationId xmlns:p14="http://schemas.microsoft.com/office/powerpoint/2010/main" val="41255118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>
              <a:defRPr/>
            </a:pPr>
            <a:r>
              <a:rPr lang="cs-CZ" sz="4400" dirty="0" smtClean="0"/>
              <a:t>Které vymezení se vám jeví jako nejvhodnější?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658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u="sng" dirty="0" smtClean="0"/>
              <a:t>Interakční pojetí stresu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824412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 smtClean="0">
                <a:latin typeface="Arial" charset="0"/>
              </a:rPr>
              <a:t>Interakce mezi </a:t>
            </a:r>
            <a:r>
              <a:rPr lang="cs-CZ" sz="2400" u="sng" dirty="0" smtClean="0">
                <a:latin typeface="Arial" charset="0"/>
              </a:rPr>
              <a:t>požadavky</a:t>
            </a:r>
            <a:r>
              <a:rPr lang="cs-CZ" sz="2400" dirty="0" smtClean="0">
                <a:latin typeface="Arial" charset="0"/>
              </a:rPr>
              <a:t>, které jsou kladeny na jedince a  </a:t>
            </a:r>
            <a:r>
              <a:rPr lang="cs-CZ" sz="2400" u="sng" dirty="0" smtClean="0">
                <a:latin typeface="Arial" charset="0"/>
              </a:rPr>
              <a:t>vlastnostmi</a:t>
            </a:r>
            <a:r>
              <a:rPr lang="cs-CZ" sz="2400" dirty="0" smtClean="0">
                <a:latin typeface="Arial" charset="0"/>
              </a:rPr>
              <a:t> jimiž je jedinec ke </a:t>
            </a:r>
            <a:r>
              <a:rPr lang="cs-CZ" sz="2400" dirty="0" smtClean="0">
                <a:latin typeface="Arial" charset="0"/>
              </a:rPr>
              <a:t>zvládnutí požadavků </a:t>
            </a:r>
            <a:r>
              <a:rPr lang="cs-CZ" sz="2400" dirty="0" smtClean="0">
                <a:latin typeface="Arial" charset="0"/>
              </a:rPr>
              <a:t>vybaven. </a:t>
            </a:r>
            <a:r>
              <a:rPr lang="cs-CZ" sz="2000" dirty="0" smtClean="0">
                <a:latin typeface="Arial" charset="0"/>
              </a:rPr>
              <a:t>(Havlínová, 1998)</a:t>
            </a:r>
          </a:p>
          <a:p>
            <a:pPr eaLnBrk="1" hangingPunct="1">
              <a:defRPr/>
            </a:pPr>
            <a:r>
              <a:rPr lang="cs-CZ" sz="2400" dirty="0" smtClean="0">
                <a:latin typeface="Arial" charset="0"/>
              </a:rPr>
              <a:t>Psychofyzický </a:t>
            </a:r>
            <a:r>
              <a:rPr lang="cs-CZ" sz="2400" dirty="0" smtClean="0">
                <a:latin typeface="Arial" charset="0"/>
              </a:rPr>
              <a:t>stav jedince, který je něčím </a:t>
            </a:r>
            <a:r>
              <a:rPr lang="cs-CZ" sz="2400" u="sng" dirty="0" smtClean="0">
                <a:latin typeface="Arial" charset="0"/>
              </a:rPr>
              <a:t>ohrožen</a:t>
            </a:r>
            <a:r>
              <a:rPr lang="cs-CZ" sz="2400" dirty="0" smtClean="0">
                <a:latin typeface="Arial" charset="0"/>
              </a:rPr>
              <a:t> (nebo ohrožení očekává) a necítí se být dostatečné </a:t>
            </a:r>
            <a:r>
              <a:rPr lang="cs-CZ" sz="2400" u="sng" dirty="0" smtClean="0">
                <a:latin typeface="Arial" charset="0"/>
              </a:rPr>
              <a:t>kompetentní</a:t>
            </a:r>
            <a:r>
              <a:rPr lang="cs-CZ" sz="2400" dirty="0" smtClean="0">
                <a:latin typeface="Arial" charset="0"/>
              </a:rPr>
              <a:t> k tomu, aby tomuto ohrožení čelil.</a:t>
            </a:r>
            <a:r>
              <a:rPr lang="cs-CZ" sz="2800" dirty="0" smtClean="0">
                <a:latin typeface="Arial" charset="0"/>
              </a:rPr>
              <a:t> </a:t>
            </a:r>
            <a:endParaRPr lang="cs-CZ" sz="2800" dirty="0" smtClean="0">
              <a:latin typeface="Arial" charset="0"/>
            </a:endParaRPr>
          </a:p>
          <a:p>
            <a:pPr eaLnBrk="1" hangingPunct="1">
              <a:defRPr/>
            </a:pPr>
            <a:r>
              <a:rPr lang="cs-CZ" sz="2400" i="1" dirty="0" smtClean="0"/>
              <a:t>Extrémní </a:t>
            </a:r>
            <a:r>
              <a:rPr lang="cs-CZ" sz="2400" i="1" dirty="0"/>
              <a:t>zátěž, vyplývající z nerovnováhy mezi </a:t>
            </a:r>
            <a:r>
              <a:rPr lang="cs-CZ" sz="2400" i="1" dirty="0" smtClean="0"/>
              <a:t>požadavky </a:t>
            </a:r>
            <a:r>
              <a:rPr lang="cs-CZ" sz="2400" i="1" dirty="0"/>
              <a:t>prostředí a reakčními možnostmi organismu, při níž dochází v organismu k celému komplexu výrazných fyziologických, psychických i behaviorálních změn, jejichž hlavním cílem je </a:t>
            </a:r>
            <a:r>
              <a:rPr lang="cs-CZ" sz="2400" i="1" dirty="0" smtClean="0"/>
              <a:t>mobilizace </a:t>
            </a:r>
            <a:r>
              <a:rPr lang="cs-CZ" sz="2400" i="1" dirty="0"/>
              <a:t>energetických a jiných zdrojů a příprava k reakci na stav ohrožení</a:t>
            </a:r>
            <a:r>
              <a:rPr lang="cs-CZ" sz="2400" dirty="0"/>
              <a:t>.</a:t>
            </a:r>
            <a:endParaRPr lang="cs-CZ" sz="2400" dirty="0" smtClean="0">
              <a:latin typeface="Arial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cs-CZ" sz="2800" dirty="0" smtClean="0">
              <a:latin typeface="Arial" charset="0"/>
            </a:endParaRP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1835150" y="3429000"/>
            <a:ext cx="792163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cxnSp>
        <p:nvCxnSpPr>
          <p:cNvPr id="7173" name="AutoShape 5"/>
          <p:cNvCxnSpPr>
            <a:cxnSpLocks noChangeShapeType="1"/>
            <a:stCxn id="20483" idx="1"/>
            <a:endCxn id="20483" idx="1"/>
          </p:cNvCxnSpPr>
          <p:nvPr/>
        </p:nvCxnSpPr>
        <p:spPr bwMode="auto">
          <a:xfrm>
            <a:off x="468313" y="3897313"/>
            <a:ext cx="0" cy="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</p:spTree>
    <p:extLst>
      <p:ext uri="{BB962C8B-B14F-4D97-AF65-F5344CB8AC3E}">
        <p14:creationId xmlns:p14="http://schemas.microsoft.com/office/powerpoint/2010/main" val="273119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u="sng" dirty="0" smtClean="0"/>
              <a:t>Co způsobuje stres?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b="1" dirty="0" err="1" smtClean="0">
                <a:latin typeface="Arial" charset="0"/>
              </a:rPr>
              <a:t>Stresory</a:t>
            </a:r>
            <a:r>
              <a:rPr lang="cs-CZ" sz="2800" dirty="0" smtClean="0">
                <a:latin typeface="Arial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 smtClean="0">
                <a:latin typeface="Arial" charset="0"/>
              </a:rPr>
              <a:t> </a:t>
            </a:r>
            <a:r>
              <a:rPr lang="cs-CZ" sz="2400" dirty="0" smtClean="0">
                <a:latin typeface="Arial" charset="0"/>
              </a:rPr>
              <a:t>= Všechny </a:t>
            </a:r>
            <a:r>
              <a:rPr lang="cs-CZ" sz="2400" dirty="0"/>
              <a:t>okolnosti a podněty, které na člověka negativně </a:t>
            </a:r>
            <a:r>
              <a:rPr lang="cs-CZ" sz="2400" dirty="0" smtClean="0"/>
              <a:t>doléhají.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	Události </a:t>
            </a:r>
            <a:r>
              <a:rPr lang="cs-CZ" sz="2400" dirty="0"/>
              <a:t>vnímané jako situace ohrožení, všechny okolnosti, které navozují tíživý pocit napětí, nejistoty</a:t>
            </a:r>
            <a:r>
              <a:rPr lang="cs-CZ" sz="24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>
                <a:latin typeface="Arial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>
                <a:latin typeface="Arial" charset="0"/>
              </a:rPr>
              <a:t>Stresory</a:t>
            </a:r>
            <a:endParaRPr lang="cs-CZ" sz="24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latin typeface="Arial" charset="0"/>
              </a:rPr>
              <a:t>z vnějšího prostředí nebo z vnitřního stavu organismu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latin typeface="Arial" charset="0"/>
              </a:rPr>
              <a:t>materiální nebo </a:t>
            </a:r>
            <a:r>
              <a:rPr lang="cs-CZ" sz="2400" dirty="0" smtClean="0">
                <a:latin typeface="Arial" charset="0"/>
              </a:rPr>
              <a:t>sociální 	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latin typeface="Arial" charset="0"/>
              </a:rPr>
              <a:t>fyzikální nebo </a:t>
            </a:r>
            <a:r>
              <a:rPr lang="cs-CZ" sz="2400" dirty="0" smtClean="0">
                <a:latin typeface="Arial" charset="0"/>
              </a:rPr>
              <a:t> emocionální </a:t>
            </a:r>
            <a:endParaRPr lang="cs-CZ" sz="24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latin typeface="Arial" charset="0"/>
              </a:rPr>
              <a:t>akutní </a:t>
            </a:r>
            <a:r>
              <a:rPr lang="cs-CZ" sz="2400" dirty="0" smtClean="0">
                <a:latin typeface="Arial" charset="0"/>
              </a:rPr>
              <a:t>x chronické, výkonové x interpersonální,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latin typeface="Arial" charset="0"/>
              </a:rPr>
              <a:t>živelné katastrofy x běžné každodenní starosti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sz="18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sz="1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82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u="sng" dirty="0" smtClean="0"/>
              <a:t>Individuální účinnost </a:t>
            </a:r>
            <a:r>
              <a:rPr lang="cs-CZ" sz="4000" b="1" u="sng" dirty="0" smtClean="0"/>
              <a:t>stresorů</a:t>
            </a:r>
            <a:endParaRPr lang="cs-CZ" sz="4000" b="1" u="sng" dirty="0" smtClean="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>
                <a:latin typeface="Arial" charset="0"/>
              </a:rPr>
              <a:t>Velká </a:t>
            </a:r>
            <a:r>
              <a:rPr lang="cs-CZ" sz="2800" u="sng" dirty="0" err="1" smtClean="0">
                <a:latin typeface="Arial" charset="0"/>
              </a:rPr>
              <a:t>interindividuální</a:t>
            </a:r>
            <a:r>
              <a:rPr lang="cs-CZ" sz="2800" u="sng" dirty="0" smtClean="0">
                <a:latin typeface="Arial" charset="0"/>
              </a:rPr>
              <a:t> variabilita</a:t>
            </a:r>
            <a:r>
              <a:rPr lang="cs-CZ" sz="2800" dirty="0" smtClean="0">
                <a:latin typeface="Arial" charset="0"/>
              </a:rPr>
              <a:t> jejich účinnosti daná: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 smtClean="0">
                <a:latin typeface="Arial" charset="0"/>
              </a:rPr>
              <a:t>mírou odolnosti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 smtClean="0">
                <a:latin typeface="Arial" charset="0"/>
              </a:rPr>
              <a:t>subjektivní interpretací </a:t>
            </a:r>
            <a:r>
              <a:rPr lang="cs-CZ" sz="2400" dirty="0" err="1" smtClean="0">
                <a:latin typeface="Arial" charset="0"/>
              </a:rPr>
              <a:t>stresoru</a:t>
            </a:r>
            <a:endParaRPr lang="cs-CZ" sz="2400" dirty="0" smtClean="0">
              <a:latin typeface="Arial" charset="0"/>
            </a:endParaRP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sz="1800" dirty="0" smtClean="0"/>
              <a:t>primární hodnocení (je pro mne situace ohrožující a jak moc?) 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sz="1800" dirty="0" smtClean="0"/>
              <a:t>sekundární hodnocení (mohu tím něco udělat?)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4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err="1" smtClean="0">
                <a:latin typeface="Arial" charset="0"/>
              </a:rPr>
              <a:t>Stresor</a:t>
            </a:r>
            <a:r>
              <a:rPr lang="cs-CZ" sz="2400" dirty="0" smtClean="0">
                <a:latin typeface="Arial" charset="0"/>
              </a:rPr>
              <a:t> má na člověka tím větší negativní vliv, čím více ohrožuje jeho vlastní „já”.</a:t>
            </a:r>
            <a:r>
              <a:rPr lang="cs-CZ" sz="2400" dirty="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>
                <a:latin typeface="Arial" charset="0"/>
              </a:rPr>
              <a:t>Kognitivní zhodnocení determinuje způsob zvládání zátěžové situace</a:t>
            </a:r>
            <a:r>
              <a:rPr lang="cs-CZ" sz="2800" dirty="0" smtClean="0">
                <a:latin typeface="Arial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374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Projevy stresu - GAS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/>
          <a:lstStyle/>
          <a:p>
            <a:r>
              <a:rPr lang="cs-CZ" sz="2000" dirty="0" smtClean="0"/>
              <a:t>Působení stresoru – vyvolá prvotní </a:t>
            </a:r>
            <a:r>
              <a:rPr lang="cs-CZ" sz="2000" dirty="0"/>
              <a:t>aktivaci organismu, jejímž cílem je zajistit či obnovit narušenou rovnováhu </a:t>
            </a:r>
            <a:r>
              <a:rPr lang="cs-CZ" sz="2000" dirty="0" smtClean="0"/>
              <a:t>organismu (akutní x adaptační reakce na stres)</a:t>
            </a:r>
          </a:p>
          <a:p>
            <a:r>
              <a:rPr lang="cs-CZ" sz="2400" dirty="0" smtClean="0"/>
              <a:t>GAS - </a:t>
            </a:r>
            <a:r>
              <a:rPr lang="cs-CZ" sz="2400" i="1" dirty="0" smtClean="0"/>
              <a:t>generální adaptační syndrom – H. </a:t>
            </a:r>
            <a:r>
              <a:rPr lang="cs-CZ" sz="2400" i="1" dirty="0" err="1" smtClean="0"/>
              <a:t>Selye</a:t>
            </a:r>
            <a:r>
              <a:rPr lang="cs-CZ" sz="2400" i="1" dirty="0" smtClean="0"/>
              <a:t>:</a:t>
            </a:r>
          </a:p>
          <a:p>
            <a:pPr marL="0" indent="0">
              <a:buNone/>
            </a:pPr>
            <a:r>
              <a:rPr lang="cs-CZ" sz="2000" dirty="0" smtClean="0"/>
              <a:t>= i </a:t>
            </a:r>
            <a:r>
              <a:rPr lang="cs-CZ" sz="2000" dirty="0"/>
              <a:t>při </a:t>
            </a:r>
            <a:r>
              <a:rPr lang="cs-CZ" sz="2000" dirty="0" err="1"/>
              <a:t>interindividuálních</a:t>
            </a:r>
            <a:r>
              <a:rPr lang="cs-CZ" sz="2000" dirty="0"/>
              <a:t> rozdílech </a:t>
            </a:r>
            <a:r>
              <a:rPr lang="cs-CZ" sz="2000" dirty="0" smtClean="0"/>
              <a:t>mají </a:t>
            </a:r>
            <a:r>
              <a:rPr lang="cs-CZ" sz="2000" dirty="0"/>
              <a:t>reakce probíhající uvnitř organismu (</a:t>
            </a:r>
            <a:r>
              <a:rPr lang="cs-CZ" sz="2000" dirty="0" err="1"/>
              <a:t>intraindividuální</a:t>
            </a:r>
            <a:r>
              <a:rPr lang="cs-CZ" sz="2000" dirty="0"/>
              <a:t> reakce) u všech lidí </a:t>
            </a:r>
            <a:r>
              <a:rPr lang="cs-CZ" sz="2000" u="sng" dirty="0"/>
              <a:t>při různých stresorech stejný základní </a:t>
            </a:r>
            <a:r>
              <a:rPr lang="cs-CZ" sz="2000" u="sng" dirty="0" smtClean="0"/>
              <a:t>charakter.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Průběh GAS rozdělil </a:t>
            </a:r>
            <a:r>
              <a:rPr lang="cs-CZ" sz="2000" dirty="0" err="1" smtClean="0"/>
              <a:t>Selye</a:t>
            </a:r>
            <a:r>
              <a:rPr lang="cs-CZ" sz="2000" dirty="0" smtClean="0"/>
              <a:t> do </a:t>
            </a:r>
            <a:r>
              <a:rPr lang="cs-CZ" sz="2000" dirty="0"/>
              <a:t>tří hlavních fází: 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000" dirty="0"/>
              <a:t>poplachová reakce (mobilizace organismu), 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000" dirty="0"/>
              <a:t>fáze rezistence (odolávání stresoru) a 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000" dirty="0"/>
              <a:t>kolaps (zhroucení, vyčerpání v případě neúčinného boje se stresorem). </a:t>
            </a:r>
          </a:p>
          <a:p>
            <a:pPr marL="0" indent="0">
              <a:buNone/>
            </a:pPr>
            <a:endParaRPr lang="cs-CZ" sz="2000" u="sng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1224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u="sng" dirty="0" smtClean="0"/>
              <a:t>Projevy stresu</a:t>
            </a:r>
            <a:r>
              <a:rPr lang="cs-CZ" sz="4000" dirty="0" smtClean="0"/>
              <a:t> – tři roviny</a:t>
            </a:r>
            <a:endParaRPr lang="cs-CZ" sz="4000" dirty="0" smtClean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699125" cy="453072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sz="2400" i="1" dirty="0" smtClean="0"/>
              <a:t>Jak prožíváte stres?? Sdělte své pocity…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sz="2400" dirty="0" smtClean="0"/>
              <a:t>Prožívání stresu je spojeno s celou řadou reakcí </a:t>
            </a:r>
            <a:r>
              <a:rPr lang="cs-CZ" sz="2400" dirty="0" smtClean="0"/>
              <a:t>povahy: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u="sng" dirty="0" smtClean="0"/>
              <a:t>Fyziologické</a:t>
            </a:r>
            <a:r>
              <a:rPr lang="cs-CZ" sz="2400" dirty="0" smtClean="0"/>
              <a:t> – neurohormonální reakce, hypofýza, nadledvinky, sympatikus, srdce, dýchání, pot, zorničky, citlivost</a:t>
            </a:r>
            <a:r>
              <a:rPr lang="cs-CZ" sz="2400" u="sng" dirty="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u="sng" dirty="0" smtClean="0"/>
              <a:t>Psychické</a:t>
            </a:r>
            <a:r>
              <a:rPr lang="cs-CZ" sz="2400" dirty="0" smtClean="0"/>
              <a:t> – kognice, paměť, myšlení, negativní emoce</a:t>
            </a:r>
            <a:endParaRPr lang="cs-CZ" sz="2400" u="sng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u="sng" dirty="0" smtClean="0"/>
              <a:t>Behaviorální</a:t>
            </a:r>
            <a:r>
              <a:rPr lang="cs-CZ" sz="2400" dirty="0" smtClean="0"/>
              <a:t> – zvýšení aktivity, útěk, boj x útlum, pasivita, změny hlasu, zkratkovité jednání, chybné úkony </a:t>
            </a:r>
            <a:endParaRPr lang="cs-CZ" sz="2400" u="sng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u="sng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u="sng" dirty="0" smtClean="0"/>
          </a:p>
        </p:txBody>
      </p:sp>
      <p:pic>
        <p:nvPicPr>
          <p:cNvPr id="20484" name="Picture 4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56176" y="2780928"/>
            <a:ext cx="2119312" cy="28305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3670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Důsledky dlouhodobého stresu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dirty="0" smtClean="0"/>
              <a:t>Akutní stres mobilizuje, dlouhodobý stres – oslabení psychické a fyzické odolnosti</a:t>
            </a:r>
          </a:p>
          <a:p>
            <a:pPr>
              <a:defRPr/>
            </a:pPr>
            <a:r>
              <a:rPr lang="cs-CZ" sz="2400" u="sng" dirty="0" smtClean="0"/>
              <a:t>Změny v rovině </a:t>
            </a:r>
          </a:p>
          <a:p>
            <a:pPr lvl="1">
              <a:defRPr/>
            </a:pPr>
            <a:r>
              <a:rPr lang="cs-CZ" sz="2400" dirty="0" smtClean="0"/>
              <a:t>Kognitivní (</a:t>
            </a:r>
            <a:r>
              <a:rPr lang="cs-CZ" sz="2400" dirty="0"/>
              <a:t>kognice, paměť, myšlení, </a:t>
            </a:r>
            <a:r>
              <a:rPr lang="cs-CZ" sz="2400" dirty="0" smtClean="0"/>
              <a:t>roztěkanost, zhoršení pracovního výkonu)</a:t>
            </a:r>
            <a:endParaRPr lang="cs-CZ" sz="2400" dirty="0"/>
          </a:p>
          <a:p>
            <a:pPr lvl="1">
              <a:defRPr/>
            </a:pPr>
            <a:r>
              <a:rPr lang="cs-CZ" sz="2400" dirty="0" smtClean="0"/>
              <a:t>Emocionální (negativní emoce, nespokojenost, pesimismus, sebelítost, pocity viny)</a:t>
            </a:r>
          </a:p>
          <a:p>
            <a:pPr lvl="1">
              <a:defRPr/>
            </a:pPr>
            <a:r>
              <a:rPr lang="cs-CZ" sz="2400" dirty="0" smtClean="0"/>
              <a:t>Sociální (vztahovačnost, podezíravost, sebestřednost, konflikty)</a:t>
            </a:r>
            <a:endParaRPr lang="cs-CZ" sz="2400" dirty="0"/>
          </a:p>
          <a:p>
            <a:pPr lvl="1">
              <a:defRPr/>
            </a:pPr>
            <a:r>
              <a:rPr lang="cs-CZ" sz="2400" dirty="0" smtClean="0"/>
              <a:t>Somatické (imunosuprese, psychosomatika)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57740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820</Words>
  <Application>Microsoft Office PowerPoint</Application>
  <PresentationFormat>Předvádění na obrazovce (4:3)</PresentationFormat>
  <Paragraphs>129</Paragraphs>
  <Slides>17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9" baseType="lpstr">
      <vt:lpstr>Výchozí návrh</vt:lpstr>
      <vt:lpstr>Graf aplikace Microsoft Excel</vt:lpstr>
      <vt:lpstr>Stres a zdraví</vt:lpstr>
      <vt:lpstr>Co je stres?</vt:lpstr>
      <vt:lpstr>Které vymezení se vám jeví jako nejvhodnější?</vt:lpstr>
      <vt:lpstr>Interakční pojetí stresu</vt:lpstr>
      <vt:lpstr>Co způsobuje stres?</vt:lpstr>
      <vt:lpstr>Individuální účinnost stresorů</vt:lpstr>
      <vt:lpstr>Projevy stresu - GAS</vt:lpstr>
      <vt:lpstr>Projevy stresu – tři roviny</vt:lpstr>
      <vt:lpstr>Důsledky dlouhodobého stresu</vt:lpstr>
      <vt:lpstr>Reakce na stres</vt:lpstr>
      <vt:lpstr>Zvládání stresu - coping</vt:lpstr>
      <vt:lpstr>Strategie zvládání stresu (copingové strategie) </vt:lpstr>
      <vt:lpstr>Taxonomie copingových strategií</vt:lpstr>
      <vt:lpstr>Copingové strategie (Janke, Erdmanová)</vt:lpstr>
      <vt:lpstr>Jakými způsoby studenti zvládají stres?</vt:lpstr>
      <vt:lpstr>Struktura copingových strategií u adolescentů (dílčí strategie)</vt:lpstr>
      <vt:lpstr>Genderové rozdíly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46</cp:revision>
  <dcterms:created xsi:type="dcterms:W3CDTF">2014-12-05T10:20:04Z</dcterms:created>
  <dcterms:modified xsi:type="dcterms:W3CDTF">2019-03-06T12:22:45Z</dcterms:modified>
</cp:coreProperties>
</file>