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9" r:id="rId6"/>
    <p:sldId id="265" r:id="rId7"/>
    <p:sldId id="259" r:id="rId8"/>
    <p:sldId id="264" r:id="rId9"/>
    <p:sldId id="266" r:id="rId10"/>
    <p:sldId id="267" r:id="rId11"/>
    <p:sldId id="268" r:id="rId12"/>
    <p:sldId id="270" r:id="rId13"/>
    <p:sldId id="262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2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3600" b="1" dirty="0"/>
              <a:t>TEMATICKÉ OBLASTI, MODELY, PŘÍSTUPY, KONCEPCE</a:t>
            </a:r>
            <a:endParaRPr lang="cs-CZ" altLang="cs-CZ" sz="36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/>
              <a:t>Well</a:t>
            </a:r>
            <a:r>
              <a:rPr lang="cs-CZ" sz="3600" dirty="0"/>
              <a:t> </a:t>
            </a:r>
            <a:r>
              <a:rPr lang="cs-CZ" sz="3600" dirty="0" err="1"/>
              <a:t>being</a:t>
            </a:r>
            <a:r>
              <a:rPr lang="cs-CZ" sz="3600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Stav </a:t>
            </a:r>
            <a:r>
              <a:rPr lang="cs-CZ" sz="2400" dirty="0"/>
              <a:t>subjektivní osobní pohody, stav, kdy je člověku </a:t>
            </a:r>
            <a:r>
              <a:rPr lang="cs-CZ" sz="2400" dirty="0" smtClean="0"/>
              <a:t>dobře.  Zvyšuje odolnost vůči stresu.</a:t>
            </a:r>
            <a:endParaRPr lang="cs-CZ" sz="2400" dirty="0" smtClean="0"/>
          </a:p>
          <a:p>
            <a:r>
              <a:rPr lang="cs-CZ" sz="2400" dirty="0" smtClean="0"/>
              <a:t>Dvě </a:t>
            </a:r>
            <a:r>
              <a:rPr lang="cs-CZ" sz="2400" dirty="0"/>
              <a:t>základní dimenze </a:t>
            </a:r>
            <a:r>
              <a:rPr lang="cs-CZ" sz="2400" dirty="0" err="1" smtClean="0"/>
              <a:t>well-being</a:t>
            </a:r>
            <a:r>
              <a:rPr lang="cs-CZ" sz="2400" dirty="0" smtClean="0"/>
              <a:t>:</a:t>
            </a:r>
          </a:p>
          <a:p>
            <a:pPr marL="914400" lvl="1" indent="-457200">
              <a:buAutoNum type="arabicPeriod"/>
            </a:pPr>
            <a:r>
              <a:rPr lang="cs-CZ" sz="2400" u="sng" dirty="0" smtClean="0"/>
              <a:t>Dimenze </a:t>
            </a:r>
            <a:r>
              <a:rPr lang="cs-CZ" sz="2400" u="sng" dirty="0"/>
              <a:t>psychické pohody </a:t>
            </a:r>
            <a:r>
              <a:rPr lang="cs-CZ" sz="2400" dirty="0"/>
              <a:t>– zahrnuje </a:t>
            </a:r>
            <a:r>
              <a:rPr lang="cs-CZ" sz="2400" dirty="0" err="1"/>
              <a:t>sebepřijímání</a:t>
            </a:r>
            <a:r>
              <a:rPr lang="cs-CZ" sz="2400" dirty="0"/>
              <a:t>, osobní růst, účel života, začlenění do života, samostatnost, vztah k druhým </a:t>
            </a:r>
            <a:r>
              <a:rPr lang="cs-CZ" sz="2400" dirty="0" smtClean="0"/>
              <a:t>lidem</a:t>
            </a:r>
          </a:p>
          <a:p>
            <a:pPr marL="914400" lvl="1" indent="-457200">
              <a:buAutoNum type="arabicPeriod"/>
            </a:pPr>
            <a:r>
              <a:rPr lang="cs-CZ" sz="2400" u="sng" dirty="0" smtClean="0"/>
              <a:t>Dimenze </a:t>
            </a:r>
            <a:r>
              <a:rPr lang="cs-CZ" sz="2400" u="sng" dirty="0"/>
              <a:t>sociální pohody </a:t>
            </a:r>
            <a:r>
              <a:rPr lang="cs-CZ" sz="2400" dirty="0"/>
              <a:t>– zahrnuje sociální přijetí, spoluúčast na společenském dění, sociální soudržnost a </a:t>
            </a:r>
            <a:r>
              <a:rPr lang="cs-CZ" sz="2400" dirty="0" smtClean="0"/>
              <a:t>sociální integraci</a:t>
            </a:r>
          </a:p>
          <a:p>
            <a:pPr marL="514350" indent="-457200"/>
            <a:r>
              <a:rPr lang="cs-CZ" sz="2400" dirty="0" smtClean="0"/>
              <a:t>K osobní pohodě přispívá: Mít rád, tvořit, bydlet, vytvářet vztahy, učit se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11685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/>
              <a:t>Wellness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Spjat </a:t>
            </a:r>
            <a:r>
              <a:rPr lang="cs-CZ" sz="2800" dirty="0"/>
              <a:t>s pojmem </a:t>
            </a:r>
            <a:r>
              <a:rPr lang="cs-CZ" sz="2800" dirty="0" err="1" smtClean="0"/>
              <a:t>well-being</a:t>
            </a:r>
            <a:endParaRPr lang="cs-CZ" sz="2800" dirty="0" smtClean="0"/>
          </a:p>
          <a:p>
            <a:r>
              <a:rPr lang="cs-CZ" sz="2800" dirty="0" smtClean="0"/>
              <a:t>Označuje </a:t>
            </a:r>
            <a:r>
              <a:rPr lang="cs-CZ" sz="2800" dirty="0"/>
              <a:t>cestu, postup člověka k sobě </a:t>
            </a:r>
            <a:r>
              <a:rPr lang="cs-CZ" sz="2800" dirty="0" smtClean="0"/>
              <a:t>i </a:t>
            </a:r>
            <a:r>
              <a:rPr lang="cs-CZ" sz="2800" dirty="0"/>
              <a:t>k okolí. </a:t>
            </a:r>
            <a:endParaRPr lang="cs-CZ" sz="2800" dirty="0" smtClean="0"/>
          </a:p>
          <a:p>
            <a:r>
              <a:rPr lang="cs-CZ" sz="2800" dirty="0" smtClean="0"/>
              <a:t>Zahrnuje všechny </a:t>
            </a:r>
            <a:r>
              <a:rPr lang="cs-CZ" sz="2800" dirty="0"/>
              <a:t>oblasti života </a:t>
            </a:r>
            <a:r>
              <a:rPr lang="cs-CZ" sz="2800" dirty="0" smtClean="0"/>
              <a:t>v </a:t>
            </a:r>
            <a:r>
              <a:rPr lang="cs-CZ" sz="2800" dirty="0"/>
              <a:t>interakci </a:t>
            </a:r>
            <a:endParaRPr lang="cs-CZ" sz="2800" dirty="0" smtClean="0"/>
          </a:p>
          <a:p>
            <a:r>
              <a:rPr lang="cs-CZ" sz="2800" i="1" dirty="0" err="1"/>
              <a:t>Wellness</a:t>
            </a:r>
            <a:r>
              <a:rPr lang="cs-CZ" sz="2800" i="1" dirty="0"/>
              <a:t> </a:t>
            </a:r>
            <a:r>
              <a:rPr lang="cs-CZ" sz="2800" i="1" dirty="0" smtClean="0"/>
              <a:t>životní styl</a:t>
            </a:r>
            <a:r>
              <a:rPr lang="cs-CZ" sz="2800" dirty="0" smtClean="0"/>
              <a:t> </a:t>
            </a:r>
          </a:p>
          <a:p>
            <a:pPr lvl="1"/>
            <a:r>
              <a:rPr lang="cs-CZ" sz="2400" dirty="0" smtClean="0"/>
              <a:t>cesta ke zlepšení kvality života </a:t>
            </a:r>
            <a:r>
              <a:rPr lang="cs-CZ" sz="2400" dirty="0"/>
              <a:t>a </a:t>
            </a:r>
            <a:r>
              <a:rPr lang="cs-CZ" sz="2400" dirty="0" smtClean="0"/>
              <a:t>ochraně a upevnění zdraví</a:t>
            </a:r>
            <a:r>
              <a:rPr lang="cs-CZ" sz="2400" dirty="0"/>
              <a:t>. </a:t>
            </a:r>
            <a:endParaRPr lang="cs-CZ" sz="2400" dirty="0" smtClean="0"/>
          </a:p>
          <a:p>
            <a:pPr lvl="1"/>
            <a:r>
              <a:rPr lang="cs-CZ" sz="2400" dirty="0" smtClean="0"/>
              <a:t>zahrnuje pravidelný </a:t>
            </a:r>
            <a:r>
              <a:rPr lang="cs-CZ" sz="2400" dirty="0"/>
              <a:t>a vyrovnaný denní </a:t>
            </a:r>
            <a:r>
              <a:rPr lang="cs-CZ" sz="2400" dirty="0" smtClean="0"/>
              <a:t>režim</a:t>
            </a:r>
            <a:r>
              <a:rPr lang="cs-CZ" sz="2400" dirty="0"/>
              <a:t>, dostatek pohybové aktivity, uplatňování zásad </a:t>
            </a:r>
            <a:r>
              <a:rPr lang="cs-CZ" sz="2400" dirty="0" smtClean="0"/>
              <a:t>duševní hygieny, odpovědné chování, pohoda v mezilidských vztazích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9006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Příbuzné obory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Pozitivní psychologie</a:t>
            </a:r>
            <a:r>
              <a:rPr lang="cs-CZ" dirty="0"/>
              <a:t> je disciplína, jejímž cílem je budování co nejlepší kvality života a vytváření osobní pohody. </a:t>
            </a:r>
            <a:endParaRPr lang="cs-CZ" dirty="0" smtClean="0"/>
          </a:p>
          <a:p>
            <a:endParaRPr lang="cs-CZ" dirty="0" smtClean="0"/>
          </a:p>
          <a:p>
            <a:r>
              <a:rPr lang="cs-CZ" u="sng" dirty="0" err="1" smtClean="0"/>
              <a:t>Sofrologie</a:t>
            </a:r>
            <a:r>
              <a:rPr lang="cs-CZ" dirty="0" smtClean="0"/>
              <a:t> </a:t>
            </a:r>
            <a:r>
              <a:rPr lang="cs-CZ" dirty="0"/>
              <a:t>je disciplína, která představuje komplexní výchovu ke zdraví. </a:t>
            </a:r>
          </a:p>
        </p:txBody>
      </p:sp>
    </p:spTree>
    <p:extLst>
      <p:ext uri="{BB962C8B-B14F-4D97-AF65-F5344CB8AC3E}">
        <p14:creationId xmlns:p14="http://schemas.microsoft.com/office/powerpoint/2010/main" val="1236895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Děkuji za pozornost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 smtClean="0"/>
              <a:t>Hlavní tematické oblasti psychologie zdraví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Podle zaměření výzkumu a praxe: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výzkum vulnerability </a:t>
            </a:r>
            <a:endParaRPr lang="cs-CZ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zvládání </a:t>
            </a:r>
            <a:r>
              <a:rPr lang="cs-CZ" sz="2000" dirty="0" smtClean="0"/>
              <a:t>stresu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navozování a uplatňování změn </a:t>
            </a:r>
            <a:r>
              <a:rPr lang="cs-CZ" sz="2000" dirty="0" smtClean="0"/>
              <a:t>chování</a:t>
            </a:r>
          </a:p>
          <a:p>
            <a:pPr marL="400050" eaLnBrk="1" hangingPunct="1">
              <a:lnSpc>
                <a:spcPct val="80000"/>
              </a:lnSpc>
            </a:pPr>
            <a:r>
              <a:rPr lang="cs-CZ" altLang="cs-CZ" sz="2400" dirty="0" smtClean="0"/>
              <a:t>Témata vyučovaná na VŠ:</a:t>
            </a:r>
          </a:p>
          <a:p>
            <a:pPr marL="800100" lvl="1" eaLnBrk="1" hangingPunct="1">
              <a:lnSpc>
                <a:spcPct val="80000"/>
              </a:lnSpc>
            </a:pPr>
            <a:r>
              <a:rPr lang="cs-CZ" sz="2000" dirty="0"/>
              <a:t>modely zdraví a </a:t>
            </a:r>
            <a:r>
              <a:rPr lang="cs-CZ" sz="2000" dirty="0" smtClean="0"/>
              <a:t>nemoci</a:t>
            </a:r>
          </a:p>
          <a:p>
            <a:pPr lvl="1"/>
            <a:r>
              <a:rPr lang="cs-CZ" sz="2000" dirty="0"/>
              <a:t>problematika osobní pohody (</a:t>
            </a:r>
            <a:r>
              <a:rPr lang="cs-CZ" sz="2000" dirty="0" err="1"/>
              <a:t>well-being</a:t>
            </a:r>
            <a:r>
              <a:rPr lang="cs-CZ" sz="2000" dirty="0"/>
              <a:t>) a jejích komponent, </a:t>
            </a:r>
          </a:p>
          <a:p>
            <a:pPr lvl="1"/>
            <a:r>
              <a:rPr lang="cs-CZ" sz="2000" dirty="0"/>
              <a:t>oblast podpory zdraví a prevence, </a:t>
            </a:r>
          </a:p>
          <a:p>
            <a:pPr lvl="1"/>
            <a:r>
              <a:rPr lang="cs-CZ" sz="2000" dirty="0" smtClean="0"/>
              <a:t>vulnerabilita </a:t>
            </a:r>
            <a:r>
              <a:rPr lang="cs-CZ" sz="2000" dirty="0"/>
              <a:t>a </a:t>
            </a:r>
            <a:r>
              <a:rPr lang="cs-CZ" sz="2000" dirty="0" err="1"/>
              <a:t>resilience</a:t>
            </a:r>
            <a:r>
              <a:rPr lang="cs-CZ" sz="2000" dirty="0"/>
              <a:t>, hlavní koncepce psychické odolnosti</a:t>
            </a:r>
          </a:p>
          <a:p>
            <a:pPr lvl="1"/>
            <a:r>
              <a:rPr lang="cs-CZ" sz="2000" dirty="0"/>
              <a:t>psychosomatika a psychická hygiena,</a:t>
            </a:r>
          </a:p>
          <a:p>
            <a:pPr lvl="1"/>
            <a:r>
              <a:rPr lang="cs-CZ" sz="2000" dirty="0"/>
              <a:t>zvládání stresu a náročných životních </a:t>
            </a:r>
            <a:r>
              <a:rPr lang="cs-CZ" sz="2000" dirty="0" smtClean="0"/>
              <a:t>situací; syndrom vyhoření</a:t>
            </a:r>
          </a:p>
          <a:p>
            <a:pPr lvl="1"/>
            <a:r>
              <a:rPr lang="cs-CZ" sz="2000" dirty="0"/>
              <a:t>sociální dimenze zdraví a nemoci včetně sociální </a:t>
            </a:r>
            <a:r>
              <a:rPr lang="cs-CZ" sz="2000" dirty="0" smtClean="0"/>
              <a:t>opory</a:t>
            </a:r>
          </a:p>
          <a:p>
            <a:pPr lvl="1"/>
            <a:r>
              <a:rPr lang="cs-CZ" sz="2000" dirty="0"/>
              <a:t>socioekonomický status a psychosociální nerovnosti ve zdraví</a:t>
            </a:r>
            <a:endParaRPr lang="cs-CZ" sz="2000" dirty="0" smtClean="0"/>
          </a:p>
          <a:p>
            <a:pPr lvl="1"/>
            <a:endParaRPr lang="cs-CZ" sz="2000" dirty="0"/>
          </a:p>
          <a:p>
            <a:pPr marL="800100" lvl="1" eaLnBrk="1" hangingPunct="1">
              <a:lnSpc>
                <a:spcPct val="80000"/>
              </a:lnSpc>
            </a:pPr>
            <a:endParaRPr lang="cs-CZ" alt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/>
              <a:t>Hlavní přístupy ke </a:t>
            </a:r>
            <a:r>
              <a:rPr lang="cs-CZ" altLang="cs-CZ" sz="3200" b="1" dirty="0" smtClean="0"/>
              <a:t>zdraví 1 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5"/>
            <a:ext cx="8229600" cy="4713387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400" dirty="0" smtClean="0"/>
              <a:t>Z hlediska způsobu myšlení a sociálního zaměření:</a:t>
            </a:r>
          </a:p>
          <a:p>
            <a:pPr lvl="0"/>
            <a:endParaRPr lang="cs-CZ" sz="2400" b="1" i="1"/>
          </a:p>
          <a:p>
            <a:pPr lvl="0"/>
            <a:r>
              <a:rPr lang="cs-CZ" sz="2400" b="1" i="1" smtClean="0"/>
              <a:t>Biopatologický</a:t>
            </a:r>
            <a:r>
              <a:rPr lang="cs-CZ" sz="2400" b="1" i="1" dirty="0" smtClean="0"/>
              <a:t> </a:t>
            </a:r>
            <a:r>
              <a:rPr lang="cs-CZ" sz="2400" b="1" i="1" dirty="0"/>
              <a:t>přístup</a:t>
            </a:r>
            <a:r>
              <a:rPr lang="cs-CZ" sz="2400" dirty="0"/>
              <a:t> </a:t>
            </a:r>
            <a:r>
              <a:rPr lang="cs-CZ" sz="2000" dirty="0"/>
              <a:t>(mechanisticko-individualistický</a:t>
            </a:r>
            <a:r>
              <a:rPr lang="cs-CZ" sz="2000" dirty="0" smtClean="0"/>
              <a:t>)</a:t>
            </a:r>
          </a:p>
          <a:p>
            <a:pPr lvl="1"/>
            <a:r>
              <a:rPr lang="cs-CZ" sz="2000" dirty="0" smtClean="0"/>
              <a:t>vychází </a:t>
            </a:r>
            <a:r>
              <a:rPr lang="cs-CZ" sz="2000" dirty="0"/>
              <a:t>z </a:t>
            </a:r>
            <a:r>
              <a:rPr lang="cs-CZ" sz="2000" dirty="0" err="1" smtClean="0"/>
              <a:t>biomediciny</a:t>
            </a:r>
            <a:r>
              <a:rPr lang="cs-CZ" sz="2000" dirty="0" smtClean="0"/>
              <a:t>, člověk jako biologický organismus. </a:t>
            </a:r>
            <a:endParaRPr lang="cs-CZ" sz="2000" dirty="0"/>
          </a:p>
          <a:p>
            <a:pPr lvl="0"/>
            <a:r>
              <a:rPr lang="cs-CZ" sz="2400" b="1" i="1" dirty="0"/>
              <a:t>Ekologický přístup </a:t>
            </a:r>
            <a:r>
              <a:rPr lang="cs-CZ" sz="2400" dirty="0"/>
              <a:t>(mechanisticko-kolektivistický</a:t>
            </a:r>
            <a:r>
              <a:rPr lang="cs-CZ" sz="2000" dirty="0"/>
              <a:t>), </a:t>
            </a:r>
            <a:endParaRPr lang="cs-CZ" sz="2000" dirty="0" smtClean="0"/>
          </a:p>
          <a:p>
            <a:pPr lvl="1"/>
            <a:r>
              <a:rPr lang="cs-CZ" sz="2000" dirty="0" smtClean="0"/>
              <a:t>interakce </a:t>
            </a:r>
            <a:r>
              <a:rPr lang="cs-CZ" sz="2000" dirty="0"/>
              <a:t>člověka a </a:t>
            </a:r>
            <a:r>
              <a:rPr lang="cs-CZ" sz="2000" dirty="0" smtClean="0"/>
              <a:t>prostředí </a:t>
            </a:r>
          </a:p>
          <a:p>
            <a:r>
              <a:rPr lang="cs-CZ" sz="2400" b="1" i="1" dirty="0" smtClean="0"/>
              <a:t>Biografický </a:t>
            </a:r>
            <a:r>
              <a:rPr lang="cs-CZ" sz="2400" b="1" i="1" dirty="0"/>
              <a:t>přístup </a:t>
            </a:r>
            <a:r>
              <a:rPr lang="cs-CZ" sz="2400" dirty="0"/>
              <a:t>(humanisticko-individualistický</a:t>
            </a:r>
            <a:r>
              <a:rPr lang="cs-CZ" sz="2000" dirty="0" smtClean="0"/>
              <a:t>)</a:t>
            </a:r>
          </a:p>
          <a:p>
            <a:pPr lvl="1"/>
            <a:r>
              <a:rPr lang="cs-CZ" sz="2000" dirty="0" smtClean="0"/>
              <a:t>člověk </a:t>
            </a:r>
            <a:r>
              <a:rPr lang="cs-CZ" sz="2000" dirty="0"/>
              <a:t>a </a:t>
            </a:r>
            <a:r>
              <a:rPr lang="cs-CZ" sz="2000" dirty="0" smtClean="0"/>
              <a:t>jeho </a:t>
            </a:r>
            <a:r>
              <a:rPr lang="cs-CZ" sz="2000" dirty="0"/>
              <a:t>psychologické </a:t>
            </a:r>
            <a:r>
              <a:rPr lang="cs-CZ" sz="2000" dirty="0" smtClean="0"/>
              <a:t>potíže</a:t>
            </a:r>
            <a:endParaRPr lang="cs-CZ" sz="2000" dirty="0"/>
          </a:p>
          <a:p>
            <a:r>
              <a:rPr lang="cs-CZ" sz="2400" b="1" i="1" dirty="0"/>
              <a:t>Komunitní přístup </a:t>
            </a:r>
            <a:r>
              <a:rPr lang="cs-CZ" sz="2400" dirty="0"/>
              <a:t>(humanisticko-kolektivistický</a:t>
            </a:r>
            <a:r>
              <a:rPr lang="cs-CZ" sz="2400" dirty="0" smtClean="0"/>
              <a:t>),</a:t>
            </a:r>
          </a:p>
          <a:p>
            <a:pPr lvl="1"/>
            <a:r>
              <a:rPr lang="cs-CZ" sz="2000" dirty="0" smtClean="0"/>
              <a:t>osoby </a:t>
            </a:r>
            <a:r>
              <a:rPr lang="cs-CZ" sz="2000" dirty="0"/>
              <a:t>v sociálních </a:t>
            </a:r>
            <a:r>
              <a:rPr lang="cs-CZ" sz="2000" dirty="0" smtClean="0"/>
              <a:t>vztazích, </a:t>
            </a:r>
            <a:r>
              <a:rPr lang="cs-CZ" sz="2000" dirty="0"/>
              <a:t>včlenění do společnosti druhých nebo naopak odcizení.</a:t>
            </a:r>
            <a:endParaRPr lang="cs-CZ" altLang="cs-CZ" sz="2000" dirty="0" smtClean="0"/>
          </a:p>
          <a:p>
            <a:pPr marL="0" indent="0">
              <a:buNone/>
            </a:pPr>
            <a:r>
              <a:rPr lang="cs-CZ" altLang="cs-CZ" sz="2400" dirty="0"/>
              <a:t>	</a:t>
            </a: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3200" b="1" dirty="0"/>
              <a:t>Hlavní přístupy ke </a:t>
            </a:r>
            <a:r>
              <a:rPr lang="cs-CZ" altLang="cs-CZ" sz="3200" b="1" dirty="0" smtClean="0"/>
              <a:t>zdraví 2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0768"/>
            <a:ext cx="8229600" cy="4928270"/>
          </a:xfrm>
        </p:spPr>
        <p:txBody>
          <a:bodyPr/>
          <a:lstStyle/>
          <a:p>
            <a:pPr lvl="0"/>
            <a:r>
              <a:rPr lang="cs-CZ" sz="2400" b="1" i="1" u="sng" dirty="0"/>
              <a:t>Holistický přístup</a:t>
            </a:r>
            <a:r>
              <a:rPr lang="cs-CZ" sz="2400" i="1" u="sng" dirty="0"/>
              <a:t> </a:t>
            </a:r>
            <a:r>
              <a:rPr lang="cs-CZ" sz="2400" dirty="0"/>
              <a:t>– </a:t>
            </a:r>
            <a:r>
              <a:rPr lang="cs-CZ" sz="2000" dirty="0"/>
              <a:t>klade důraz na to, aby byl člověk a jeho zdraví chápáno jako jeden celek. </a:t>
            </a:r>
            <a:endParaRPr lang="cs-CZ" sz="2000" dirty="0" smtClean="0"/>
          </a:p>
          <a:p>
            <a:pPr marL="0" lvl="0" indent="0">
              <a:buNone/>
            </a:pPr>
            <a:r>
              <a:rPr lang="cs-CZ" sz="2000" dirty="0" smtClean="0"/>
              <a:t>   Je základním principem mnoha dalších koncepcí. </a:t>
            </a:r>
            <a:endParaRPr lang="cs-CZ" sz="2000" dirty="0"/>
          </a:p>
          <a:p>
            <a:pPr lvl="0"/>
            <a:r>
              <a:rPr lang="cs-CZ" sz="2400" b="1" i="1" u="sng" dirty="0"/>
              <a:t>Dynamický přístup </a:t>
            </a:r>
            <a:r>
              <a:rPr lang="cs-CZ" sz="2400" dirty="0"/>
              <a:t>– </a:t>
            </a:r>
            <a:r>
              <a:rPr lang="cs-CZ" sz="2000" dirty="0"/>
              <a:t>zdraví není chápáno staticky, ale jako proměnlivý jev, který se naplňuje v celoživotní dráze člověka.</a:t>
            </a:r>
          </a:p>
          <a:p>
            <a:pPr lvl="0"/>
            <a:r>
              <a:rPr lang="cs-CZ" sz="2400" b="1" i="1" u="sng" dirty="0"/>
              <a:t>Sociální přístup </a:t>
            </a:r>
            <a:r>
              <a:rPr lang="cs-CZ" sz="2000" dirty="0"/>
              <a:t>– zdraví je hodnoceno ve spojitosti se skupinami, protože je zdůrazňováno pojetí člověka jako součásti skupiny se všemi existujícími vztahy</a:t>
            </a:r>
          </a:p>
          <a:p>
            <a:pPr lvl="0"/>
            <a:r>
              <a:rPr lang="cs-CZ" sz="2400" b="1" i="1" u="sng" dirty="0"/>
              <a:t>Interaktivní přístup</a:t>
            </a:r>
            <a:r>
              <a:rPr lang="cs-CZ" sz="2400" i="1" u="sng" dirty="0"/>
              <a:t> </a:t>
            </a:r>
            <a:r>
              <a:rPr lang="cs-CZ" sz="2000" dirty="0"/>
              <a:t>– jedinec je chápán jako součást prostředí se všemi jeho proměnnými ve vzájemné interakci.</a:t>
            </a:r>
          </a:p>
          <a:p>
            <a:pPr eaLnBrk="1" hangingPunct="1"/>
            <a:r>
              <a:rPr lang="cs-CZ" altLang="cs-CZ" sz="2400" b="1" i="1" u="sng" dirty="0" err="1" smtClean="0"/>
              <a:t>Multikauzální</a:t>
            </a:r>
            <a:r>
              <a:rPr lang="cs-CZ" altLang="cs-CZ" sz="2400" dirty="0"/>
              <a:t> </a:t>
            </a:r>
            <a:r>
              <a:rPr lang="cs-CZ" altLang="cs-CZ" sz="2000" dirty="0"/>
              <a:t>- zkoumá všechny možné příčiny </a:t>
            </a:r>
            <a:r>
              <a:rPr lang="cs-CZ" altLang="cs-CZ" sz="2000" dirty="0" smtClean="0"/>
              <a:t>v interakci</a:t>
            </a:r>
          </a:p>
          <a:p>
            <a:pPr eaLnBrk="1" hangingPunct="1"/>
            <a:r>
              <a:rPr lang="cs-CZ" altLang="cs-CZ" sz="2400" b="1" i="1" u="sng" dirty="0" err="1" smtClean="0"/>
              <a:t>Monokauzální</a:t>
            </a:r>
            <a:r>
              <a:rPr lang="cs-CZ" altLang="cs-CZ" sz="2400" dirty="0" smtClean="0"/>
              <a:t>- </a:t>
            </a:r>
            <a:r>
              <a:rPr lang="cs-CZ" altLang="cs-CZ" sz="2000" dirty="0"/>
              <a:t>každé nemoci </a:t>
            </a:r>
            <a:r>
              <a:rPr lang="cs-CZ" altLang="cs-CZ" sz="2000" dirty="0" smtClean="0"/>
              <a:t>je přiřazena </a:t>
            </a:r>
            <a:r>
              <a:rPr lang="cs-CZ" altLang="cs-CZ" sz="2000" dirty="0"/>
              <a:t>jedna jediná somatická příčina</a:t>
            </a:r>
            <a:endParaRPr lang="cs-CZ" altLang="cs-CZ" sz="2400" b="1" i="1" u="sng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/>
              <a:t>Salutogenetický</a:t>
            </a:r>
            <a:r>
              <a:rPr lang="cs-CZ" sz="3200" dirty="0"/>
              <a:t> a patogenetický 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u="sng" dirty="0" err="1"/>
              <a:t>Salutogenetický</a:t>
            </a:r>
            <a:r>
              <a:rPr lang="cs-CZ" sz="2400" b="1" u="sng" dirty="0"/>
              <a:t> </a:t>
            </a:r>
            <a:r>
              <a:rPr lang="cs-CZ" sz="2400" b="1" u="sng" dirty="0" smtClean="0"/>
              <a:t>model zdraví </a:t>
            </a:r>
            <a:r>
              <a:rPr lang="cs-CZ" sz="2400" b="1" u="sng" dirty="0"/>
              <a:t>a nemoci </a:t>
            </a:r>
            <a:endParaRPr lang="cs-CZ" sz="2400" b="1" u="sng" dirty="0" smtClean="0"/>
          </a:p>
          <a:p>
            <a:pPr lvl="1"/>
            <a:r>
              <a:rPr lang="cs-CZ" sz="2000" dirty="0" smtClean="0"/>
              <a:t>orientuje se na </a:t>
            </a:r>
            <a:r>
              <a:rPr lang="cs-CZ" sz="2000" dirty="0"/>
              <a:t>subjektivní stránku procesu zvládání </a:t>
            </a:r>
            <a:r>
              <a:rPr lang="cs-CZ" sz="2000" dirty="0" smtClean="0"/>
              <a:t>obtíží a </a:t>
            </a:r>
            <a:r>
              <a:rPr lang="cs-CZ" sz="2000" dirty="0"/>
              <a:t>možností </a:t>
            </a:r>
            <a:r>
              <a:rPr lang="cs-CZ" sz="2000" dirty="0" smtClean="0"/>
              <a:t>ovlivnění nepříznivých důsledků</a:t>
            </a:r>
            <a:endParaRPr lang="cs-CZ" sz="2000" dirty="0" smtClean="0"/>
          </a:p>
          <a:p>
            <a:pPr lvl="1"/>
            <a:r>
              <a:rPr lang="cs-CZ" sz="2000" dirty="0" smtClean="0"/>
              <a:t>zdraví </a:t>
            </a:r>
            <a:r>
              <a:rPr lang="cs-CZ" sz="2000" dirty="0"/>
              <a:t>je chápáno jako biologické, psychické a sociální „blaho“</a:t>
            </a:r>
          </a:p>
          <a:p>
            <a:pPr lvl="1"/>
            <a:r>
              <a:rPr lang="cs-CZ" sz="2000" dirty="0" smtClean="0"/>
              <a:t>zkoumá </a:t>
            </a:r>
            <a:r>
              <a:rPr lang="cs-CZ" sz="2000" dirty="0"/>
              <a:t>obecné faktory, které posilují </a:t>
            </a:r>
            <a:r>
              <a:rPr lang="cs-CZ" sz="2000" dirty="0" smtClean="0"/>
              <a:t>zdraví (</a:t>
            </a:r>
            <a:r>
              <a:rPr lang="cs-CZ" sz="2000" dirty="0" err="1" smtClean="0"/>
              <a:t>salutory</a:t>
            </a:r>
            <a:r>
              <a:rPr lang="cs-CZ" sz="2000" dirty="0" smtClean="0"/>
              <a:t>)</a:t>
            </a:r>
            <a:endParaRPr lang="cs-CZ" sz="2000" dirty="0" smtClean="0"/>
          </a:p>
          <a:p>
            <a:r>
              <a:rPr lang="cs-CZ" sz="2400" b="1" u="sng" dirty="0" smtClean="0"/>
              <a:t>Patogenetický model</a:t>
            </a:r>
          </a:p>
          <a:p>
            <a:pPr lvl="1"/>
            <a:r>
              <a:rPr lang="cs-CZ" sz="2000" dirty="0"/>
              <a:t>hledá vždy na pozadí nemoci nějaký určitý patogen (virus, bakterii apod</a:t>
            </a:r>
            <a:r>
              <a:rPr lang="cs-CZ" sz="2000" dirty="0" smtClean="0"/>
              <a:t>.)</a:t>
            </a:r>
          </a:p>
          <a:p>
            <a:r>
              <a:rPr lang="cs-CZ" sz="2400" b="1" u="sng" dirty="0" smtClean="0"/>
              <a:t>Biopsychosociální model </a:t>
            </a:r>
          </a:p>
          <a:p>
            <a:pPr lvl="1"/>
            <a:r>
              <a:rPr lang="cs-CZ" sz="2000" dirty="0"/>
              <a:t>vztah mezi zdravím a nemocí je výrazně ovlivněn jak fyzickou, tak i psychickou a sociální složkou osobnosti a jejich interakcemi s prostředím</a:t>
            </a:r>
          </a:p>
        </p:txBody>
      </p:sp>
    </p:spTree>
    <p:extLst>
      <p:ext uri="{BB962C8B-B14F-4D97-AF65-F5344CB8AC3E}">
        <p14:creationId xmlns:p14="http://schemas.microsoft.com/office/powerpoint/2010/main" val="2284951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 smtClean="0"/>
              <a:t>Salutogenetický</a:t>
            </a:r>
            <a:r>
              <a:rPr lang="cs-CZ" sz="3200" dirty="0" smtClean="0"/>
              <a:t> a patogenetický  model - srovnání</a:t>
            </a:r>
            <a:endParaRPr lang="cs-CZ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1862695"/>
              </p:ext>
            </p:extLst>
          </p:nvPr>
        </p:nvGraphicFramePr>
        <p:xfrm>
          <a:off x="611558" y="1484788"/>
          <a:ext cx="7992889" cy="48245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7726"/>
                <a:gridCol w="2705072"/>
                <a:gridCol w="2980091"/>
              </a:tblGrid>
              <a:tr h="631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Charakteristiky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Patogenetický model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Salutogenetický model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32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Pojetí zdraví/nemoc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dichotomické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kontinuum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32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Definice problému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Symptom - nemoc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Člověk - systém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32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Základní otázka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Proč došlo k nemoci?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Proč člověk neonemocněl?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32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Etiologie nemocí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Patogenní činitelé 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Protektivní činitelé (</a:t>
                      </a:r>
                      <a:r>
                        <a:rPr lang="cs-CZ" sz="2000" dirty="0" err="1">
                          <a:effectLst/>
                        </a:rPr>
                        <a:t>salutory</a:t>
                      </a:r>
                      <a:r>
                        <a:rPr lang="cs-CZ" sz="2000" dirty="0">
                          <a:effectLst/>
                        </a:rPr>
                        <a:t>)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1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Terapie/léčba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Léčba postižené části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Terapie „systému“ člověk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1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Stres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Odstranění stresorů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Zvládání stresu (</a:t>
                      </a:r>
                      <a:r>
                        <a:rPr lang="cs-CZ" sz="2000" dirty="0" err="1">
                          <a:effectLst/>
                        </a:rPr>
                        <a:t>coping</a:t>
                      </a:r>
                      <a:r>
                        <a:rPr lang="cs-CZ" sz="2000" dirty="0">
                          <a:effectLst/>
                        </a:rPr>
                        <a:t>)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7126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altLang="cs-CZ" sz="3600" b="1" dirty="0"/>
              <a:t>Související </a:t>
            </a:r>
            <a:r>
              <a:rPr lang="cs-CZ" altLang="cs-CZ" sz="3600" b="1" dirty="0" smtClean="0"/>
              <a:t>koncepce a obory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2400" i="1" dirty="0" smtClean="0"/>
              <a:t>Komplexní </a:t>
            </a:r>
            <a:r>
              <a:rPr lang="cs-CZ" sz="2400" i="1" dirty="0" smtClean="0"/>
              <a:t>přístup </a:t>
            </a:r>
            <a:r>
              <a:rPr lang="cs-CZ" sz="2400" i="1" dirty="0" smtClean="0"/>
              <a:t>ke zdraví je obsažen v uznávaných koncepcích a oborech:</a:t>
            </a:r>
          </a:p>
          <a:p>
            <a:pPr eaLnBrk="1" hangingPunct="1"/>
            <a:endParaRPr lang="cs-CZ" sz="2800" dirty="0"/>
          </a:p>
          <a:p>
            <a:pPr eaLnBrk="1" hangingPunct="1"/>
            <a:r>
              <a:rPr lang="cs-CZ" sz="2800" dirty="0" smtClean="0"/>
              <a:t>Kvalita </a:t>
            </a:r>
            <a:r>
              <a:rPr lang="cs-CZ" sz="2800" dirty="0"/>
              <a:t>života </a:t>
            </a:r>
          </a:p>
          <a:p>
            <a:pPr eaLnBrk="1" hangingPunct="1"/>
            <a:r>
              <a:rPr lang="cs-CZ" altLang="cs-CZ" sz="2800" dirty="0" err="1"/>
              <a:t>Well</a:t>
            </a:r>
            <a:r>
              <a:rPr lang="cs-CZ" altLang="cs-CZ" sz="2800" dirty="0"/>
              <a:t> </a:t>
            </a:r>
            <a:r>
              <a:rPr lang="cs-CZ" altLang="cs-CZ" sz="2800" dirty="0" err="1"/>
              <a:t>being</a:t>
            </a:r>
            <a:r>
              <a:rPr lang="cs-CZ" altLang="cs-CZ" sz="2800" dirty="0"/>
              <a:t> </a:t>
            </a:r>
            <a:endParaRPr lang="cs-CZ" altLang="cs-CZ" sz="2800" dirty="0" smtClean="0"/>
          </a:p>
          <a:p>
            <a:pPr eaLnBrk="1" hangingPunct="1"/>
            <a:r>
              <a:rPr lang="cs-CZ" altLang="cs-CZ" sz="2800" dirty="0" err="1" smtClean="0"/>
              <a:t>Wellness</a:t>
            </a:r>
            <a:endParaRPr lang="cs-CZ" altLang="cs-CZ" sz="2800" dirty="0" smtClean="0"/>
          </a:p>
          <a:p>
            <a:pPr eaLnBrk="1" hangingPunct="1"/>
            <a:endParaRPr lang="cs-CZ" altLang="cs-CZ" sz="2800" dirty="0"/>
          </a:p>
          <a:p>
            <a:pPr eaLnBrk="1" hangingPunct="1"/>
            <a:r>
              <a:rPr lang="cs-CZ" altLang="cs-CZ" sz="2800" dirty="0" smtClean="0"/>
              <a:t>Pozitivní psychologie</a:t>
            </a:r>
          </a:p>
          <a:p>
            <a:pPr eaLnBrk="1" hangingPunct="1"/>
            <a:r>
              <a:rPr lang="cs-CZ" altLang="cs-CZ" sz="2800" dirty="0" err="1" smtClean="0"/>
              <a:t>Sofrologie</a:t>
            </a:r>
            <a:endParaRPr lang="cs-CZ" altLang="cs-CZ" sz="2800" dirty="0" smtClean="0"/>
          </a:p>
          <a:p>
            <a:pPr eaLnBrk="1" hangingPunct="1"/>
            <a:endParaRPr lang="cs-CZ" altLang="cs-CZ" sz="2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dirty="0" smtClean="0"/>
              <a:t>Kvalita života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lvl="0"/>
            <a:r>
              <a:rPr lang="cs-CZ" sz="2400" dirty="0" smtClean="0"/>
              <a:t>Definice: „</a:t>
            </a:r>
            <a:r>
              <a:rPr lang="cs-CZ" sz="2400" i="1" dirty="0" smtClean="0"/>
              <a:t>KŽ je</a:t>
            </a:r>
            <a:r>
              <a:rPr lang="cs-CZ" sz="2400" dirty="0" smtClean="0"/>
              <a:t> </a:t>
            </a:r>
            <a:r>
              <a:rPr lang="cs-CZ" sz="2400" i="1" dirty="0" smtClean="0"/>
              <a:t>subjektivní </a:t>
            </a:r>
            <a:r>
              <a:rPr lang="cs-CZ" sz="2400" i="1" dirty="0"/>
              <a:t>vnímání vlastní životní situace ve vztahu ke kultuře, k systému hodnot, životním cílům, očekáváním a běžným </a:t>
            </a:r>
            <a:r>
              <a:rPr lang="cs-CZ" sz="2400" i="1" dirty="0" smtClean="0"/>
              <a:t>zvyklostem</a:t>
            </a:r>
            <a:r>
              <a:rPr lang="cs-CZ" sz="2400" dirty="0" smtClean="0"/>
              <a:t>“ (WHO)</a:t>
            </a:r>
          </a:p>
          <a:p>
            <a:pPr lvl="0"/>
            <a:r>
              <a:rPr lang="cs-CZ" sz="2400" dirty="0" smtClean="0"/>
              <a:t>Zahrnuje</a:t>
            </a:r>
          </a:p>
          <a:p>
            <a:pPr lvl="1"/>
            <a:r>
              <a:rPr lang="cs-CZ" sz="2000" dirty="0" smtClean="0"/>
              <a:t>soubor </a:t>
            </a:r>
            <a:r>
              <a:rPr lang="cs-CZ" sz="2000" dirty="0"/>
              <a:t>podmínek života </a:t>
            </a:r>
            <a:r>
              <a:rPr lang="cs-CZ" sz="2000" dirty="0" smtClean="0"/>
              <a:t>jedince (objektivní KŽ)</a:t>
            </a:r>
          </a:p>
          <a:p>
            <a:pPr lvl="1"/>
            <a:r>
              <a:rPr lang="cs-CZ" sz="2000" dirty="0" smtClean="0"/>
              <a:t>osobní </a:t>
            </a:r>
            <a:r>
              <a:rPr lang="cs-CZ" sz="2000" dirty="0"/>
              <a:t>vnímání vlastního postavení ve </a:t>
            </a:r>
            <a:r>
              <a:rPr lang="cs-CZ" sz="2000" dirty="0" smtClean="0"/>
              <a:t>společnosti (subjektivní)</a:t>
            </a:r>
            <a:endParaRPr lang="cs-CZ" sz="2400" dirty="0" smtClean="0"/>
          </a:p>
          <a:p>
            <a:pPr lvl="0"/>
            <a:r>
              <a:rPr lang="cs-CZ" sz="2400" dirty="0" smtClean="0"/>
              <a:t>Nedůležitější kritéria a moderátory kvality života:</a:t>
            </a:r>
          </a:p>
          <a:p>
            <a:pPr lvl="1"/>
            <a:r>
              <a:rPr lang="cs-CZ" sz="2000" dirty="0" smtClean="0"/>
              <a:t>tělesný </a:t>
            </a:r>
            <a:r>
              <a:rPr lang="cs-CZ" sz="2000" dirty="0"/>
              <a:t>a psychický stav, stupeň nezávislosti a kvalita sociálních </a:t>
            </a:r>
            <a:r>
              <a:rPr lang="cs-CZ" sz="2000" dirty="0" smtClean="0"/>
              <a:t>vztahů</a:t>
            </a:r>
          </a:p>
          <a:p>
            <a:r>
              <a:rPr lang="cs-CZ" sz="2400" dirty="0" smtClean="0"/>
              <a:t>Faktory ovlivňující KŽ </a:t>
            </a:r>
          </a:p>
          <a:p>
            <a:pPr lvl="1"/>
            <a:r>
              <a:rPr lang="cs-CZ" sz="2000" dirty="0"/>
              <a:t>fyzické zdraví jedince, jeho psychický stav, osobní vyznání, sociální vztahy a vztah k zásadním oblastem jeho životního prostředí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366304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Faktory kvality </a:t>
            </a:r>
            <a:r>
              <a:rPr lang="cs-CZ" sz="3600" dirty="0"/>
              <a:t>života ve stáří či nemoci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u="sng" dirty="0" smtClean="0"/>
              <a:t>Tělesné funkce</a:t>
            </a:r>
            <a:r>
              <a:rPr lang="cs-CZ" sz="2000" dirty="0" smtClean="0"/>
              <a:t> (omezení </a:t>
            </a:r>
            <a:r>
              <a:rPr lang="cs-CZ" sz="2000" dirty="0"/>
              <a:t>tělesných aktivit </a:t>
            </a:r>
            <a:r>
              <a:rPr lang="cs-CZ" sz="2000" dirty="0" smtClean="0"/>
              <a:t>– soběstačnost, chůze…)</a:t>
            </a:r>
          </a:p>
          <a:p>
            <a:r>
              <a:rPr lang="cs-CZ" sz="2000" u="sng" dirty="0" smtClean="0"/>
              <a:t>Tělesná bolest</a:t>
            </a:r>
            <a:r>
              <a:rPr lang="cs-CZ" sz="2000" dirty="0" smtClean="0"/>
              <a:t> (míra </a:t>
            </a:r>
            <a:r>
              <a:rPr lang="cs-CZ" sz="2000" dirty="0"/>
              <a:t>vlivu bolesti na práci a tělesné </a:t>
            </a:r>
            <a:r>
              <a:rPr lang="cs-CZ" sz="2000" dirty="0" smtClean="0"/>
              <a:t>aktivity)</a:t>
            </a:r>
          </a:p>
          <a:p>
            <a:r>
              <a:rPr lang="cs-CZ" sz="2000" u="sng" dirty="0" smtClean="0"/>
              <a:t>Obecné </a:t>
            </a:r>
            <a:r>
              <a:rPr lang="cs-CZ" sz="2000" u="sng" dirty="0"/>
              <a:t>vnímání </a:t>
            </a:r>
            <a:r>
              <a:rPr lang="cs-CZ" sz="2000" u="sng" dirty="0" smtClean="0"/>
              <a:t>zdraví</a:t>
            </a:r>
            <a:r>
              <a:rPr lang="cs-CZ" sz="2000" dirty="0" smtClean="0"/>
              <a:t> (osobní </a:t>
            </a:r>
            <a:r>
              <a:rPr lang="cs-CZ" sz="2000" dirty="0"/>
              <a:t>posouzení aktuálního zdravotního stavu, očekávání do budoucna a návrat schopností po </a:t>
            </a:r>
            <a:r>
              <a:rPr lang="cs-CZ" sz="2000" dirty="0" smtClean="0"/>
              <a:t>nemoci)</a:t>
            </a:r>
            <a:endParaRPr lang="cs-CZ" sz="2000" dirty="0"/>
          </a:p>
          <a:p>
            <a:r>
              <a:rPr lang="cs-CZ" sz="2000" u="sng" dirty="0" smtClean="0"/>
              <a:t>Vitalita</a:t>
            </a:r>
            <a:r>
              <a:rPr lang="cs-CZ" sz="2000" dirty="0" smtClean="0"/>
              <a:t> (zda </a:t>
            </a:r>
            <a:r>
              <a:rPr lang="cs-CZ" sz="2000" dirty="0"/>
              <a:t>se osoba cítí nabitá energií, </a:t>
            </a:r>
            <a:r>
              <a:rPr lang="cs-CZ" sz="2000" dirty="0" smtClean="0"/>
              <a:t>aktivní</a:t>
            </a:r>
            <a:r>
              <a:rPr lang="cs-CZ" sz="2000" dirty="0"/>
              <a:t>, </a:t>
            </a:r>
            <a:r>
              <a:rPr lang="cs-CZ" sz="2000" dirty="0" smtClean="0"/>
              <a:t>či je </a:t>
            </a:r>
            <a:r>
              <a:rPr lang="cs-CZ" sz="2000" dirty="0"/>
              <a:t>unavená a </a:t>
            </a:r>
            <a:r>
              <a:rPr lang="cs-CZ" sz="2000" dirty="0" smtClean="0"/>
              <a:t>vyčerpaná)</a:t>
            </a:r>
            <a:endParaRPr lang="cs-CZ" sz="2000" dirty="0"/>
          </a:p>
          <a:p>
            <a:r>
              <a:rPr lang="cs-CZ" sz="2000" u="sng" dirty="0" smtClean="0"/>
              <a:t>Sociální schopnost</a:t>
            </a:r>
            <a:r>
              <a:rPr lang="cs-CZ" sz="2000" dirty="0" smtClean="0"/>
              <a:t> (jak moc tělesné </a:t>
            </a:r>
            <a:r>
              <a:rPr lang="cs-CZ" sz="2000" dirty="0"/>
              <a:t>nebo emocionální problémy omezují normální sociální </a:t>
            </a:r>
            <a:r>
              <a:rPr lang="cs-CZ" sz="2000" dirty="0" smtClean="0"/>
              <a:t>aktivity)</a:t>
            </a:r>
            <a:endParaRPr lang="cs-CZ" sz="2000" dirty="0"/>
          </a:p>
          <a:p>
            <a:r>
              <a:rPr lang="cs-CZ" sz="2000" u="sng" dirty="0" smtClean="0"/>
              <a:t>Emocionální role</a:t>
            </a:r>
            <a:r>
              <a:rPr lang="cs-CZ" sz="2000" dirty="0" smtClean="0"/>
              <a:t> (emocionální problémy omezující </a:t>
            </a:r>
            <a:r>
              <a:rPr lang="cs-CZ" sz="2000" dirty="0"/>
              <a:t>denní aktivity; </a:t>
            </a:r>
          </a:p>
          <a:p>
            <a:r>
              <a:rPr lang="cs-CZ" sz="2000" u="sng" dirty="0" smtClean="0"/>
              <a:t>Psychická pohoda</a:t>
            </a:r>
            <a:r>
              <a:rPr lang="cs-CZ" sz="2000" dirty="0" smtClean="0"/>
              <a:t> (obecné </a:t>
            </a:r>
            <a:r>
              <a:rPr lang="cs-CZ" sz="2000" dirty="0"/>
              <a:t>duševní zdraví, obecné pozitivní </a:t>
            </a:r>
            <a:r>
              <a:rPr lang="cs-CZ" sz="2000" dirty="0" smtClean="0"/>
              <a:t>myšlení x deprese, strach)</a:t>
            </a:r>
            <a:endParaRPr lang="cs-CZ" sz="2000" dirty="0"/>
          </a:p>
          <a:p>
            <a:r>
              <a:rPr lang="cs-CZ" sz="2000" u="sng" dirty="0" smtClean="0"/>
              <a:t>Změny zdraví</a:t>
            </a:r>
            <a:r>
              <a:rPr lang="cs-CZ" sz="2000" dirty="0" smtClean="0"/>
              <a:t> (posuzování </a:t>
            </a:r>
            <a:r>
              <a:rPr lang="cs-CZ" sz="2000" dirty="0"/>
              <a:t>vývoje aktuálního zdravotního </a:t>
            </a:r>
            <a:r>
              <a:rPr lang="cs-CZ" sz="2000" dirty="0" smtClean="0"/>
              <a:t>stavu)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04617819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707</Words>
  <Application>Microsoft Office PowerPoint</Application>
  <PresentationFormat>Předvádění na obrazovce (4:3)</PresentationFormat>
  <Paragraphs>111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Výchozí návrh</vt:lpstr>
      <vt:lpstr>TEMATICKÉ OBLASTI, MODELY, PŘÍSTUPY, KONCEPCE</vt:lpstr>
      <vt:lpstr>Hlavní tematické oblasti psychologie zdraví</vt:lpstr>
      <vt:lpstr>Hlavní přístupy ke zdraví 1 </vt:lpstr>
      <vt:lpstr>Hlavní přístupy ke zdraví 2</vt:lpstr>
      <vt:lpstr>Salutogenetický a patogenetický  model</vt:lpstr>
      <vt:lpstr>Salutogenetický a patogenetický  model - srovnání</vt:lpstr>
      <vt:lpstr>Související koncepce a obory</vt:lpstr>
      <vt:lpstr>Kvalita života</vt:lpstr>
      <vt:lpstr>Faktory kvality života ve stáří či nemoci</vt:lpstr>
      <vt:lpstr>Well being </vt:lpstr>
      <vt:lpstr>Wellness</vt:lpstr>
      <vt:lpstr>Příbuzné obory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50</cp:revision>
  <dcterms:created xsi:type="dcterms:W3CDTF">2014-12-05T10:20:04Z</dcterms:created>
  <dcterms:modified xsi:type="dcterms:W3CDTF">2020-02-27T21:53:10Z</dcterms:modified>
</cp:coreProperties>
</file>