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79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97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73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51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29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60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38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56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70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33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82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292EA-7645-4570-A298-EAD122B7446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3824-D5C3-48B3-ADC0-DDB200CF5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1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18661"/>
            <a:ext cx="12192000" cy="948592"/>
          </a:xfrm>
        </p:spPr>
        <p:txBody>
          <a:bodyPr/>
          <a:lstStyle/>
          <a:p>
            <a:r>
              <a:rPr lang="cs-CZ" b="1" dirty="0" smtClean="0"/>
              <a:t>Dějiny správy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929931"/>
            <a:ext cx="12192000" cy="416288"/>
          </a:xfrm>
          <a:noFill/>
        </p:spPr>
        <p:txBody>
          <a:bodyPr>
            <a:normAutofit lnSpcReduction="10000"/>
          </a:bodyPr>
          <a:lstStyle/>
          <a:p>
            <a:r>
              <a:rPr lang="cs-CZ" dirty="0"/>
              <a:t>Místní správa a samospráva v Habsburské monarchii v letech 1848 až 1918</a:t>
            </a:r>
          </a:p>
        </p:txBody>
      </p:sp>
    </p:spTree>
    <p:extLst>
      <p:ext uri="{BB962C8B-B14F-4D97-AF65-F5344CB8AC3E}">
        <p14:creationId xmlns:p14="http://schemas.microsoft.com/office/powerpoint/2010/main" val="36426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/>
              <a:t>Samospráva: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Revoluce v r. 1848 a vynucení si významných reforem přinesly i vznik samosprávných orgánů, které nahradily do té doby existující vrchnostenské úřady, jež zanikly společně s koncem poddanství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Jelikož vrchnostenské úřady obstarávaly velké množství povinností a nebylo možné je všechny přenést na nástupnické úřady politické správy, vyskytla se myšlenka, aby byla politická moc státu rámcově předána samotným občanům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Bylo možné zavést některé samosprávné instituce na úrovni obcí, okresů a později i zemí. Toto zavedení samosprávných institucí mohlo v tradicích navazovat na existenci zemského zřízení, kde stavovské obce plnily roli zemských zastupitelstev s řadou samosprávných kompetencí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V českém prostředí se zavedení samosprávných úřadů stalo i nástrojem národnostního boje, jelikož čeští měšťané v tomto viděli možnost na posílení svých pozic vůči dosud dominantním Němcům</a:t>
            </a:r>
          </a:p>
        </p:txBody>
      </p:sp>
    </p:spTree>
    <p:extLst>
      <p:ext uri="{BB962C8B-B14F-4D97-AF65-F5344CB8AC3E}">
        <p14:creationId xmlns:p14="http://schemas.microsoft.com/office/powerpoint/2010/main" val="252168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V r. 1849 bylo zákonem ukotveno právní postavení obcí. Zákon rozlišoval obec místní, obec okresní a obec krajskou, ale platnosti nakonec nabyly jen normy vztahující se k obci místní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Obce se staly nejnižší instancí územní samosprávy a při jejich tvorbě se vycházelo z katastrálních obcí, které rozeznával Josefinský katastr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Pro jednotlivá sídla byla podle jejich velikosti a lidnatosti ponechána různá jména a můžeme tedy rozeznávat města, městyse a vesnice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Každá jednotlivá obec musela být součástí nějakého okresu a každý obyvatel musel být hlášen v nějaké obci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Od r. 1850 existovala i instituce měst, jež disponovala zvláštním městským obecním zřízením, jež se nazývala statutární města a jednalo se o Prahu, Brno, Liberec, Olomouc a Opavu</a:t>
            </a:r>
          </a:p>
        </p:txBody>
      </p:sp>
    </p:spTree>
    <p:extLst>
      <p:ext uri="{BB962C8B-B14F-4D97-AF65-F5344CB8AC3E}">
        <p14:creationId xmlns:p14="http://schemas.microsoft.com/office/powerpoint/2010/main" val="24834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Samospráva v letech 1848 až 1867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1325563"/>
            <a:ext cx="12192000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/>
              <a:t>Liberec a Opava patřily mezi jedny z prvních statutárních měst na českém území</a:t>
            </a:r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  <a:p>
            <a:pPr algn="r"/>
            <a:endParaRPr lang="cs-CZ" sz="1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3"/>
            <a:ext cx="5488498" cy="375962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90" y="2405650"/>
            <a:ext cx="6099110" cy="44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6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Obec disponovala dvojím typem pravomoci, jednalo se o záležitosti přirozené působnosti, kam spadaly vlastní záležitosti obce a o přenesenou působnost, jež na ni delegoval stát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V rámci obecní samosprávy byly zřizovány dva orgány, jednalo se o obecní výbor a obecní představenstvo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/>
              <a:t>Obecní výbor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Byl volen na 3 roky občany majícími příslušnost v dané obci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Orgán rozhodoval v hlasováních většinou hlasů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Neměl moc výkonnou, pouze moc usnášet se a moc dozorčí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/>
              <a:t>Obecní představenstvo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Bylo voleno ze členů obecního výboru, jehož bylo užším orgánem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Jeho členy byli purkmistr a minimálně dva radní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Purkmistr byl výkonným orgánem, radní mu pouze pomáhali při výkonu jeho povinností</a:t>
            </a:r>
          </a:p>
        </p:txBody>
      </p:sp>
    </p:spTree>
    <p:extLst>
      <p:ext uri="{BB962C8B-B14F-4D97-AF65-F5344CB8AC3E}">
        <p14:creationId xmlns:p14="http://schemas.microsoft.com/office/powerpoint/2010/main" val="372654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V reálu byly orgány místní samosprávy konfrontovány s </a:t>
            </a:r>
            <a:r>
              <a:rPr lang="cs-CZ" sz="2000" dirty="0" err="1"/>
              <a:t>neoabsolutistickým</a:t>
            </a:r>
            <a:r>
              <a:rPr lang="cs-CZ" sz="2000" dirty="0"/>
              <a:t> režimem 50. let 19. století. To se projevilo pozastavením realizace samospráv na vyšších instancích, než jen obec a následně musela být představenstva obcí potvrzována krajskými úřady a v případě statutárních měst byl vyžadován přímo souhlas císaře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Po uplynutí tříletého volebního období zastupitelů, nebyli další zvoleni, ale byli ponecháni ti původní. Pokud v důsledku úmrtí, či z jiných důvodů počet zastupitelů významně poklesl a orgány již nebyly usnášeníschopné, mohl ministr vnitra, či místodržící tyto zástupce jmenovat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Po pádu </a:t>
            </a:r>
            <a:r>
              <a:rPr lang="cs-CZ" sz="2000" dirty="0" err="1"/>
              <a:t>neoabsolutismu</a:t>
            </a:r>
            <a:r>
              <a:rPr lang="cs-CZ" sz="2000" dirty="0"/>
              <a:t> byly ovšem tyto zásahy státu do výkonu samosprávy odstraňovány a na jaře r. 1861 byly vypsány volby do orgánů obecních samospráv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Nový volební řád pro Slezsko byl vypsán v r. 1863, pro další země pak v r. 1864 a podle této normy došlo k některým změnám v kompetencích</a:t>
            </a:r>
          </a:p>
          <a:p>
            <a:pPr lvl="1" algn="just">
              <a:lnSpc>
                <a:spcPct val="15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5200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cs-CZ" sz="2600" b="1" dirty="0"/>
              <a:t>Volební právo: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Volit směly jenom osoby mající v dané obcí své domovské právo a též směly i kandidovat, pokud to nebylo v rozporu s dalšími ustanoveními, tj. pokud splňovaly předepsaná kritéria, nebyly to trestanci, apod.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Volební právo do samosprávných orgánů bylo založeno na existenci majetkového censu. Obecně tedy platilo, že směli volit muži disponující stanoveným majetkem, jež nejsou z politického procesu vyloučeni tím, že jsou ve výkonu trestu, jsou aktivní důstojníci armády, apod.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Své volební právo měly také právnické osoby, jako byla družstva, akciové společnosti, nebo obchodní společnosti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Zákon rozeznával i tzv. honoraci, jež též disponovala volebním právem a na kterou se ale nevztahovaly předpisy o předepsaném daňovém odvodu. Mezi honoraci se řadili úředníci státní i zemští, duchovní jednotlivých křesťanských konfesí, rabíni židovských obcí, vyšší akademičtí hodnostáři rakouských univerzit, představení a vyšší učitelé obecních škol, ředitelé, profesoři a učitelé gymnázií i středních škol a učilišť a podobně</a:t>
            </a:r>
          </a:p>
        </p:txBody>
      </p:sp>
    </p:spTree>
    <p:extLst>
      <p:ext uri="{BB962C8B-B14F-4D97-AF65-F5344CB8AC3E}">
        <p14:creationId xmlns:p14="http://schemas.microsoft.com/office/powerpoint/2010/main" val="64875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Volilo se do tří voličských sborů kam byli voliči zařazeni, přičemž v prvním byli nejbohatší, ve druhém pak středně příjmoví a ve třetím pak drobní plátci, přičemž každý sbor volil 1/3 obecního výboru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I po reformě ze 60. let 19. století se dále volil </a:t>
            </a:r>
            <a:r>
              <a:rPr lang="cs-CZ" sz="2000" b="1" dirty="0"/>
              <a:t>Obecní výbor</a:t>
            </a:r>
            <a:r>
              <a:rPr lang="cs-CZ" sz="2000" dirty="0"/>
              <a:t>, jehož velikost byla závislá na velikosti obce, ale obecně byla škála volených zastupitelů mezi 7 až 36 členy výboru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Stejně jako dříve si ze svého středu volil výbor </a:t>
            </a:r>
            <a:r>
              <a:rPr lang="cs-CZ" sz="2000" b="1" dirty="0"/>
              <a:t>Obecní představenstvo </a:t>
            </a:r>
            <a:r>
              <a:rPr lang="cs-CZ" sz="2000" dirty="0"/>
              <a:t>(někdy již nazýváno jako Obecní zastupitelstvo) , jež bylo tvořeno starostou a obecními radními. Počet členů představenstva byl též limitován a jeho horní hranice nesměla přesáhnout 1/3 obecního výboru a spodní hranicí byli minimálně dva radní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Každý občan, jež byl volitelný a byl i řádně zvolen v řádných volbách, měl povinnost tuto volbu přijmout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Existovali i </a:t>
            </a:r>
            <a:r>
              <a:rPr lang="cs-CZ" sz="2000" b="1" dirty="0"/>
              <a:t>náhradníci</a:t>
            </a:r>
            <a:r>
              <a:rPr lang="cs-CZ" sz="2000" dirty="0"/>
              <a:t>, jež zastupovali nepřítomné členy obecního výboru a počtem tvořili polovinu členů obecního výboru</a:t>
            </a:r>
          </a:p>
        </p:txBody>
      </p:sp>
    </p:spTree>
    <p:extLst>
      <p:ext uri="{BB962C8B-B14F-4D97-AF65-F5344CB8AC3E}">
        <p14:creationId xmlns:p14="http://schemas.microsoft.com/office/powerpoint/2010/main" val="269160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/>
              <a:t>Reformy samosprávy v 60. letech: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Pravomoci obce se nadále dělily na resort samostatné působnosti a na resort přenesené působnosti obce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/>
              <a:t>Samostatná</a:t>
            </a:r>
            <a:r>
              <a:rPr lang="cs-CZ" sz="2000" dirty="0"/>
              <a:t> </a:t>
            </a:r>
            <a:r>
              <a:rPr lang="cs-CZ" sz="2000" b="1" dirty="0"/>
              <a:t>působnost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Obce směly pod dozorem zemských výborů nakládat movitým i nemovitým majetkem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Směly udílet domovské právo, občanství i čestné občanství města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Obce směly disponovat vlastní policií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/>
              <a:t>Přenesená působnost: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Ve stále větší míře využíval rakouský stát obce pro výkon státní správy, čímž sám chtěl na jejím provozu ušetřit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Na obce byly přeneseny povinnosti politické správy, záležitosti voleb a řada dalších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Obce byly povinny spolupracovat i se soudy, kde se podílely na vedení sporů civilních i trestních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Součástí přenesená působnosti se stala také trestní pravomoc a obecní trestní senát byl tvořen starostou a dvěma radními a rozhodoval ve věcech přestupků a porušení místních nařízení a mohli udělit peněžitý trest. Proti verdiktu byla možnost odvolání se</a:t>
            </a:r>
          </a:p>
        </p:txBody>
      </p:sp>
    </p:spTree>
    <p:extLst>
      <p:ext uri="{BB962C8B-B14F-4D97-AF65-F5344CB8AC3E}">
        <p14:creationId xmlns:p14="http://schemas.microsoft.com/office/powerpoint/2010/main" val="397408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Říšský obecní zákon z r. 1862 dal možnost vzniku samosprávy i na úrovni okresů. Orgány okresní samosprávy zasedali ve všech sídlech smíšených politických okresů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Orgány volené okresní samosprávy se stalo: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Okresní zastupitelstvo, jež mělo 18 až 36 členů volených na tříleté období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Okresní starosta, jež byl vybírán z řad okresního zastupitelstva a jenž byl ve své funkci potvrzován císařem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Okresní výbor, jež byl tvořen šesti členy výboru a starostou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Volilo se dle obdobného klíče jako do obecních samospráv s tím rozdílem, že existovaly čtyři volební skupiny, podle jejichž zájmů se volilo. Můžeme rozlišovat: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1) Velkostatkáře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2) Průmyslníky a obchodníky z řad podnikatelů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3) Zástupci měst a průmyslových obcí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4) Zástupci venkovských obcí</a:t>
            </a:r>
          </a:p>
        </p:txBody>
      </p:sp>
    </p:spTree>
    <p:extLst>
      <p:ext uri="{BB962C8B-B14F-4D97-AF65-F5344CB8AC3E}">
        <p14:creationId xmlns:p14="http://schemas.microsoft.com/office/powerpoint/2010/main" val="212226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Uhersko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/>
              <a:t>Porevoluční vývoj: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Vývoj po potlačení Uherské revoluce v letech 1848 až 1849 byl poznamenán nástupem </a:t>
            </a:r>
            <a:r>
              <a:rPr lang="cs-CZ" sz="2000" dirty="0" err="1"/>
              <a:t>neoabsolutismu</a:t>
            </a:r>
            <a:r>
              <a:rPr lang="cs-CZ" sz="2000" dirty="0"/>
              <a:t>. Území bylo rozděleno do distriktů, přičemž na území Slovenska se nacházely dva – Bratislavský a Košický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Během porevolučních let byla podoba správního členění Uherska proměnlivá a odpovídala poměrům porevoluční země, kde byla velká míra odpovědnosti svěřena vojenským orgánům: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 letech 1849 až 1850 bylo </a:t>
            </a:r>
            <a:r>
              <a:rPr lang="cs-CZ" sz="1600" b="1" dirty="0"/>
              <a:t>první provizorium</a:t>
            </a:r>
            <a:r>
              <a:rPr lang="cs-CZ" sz="1600" dirty="0"/>
              <a:t>, během nějž byly zachovány hranice historických stolic, co by původního územního členění země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 letech 1850 až 1853 bylo zavedeno tzv. </a:t>
            </a:r>
            <a:r>
              <a:rPr lang="cs-CZ" sz="1600" b="1" i="1" dirty="0" err="1"/>
              <a:t>Geringerovo</a:t>
            </a:r>
            <a:r>
              <a:rPr lang="cs-CZ" sz="1600" i="1" dirty="0"/>
              <a:t> </a:t>
            </a:r>
            <a:r>
              <a:rPr lang="cs-CZ" sz="1600" b="1" i="1" dirty="0"/>
              <a:t>provizorium</a:t>
            </a:r>
            <a:r>
              <a:rPr lang="cs-CZ" sz="1600" dirty="0"/>
              <a:t>. Během něj se vojenské distrikty proměnily v  civilní distrikty, jež se dále členily na župy a služní okresy. V čele distriktů byli distriktní župani, v čele žup přednostové a v čele okresů tzv. služní, což byli šlechtici. Došlo zároveň na proměny některých žup, jichž se na území současného Slovenska nacházelo celkem 20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 letech 1853 až 1860 byla zavedena tzv. </a:t>
            </a:r>
            <a:r>
              <a:rPr lang="cs-CZ" sz="1600" b="1" dirty="0"/>
              <a:t>Definitiva</a:t>
            </a:r>
            <a:r>
              <a:rPr lang="cs-CZ" sz="1600" dirty="0"/>
              <a:t>. Základem tohoto členění byla opět župa, jejichž vedoucí museli být potvrzeni ve svém úřadu Vídní</a:t>
            </a:r>
          </a:p>
        </p:txBody>
      </p:sp>
    </p:spTree>
    <p:extLst>
      <p:ext uri="{BB962C8B-B14F-4D97-AF65-F5344CB8AC3E}">
        <p14:creationId xmlns:p14="http://schemas.microsoft.com/office/powerpoint/2010/main" val="210578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/>
              <a:t>Zánik patrimoniální správy: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Revoluce která v r. 1848 otřásla Rakouskem znamenala konec vrchnostenské správy, jež se v důsledku zrušení poddanství stala minulostí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Revoluční události přiměly vládu zahájit proces, při němž došlo v březnu 1849 k ustavení obcí jako orgánů územní samosprávy a jejich volené zastupitelské orgány disponovaly mimo vlastní samosprávné pravomoci též pravomoci přenesené, které spočívaly ve výkonu některých činnost náležejících státní správě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Tímto rozhodnutím vznikla v zemi dvoukolejnost správy, jelikož ta byla jednak vykonávána orgány územní samosprávy, ale též státními úřady. Tato dvoukolejnost správy nebyla vyřešena až do konce existence Rakouska-Uherska v r. 1918</a:t>
            </a:r>
          </a:p>
        </p:txBody>
      </p:sp>
    </p:spTree>
    <p:extLst>
      <p:ext uri="{BB962C8B-B14F-4D97-AF65-F5344CB8AC3E}">
        <p14:creationId xmlns:p14="http://schemas.microsoft.com/office/powerpoint/2010/main" val="64079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Uhersko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3"/>
            <a:ext cx="5201174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cs-CZ" sz="1600" dirty="0"/>
              <a:t>Po pádu </a:t>
            </a:r>
            <a:r>
              <a:rPr lang="cs-CZ" sz="1600" dirty="0" err="1"/>
              <a:t>Neoabsolutismu</a:t>
            </a:r>
            <a:r>
              <a:rPr lang="cs-CZ" sz="1600" dirty="0"/>
              <a:t> a návratu k ústavnosti po porážkách v Itálii a po vydání Říjnového diplomu nastalo období charakterizované návratem ke stavu v roce 1848. Toto tzv. </a:t>
            </a:r>
            <a:r>
              <a:rPr lang="cs-CZ" sz="1600" b="1" dirty="0"/>
              <a:t>Přechodné období </a:t>
            </a:r>
            <a:r>
              <a:rPr lang="cs-CZ" sz="1600" dirty="0"/>
              <a:t>(1860 až 1867) bylo charakterizováno obnovením členění země na stolice, na něž přešel i výkon části politické správy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Stejně jako v rakouských a českých zemích, tak i v Uhersku znamenaly roky 1866 a zejména pak 1867 a vydání Prosincové ústavy zásadní změny. Jejich společným jmenovatelem bylo rozdělení monarchie a vznik dualistického soustátí Rakousko-Uhersko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4" y="1325563"/>
            <a:ext cx="3271022" cy="55545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472197" y="1325563"/>
            <a:ext cx="3719804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/>
              <a:t>Císař František Josef I., který stál v čele Rakouska-Uherska</a:t>
            </a:r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47622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Rakousko-Uhersko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1325562"/>
            <a:ext cx="12192000" cy="56015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600" b="1" dirty="0"/>
              <a:t>Územní členění Rakouska-Uherska v hranicích r. 1878:</a:t>
            </a:r>
          </a:p>
          <a:p>
            <a:r>
              <a:rPr lang="cs-CZ" sz="1600" b="1" dirty="0"/>
              <a:t>Předlitavsko:</a:t>
            </a:r>
          </a:p>
          <a:p>
            <a:pPr marL="342900" indent="-342900">
              <a:buAutoNum type="arabicParenR"/>
            </a:pPr>
            <a:r>
              <a:rPr lang="cs-CZ" sz="1400" b="1" dirty="0"/>
              <a:t>Čechy</a:t>
            </a:r>
          </a:p>
          <a:p>
            <a:pPr marL="342900" indent="-342900">
              <a:buAutoNum type="arabicParenR"/>
            </a:pPr>
            <a:r>
              <a:rPr lang="cs-CZ" sz="1400" b="1" dirty="0"/>
              <a:t>Bukovina</a:t>
            </a:r>
          </a:p>
          <a:p>
            <a:pPr marL="342900" indent="-342900">
              <a:buAutoNum type="arabicParenR"/>
            </a:pPr>
            <a:r>
              <a:rPr lang="cs-CZ" sz="1400" b="1" dirty="0"/>
              <a:t>Korutany</a:t>
            </a:r>
          </a:p>
          <a:p>
            <a:pPr marL="342900" indent="-342900">
              <a:buAutoNum type="arabicParenR"/>
            </a:pPr>
            <a:r>
              <a:rPr lang="cs-CZ" sz="1400" b="1" dirty="0"/>
              <a:t>Kraňsko</a:t>
            </a:r>
          </a:p>
          <a:p>
            <a:pPr marL="342900" indent="-342900">
              <a:buAutoNum type="arabicParenR"/>
            </a:pPr>
            <a:r>
              <a:rPr lang="cs-CZ" sz="1400" b="1" dirty="0"/>
              <a:t>Dalmácie</a:t>
            </a:r>
          </a:p>
          <a:p>
            <a:pPr marL="342900" indent="-342900">
              <a:buAutoNum type="arabicParenR"/>
            </a:pPr>
            <a:r>
              <a:rPr lang="cs-CZ" sz="1400" b="1" dirty="0"/>
              <a:t>Haličsko-</a:t>
            </a:r>
            <a:r>
              <a:rPr lang="cs-CZ" sz="1400" b="1" dirty="0" err="1"/>
              <a:t>Lodoměřsko</a:t>
            </a:r>
            <a:endParaRPr lang="cs-CZ" sz="1400" b="1" dirty="0"/>
          </a:p>
          <a:p>
            <a:pPr marL="342900" indent="-342900">
              <a:buAutoNum type="arabicParenR"/>
            </a:pPr>
            <a:r>
              <a:rPr lang="cs-CZ" sz="1400" b="1" dirty="0"/>
              <a:t>Istrie a Rakouské přímoří</a:t>
            </a:r>
          </a:p>
          <a:p>
            <a:pPr marL="342900" indent="-342900">
              <a:buAutoNum type="arabicParenR"/>
            </a:pPr>
            <a:r>
              <a:rPr lang="cs-CZ" sz="1400" b="1" dirty="0"/>
              <a:t>Dolní Rakousy</a:t>
            </a:r>
          </a:p>
          <a:p>
            <a:pPr marL="342900" indent="-342900">
              <a:buAutoNum type="arabicParenR"/>
            </a:pPr>
            <a:r>
              <a:rPr lang="cs-CZ" sz="1400" b="1" dirty="0"/>
              <a:t>Morava</a:t>
            </a:r>
          </a:p>
          <a:p>
            <a:pPr marL="342900" indent="-342900">
              <a:buAutoNum type="arabicParenR"/>
            </a:pPr>
            <a:r>
              <a:rPr lang="cs-CZ" sz="1400" b="1" dirty="0" err="1"/>
              <a:t>Salzbursko</a:t>
            </a:r>
            <a:endParaRPr lang="cs-CZ" sz="1400" b="1" dirty="0"/>
          </a:p>
          <a:p>
            <a:pPr marL="342900" indent="-342900">
              <a:buAutoNum type="arabicParenR"/>
            </a:pPr>
            <a:r>
              <a:rPr lang="cs-CZ" sz="1400" b="1" dirty="0"/>
              <a:t>Slezsko</a:t>
            </a:r>
          </a:p>
          <a:p>
            <a:pPr marL="342900" indent="-342900">
              <a:buAutoNum type="arabicParenR"/>
            </a:pPr>
            <a:r>
              <a:rPr lang="cs-CZ" sz="1400" b="1" dirty="0"/>
              <a:t>Štýrsko</a:t>
            </a:r>
          </a:p>
          <a:p>
            <a:pPr marL="342900" indent="-342900">
              <a:buAutoNum type="arabicParenR"/>
            </a:pPr>
            <a:r>
              <a:rPr lang="cs-CZ" sz="1400" b="1" dirty="0"/>
              <a:t>Tyrolsko</a:t>
            </a:r>
          </a:p>
          <a:p>
            <a:pPr marL="342900" indent="-342900">
              <a:buAutoNum type="arabicParenR"/>
            </a:pPr>
            <a:r>
              <a:rPr lang="cs-CZ" sz="1400" b="1" dirty="0"/>
              <a:t>Horní Rakousy</a:t>
            </a:r>
          </a:p>
          <a:p>
            <a:pPr marL="342900" indent="-342900">
              <a:buAutoNum type="arabicParenR"/>
            </a:pPr>
            <a:r>
              <a:rPr lang="cs-CZ" sz="1400" b="1" dirty="0" err="1"/>
              <a:t>Voralbersko</a:t>
            </a:r>
            <a:endParaRPr lang="cs-CZ" sz="1400" b="1" dirty="0"/>
          </a:p>
          <a:p>
            <a:r>
              <a:rPr lang="cs-CZ" sz="1600" b="1" dirty="0"/>
              <a:t>Zalitavsko:</a:t>
            </a:r>
          </a:p>
          <a:p>
            <a:pPr marL="342900" indent="-342900">
              <a:buFont typeface="+mj-lt"/>
              <a:buAutoNum type="arabicParenR" startAt="16"/>
            </a:pPr>
            <a:r>
              <a:rPr lang="cs-CZ" sz="1400" b="1" dirty="0"/>
              <a:t>Uhersko</a:t>
            </a:r>
          </a:p>
          <a:p>
            <a:pPr marL="342900" indent="-342900">
              <a:buAutoNum type="arabicParenR" startAt="16"/>
            </a:pPr>
            <a:r>
              <a:rPr lang="cs-CZ" sz="1400" b="1" dirty="0"/>
              <a:t>Chorvatsko-Slavonsko</a:t>
            </a:r>
          </a:p>
          <a:p>
            <a:r>
              <a:rPr lang="cs-CZ" sz="1600" b="1" dirty="0"/>
              <a:t>Pod správou Ministerstva financí:</a:t>
            </a:r>
          </a:p>
          <a:p>
            <a:pPr marL="342900" indent="-342900">
              <a:buFont typeface="+mj-lt"/>
              <a:buAutoNum type="arabicParenR" startAt="18"/>
            </a:pPr>
            <a:r>
              <a:rPr lang="cs-CZ" sz="1400" b="1" dirty="0"/>
              <a:t>Bosna a Hercegovina</a:t>
            </a:r>
          </a:p>
          <a:p>
            <a:pPr marL="342900" indent="-342900">
              <a:buFont typeface="+mj-lt"/>
              <a:buAutoNum type="arabicParenR" startAt="18"/>
            </a:pPr>
            <a:endParaRPr lang="cs-CZ" sz="1400" b="1" dirty="0"/>
          </a:p>
          <a:p>
            <a:pPr marL="342900" indent="-342900">
              <a:buFont typeface="+mj-lt"/>
              <a:buAutoNum type="arabicParenR" startAt="18"/>
            </a:pPr>
            <a:endParaRPr lang="cs-CZ" sz="1400" b="1" dirty="0"/>
          </a:p>
          <a:p>
            <a:endParaRPr lang="cs-CZ" sz="1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61" y="1325563"/>
            <a:ext cx="7144139" cy="55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9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/>
              <a:t>Nová organizace: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Podoba postátněné veřejné správy a samosprávy byla dána císařským nařízením z června 1849, která vstoupila v platnost k 1. lednu 1850. Byla jím vytvořena i hierarchie státní správy, která měla několik stupňů: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Nejnižší jednotkou politické správy se stal </a:t>
            </a:r>
            <a:r>
              <a:rPr lang="cs-CZ" sz="1600" b="1" dirty="0"/>
              <a:t>politický okres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Vyšší jednotkou správy se stal </a:t>
            </a:r>
            <a:r>
              <a:rPr lang="cs-CZ" sz="1600" b="1" dirty="0"/>
              <a:t>kraj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Nad krajem byla vytvořena </a:t>
            </a:r>
            <a:r>
              <a:rPr lang="cs-CZ" sz="1600" b="1" dirty="0"/>
              <a:t>země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Nejvyšším orgánem politické správy v zemi bylo </a:t>
            </a:r>
            <a:r>
              <a:rPr lang="cs-CZ" sz="1600" b="1" dirty="0"/>
              <a:t>ministerstvo vnitra</a:t>
            </a:r>
            <a:endParaRPr lang="cs-CZ" dirty="0"/>
          </a:p>
          <a:p>
            <a:pPr lvl="1" algn="just">
              <a:lnSpc>
                <a:spcPct val="150000"/>
              </a:lnSpc>
            </a:pPr>
            <a:r>
              <a:rPr lang="cs-CZ" sz="2000" b="1" dirty="0"/>
              <a:t>Čechy</a:t>
            </a:r>
            <a:r>
              <a:rPr lang="cs-CZ" sz="2000" dirty="0"/>
              <a:t> byly takto rozděleny na 79 politických okresů a 7 krajů, avšak Praha stála mimo tuto strukturu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/>
              <a:t>Morava</a:t>
            </a:r>
            <a:r>
              <a:rPr lang="cs-CZ" sz="2000" dirty="0"/>
              <a:t> byla tvořena 2 kraji, jež dohromady dávaly 25 politických okresů</a:t>
            </a:r>
          </a:p>
          <a:p>
            <a:pPr lvl="1" algn="just">
              <a:lnSpc>
                <a:spcPct val="150000"/>
              </a:lnSpc>
            </a:pPr>
            <a:r>
              <a:rPr lang="cs-CZ" sz="2000" b="1" dirty="0"/>
              <a:t>Slezsko</a:t>
            </a:r>
            <a:r>
              <a:rPr lang="cs-CZ" sz="2000" dirty="0"/>
              <a:t>, které bylo opět vyděleno z Moravy, bylo příliš malé na další kraje a na jeho území se nacházelo 7 politických okresů</a:t>
            </a:r>
          </a:p>
        </p:txBody>
      </p:sp>
    </p:spTree>
    <p:extLst>
      <p:ext uri="{BB962C8B-B14F-4D97-AF65-F5344CB8AC3E}">
        <p14:creationId xmlns:p14="http://schemas.microsoft.com/office/powerpoint/2010/main" val="65495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Řídícími orgány jednotlivých politických okresů se stala </a:t>
            </a:r>
            <a:r>
              <a:rPr lang="cs-CZ" sz="2000" b="1" dirty="0"/>
              <a:t>okresní hejtmanství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Jednalo se o prvoinstančními úřady politické správy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 čele úřadu stál jmenovaný úředník s titulem okresního hejtmana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 případě existence příliš rozsáhlých politických okresů vznikaly expozitury okresních hejtmanství, jež byly podřízeny okresnímu hejtmanovi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Řídícím orgánem krajské správy se staly </a:t>
            </a:r>
            <a:r>
              <a:rPr lang="cs-CZ" sz="2000" b="1" dirty="0"/>
              <a:t>krajské vlády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 čele orgánu stáli krajští prezidenti, jež vedly i krajské vlády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Krajské vlády byly přímo podřízeny ministerstvu vnitra, ačkoliv čistě formálně ještě nad nimi v instanční hierarchii stála zemská místodržitelství. Kraje tedy tvořily druhý stupeň státní správy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Těžiště politické správy v rakouských zemích leželo hlavně na bedrech krajských vlád, jež tedy musely být mnohem početněji obsazeny úřednictvem a dalším personálem, zatímco početní stavy formálně nadřízených místodržitelských úřadů byly početně redukovány</a:t>
            </a:r>
          </a:p>
        </p:txBody>
      </p:sp>
    </p:spTree>
    <p:extLst>
      <p:ext uri="{BB962C8B-B14F-4D97-AF65-F5344CB8AC3E}">
        <p14:creationId xmlns:p14="http://schemas.microsoft.com/office/powerpoint/2010/main" val="316674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5259897" cy="553243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V čele zemí stála jednotlivá </a:t>
            </a:r>
            <a:r>
              <a:rPr lang="cs-CZ" sz="2000" b="1" dirty="0"/>
              <a:t>místodržitelství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 čele úřadu stál místodržitel. Specifikem se stalo území Rakouského Slezska, v jehož případě krajský prezident vykonával i funkci místodržitele a titulován byl jako zemský prezident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Kompetencí místodržitelských úřadů bylo zastupování vlády na zemském sněmu, vedení státní policie, dozor nad krajskými vládami a rozhodování v celozemských záležitostech v případech, kdy k tomu získalo od ministerstva náležité kompetence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97" y="1325561"/>
            <a:ext cx="4584018" cy="55324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843915" y="1325560"/>
            <a:ext cx="2348085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/>
              <a:t>Franz </a:t>
            </a:r>
            <a:r>
              <a:rPr lang="cs-CZ" sz="1400" b="1" dirty="0" err="1"/>
              <a:t>Seraph</a:t>
            </a:r>
            <a:r>
              <a:rPr lang="cs-CZ" sz="1400" b="1" dirty="0"/>
              <a:t> von Stadion, jeden z tvůrců státní správy po r. 1848</a:t>
            </a:r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48949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správa v letech 1848 až 1867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5563"/>
            <a:ext cx="7764823" cy="553243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64822" y="1325563"/>
            <a:ext cx="4427178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/>
              <a:t>Členění státní správy v českých zemích od zrušení vrchnostenské správy do r. 1855</a:t>
            </a:r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03718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/>
              <a:t>Organizace z r. 1855: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Porážka revoluce z let 1848 až 1849 znamenala i nutnost nové organizace správy. Byly opuštěny ideje na vytvoření samosprávných okresních obcí a pro úřady se stal hlavním výkon policejní práce a kontrola obyvatelstva, což je spojeno hlavně s obdobím </a:t>
            </a:r>
            <a:r>
              <a:rPr lang="cs-CZ" sz="2000" dirty="0" err="1"/>
              <a:t>neoabsolutismu</a:t>
            </a:r>
            <a:endParaRPr lang="cs-CZ" sz="2000" dirty="0"/>
          </a:p>
          <a:p>
            <a:pPr lvl="1" algn="just">
              <a:lnSpc>
                <a:spcPct val="150000"/>
              </a:lnSpc>
            </a:pPr>
            <a:r>
              <a:rPr lang="cs-CZ" sz="2000" dirty="0"/>
              <a:t>Nová podoba správy se dotýkala i soudnictví a na úrovni okresních soudů došlo k jejich propojení s politickými úřady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V květnu 1855 zahájili činnost smíšené okresní a krajské úřady. Tato reforma vedla k růstu počtu tzv. smíšených okresních úřadů, jelikož tento úřad vznikl v každém místě, kde sídlil okresní soud: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 </a:t>
            </a:r>
            <a:r>
              <a:rPr lang="cs-CZ" sz="1600" b="1" dirty="0"/>
              <a:t>Čechách</a:t>
            </a:r>
            <a:r>
              <a:rPr lang="cs-CZ" sz="1600" dirty="0"/>
              <a:t> vzrostl počet okresních úřadů ze 79 na 208 smíšených okresních úřadů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Na </a:t>
            </a:r>
            <a:r>
              <a:rPr lang="cs-CZ" sz="1600" b="1" dirty="0"/>
              <a:t>Moravě</a:t>
            </a:r>
            <a:r>
              <a:rPr lang="cs-CZ" sz="1600" dirty="0"/>
              <a:t> vzrostl počet 28 okresů na 76 smíšených okresních úřadů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Ve </a:t>
            </a:r>
            <a:r>
              <a:rPr lang="cs-CZ" sz="1600" b="1" dirty="0"/>
              <a:t>Slezsku</a:t>
            </a:r>
            <a:r>
              <a:rPr lang="cs-CZ" sz="1600" dirty="0"/>
              <a:t> vzrostl počet 7 okresů na 22 smíšených okresních úřadů</a:t>
            </a:r>
          </a:p>
        </p:txBody>
      </p:sp>
    </p:spTree>
    <p:extLst>
      <p:ext uri="{BB962C8B-B14F-4D97-AF65-F5344CB8AC3E}">
        <p14:creationId xmlns:p14="http://schemas.microsoft.com/office/powerpoint/2010/main" val="242541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b="1" dirty="0"/>
              <a:t>Smíšený okresní úřad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Vznikly spojením okresních soudů a okresních hejtmanství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Jejich působnost se dělila na pravomoci v politické správa, na pravomoci v soudních záležitostech a na problematiku berní a finanční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 čele úřadu stáli okresní představení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Nadřízeným orgánem byl </a:t>
            </a:r>
            <a:r>
              <a:rPr lang="cs-CZ" sz="2000" b="1" dirty="0"/>
              <a:t>krajský úřad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Byly podřízeny zemským úřadům politické správy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Jejich kompetence byly rozděleny obdobně jako u smíšených okresních úřadů, avšak jejich působnost v resortu soudnictví byla značně menší, než na okresní úrovni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Na krajské úřady byla přenesena většina pravomocí zrušených okresních hejtmanství v resortu berní a financí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Krajské úřady zaměstnávaly speciální personál jako byl krajský lékař, nebo krajští techničtí úředníci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Krajské úřady se ale postupně ukázaly být nepotřebným mezičlánkem a od r. 1860 bylo přistoupeno k jejich postupnému rušení a jejich politická správa přešla jednak na okresní úřady, jednak na místodržitelství</a:t>
            </a:r>
          </a:p>
        </p:txBody>
      </p:sp>
    </p:spTree>
    <p:extLst>
      <p:ext uri="{BB962C8B-B14F-4D97-AF65-F5344CB8AC3E}">
        <p14:creationId xmlns:p14="http://schemas.microsoft.com/office/powerpoint/2010/main" val="424151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správa v letech 1848 až 1867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cs-CZ" sz="2000" dirty="0"/>
              <a:t>Mimo ministerstva byla nejvyšším úřadem politické správy nadále </a:t>
            </a:r>
            <a:r>
              <a:rPr lang="cs-CZ" sz="2000" b="1" dirty="0"/>
              <a:t>místodržitelství</a:t>
            </a:r>
            <a:r>
              <a:rPr lang="cs-CZ" sz="2000" dirty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Ta zůstala zachována i v éře </a:t>
            </a:r>
            <a:r>
              <a:rPr lang="cs-CZ" sz="1600" dirty="0" err="1"/>
              <a:t>neoabsolutismu</a:t>
            </a:r>
            <a:r>
              <a:rPr lang="cs-CZ" sz="1600" dirty="0"/>
              <a:t> v Čechách a na Moravě, ve Slezsku byla v r. 1855 zřízena zemská vláda v jejímž čele stál zemský prezident a ten vykonával i kompetence krajského úřadu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Pravomoci místodržitelství byla poměrně nezměněna, ale po zrušení krajských úřadů na počátku 60. let 19. století jejich pravomoci znatelně narostly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V kompetenci místodržitelství co by nejvyššího úřadu korunní země byla politická správa, policejní správa, záležitostí kulturní školství, záležitosti obchodních a živnostenských komor, zemědělství a některé záležitosti stavební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Místodržitelství a zemské vlády byly podřízeny ministru vnitra v oblasti politické správy a personálního obsazení úřadu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/>
              <a:t>Místodržitel, nebo prezident měl velice široké pravomoci odpovídající realitě </a:t>
            </a:r>
            <a:r>
              <a:rPr lang="cs-CZ" sz="1600" dirty="0" err="1"/>
              <a:t>neoabsolutistického</a:t>
            </a:r>
            <a:r>
              <a:rPr lang="cs-CZ" sz="1600" dirty="0"/>
              <a:t> státu a tyto kompetence si udržel i jistou dobu po obnovení ústavnosti. Místodržitel nebo prezident tedy uděloval povolení pro divadelní představení, pro zřízení tiskárny, knihkupectví, povoloval veřejné produkce a podobně</a:t>
            </a:r>
          </a:p>
          <a:p>
            <a:pPr lvl="1" algn="just">
              <a:lnSpc>
                <a:spcPct val="150000"/>
              </a:lnSpc>
            </a:pPr>
            <a:r>
              <a:rPr lang="cs-CZ" sz="2000" dirty="0"/>
              <a:t>Po vydání prosincové ústavy v r. 1867 byl ovšem dále tento systém politické správy neudržitelný</a:t>
            </a:r>
          </a:p>
        </p:txBody>
      </p:sp>
    </p:spTree>
    <p:extLst>
      <p:ext uri="{BB962C8B-B14F-4D97-AF65-F5344CB8AC3E}">
        <p14:creationId xmlns:p14="http://schemas.microsoft.com/office/powerpoint/2010/main" val="10196065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2495</Words>
  <Application>Microsoft Office PowerPoint</Application>
  <PresentationFormat>Širokoúhlá obrazovka</PresentationFormat>
  <Paragraphs>248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Dějiny správy</vt:lpstr>
      <vt:lpstr>Státní správa v letech 1848 až 1867</vt:lpstr>
      <vt:lpstr>Státní správa v letech 1848 až 1867</vt:lpstr>
      <vt:lpstr>Státní správa v letech 1848 až 1867</vt:lpstr>
      <vt:lpstr>Státní správa v letech 1848 až 1867</vt:lpstr>
      <vt:lpstr>Státní správa v letech 1848 až 1867</vt:lpstr>
      <vt:lpstr>Státní správa v letech 1848 až 1867</vt:lpstr>
      <vt:lpstr>Státní správa v letech 1848 až 1867</vt:lpstr>
      <vt:lpstr>Státní správa v letech 1848 až 1867</vt:lpstr>
      <vt:lpstr>Samospráva v letech 1848 až 1867</vt:lpstr>
      <vt:lpstr>Samospráva v letech 1848 až 1867</vt:lpstr>
      <vt:lpstr>Samospráva v letech 1848 až 1867</vt:lpstr>
      <vt:lpstr>Samospráva v letech 1848 až 1867</vt:lpstr>
      <vt:lpstr>Samospráva v letech 1848 až 1867</vt:lpstr>
      <vt:lpstr>Samospráva v letech 1848 až 1867</vt:lpstr>
      <vt:lpstr>Samospráva v letech 1848 až 1867</vt:lpstr>
      <vt:lpstr>Samospráva v letech 1848 až 1867</vt:lpstr>
      <vt:lpstr>Samospráva v letech 1848 až 1867</vt:lpstr>
      <vt:lpstr>Uhersko v letech 1848 až 1867</vt:lpstr>
      <vt:lpstr>Uhersko v letech 1848 až 1867</vt:lpstr>
      <vt:lpstr>Rakousko-Uhersko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Decentralizační procesy v Evropě</dc:title>
  <dc:creator>Lubomír</dc:creator>
  <cp:lastModifiedBy>Windows User</cp:lastModifiedBy>
  <cp:revision>31</cp:revision>
  <dcterms:created xsi:type="dcterms:W3CDTF">2016-11-16T17:01:50Z</dcterms:created>
  <dcterms:modified xsi:type="dcterms:W3CDTF">2020-03-22T19:00:14Z</dcterms:modified>
</cp:coreProperties>
</file>