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1" r:id="rId7"/>
    <p:sldId id="263"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2684933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1680628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3731237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2986410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181140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0FF10DB-9545-45DD-8790-7BC1E94C385C}" type="datetimeFigureOut">
              <a:rPr lang="cs-CZ" smtClean="0"/>
              <a:t>09.12.2019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835089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0FF10DB-9545-45DD-8790-7BC1E94C385C}" type="datetimeFigureOut">
              <a:rPr lang="cs-CZ" smtClean="0"/>
              <a:t>09.12.2019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3763108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0FF10DB-9545-45DD-8790-7BC1E94C385C}" type="datetimeFigureOut">
              <a:rPr lang="cs-CZ" smtClean="0"/>
              <a:t>09.12.2019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4231457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0FF10DB-9545-45DD-8790-7BC1E94C385C}" type="datetimeFigureOut">
              <a:rPr lang="cs-CZ" smtClean="0"/>
              <a:t>09.12.2019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3794581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0FF10DB-9545-45DD-8790-7BC1E94C385C}" type="datetimeFigureOut">
              <a:rPr lang="cs-CZ" smtClean="0"/>
              <a:t>09.12.2019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228099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0FF10DB-9545-45DD-8790-7BC1E94C385C}" type="datetimeFigureOut">
              <a:rPr lang="cs-CZ" smtClean="0"/>
              <a:t>09.12.2019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63BF839-3572-4E0C-AE83-9D3BF9661356}" type="slidenum">
              <a:rPr lang="cs-CZ" smtClean="0"/>
              <a:t>‹#›</a:t>
            </a:fld>
            <a:endParaRPr lang="cs-CZ"/>
          </a:p>
        </p:txBody>
      </p:sp>
    </p:spTree>
    <p:extLst>
      <p:ext uri="{BB962C8B-B14F-4D97-AF65-F5344CB8AC3E}">
        <p14:creationId xmlns:p14="http://schemas.microsoft.com/office/powerpoint/2010/main" val="1175021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F10DB-9545-45DD-8790-7BC1E94C385C}" type="datetimeFigureOut">
              <a:rPr lang="cs-CZ" smtClean="0"/>
              <a:t>09.12.2019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3BF839-3572-4E0C-AE83-9D3BF9661356}" type="slidenum">
              <a:rPr lang="cs-CZ" smtClean="0"/>
              <a:t>‹#›</a:t>
            </a:fld>
            <a:endParaRPr lang="cs-CZ"/>
          </a:p>
        </p:txBody>
      </p:sp>
    </p:spTree>
    <p:extLst>
      <p:ext uri="{BB962C8B-B14F-4D97-AF65-F5344CB8AC3E}">
        <p14:creationId xmlns:p14="http://schemas.microsoft.com/office/powerpoint/2010/main" val="1616286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0"/>
            <a:ext cx="12192000" cy="3602038"/>
          </a:xfrm>
          <a:blipFill>
            <a:blip r:embed="rId2"/>
            <a:tile tx="0" ty="0" sx="100000" sy="100000" flip="none" algn="tl"/>
          </a:blipFill>
        </p:spPr>
        <p:txBody>
          <a:bodyPr/>
          <a:lstStyle/>
          <a:p>
            <a:r>
              <a:rPr lang="cs-CZ" dirty="0" smtClean="0"/>
              <a:t>Státní správa a samospráva v letech 1945 až 1989</a:t>
            </a:r>
            <a:endParaRPr lang="cs-CZ" dirty="0"/>
          </a:p>
        </p:txBody>
      </p:sp>
      <p:sp>
        <p:nvSpPr>
          <p:cNvPr id="3" name="Podnadpis 2"/>
          <p:cNvSpPr>
            <a:spLocks noGrp="1"/>
          </p:cNvSpPr>
          <p:nvPr>
            <p:ph type="subTitle" idx="1"/>
          </p:nvPr>
        </p:nvSpPr>
        <p:spPr>
          <a:xfrm>
            <a:off x="0" y="3602038"/>
            <a:ext cx="12192000" cy="3255962"/>
          </a:xfrm>
          <a:blipFill>
            <a:blip r:embed="rId2"/>
            <a:tile tx="0" ty="0" sx="100000" sy="100000" flip="none" algn="tl"/>
          </a:blipFill>
        </p:spPr>
        <p:txBody>
          <a:bodyPr/>
          <a:lstStyle/>
          <a:p>
            <a:endParaRPr lang="cs-CZ" dirty="0"/>
          </a:p>
        </p:txBody>
      </p:sp>
    </p:spTree>
    <p:extLst>
      <p:ext uri="{BB962C8B-B14F-4D97-AF65-F5344CB8AC3E}">
        <p14:creationId xmlns:p14="http://schemas.microsoft.com/office/powerpoint/2010/main" val="4021398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pPr algn="just"/>
            <a:r>
              <a:rPr lang="cs-CZ" sz="2800" b="1" dirty="0" smtClean="0"/>
              <a:t>Po únoru 1948</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lvl="1" algn="just">
              <a:lnSpc>
                <a:spcPct val="150000"/>
              </a:lnSpc>
            </a:pPr>
            <a:r>
              <a:rPr lang="cs-CZ" sz="2000" dirty="0" smtClean="0"/>
              <a:t>Po únoru byly v režii komunistů realizovány proměny národních výborů. Ty byly vyjádřeny na </a:t>
            </a:r>
            <a:r>
              <a:rPr lang="cs-CZ" sz="2000" b="1" dirty="0" smtClean="0"/>
              <a:t>Celostátním sjezdu zástupců národních rad:</a:t>
            </a:r>
          </a:p>
          <a:p>
            <a:pPr lvl="2" algn="just">
              <a:lnSpc>
                <a:spcPct val="150000"/>
              </a:lnSpc>
            </a:pPr>
            <a:r>
              <a:rPr lang="cs-CZ" sz="1600" dirty="0" smtClean="0"/>
              <a:t>Uskutečnil se v červnu 1948 v Kroměříži. Byl na něm oznámen záměr reformovat národní výbory</a:t>
            </a:r>
          </a:p>
          <a:p>
            <a:pPr lvl="2" algn="just">
              <a:lnSpc>
                <a:spcPct val="150000"/>
              </a:lnSpc>
            </a:pPr>
            <a:r>
              <a:rPr lang="cs-CZ" sz="1600" dirty="0" smtClean="0"/>
              <a:t>Bylo přijato zrušení stávající zemské soustavy a její nahrazení krajským zřízením, jež bylo KSČ prosazováno již dříve</a:t>
            </a:r>
          </a:p>
          <a:p>
            <a:pPr lvl="1" algn="just">
              <a:lnSpc>
                <a:spcPct val="150000"/>
              </a:lnSpc>
            </a:pPr>
            <a:r>
              <a:rPr lang="cs-CZ" sz="2000" dirty="0" smtClean="0"/>
              <a:t>Vznik krajů:</a:t>
            </a:r>
          </a:p>
          <a:p>
            <a:pPr lvl="2" algn="just">
              <a:lnSpc>
                <a:spcPct val="150000"/>
              </a:lnSpc>
            </a:pPr>
            <a:r>
              <a:rPr lang="cs-CZ" sz="1600" dirty="0" smtClean="0"/>
              <a:t>Byl přijat </a:t>
            </a:r>
            <a:r>
              <a:rPr lang="cs-CZ" sz="1600" b="1" dirty="0" smtClean="0"/>
              <a:t>zákonem č. 280/1948 sb.</a:t>
            </a:r>
            <a:r>
              <a:rPr lang="cs-CZ" sz="1600" dirty="0" smtClean="0"/>
              <a:t> s platností od 1. ledna 1949. Jeho zněním bylo v ČSR zrušeno zemské zřízení a nahrazeno krajskou soustavou</a:t>
            </a:r>
          </a:p>
          <a:p>
            <a:pPr lvl="2" algn="just">
              <a:lnSpc>
                <a:spcPct val="150000"/>
              </a:lnSpc>
            </a:pPr>
            <a:r>
              <a:rPr lang="cs-CZ" sz="1600" dirty="0" smtClean="0"/>
              <a:t>Nově existovalo 19 krajů, z nichž 13 bylo v českých zemích (Pražský, Českobudějovický, Plzeňský, Karlovarský, Ústecký, Liberecký, Hradecký, Pardubický, Jihlavský, Brněnský, Olomoucký, Gottwaldovský a Ostravský) a 6 krajů bylo na Slovensku (Bratislavský, Nitranský, Banskobystrický, Žilinský, Košický, Prešovský)</a:t>
            </a:r>
          </a:p>
          <a:p>
            <a:pPr lvl="2" algn="just">
              <a:lnSpc>
                <a:spcPct val="150000"/>
              </a:lnSpc>
            </a:pPr>
            <a:r>
              <a:rPr lang="cs-CZ" sz="1600" dirty="0" smtClean="0"/>
              <a:t>Kraje byly konstituovány tak, aby měly rozlohu cca 5 000 km</a:t>
            </a:r>
            <a:r>
              <a:rPr lang="cs-CZ" sz="1600" baseline="30000" dirty="0" smtClean="0"/>
              <a:t>2</a:t>
            </a:r>
            <a:r>
              <a:rPr lang="cs-CZ" sz="1600" dirty="0" smtClean="0"/>
              <a:t>, přibližně půl milionu obyvatel a taky aby byly složeny cca z 13 až 14 politických okresů</a:t>
            </a:r>
          </a:p>
          <a:p>
            <a:pPr lvl="2" algn="just"/>
            <a:endParaRPr lang="cs-CZ" sz="1600" dirty="0"/>
          </a:p>
        </p:txBody>
      </p:sp>
    </p:spTree>
    <p:extLst>
      <p:ext uri="{BB962C8B-B14F-4D97-AF65-F5344CB8AC3E}">
        <p14:creationId xmlns:p14="http://schemas.microsoft.com/office/powerpoint/2010/main" val="3252986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89562" y="1325563"/>
            <a:ext cx="9412876" cy="5532437"/>
          </a:xfrm>
          <a:prstGeom prst="rect">
            <a:avLst/>
          </a:prstGeom>
        </p:spPr>
      </p:pic>
    </p:spTree>
    <p:extLst>
      <p:ext uri="{BB962C8B-B14F-4D97-AF65-F5344CB8AC3E}">
        <p14:creationId xmlns:p14="http://schemas.microsoft.com/office/powerpoint/2010/main" val="98221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algn="just">
              <a:lnSpc>
                <a:spcPct val="150000"/>
              </a:lnSpc>
            </a:pPr>
            <a:r>
              <a:rPr lang="cs-CZ" sz="2400" b="1" dirty="0" smtClean="0"/>
              <a:t>Národní výbory:</a:t>
            </a:r>
          </a:p>
          <a:p>
            <a:pPr lvl="1" algn="just">
              <a:lnSpc>
                <a:spcPct val="150000"/>
              </a:lnSpc>
            </a:pPr>
            <a:r>
              <a:rPr lang="cs-CZ" sz="2000" dirty="0" smtClean="0"/>
              <a:t>Podle </a:t>
            </a:r>
            <a:r>
              <a:rPr lang="cs-CZ" sz="2000" dirty="0" smtClean="0"/>
              <a:t>nového zákona měly být národní výbory dále organizovány podle jednotných zásad:</a:t>
            </a:r>
          </a:p>
          <a:p>
            <a:pPr lvl="2" algn="just">
              <a:lnSpc>
                <a:spcPct val="150000"/>
              </a:lnSpc>
            </a:pPr>
            <a:r>
              <a:rPr lang="cs-CZ" sz="1600" dirty="0" smtClean="0"/>
              <a:t>Pléna se měla dále zaměřovat na obecné záležitosti, na řízení politiky KNV a ONV, na stanovení hlavních směrů činnosti</a:t>
            </a:r>
          </a:p>
          <a:p>
            <a:pPr lvl="2" algn="just">
              <a:lnSpc>
                <a:spcPct val="150000"/>
              </a:lnSpc>
            </a:pPr>
            <a:r>
              <a:rPr lang="cs-CZ" sz="1600" dirty="0" smtClean="0"/>
              <a:t>Vlastní výkon správy měla zajišťovat rada KNV, či ONV. Skládala se z předsedy, jeho zástupců a dalších členů, kteří byli i referenty. Rada uskutečňovala rozhodnutí pléna</a:t>
            </a:r>
          </a:p>
          <a:p>
            <a:pPr lvl="2" algn="just">
              <a:lnSpc>
                <a:spcPct val="150000"/>
              </a:lnSpc>
            </a:pPr>
            <a:r>
              <a:rPr lang="cs-CZ" sz="1600" b="1" dirty="0" smtClean="0"/>
              <a:t>Předseda</a:t>
            </a:r>
            <a:r>
              <a:rPr lang="cs-CZ" sz="1600" dirty="0" smtClean="0"/>
              <a:t>: Zastupoval kraj, nebo okres navenek. Měl právo pozastavit výkon rozhodnutí každého orgánu národního výboru</a:t>
            </a:r>
          </a:p>
          <a:p>
            <a:pPr lvl="2" algn="just">
              <a:lnSpc>
                <a:spcPct val="150000"/>
              </a:lnSpc>
            </a:pPr>
            <a:r>
              <a:rPr lang="cs-CZ" sz="1600" b="1" dirty="0" smtClean="0"/>
              <a:t>Referáty</a:t>
            </a:r>
            <a:r>
              <a:rPr lang="cs-CZ" sz="1600" dirty="0" smtClean="0"/>
              <a:t>: Každý z referátů byl řízen jednotlivými referenty. V jejich případě se uplatnila tzv. dvojí podřízenost, tedy byly podřízeni jednak plénu a radě národního výboru a jednak také věcně příslušnému referentovi vyššího, nadřízeného národního výboru. Složení referátů bylo celkem 12</a:t>
            </a:r>
          </a:p>
          <a:p>
            <a:pPr lvl="2" algn="just">
              <a:lnSpc>
                <a:spcPct val="150000"/>
              </a:lnSpc>
            </a:pPr>
            <a:r>
              <a:rPr lang="cs-CZ" sz="1600" b="1" dirty="0" smtClean="0"/>
              <a:t>Komise ONV a KNV</a:t>
            </a:r>
            <a:r>
              <a:rPr lang="cs-CZ" sz="1600" dirty="0" smtClean="0"/>
              <a:t>: Měly primárně poradní charakter. Rada je ale mohla pověřit i určitými rozhodovacími pravomocemi. Komise byly zřizovány s ohledem na podmínky a potřeby</a:t>
            </a:r>
          </a:p>
          <a:p>
            <a:pPr lvl="2" algn="just">
              <a:lnSpc>
                <a:spcPct val="150000"/>
              </a:lnSpc>
            </a:pPr>
            <a:r>
              <a:rPr lang="cs-CZ" sz="1600" b="1" dirty="0" smtClean="0"/>
              <a:t>Tajemník</a:t>
            </a:r>
            <a:r>
              <a:rPr lang="cs-CZ" sz="1600" dirty="0" smtClean="0"/>
              <a:t>: Na okresní i krajské úrovni působily jako pomocníci předsedy a jeho případný zástupce a zároveň jako představený zaměstnanců národního výboru</a:t>
            </a:r>
          </a:p>
        </p:txBody>
      </p:sp>
    </p:spTree>
    <p:extLst>
      <p:ext uri="{BB962C8B-B14F-4D97-AF65-F5344CB8AC3E}">
        <p14:creationId xmlns:p14="http://schemas.microsoft.com/office/powerpoint/2010/main" val="2743916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lvl="1" algn="just">
              <a:lnSpc>
                <a:spcPct val="150000"/>
              </a:lnSpc>
            </a:pPr>
            <a:r>
              <a:rPr lang="cs-CZ" sz="2000" dirty="0" smtClean="0"/>
              <a:t>Koncem 50. let byla zahájena debata o reformě veřejné správy. Zamýšlená decentralizace správy zůstala na krajské úrovni, takže výkon správy byl nadále běžným obyvatelům vzdálen</a:t>
            </a:r>
          </a:p>
          <a:p>
            <a:pPr lvl="1" algn="just">
              <a:lnSpc>
                <a:spcPct val="150000"/>
              </a:lnSpc>
            </a:pPr>
            <a:r>
              <a:rPr lang="cs-CZ" sz="2000" dirty="0" smtClean="0"/>
              <a:t>Reforma správy byla nakonec přijata z politických, hospodářských i ideologických důvodů</a:t>
            </a:r>
          </a:p>
          <a:p>
            <a:pPr lvl="1" algn="just">
              <a:lnSpc>
                <a:spcPct val="150000"/>
              </a:lnSpc>
            </a:pPr>
            <a:r>
              <a:rPr lang="cs-CZ" sz="2000" dirty="0" smtClean="0"/>
              <a:t>Právně byla reforma kodifikována </a:t>
            </a:r>
            <a:r>
              <a:rPr lang="cs-CZ" sz="2000" b="1" dirty="0" smtClean="0"/>
              <a:t>zákonem č. 36/1960 sb.:</a:t>
            </a:r>
          </a:p>
          <a:p>
            <a:pPr lvl="2" algn="just">
              <a:lnSpc>
                <a:spcPct val="150000"/>
              </a:lnSpc>
            </a:pPr>
            <a:r>
              <a:rPr lang="cs-CZ" sz="1600" dirty="0" smtClean="0"/>
              <a:t>Místo dosavadních 19 krajů a 306 okresů, byla státní správa upravena na 10 krajů a 108 okresů</a:t>
            </a:r>
          </a:p>
          <a:p>
            <a:pPr lvl="2" algn="just">
              <a:lnSpc>
                <a:spcPct val="150000"/>
              </a:lnSpc>
            </a:pPr>
            <a:r>
              <a:rPr lang="cs-CZ" sz="1600" dirty="0" smtClean="0"/>
              <a:t>Praha měla postavení kraje a skládala se z obvodů</a:t>
            </a:r>
          </a:p>
          <a:p>
            <a:pPr lvl="2" algn="just">
              <a:lnSpc>
                <a:spcPct val="150000"/>
              </a:lnSpc>
            </a:pPr>
            <a:r>
              <a:rPr lang="cs-CZ" sz="1600" dirty="0" smtClean="0"/>
              <a:t>Nové členění oslabilo postavení Slovenska, což se odrazilo i v tom, že nebylo obdobně reflektováno specifické postavení Bratislavy</a:t>
            </a:r>
          </a:p>
          <a:p>
            <a:pPr lvl="1" algn="just">
              <a:lnSpc>
                <a:spcPct val="150000"/>
              </a:lnSpc>
            </a:pPr>
            <a:r>
              <a:rPr lang="cs-CZ" sz="2000" dirty="0" smtClean="0"/>
              <a:t>Byl přijat i </a:t>
            </a:r>
            <a:r>
              <a:rPr lang="cs-CZ" sz="2000" b="1" dirty="0" smtClean="0"/>
              <a:t>zákon č. 65/1960 sb</a:t>
            </a:r>
            <a:r>
              <a:rPr lang="cs-CZ" sz="2000" dirty="0" smtClean="0"/>
              <a:t>.:</a:t>
            </a:r>
          </a:p>
          <a:p>
            <a:pPr lvl="2" algn="just">
              <a:lnSpc>
                <a:spcPct val="150000"/>
              </a:lnSpc>
            </a:pPr>
            <a:r>
              <a:rPr lang="cs-CZ" sz="1600" dirty="0" smtClean="0"/>
              <a:t>Národní výbory jím byly charakterizovány jako nejvyšší orgány pracujících, orgány státní moci a správy v krajích, okresech a obcích</a:t>
            </a:r>
          </a:p>
          <a:p>
            <a:pPr lvl="2" algn="just">
              <a:lnSpc>
                <a:spcPct val="150000"/>
              </a:lnSpc>
            </a:pPr>
            <a:r>
              <a:rPr lang="cs-CZ" sz="1600" dirty="0" smtClean="0"/>
              <a:t>Národní výbory zároveň posílily své postavení a též začaly pečovat o majetek</a:t>
            </a:r>
            <a:endParaRPr lang="cs-CZ" sz="1600" dirty="0"/>
          </a:p>
        </p:txBody>
      </p:sp>
    </p:spTree>
    <p:extLst>
      <p:ext uri="{BB962C8B-B14F-4D97-AF65-F5344CB8AC3E}">
        <p14:creationId xmlns:p14="http://schemas.microsoft.com/office/powerpoint/2010/main" val="3232558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pic>
        <p:nvPicPr>
          <p:cNvPr id="3" name="Obrázek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23851" y="1320638"/>
            <a:ext cx="9344298" cy="5537362"/>
          </a:xfrm>
          <a:prstGeom prst="rect">
            <a:avLst/>
          </a:prstGeom>
        </p:spPr>
      </p:pic>
    </p:spTree>
    <p:extLst>
      <p:ext uri="{BB962C8B-B14F-4D97-AF65-F5344CB8AC3E}">
        <p14:creationId xmlns:p14="http://schemas.microsoft.com/office/powerpoint/2010/main" val="2581266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lvl="1" algn="just">
              <a:lnSpc>
                <a:spcPct val="150000"/>
              </a:lnSpc>
            </a:pPr>
            <a:r>
              <a:rPr lang="cs-CZ" sz="2000" dirty="0" smtClean="0"/>
              <a:t>Během 60. let pokračovala debata o pokračování decentralizace správy</a:t>
            </a:r>
          </a:p>
          <a:p>
            <a:pPr lvl="1" algn="just">
              <a:lnSpc>
                <a:spcPct val="150000"/>
              </a:lnSpc>
            </a:pPr>
            <a:r>
              <a:rPr lang="cs-CZ" sz="2000" dirty="0" smtClean="0"/>
              <a:t>I vzhledem ke společenským proměnám v ČSR, bylo vyslyšeno volání po reformách a zákonné úpravě národních výborů a celé veřejné správy:</a:t>
            </a:r>
          </a:p>
          <a:p>
            <a:pPr lvl="2" algn="just">
              <a:lnSpc>
                <a:spcPct val="150000"/>
              </a:lnSpc>
            </a:pPr>
            <a:r>
              <a:rPr lang="cs-CZ" sz="1600" dirty="0" smtClean="0"/>
              <a:t>Změny byly přijaty na XIII. Sjezdu KSČ v r. 1944. Jádrem změn mělo být posílení jejich samosprávné role</a:t>
            </a:r>
          </a:p>
          <a:p>
            <a:pPr lvl="1" algn="just">
              <a:lnSpc>
                <a:spcPct val="150000"/>
              </a:lnSpc>
            </a:pPr>
            <a:r>
              <a:rPr lang="cs-CZ" sz="2000" b="1" dirty="0" smtClean="0"/>
              <a:t>Zákon o národních výborech č. 69/1967 sb.:</a:t>
            </a:r>
          </a:p>
          <a:p>
            <a:pPr lvl="2" algn="just">
              <a:lnSpc>
                <a:spcPct val="150000"/>
              </a:lnSpc>
            </a:pPr>
            <a:r>
              <a:rPr lang="cs-CZ" sz="1600" dirty="0" smtClean="0"/>
              <a:t>Byl v dalších letech 11 x novelizován, ale v pozměněné podobě platil až do r. 1990</a:t>
            </a:r>
          </a:p>
          <a:p>
            <a:pPr lvl="2" algn="just">
              <a:lnSpc>
                <a:spcPct val="150000"/>
              </a:lnSpc>
            </a:pPr>
            <a:r>
              <a:rPr lang="cs-CZ" sz="1600" dirty="0" smtClean="0"/>
              <a:t>Národní výbory byly dále orgány socialistické státní moci a správy v krajích, okresech a v obcích</a:t>
            </a:r>
          </a:p>
          <a:p>
            <a:pPr lvl="2" algn="just">
              <a:lnSpc>
                <a:spcPct val="150000"/>
              </a:lnSpc>
            </a:pPr>
            <a:r>
              <a:rPr lang="cs-CZ" sz="1600" dirty="0" smtClean="0"/>
              <a:t>V rámci reformního naladění, bylo vyslyšeno volání po zapojení veřejnosti do výkonu správy. Proto mohly národní výbory dát posoudit otázky ze života obce jeho občanům. Chybělo však ustanovení, jak takové posouzení má proběhnout a jak je rozhodnutí občanů závazné</a:t>
            </a:r>
          </a:p>
          <a:p>
            <a:pPr lvl="2" algn="just">
              <a:lnSpc>
                <a:spcPct val="150000"/>
              </a:lnSpc>
            </a:pPr>
            <a:r>
              <a:rPr lang="cs-CZ" sz="1600" dirty="0" smtClean="0"/>
              <a:t>Byl stanoven počet poslanců národních výborů. A sice 9 – 85 MNV, 60 – 80 ONV a nad 85 KNV</a:t>
            </a:r>
          </a:p>
          <a:p>
            <a:pPr lvl="2" algn="just">
              <a:lnSpc>
                <a:spcPct val="150000"/>
              </a:lnSpc>
            </a:pPr>
            <a:r>
              <a:rPr lang="cs-CZ" sz="1600" dirty="0" smtClean="0"/>
              <a:t>Brno, Plzeň a Ostrava získaly zvláštní status a byly rozděleny na obvody</a:t>
            </a:r>
            <a:endParaRPr lang="cs-CZ" sz="1600" dirty="0"/>
          </a:p>
        </p:txBody>
      </p:sp>
    </p:spTree>
    <p:extLst>
      <p:ext uri="{BB962C8B-B14F-4D97-AF65-F5344CB8AC3E}">
        <p14:creationId xmlns:p14="http://schemas.microsoft.com/office/powerpoint/2010/main" val="3527710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12192000" cy="7571303"/>
          </a:xfrm>
          <a:prstGeom prst="rect">
            <a:avLst/>
          </a:prstGeom>
          <a:blipFill>
            <a:blip r:embed="rId2"/>
            <a:tile tx="0" ty="0" sx="100000" sy="100000" flip="none" algn="tl"/>
          </a:blipFill>
        </p:spPr>
        <p:txBody>
          <a:bodyPr wrap="square" rtlCol="0">
            <a:spAutoFit/>
          </a:bodyPr>
          <a:lstStyle/>
          <a:p>
            <a:pPr algn="ctr"/>
            <a:endParaRPr lang="cs-CZ" sz="5400" b="1" dirty="0" smtClean="0"/>
          </a:p>
          <a:p>
            <a:pPr algn="ctr"/>
            <a:endParaRPr lang="cs-CZ" sz="5400" b="1" dirty="0"/>
          </a:p>
          <a:p>
            <a:pPr algn="ctr"/>
            <a:endParaRPr lang="cs-CZ" sz="5400" b="1" dirty="0" smtClean="0"/>
          </a:p>
          <a:p>
            <a:pPr algn="ctr"/>
            <a:r>
              <a:rPr lang="cs-CZ" sz="5400" b="1" dirty="0" smtClean="0"/>
              <a:t>Děkuji za pozornost!!!</a:t>
            </a:r>
          </a:p>
          <a:p>
            <a:pPr algn="ctr"/>
            <a:endParaRPr lang="cs-CZ" sz="5400" b="1" dirty="0"/>
          </a:p>
          <a:p>
            <a:pPr algn="ctr"/>
            <a:endParaRPr lang="cs-CZ" sz="5400" b="1" dirty="0" smtClean="0"/>
          </a:p>
          <a:p>
            <a:pPr algn="ctr"/>
            <a:endParaRPr lang="cs-CZ" sz="5400" b="1" dirty="0"/>
          </a:p>
          <a:p>
            <a:pPr algn="ctr"/>
            <a:endParaRPr lang="cs-CZ" sz="5400" b="1" dirty="0" smtClean="0"/>
          </a:p>
          <a:p>
            <a:pPr algn="ctr"/>
            <a:endParaRPr lang="cs-CZ" sz="5400" b="1" dirty="0"/>
          </a:p>
        </p:txBody>
      </p:sp>
    </p:spTree>
    <p:extLst>
      <p:ext uri="{BB962C8B-B14F-4D97-AF65-F5344CB8AC3E}">
        <p14:creationId xmlns:p14="http://schemas.microsoft.com/office/powerpoint/2010/main" val="117171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algn="just">
              <a:lnSpc>
                <a:spcPct val="150000"/>
              </a:lnSpc>
            </a:pPr>
            <a:r>
              <a:rPr lang="cs-CZ" sz="2400" b="1" dirty="0" smtClean="0"/>
              <a:t>Obnova ČSR:</a:t>
            </a:r>
          </a:p>
          <a:p>
            <a:pPr lvl="1" algn="just">
              <a:lnSpc>
                <a:spcPct val="150000"/>
              </a:lnSpc>
            </a:pPr>
            <a:r>
              <a:rPr lang="cs-CZ" sz="2000" dirty="0" smtClean="0"/>
              <a:t>V poválečných měsících byla republika spravována prostřednictvím prezidentských dekretů, které měly sílu zákona</a:t>
            </a:r>
          </a:p>
          <a:p>
            <a:pPr lvl="1" algn="just">
              <a:lnSpc>
                <a:spcPct val="150000"/>
              </a:lnSpc>
            </a:pPr>
            <a:r>
              <a:rPr lang="cs-CZ" sz="2000" dirty="0" smtClean="0"/>
              <a:t>Hlavními úkoly státu a jeho správy bylo po květnu 1945 obnovit právní pořádek v zemi, rekonstrukce hospodářství, potrestání válečných zločinců a kolaborantů, náprava válečných křivd a vytvoření nových institucí, jež zajistí ČSR nezbytné politické, hospodářské a sociální reformy</a:t>
            </a:r>
          </a:p>
          <a:p>
            <a:pPr lvl="1" algn="just">
              <a:lnSpc>
                <a:spcPct val="150000"/>
              </a:lnSpc>
            </a:pPr>
            <a:r>
              <a:rPr lang="cs-CZ" sz="2000" dirty="0" smtClean="0"/>
              <a:t>Nová politická realita v zemi vycházela z utužení centralizace. Parlament pozbýval svůj význam a rozhodující význam a rozhodující bylo předsednictvo Národní fronty, na jehož půdě se odehrávala klíčových rozhodujících jednání </a:t>
            </a:r>
          </a:p>
          <a:p>
            <a:pPr lvl="1" algn="just">
              <a:lnSpc>
                <a:spcPct val="150000"/>
              </a:lnSpc>
            </a:pPr>
            <a:r>
              <a:rPr lang="cs-CZ" sz="2000" dirty="0" smtClean="0"/>
              <a:t>Pozměněn byl i celý politický systém, který vycházel z principu omezené demokracie</a:t>
            </a:r>
            <a:endParaRPr lang="cs-CZ" sz="2000" dirty="0"/>
          </a:p>
        </p:txBody>
      </p:sp>
    </p:spTree>
    <p:extLst>
      <p:ext uri="{BB962C8B-B14F-4D97-AF65-F5344CB8AC3E}">
        <p14:creationId xmlns:p14="http://schemas.microsoft.com/office/powerpoint/2010/main" val="492903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pPr algn="just"/>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lvl="1" algn="just">
              <a:lnSpc>
                <a:spcPct val="150000"/>
              </a:lnSpc>
            </a:pPr>
            <a:r>
              <a:rPr lang="cs-CZ" sz="2000" dirty="0" smtClean="0"/>
              <a:t>Významnou roli měl </a:t>
            </a:r>
            <a:r>
              <a:rPr lang="cs-CZ" sz="2000" b="1" dirty="0" smtClean="0"/>
              <a:t>dekret prezidenta č. 33/1945 sb.:</a:t>
            </a:r>
          </a:p>
          <a:p>
            <a:pPr lvl="2" algn="just">
              <a:lnSpc>
                <a:spcPct val="150000"/>
              </a:lnSpc>
            </a:pPr>
            <a:r>
              <a:rPr lang="cs-CZ" sz="1600" dirty="0" smtClean="0"/>
              <a:t>Ve všech továrnách a závodech, kde byl majitelem Němec, Maďar, kolaborant, nebo zrádce, byla dosazena národní správa (viz minulá přednáška)</a:t>
            </a:r>
          </a:p>
          <a:p>
            <a:pPr lvl="1" algn="just">
              <a:lnSpc>
                <a:spcPct val="150000"/>
              </a:lnSpc>
            </a:pPr>
            <a:r>
              <a:rPr lang="cs-CZ" sz="2000" dirty="0" smtClean="0"/>
              <a:t>Byl rozvinut i koncept trestního soudnictví, které mělo za cíl potrestat válečné zločince, tedy osobě, jež se provinily proti čs. právu. Právní základ poskytly:</a:t>
            </a:r>
          </a:p>
          <a:p>
            <a:pPr marL="914400" lvl="2" indent="0" algn="just">
              <a:lnSpc>
                <a:spcPct val="150000"/>
              </a:lnSpc>
              <a:buNone/>
            </a:pPr>
            <a:r>
              <a:rPr lang="cs-CZ" sz="1600" dirty="0" smtClean="0"/>
              <a:t>a) </a:t>
            </a:r>
            <a:r>
              <a:rPr lang="cs-CZ" sz="1600" b="1" dirty="0" smtClean="0"/>
              <a:t>Dekret </a:t>
            </a:r>
            <a:r>
              <a:rPr lang="cs-CZ" sz="1600" b="1" dirty="0"/>
              <a:t>presidenta republiky ze dne 19. června 1945, č. 16/1945 Sb</a:t>
            </a:r>
            <a:r>
              <a:rPr lang="cs-CZ" sz="1600" dirty="0"/>
              <a:t>., o potrestání nacistických zločinců, zrádců a jejich pomahačů a o mimořádných lidových soudech (tzv. </a:t>
            </a:r>
            <a:r>
              <a:rPr lang="cs-CZ" sz="1600" i="1" dirty="0"/>
              <a:t>velký retribuční dekret</a:t>
            </a:r>
            <a:r>
              <a:rPr lang="cs-CZ" sz="1600" dirty="0"/>
              <a:t>)</a:t>
            </a:r>
          </a:p>
          <a:p>
            <a:pPr marL="914400" lvl="2" indent="0" algn="just">
              <a:lnSpc>
                <a:spcPct val="150000"/>
              </a:lnSpc>
              <a:buNone/>
            </a:pPr>
            <a:r>
              <a:rPr lang="cs-CZ" sz="1600" dirty="0" smtClean="0"/>
              <a:t>b) </a:t>
            </a:r>
            <a:r>
              <a:rPr lang="cs-CZ" sz="1600" b="1" dirty="0" smtClean="0"/>
              <a:t>Dekret </a:t>
            </a:r>
            <a:r>
              <a:rPr lang="cs-CZ" sz="1600" b="1" dirty="0"/>
              <a:t>presidenta republiky ze dne 27. října 1945, č. 138/1945 Sb</a:t>
            </a:r>
            <a:r>
              <a:rPr lang="cs-CZ" sz="1600" dirty="0"/>
              <a:t>., o trestání některých provinění proti národní cti (tzv. </a:t>
            </a:r>
            <a:r>
              <a:rPr lang="cs-CZ" sz="1600" i="1" dirty="0"/>
              <a:t>malý retribuční dekret</a:t>
            </a:r>
            <a:r>
              <a:rPr lang="cs-CZ" sz="1600" dirty="0" smtClean="0"/>
              <a:t>)</a:t>
            </a:r>
            <a:endParaRPr lang="cs-CZ" sz="1600" dirty="0"/>
          </a:p>
          <a:p>
            <a:pPr lvl="2" algn="just">
              <a:lnSpc>
                <a:spcPct val="150000"/>
              </a:lnSpc>
            </a:pPr>
            <a:r>
              <a:rPr lang="cs-CZ" sz="1600" dirty="0" smtClean="0"/>
              <a:t>Posuzování těchto prohřešků posuzovaly tzv. </a:t>
            </a:r>
            <a:r>
              <a:rPr lang="cs-CZ" sz="1600" b="1" dirty="0" smtClean="0"/>
              <a:t>Mimořádné lidové soudy (MLS), </a:t>
            </a:r>
            <a:r>
              <a:rPr lang="cs-CZ" sz="1600" dirty="0" smtClean="0"/>
              <a:t>které byly zřízeny v sídlech krajských soudů, ale v případě potřeby i mimo tuto síť. Případy vybraných jednotlivců činných na celostátní úrovni, posuzoval v Praze zřízený Národní soud, jemuž příslušel např. proces s Emilem Háchou apod.</a:t>
            </a:r>
          </a:p>
        </p:txBody>
      </p:sp>
    </p:spTree>
    <p:extLst>
      <p:ext uri="{BB962C8B-B14F-4D97-AF65-F5344CB8AC3E}">
        <p14:creationId xmlns:p14="http://schemas.microsoft.com/office/powerpoint/2010/main" val="508505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algn="just">
              <a:lnSpc>
                <a:spcPct val="150000"/>
              </a:lnSpc>
            </a:pPr>
            <a:r>
              <a:rPr lang="cs-CZ" sz="2400" b="1" dirty="0" smtClean="0"/>
              <a:t>Státní správa:</a:t>
            </a:r>
          </a:p>
          <a:p>
            <a:pPr lvl="1" algn="just">
              <a:lnSpc>
                <a:spcPct val="150000"/>
              </a:lnSpc>
            </a:pPr>
            <a:r>
              <a:rPr lang="cs-CZ" sz="2000" dirty="0" smtClean="0"/>
              <a:t>V čele soustavy orgánů státní správy stála </a:t>
            </a:r>
            <a:r>
              <a:rPr lang="cs-CZ" sz="2000" b="1" dirty="0" smtClean="0"/>
              <a:t>vláda</a:t>
            </a:r>
            <a:r>
              <a:rPr lang="cs-CZ" sz="2000" dirty="0" smtClean="0"/>
              <a:t>, která vzhledem k mimořádným poválečným okolnostem, měla zvláště silné postavení a mimo funkce exekutivní, měla i právo normotvorby, jelikož prezidentské dekrety bylo možno vydávat jen na návrh vlády</a:t>
            </a:r>
          </a:p>
          <a:p>
            <a:pPr lvl="1" algn="just">
              <a:lnSpc>
                <a:spcPct val="150000"/>
              </a:lnSpc>
            </a:pPr>
            <a:r>
              <a:rPr lang="cs-CZ" sz="2000" dirty="0" smtClean="0"/>
              <a:t>Stav branné pohotovosti, jež dával vládě silné postavení, trval až do konce r. 1945</a:t>
            </a:r>
          </a:p>
          <a:p>
            <a:pPr lvl="1" algn="just">
              <a:lnSpc>
                <a:spcPct val="150000"/>
              </a:lnSpc>
            </a:pPr>
            <a:r>
              <a:rPr lang="cs-CZ" sz="2000" dirty="0" smtClean="0"/>
              <a:t>Vláda byla kolegiálním orgánem, vytvořeným na základě dekretu prezidenta republiky č. 1/1945 sb., který předepisoval, jaká ministerstva mají existovat. Tento výčet doznal změn v r. 1946 a pak v r. 1950</a:t>
            </a:r>
          </a:p>
          <a:p>
            <a:pPr lvl="1" algn="just">
              <a:lnSpc>
                <a:spcPct val="150000"/>
              </a:lnSpc>
            </a:pPr>
            <a:r>
              <a:rPr lang="cs-CZ" sz="2000" dirty="0" smtClean="0"/>
              <a:t>Jako nová instituce vzniklo </a:t>
            </a:r>
            <a:r>
              <a:rPr lang="cs-CZ" sz="2000" b="1" dirty="0" smtClean="0"/>
              <a:t>předsednictvo vlády:</a:t>
            </a:r>
          </a:p>
          <a:p>
            <a:pPr lvl="2" algn="just">
              <a:lnSpc>
                <a:spcPct val="150000"/>
              </a:lnSpc>
            </a:pPr>
            <a:r>
              <a:rPr lang="cs-CZ" sz="1600" dirty="0" smtClean="0"/>
              <a:t>Bylo tvořeno předsedou vlády a jeho náměstky</a:t>
            </a:r>
          </a:p>
          <a:p>
            <a:pPr lvl="1" algn="just">
              <a:lnSpc>
                <a:spcPct val="150000"/>
              </a:lnSpc>
            </a:pPr>
            <a:r>
              <a:rPr lang="cs-CZ" sz="2000" dirty="0" smtClean="0"/>
              <a:t>Na ministerstvech, jež vykonávaly správu na celém území ČSR, působili mimo ministrů ještě státní tajemníci. Bylo pravidlem, byl-li ministr Čech, náměstek byl Slovák, pravidlo platilo i opačně</a:t>
            </a:r>
            <a:endParaRPr lang="cs-CZ" sz="2000" dirty="0"/>
          </a:p>
        </p:txBody>
      </p:sp>
    </p:spTree>
    <p:extLst>
      <p:ext uri="{BB962C8B-B14F-4D97-AF65-F5344CB8AC3E}">
        <p14:creationId xmlns:p14="http://schemas.microsoft.com/office/powerpoint/2010/main" val="258995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Třetí republika</a:t>
            </a:r>
            <a:endParaRPr lang="cs-CZ" sz="2800" b="1" dirty="0"/>
          </a:p>
        </p:txBody>
      </p:sp>
      <p:sp>
        <p:nvSpPr>
          <p:cNvPr id="3" name="Zástupný symbol pro obsah 2"/>
          <p:cNvSpPr>
            <a:spLocks noGrp="1"/>
          </p:cNvSpPr>
          <p:nvPr>
            <p:ph idx="1"/>
          </p:nvPr>
        </p:nvSpPr>
        <p:spPr>
          <a:xfrm>
            <a:off x="-1" y="1325562"/>
            <a:ext cx="12192001" cy="5532437"/>
          </a:xfrm>
          <a:blipFill>
            <a:blip r:embed="rId2"/>
            <a:tile tx="0" ty="0" sx="100000" sy="100000" flip="none" algn="tl"/>
          </a:blipFill>
        </p:spPr>
        <p:txBody>
          <a:bodyPr>
            <a:normAutofit/>
          </a:bodyPr>
          <a:lstStyle/>
          <a:p>
            <a:pPr algn="just">
              <a:lnSpc>
                <a:spcPct val="150000"/>
              </a:lnSpc>
            </a:pPr>
            <a:r>
              <a:rPr lang="cs-CZ" sz="2400" b="1" dirty="0" smtClean="0"/>
              <a:t>Národní výbory:</a:t>
            </a:r>
          </a:p>
          <a:p>
            <a:pPr lvl="1" algn="just">
              <a:lnSpc>
                <a:spcPct val="150000"/>
              </a:lnSpc>
            </a:pPr>
            <a:r>
              <a:rPr lang="cs-CZ" sz="2000" dirty="0" smtClean="0"/>
              <a:t>V důsledku revoluce v r. 1945 došlo k vytvoření sítě národních výborů</a:t>
            </a:r>
          </a:p>
          <a:p>
            <a:pPr lvl="1" algn="just">
              <a:lnSpc>
                <a:spcPct val="150000"/>
              </a:lnSpc>
            </a:pPr>
            <a:r>
              <a:rPr lang="cs-CZ" sz="2000" dirty="0" smtClean="0"/>
              <a:t>Jednalo se o místní orgány čs. státní správy, které měly ale i své volené orgány (plénum národního výboru a rada národního výboru)</a:t>
            </a:r>
          </a:p>
          <a:p>
            <a:pPr lvl="1" algn="just">
              <a:lnSpc>
                <a:spcPct val="150000"/>
              </a:lnSpc>
            </a:pPr>
            <a:r>
              <a:rPr lang="cs-CZ" sz="2000" dirty="0" smtClean="0"/>
              <a:t>Národní výbory měly překlenout rozpor mezi státní správou a samosprávou tím, že ve svém rámci sjednotily obě tyto složky veřejné správy, odňaly výkon státní správy byrokracii a vložily ji do rukou lidu a jeho zástupců</a:t>
            </a:r>
          </a:p>
          <a:p>
            <a:pPr lvl="1" algn="just">
              <a:lnSpc>
                <a:spcPct val="150000"/>
              </a:lnSpc>
            </a:pPr>
            <a:r>
              <a:rPr lang="cs-CZ" sz="2000" dirty="0" smtClean="0"/>
              <a:t>Podle plánů měly národní výbory fungovat jako časově omezené řešení, což se projevilo i ve všech dokumentech, jež v Londýně i Moskvě k tomuto tématu vznikly</a:t>
            </a:r>
          </a:p>
          <a:p>
            <a:pPr lvl="1" algn="just">
              <a:lnSpc>
                <a:spcPct val="150000"/>
              </a:lnSpc>
            </a:pPr>
            <a:r>
              <a:rPr lang="cs-CZ" sz="2000" dirty="0" smtClean="0"/>
              <a:t>Právní rámec jim dal </a:t>
            </a:r>
            <a:r>
              <a:rPr lang="cs-CZ" sz="2000" b="1" dirty="0" smtClean="0"/>
              <a:t>dekret prezidenta republiky o národních výborech a prozatímním národním shromáždění č. 18/1944 sb.</a:t>
            </a:r>
          </a:p>
        </p:txBody>
      </p:sp>
    </p:spTree>
    <p:extLst>
      <p:ext uri="{BB962C8B-B14F-4D97-AF65-F5344CB8AC3E}">
        <p14:creationId xmlns:p14="http://schemas.microsoft.com/office/powerpoint/2010/main" val="3841490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pPr algn="just"/>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lstStyle/>
          <a:p>
            <a:pPr lvl="1" algn="just">
              <a:lnSpc>
                <a:spcPct val="150000"/>
              </a:lnSpc>
            </a:pPr>
            <a:r>
              <a:rPr lang="cs-CZ" sz="2000" dirty="0"/>
              <a:t>Byla vytvořena jasná hierarchie národních výborů:</a:t>
            </a:r>
          </a:p>
          <a:p>
            <a:pPr lvl="2" algn="just">
              <a:lnSpc>
                <a:spcPct val="150000"/>
              </a:lnSpc>
            </a:pPr>
            <a:r>
              <a:rPr lang="cs-CZ" sz="1600" b="1" dirty="0"/>
              <a:t>Místní národní výbor (MNV), Městský národní výbor (</a:t>
            </a:r>
            <a:r>
              <a:rPr lang="cs-CZ" sz="1600" b="1" dirty="0" err="1"/>
              <a:t>MěNV</a:t>
            </a:r>
            <a:r>
              <a:rPr lang="cs-CZ" sz="1600" b="1" dirty="0"/>
              <a:t>), Obvodní národní </a:t>
            </a:r>
            <a:r>
              <a:rPr lang="cs-CZ" sz="1600" b="1" dirty="0" err="1"/>
              <a:t>výbod</a:t>
            </a:r>
            <a:r>
              <a:rPr lang="cs-CZ" sz="1600" b="1" dirty="0"/>
              <a:t> (</a:t>
            </a:r>
            <a:r>
              <a:rPr lang="cs-CZ" sz="1600" b="1" dirty="0" err="1"/>
              <a:t>ObNV</a:t>
            </a:r>
            <a:r>
              <a:rPr lang="cs-CZ" sz="1600" b="1" dirty="0"/>
              <a:t>) </a:t>
            </a:r>
            <a:r>
              <a:rPr lang="cs-CZ" sz="1600" dirty="0"/>
              <a:t>– jednalo se o orgán vznikající na úrovni obcí, případně na úrovni městských obvodů</a:t>
            </a:r>
          </a:p>
          <a:p>
            <a:pPr lvl="2" algn="just">
              <a:lnSpc>
                <a:spcPct val="150000"/>
              </a:lnSpc>
            </a:pPr>
            <a:r>
              <a:rPr lang="cs-CZ" sz="1600" b="1" dirty="0"/>
              <a:t>Okresní národní výbor (ONV) </a:t>
            </a:r>
            <a:r>
              <a:rPr lang="cs-CZ" sz="1600" dirty="0"/>
              <a:t>– vznikaly na území politických okresů</a:t>
            </a:r>
          </a:p>
          <a:p>
            <a:pPr lvl="2" algn="just">
              <a:lnSpc>
                <a:spcPct val="150000"/>
              </a:lnSpc>
            </a:pPr>
            <a:r>
              <a:rPr lang="cs-CZ" sz="1600" b="1" dirty="0"/>
              <a:t>Zemský národní výbor (ZNV) </a:t>
            </a:r>
            <a:r>
              <a:rPr lang="cs-CZ" sz="1600" dirty="0"/>
              <a:t>– existovaly jen v letech 1945 až 1948</a:t>
            </a:r>
          </a:p>
          <a:p>
            <a:pPr lvl="2" algn="just">
              <a:lnSpc>
                <a:spcPct val="150000"/>
              </a:lnSpc>
            </a:pPr>
            <a:r>
              <a:rPr lang="cs-CZ" sz="1600" b="1" dirty="0"/>
              <a:t>Krajské národní výbory (KNV) </a:t>
            </a:r>
            <a:r>
              <a:rPr lang="cs-CZ" sz="1600" dirty="0"/>
              <a:t>– vznikly až lednu 1949 a v proměnlivé podobě existovaly až do r. 1990</a:t>
            </a:r>
          </a:p>
          <a:p>
            <a:pPr lvl="2" algn="just">
              <a:lnSpc>
                <a:spcPct val="150000"/>
              </a:lnSpc>
            </a:pPr>
            <a:r>
              <a:rPr lang="cs-CZ" sz="1600" b="1" dirty="0"/>
              <a:t>Národní výbor hlavního města Prahy (NVP) </a:t>
            </a:r>
            <a:r>
              <a:rPr lang="cs-CZ" sz="1600" dirty="0"/>
              <a:t>– existoval jen na úrovni </a:t>
            </a:r>
            <a:r>
              <a:rPr lang="cs-CZ" sz="1600" dirty="0" smtClean="0"/>
              <a:t>metropole</a:t>
            </a:r>
          </a:p>
          <a:p>
            <a:pPr lvl="1" algn="just">
              <a:lnSpc>
                <a:spcPct val="150000"/>
              </a:lnSpc>
            </a:pPr>
            <a:r>
              <a:rPr lang="cs-CZ" sz="2000" dirty="0" smtClean="0"/>
              <a:t>V září a říjnu 1945 proběhly delegační volby v ONV a později tak též v ZNV a to včetně území Slezské expozitury </a:t>
            </a:r>
          </a:p>
          <a:p>
            <a:pPr lvl="1" algn="just">
              <a:lnSpc>
                <a:spcPct val="150000"/>
              </a:lnSpc>
            </a:pPr>
            <a:r>
              <a:rPr lang="cs-CZ" sz="2000" dirty="0" smtClean="0"/>
              <a:t>Dnem zřízení národních výborů zanikly všechny dosavadní obecní, okresní i zemské orgány, ačkoliv nadále existovaly jako samosprávní korporace</a:t>
            </a:r>
            <a:endParaRPr lang="cs-CZ" sz="2000" dirty="0"/>
          </a:p>
          <a:p>
            <a:endParaRPr lang="cs-CZ" dirty="0"/>
          </a:p>
        </p:txBody>
      </p:sp>
    </p:spTree>
    <p:extLst>
      <p:ext uri="{BB962C8B-B14F-4D97-AF65-F5344CB8AC3E}">
        <p14:creationId xmlns:p14="http://schemas.microsoft.com/office/powerpoint/2010/main" val="1777987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lvl="1" algn="just">
              <a:lnSpc>
                <a:spcPct val="150000"/>
              </a:lnSpc>
            </a:pPr>
            <a:r>
              <a:rPr lang="cs-CZ" sz="2000" dirty="0" smtClean="0"/>
              <a:t>Územní organizace správy vycházela z </a:t>
            </a:r>
            <a:r>
              <a:rPr lang="cs-CZ" sz="2000" b="1" dirty="0" smtClean="0"/>
              <a:t>dekretu prezidenta č. 121/1945 sb. </a:t>
            </a:r>
            <a:r>
              <a:rPr lang="cs-CZ" sz="2000" dirty="0" smtClean="0"/>
              <a:t>z 21. října 1945, který obnovil vymezení okresů a zemí podle stavu platného k 29. září 1938 a odstraňoval vynucené důsledky Mnichovské konference</a:t>
            </a:r>
          </a:p>
          <a:p>
            <a:pPr lvl="1" algn="just">
              <a:lnSpc>
                <a:spcPct val="150000"/>
              </a:lnSpc>
            </a:pPr>
            <a:r>
              <a:rPr lang="cs-CZ" sz="2000" dirty="0" smtClean="0"/>
              <a:t>Národní výbory byly tedy voleným sborem skládajícím se z:</a:t>
            </a:r>
          </a:p>
          <a:p>
            <a:pPr lvl="2" algn="just">
              <a:lnSpc>
                <a:spcPct val="150000"/>
              </a:lnSpc>
            </a:pPr>
            <a:r>
              <a:rPr lang="cs-CZ" sz="1600" b="1" dirty="0" smtClean="0"/>
              <a:t>Pléna</a:t>
            </a:r>
            <a:r>
              <a:rPr lang="cs-CZ" sz="1600" dirty="0" smtClean="0"/>
              <a:t>: Jednalo se o hlavní orgán, který rozhodoval o nejdůležitějších záležitostech obce, okresu, nebo země</a:t>
            </a:r>
          </a:p>
          <a:p>
            <a:pPr lvl="2" algn="just">
              <a:lnSpc>
                <a:spcPct val="150000"/>
              </a:lnSpc>
            </a:pPr>
            <a:r>
              <a:rPr lang="cs-CZ" sz="1600" b="1" dirty="0" smtClean="0"/>
              <a:t>Rady</a:t>
            </a:r>
            <a:r>
              <a:rPr lang="cs-CZ" sz="1600" dirty="0" smtClean="0"/>
              <a:t>: Byla volena plénem. Jeho role spočívala ve výkonu rozhodnutí pléna. Dále také rada řídila úřednický aparát národního výboru</a:t>
            </a:r>
          </a:p>
          <a:p>
            <a:pPr lvl="1" algn="just">
              <a:lnSpc>
                <a:spcPct val="150000"/>
              </a:lnSpc>
            </a:pPr>
            <a:r>
              <a:rPr lang="cs-CZ" sz="2000" dirty="0" smtClean="0"/>
              <a:t>Kompetence národních výborů lze rozdělit do dvou oblastí:</a:t>
            </a:r>
          </a:p>
          <a:p>
            <a:pPr lvl="2" algn="just">
              <a:lnSpc>
                <a:spcPct val="150000"/>
              </a:lnSpc>
            </a:pPr>
            <a:r>
              <a:rPr lang="cs-CZ" sz="1600" dirty="0" smtClean="0"/>
              <a:t>Jelikož přebraly funkci správních orgánů, převzaly jejich výkon funkcí. Tedy se jednalo o evidenci obyvatelstva, řešení spolkových, shromažďovacích záležitostí, školství, zdravotnictví apod.</a:t>
            </a:r>
          </a:p>
          <a:p>
            <a:pPr lvl="2" algn="just">
              <a:lnSpc>
                <a:spcPct val="150000"/>
              </a:lnSpc>
            </a:pPr>
            <a:r>
              <a:rPr lang="cs-CZ" sz="1600" dirty="0" smtClean="0"/>
              <a:t>Dále také podléhaly jako orgány státní správy ministerstvu vnitra, případně pak vládě. Můžeme tak vidět podstatné oslabení samospráv, jež bylo již od počátku obsaženo v kompetencích národních výborů</a:t>
            </a:r>
            <a:endParaRPr lang="cs-CZ" sz="1600" dirty="0"/>
          </a:p>
        </p:txBody>
      </p:sp>
    </p:spTree>
    <p:extLst>
      <p:ext uri="{BB962C8B-B14F-4D97-AF65-F5344CB8AC3E}">
        <p14:creationId xmlns:p14="http://schemas.microsoft.com/office/powerpoint/2010/main" val="899438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Třetí republika</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algn="just">
              <a:lnSpc>
                <a:spcPct val="150000"/>
              </a:lnSpc>
            </a:pPr>
            <a:r>
              <a:rPr lang="cs-CZ" sz="2400" b="1" dirty="0" smtClean="0"/>
              <a:t>Zemské zřízení:</a:t>
            </a:r>
          </a:p>
          <a:p>
            <a:pPr lvl="1" algn="just">
              <a:lnSpc>
                <a:spcPct val="150000"/>
              </a:lnSpc>
            </a:pPr>
            <a:r>
              <a:rPr lang="cs-CZ" sz="2000" dirty="0" smtClean="0"/>
              <a:t>Po obnově ČSR byla obnovena i zemská soustava, avšak oproti 1. republice, došlo k několika dílčím změnám</a:t>
            </a:r>
          </a:p>
          <a:p>
            <a:pPr lvl="1" algn="just">
              <a:lnSpc>
                <a:spcPct val="150000"/>
              </a:lnSpc>
            </a:pPr>
            <a:r>
              <a:rPr lang="cs-CZ" sz="2000" dirty="0" smtClean="0"/>
              <a:t>V českých zemích byla rozeznávána Země česká (centrum Praha) a Země moravskoslezská (centrum Brno). Mimo to ale byla v Ostravě i zřízena </a:t>
            </a:r>
            <a:r>
              <a:rPr lang="cs-CZ" sz="2000" b="1" dirty="0" smtClean="0"/>
              <a:t>Slezská expozitura Země moravskoslezské</a:t>
            </a:r>
            <a:r>
              <a:rPr lang="cs-CZ" sz="2000" dirty="0" smtClean="0"/>
              <a:t>:</a:t>
            </a:r>
          </a:p>
          <a:p>
            <a:pPr lvl="2" algn="just">
              <a:lnSpc>
                <a:spcPct val="150000"/>
              </a:lnSpc>
            </a:pPr>
            <a:r>
              <a:rPr lang="cs-CZ" sz="1600" dirty="0" smtClean="0"/>
              <a:t>Expozitura spravovala oblast českého Slezska v reakci na požadavek z května 1945 na obnovení samosprávy Slezska</a:t>
            </a:r>
          </a:p>
          <a:p>
            <a:pPr lvl="2" algn="just">
              <a:lnSpc>
                <a:spcPct val="150000"/>
              </a:lnSpc>
            </a:pPr>
            <a:r>
              <a:rPr lang="cs-CZ" sz="1600" dirty="0" smtClean="0"/>
              <a:t>Skládala se z území politických okresů </a:t>
            </a:r>
            <a:r>
              <a:rPr lang="cs-CZ" sz="1600" dirty="0"/>
              <a:t>Bílovec, Bruntál, Český Těšín, Fryštát, Hlučín, Jeseník, Krnov, Místek, Nový Jičín, </a:t>
            </a:r>
            <a:r>
              <a:rPr lang="cs-CZ" sz="1600" dirty="0" smtClean="0"/>
              <a:t>Opava-venkov a také z teritoria dvou statutárních měst Opava a Ostrava</a:t>
            </a:r>
          </a:p>
          <a:p>
            <a:pPr lvl="1" algn="just">
              <a:lnSpc>
                <a:spcPct val="150000"/>
              </a:lnSpc>
            </a:pPr>
            <a:r>
              <a:rPr lang="cs-CZ" sz="1800" dirty="0" smtClean="0"/>
              <a:t>Zemské zřízení zůstalo zachováno až do konce existence třetí republiky</a:t>
            </a:r>
            <a:endParaRPr lang="cs-CZ" sz="1800" dirty="0"/>
          </a:p>
        </p:txBody>
      </p:sp>
    </p:spTree>
    <p:extLst>
      <p:ext uri="{BB962C8B-B14F-4D97-AF65-F5344CB8AC3E}">
        <p14:creationId xmlns:p14="http://schemas.microsoft.com/office/powerpoint/2010/main" val="260092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12192000" cy="1325563"/>
          </a:xfrm>
          <a:blipFill>
            <a:blip r:embed="rId2"/>
            <a:tile tx="0" ty="0" sx="100000" sy="100000" flip="none" algn="tl"/>
          </a:blipFill>
        </p:spPr>
        <p:txBody>
          <a:bodyPr>
            <a:normAutofit/>
          </a:bodyPr>
          <a:lstStyle/>
          <a:p>
            <a:r>
              <a:rPr lang="cs-CZ" sz="2800" b="1" dirty="0" smtClean="0"/>
              <a:t>Po únoru 1948</a:t>
            </a:r>
            <a:endParaRPr lang="cs-CZ" sz="2800" b="1" dirty="0"/>
          </a:p>
        </p:txBody>
      </p:sp>
      <p:sp>
        <p:nvSpPr>
          <p:cNvPr id="3" name="Zástupný symbol pro obsah 2"/>
          <p:cNvSpPr>
            <a:spLocks noGrp="1"/>
          </p:cNvSpPr>
          <p:nvPr>
            <p:ph idx="1"/>
          </p:nvPr>
        </p:nvSpPr>
        <p:spPr>
          <a:xfrm>
            <a:off x="0" y="1325562"/>
            <a:ext cx="12192000" cy="5532437"/>
          </a:xfrm>
          <a:blipFill>
            <a:blip r:embed="rId2"/>
            <a:tile tx="0" ty="0" sx="100000" sy="100000" flip="none" algn="tl"/>
          </a:blipFill>
        </p:spPr>
        <p:txBody>
          <a:bodyPr>
            <a:normAutofit/>
          </a:bodyPr>
          <a:lstStyle/>
          <a:p>
            <a:pPr algn="just">
              <a:lnSpc>
                <a:spcPct val="150000"/>
              </a:lnSpc>
            </a:pPr>
            <a:r>
              <a:rPr lang="cs-CZ" sz="2400" b="1" dirty="0" smtClean="0"/>
              <a:t>Proměny režimu:</a:t>
            </a:r>
          </a:p>
          <a:p>
            <a:pPr lvl="1" algn="just">
              <a:lnSpc>
                <a:spcPct val="150000"/>
              </a:lnSpc>
            </a:pPr>
            <a:r>
              <a:rPr lang="cs-CZ" sz="2000" dirty="0" smtClean="0"/>
              <a:t>Uchopení moci Komunistickou stranou Československa v únoru 1948 vedlo k zásadním politickým proměnám Československé republiky</a:t>
            </a:r>
          </a:p>
          <a:p>
            <a:pPr lvl="1" algn="just">
              <a:lnSpc>
                <a:spcPct val="150000"/>
              </a:lnSpc>
            </a:pPr>
            <a:r>
              <a:rPr lang="cs-CZ" sz="2000" dirty="0" smtClean="0"/>
              <a:t>Na úrovni národních výborů znamenaly poúnorové změny především rozsáhlou personální čistku, která byla řízena akčními výbory NF. Jejich pravomoc byla vymezena oběžníky Ministerstva vnitra, podle nichž se měly národní výbory podřídit vůli lidu, jehož mluvčím měly být právě akční výbory NF</a:t>
            </a:r>
          </a:p>
          <a:p>
            <a:pPr lvl="1" algn="just">
              <a:lnSpc>
                <a:spcPct val="150000"/>
              </a:lnSpc>
            </a:pPr>
            <a:r>
              <a:rPr lang="cs-CZ" sz="2000" dirty="0" smtClean="0"/>
              <a:t>V národních výborech nejenom vzrostlo zastoupení členů KSČ</a:t>
            </a:r>
          </a:p>
          <a:p>
            <a:pPr lvl="1" algn="just">
              <a:lnSpc>
                <a:spcPct val="150000"/>
              </a:lnSpc>
            </a:pPr>
            <a:r>
              <a:rPr lang="cs-CZ" sz="2000" dirty="0" smtClean="0"/>
              <a:t>Změny, jež proběhly na úrovni národních výborů, byly legalizovány až dodatečně prostřednictvím zákona č. 213/1948 sb. o úpravě některých poměrů na ochranu veřejných zájmů</a:t>
            </a:r>
            <a:endParaRPr lang="cs-CZ" sz="2000" dirty="0"/>
          </a:p>
        </p:txBody>
      </p:sp>
    </p:spTree>
    <p:extLst>
      <p:ext uri="{BB962C8B-B14F-4D97-AF65-F5344CB8AC3E}">
        <p14:creationId xmlns:p14="http://schemas.microsoft.com/office/powerpoint/2010/main" val="853260550"/>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1484</TotalTime>
  <Words>1707</Words>
  <Application>Microsoft Office PowerPoint</Application>
  <PresentationFormat>Širokoúhlá obrazovka</PresentationFormat>
  <Paragraphs>105</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Motiv Office</vt:lpstr>
      <vt:lpstr>Státní správa a samospráva v letech 1945 až 1989</vt:lpstr>
      <vt:lpstr>Třetí republika</vt:lpstr>
      <vt:lpstr>Třetí republika</vt:lpstr>
      <vt:lpstr>Třetí republika</vt:lpstr>
      <vt:lpstr>Třetí republika</vt:lpstr>
      <vt:lpstr>Třetí republika</vt:lpstr>
      <vt:lpstr>Třetí republika</vt:lpstr>
      <vt:lpstr>Třetí republika</vt:lpstr>
      <vt:lpstr>Po únoru 1948</vt:lpstr>
      <vt:lpstr>Po únoru 1948</vt:lpstr>
      <vt:lpstr>Po únoru 1948</vt:lpstr>
      <vt:lpstr>Po únoru 1948</vt:lpstr>
      <vt:lpstr>Po únoru 1948</vt:lpstr>
      <vt:lpstr>Po únoru 1948</vt:lpstr>
      <vt:lpstr>Po únoru 1948</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správa a samospráva v letech 1945 až 1989</dc:title>
  <dc:creator>Windows User</dc:creator>
  <cp:lastModifiedBy>Windows User</cp:lastModifiedBy>
  <cp:revision>23</cp:revision>
  <dcterms:created xsi:type="dcterms:W3CDTF">2019-12-07T11:21:00Z</dcterms:created>
  <dcterms:modified xsi:type="dcterms:W3CDTF">2019-12-09T21:09:01Z</dcterms:modified>
</cp:coreProperties>
</file>