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1" r:id="rId10"/>
    <p:sldId id="264" r:id="rId11"/>
    <p:sldId id="270" r:id="rId12"/>
    <p:sldId id="272" r:id="rId13"/>
    <p:sldId id="279" r:id="rId14"/>
    <p:sldId id="271" r:id="rId15"/>
    <p:sldId id="273" r:id="rId16"/>
    <p:sldId id="278" r:id="rId17"/>
    <p:sldId id="274" r:id="rId18"/>
    <p:sldId id="275" r:id="rId19"/>
    <p:sldId id="277" r:id="rId20"/>
    <p:sldId id="276" r:id="rId21"/>
    <p:sldId id="265" r:id="rId22"/>
    <p:sldId id="267" r:id="rId23"/>
    <p:sldId id="268" r:id="rId24"/>
    <p:sldId id="269" r:id="rId25"/>
    <p:sldId id="281" r:id="rId26"/>
    <p:sldId id="282" r:id="rId27"/>
    <p:sldId id="283" r:id="rId28"/>
    <p:sldId id="284" r:id="rId29"/>
    <p:sldId id="285" r:id="rId30"/>
    <p:sldId id="28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CE7D-883C-4F44-A6F3-16BC668A7FD9}" type="datetimeFigureOut">
              <a:rPr lang="cs-CZ" smtClean="0"/>
              <a:pPr/>
              <a:t>03.03.2018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D386-2AFC-48E6-8A66-9F0B6FDBCE9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_20101130_1467545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783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7137"/>
          </a:xfrm>
        </p:spPr>
        <p:txBody>
          <a:bodyPr>
            <a:normAutofit fontScale="90000"/>
          </a:bodyPr>
          <a:lstStyle/>
          <a:p>
            <a:r>
              <a:rPr lang="cs-CZ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Interetnické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problémy v pohraničních regionech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64294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Formování národů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6500826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Formování národa v prostředí etnických skupin nabyla podoby </a:t>
            </a:r>
            <a:r>
              <a:rPr lang="cs-CZ" sz="2000" b="1" dirty="0" smtClean="0"/>
              <a:t>národních hnutí: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Usilovaly o dosažení plné sociální skladby a o vytvoření, či oživení vlastní národní kultury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Národ byl v těchto podmínkách politickým programem směřujícím do budoucnosti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To, že se národnímu hnutí skutečně podaří dosáhnout stádia národa nebylo vůbec jisté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Formování národa prostřednictvím národních hnutí vedlo ke konfliktům s elitami </a:t>
            </a:r>
            <a:r>
              <a:rPr lang="cs-CZ" sz="1600" dirty="0" err="1" smtClean="0"/>
              <a:t>multietnické</a:t>
            </a:r>
            <a:r>
              <a:rPr lang="cs-CZ" sz="1600" dirty="0" smtClean="0"/>
              <a:t> říše v níž se proces odehrával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Proces budování národa jako pospolitosti rovnoprávných občanů se odehrával v době otřesu absolutistické moci. Státní politika neměla být také vedena ve jménu monarchy z boží milosti, ale ve jménu svého národa</a:t>
            </a:r>
          </a:p>
          <a:p>
            <a:endParaRPr lang="cs-CZ" dirty="0"/>
          </a:p>
        </p:txBody>
      </p:sp>
      <p:pic>
        <p:nvPicPr>
          <p:cNvPr id="4" name="Obrázek 3" descr="Jan_Vilímek_-_František_Palack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142983"/>
            <a:ext cx="2643174" cy="36857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00827" y="4786322"/>
            <a:ext cx="2643174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Program českého národního hnutí se odrazil v Českém národním obrození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Multinárodní impéria: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Největší </a:t>
            </a:r>
            <a:r>
              <a:rPr lang="cs-CZ" sz="2000" dirty="0" err="1" smtClean="0"/>
              <a:t>multietnické</a:t>
            </a:r>
            <a:r>
              <a:rPr lang="cs-CZ" sz="2000" dirty="0" smtClean="0"/>
              <a:t> říše v Evropě 19. a počátku 20. století (</a:t>
            </a:r>
            <a:r>
              <a:rPr lang="cs-CZ" sz="2000" dirty="0" err="1" smtClean="0"/>
              <a:t>Rakousko</a:t>
            </a:r>
            <a:r>
              <a:rPr lang="cs-CZ" sz="2000" dirty="0" smtClean="0"/>
              <a:t>-Uhersko, Rusko, Osmanská říše a Velká Británie) si prošly různými cestami, jimiž se staly velkými nadnárodními říšemi, jejich elity byly různorodé a pro představitele nestátních národů bylo i různé vidění nepřítele: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Rakousko a </a:t>
            </a:r>
            <a:r>
              <a:rPr lang="cs-CZ" sz="2000" b="1" dirty="0" err="1" smtClean="0"/>
              <a:t>Rakousko</a:t>
            </a:r>
            <a:r>
              <a:rPr lang="cs-CZ" sz="2000" b="1" dirty="0" smtClean="0"/>
              <a:t>-Uhersko: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Habsburské impérium vzniklo již hluboko ve středověku a z původně dědičných území (cca dnešní Rakousko) se díky úspěšné dynastické politice i díky vojenské moci rozšířilo o území Uherského království,Českého království, získalo državy v Itálii, tzv. Rakouském Nizozemí a v 18. století i o rozsáhlá území zaniklé Polsko-litevské unie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Země spadající pod Habsburskou vládu si zachovaly zbytky samosprávných institucí (zemské sněmy, apod.) a právní normy, které sice byly omezeny během nástupu panovnického absolutismu, ale samotné historické územní celky zůstaly zachovány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4071934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V Rakousku a později </a:t>
            </a:r>
            <a:r>
              <a:rPr lang="cs-CZ" sz="1600" dirty="0" err="1" smtClean="0"/>
              <a:t>Rakousku</a:t>
            </a:r>
            <a:r>
              <a:rPr lang="cs-CZ" sz="1600" dirty="0" smtClean="0"/>
              <a:t>-Uhersku byl vznik říše hodně závislý na řadě dynastických i státních smluv a ústavních dokumentů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Vzhledem k tomuto charakteru získal boj národních hnutí charakter argumentace různými smlouvami a interpretací historickými a přirozenými právy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Jen v r. 1848 byl tento právní a politický zápas nahrazen ozbrojeným bojem, ale po porážce revoluce 1848 se zápas vrtil ke starým modelům</a:t>
            </a:r>
            <a:endParaRPr lang="cs-CZ" sz="1600" dirty="0"/>
          </a:p>
        </p:txBody>
      </p:sp>
      <p:pic>
        <p:nvPicPr>
          <p:cNvPr id="4" name="Obrázek 3" descr="austrian-revolution-1848-gra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142984"/>
            <a:ext cx="5018930" cy="41434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071934" y="5286388"/>
            <a:ext cx="5072066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Rakouská revoluce 1848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V Habsburském soustátí bylo pro rozvoj národních hnutí významné, že se zachovaly staré náboženské organizační struktury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Katolická církev získala dominantní postavení ve společnosti a její organizace (biskupství, arcibiskupství, …) respektovala staré zemské hranice. Církev si tak nejenom uchovávala neutrální postoj k nastupujícím národním hnutím, ale někdy s nimi i spolupracovala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Obraz nepřítele jednotlivých národních hnutí byl různorodý. Do r. 1848 se Habsburským panovníkům dařilo zachovávat nadnárodní charakter monarchie, takže obraz nepřítele bylo těžké definovat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 r. 1848 ale většina německy mluvícího obyvatelstva se identifikovala s Němci a maďarsky mluvícího s Maďary, takže pro nestátní národy se staly tyto dva národy (od r. 1867 pilíře dualistické monarchie) jasně definovaným obrazem národního nepřítele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Habsburg_Emp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7273657" cy="57150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15206" y="1142984"/>
            <a:ext cx="1928794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Národnostní mapa Rakouska v r. 1848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635795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Osmanská říše: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Vznik Osmanské říše byl založen dominantně na vojenské síle. Po obsazení jednotlivých území zničili noví vládcové i místní politické struktury a územní celky. Namísto nich pak stvořili vlastní správní a územní celky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Argumentace starými právy nebyla moc platná, právní argumenty nebyly osmanskými vládci přijímány a záleželo jen na jejich libovůli, uznají-li je, či ne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 řadě míst byla zničena i stará národní elita. Obyvatelstvo na podrobených územích mělo jen malou možnost realizace vlastních politických ambicí, jednotlivci mohli udělat kariéru v osmanském státě jedině konvertoval-li k islámu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 těchto důvodů se zápas národních hnutí o svá práva odehrával převážně v podobě ozbrojeného boje</a:t>
            </a:r>
            <a:endParaRPr lang="cs-CZ" sz="1600" dirty="0"/>
          </a:p>
        </p:txBody>
      </p:sp>
      <p:pic>
        <p:nvPicPr>
          <p:cNvPr id="4" name="Obrázek 3" descr="osman_turci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142983"/>
            <a:ext cx="2786050" cy="4824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600076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V Osmanské říši hrálo významnou roli i náboženství. Při svých expanzích sice Osmané dobývali území obývaná příslušníky jiných vyznání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Dobyvatelé dávali najevo, že islám má nadřazené postavení oproti křesťanství, ale neusilovali o to, aby obyvatelé podrobených území přestoupili na jejich vyznání, ačkoliv konverzím nijak nebránili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Islám hrál v osmanské společnosti roli společenské bariéry. Jisté úřady a funkce mohl zastávat i křesťan, ale nejvyšší státní úřady byly vyhrazeny pouze muslimům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Většinovou větví křesťanství na územích pod osmanskou nadvládou byla ortodoxie a většinou etnicky řečtí duchovní měli na život zdejších náboženských i etnických menšin velký vliv</a:t>
            </a:r>
            <a:endParaRPr lang="cs-CZ" sz="1600" dirty="0"/>
          </a:p>
        </p:txBody>
      </p:sp>
      <p:pic>
        <p:nvPicPr>
          <p:cNvPr id="4" name="Obrázek 3" descr="Fanarioti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142984"/>
            <a:ext cx="3143240" cy="37945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00761" y="4929198"/>
            <a:ext cx="3143240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Fanariotští Řekové představovali významnou menšinu v Osmanské říši a z jejich řad vzešlo i mnoho vysokých osmanských úředníků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4789-004-60DFAD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Ruská říše: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Národnostní hnutí žijící na území Ruské říše byly připojeny výboji. Můžeme vidět různí výboje, které Rusko vedlo: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A) Při expanzi na východ v 16. století byla obsazena území obývaná Tatary. Tato území byla přímo připojena k říši a jejich obyvatelé se často identifikovali s Ruskem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B) Při expanzi na západ byl různý charakter území, která byla připojena. Po obsazení Pobaltí silou si region podržel svébytné postavení a Finsko dokonce získalo autonomní postavení. Naopak oblasti Ukrajiny byly postupně přímo integrovány do říše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Ruská říše uznávala svébytná postavení některých regionů, jako bylo Pobaltí, Finsko a Polsko, kde byla respektována i náboženská odlišnost těchto zemí. V případě vyjednávání (které nezřídka bylo velice zdlouhavé) mohlo dojít k dohodě mezi zástupci národního hnutí a státu, naopak projevy ozbrojeného odporu Ruská říše vždy násilně potlačila, což mohlo, jako v případě Polska, vést i ke ztrátě dříve udělených privilegií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6215074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Elity v Ruské říši nebyly definovány nijak etnicky, nebo nábožensky, ale spíše sociálně. Můžeme tak vidět, že významné postavení ve státní správě, či armádě získávali pobaltští Němci, případně i představitelé finských elit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Obraz nepřítele pro jednotlivá národní hnutí v Ruské říši byl tak velice různorodý a byl definován tím, jaká negativní zkušenost byla pro dané národní hnutí převažující: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V Pobaltí byli za nepřítele místními národními hnutími bráni z ekonomických důvodů zejména místní Němci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Ve Finsku byl nepřítel definován nejdříve etnicky (Švédové) a později politicky, takže se nepřítelem stal carismus, nikoliv ovšem samotní Rusové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V Polsku byl nepřítelem etnickým i sociálním vždy Rus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Na Litvě bylo vidění nepřítele dvojité, jednak jím byl z hlediska etnického a místy i sociálního Polák, z hlediska politického a náboženského naopak Rus</a:t>
            </a:r>
            <a:endParaRPr lang="cs-CZ" sz="1400" dirty="0"/>
          </a:p>
        </p:txBody>
      </p:sp>
      <p:pic>
        <p:nvPicPr>
          <p:cNvPr id="4" name="Obrázek 3" descr="12834402783034286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142983"/>
            <a:ext cx="2928926" cy="411514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5075" y="5286388"/>
            <a:ext cx="2928926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Armáda představovala jednu z mocenských opor Ruské říše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národního státu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/>
              <a:t>Teorie vzniku národa: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Podle </a:t>
            </a:r>
            <a:r>
              <a:rPr lang="cs-CZ" sz="2000" b="1" dirty="0" smtClean="0"/>
              <a:t>Theodora </a:t>
            </a:r>
            <a:r>
              <a:rPr lang="cs-CZ" sz="2000" b="1" dirty="0" err="1" smtClean="0"/>
              <a:t>Schiedera</a:t>
            </a:r>
            <a:r>
              <a:rPr lang="cs-CZ" sz="2000" b="1" dirty="0" smtClean="0"/>
              <a:t> </a:t>
            </a:r>
            <a:r>
              <a:rPr lang="cs-CZ" sz="2000" dirty="0" smtClean="0"/>
              <a:t>existují v Evropě </a:t>
            </a:r>
            <a:r>
              <a:rPr lang="cs-CZ" sz="2000" b="1" dirty="0" smtClean="0"/>
              <a:t>tři způsoby formování národa 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1) Státní národy západoevropského stylu: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Moderní národ se ustavil cestou vnitrostátní revoluce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Hlavními revolucemi spadajícími do této kategorie bychom mohli zařadit Anglickou revoluci  a Velká francouzská revoluce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Hlavními příklady těchto národů jsou Angličané a Francouzi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2) Sjednocující se národní státy: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Moderní národ byl v těchto případech vytvořen sjednocováním státních celků, které si byly blízké jazykem i kulturou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Hlavními představiteli této kategorie jsou Itálie a Německo. Podle některých badatelů by se do této kategorie mohlo zařadit také Polsko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4ac9e8b469d1680894d39f74756861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464435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5000636"/>
            <a:ext cx="9144000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Územní výboje Ruska mezi lety 1500 až 1800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4071934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Fáze národního hnutí: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Každé národní hnutí je specifické a každé vychází ze specifických podmínek a vlastní cestou směřuje k cíli. Nicméně v jejich činnosti lze, dle M. Hrocha, sledovat několik shodných momentů, kterými si národní hnutí procházejí: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Fáze A – učenecká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Fáze B – agitační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Fáze C – masové národní hnutí</a:t>
            </a:r>
          </a:p>
        </p:txBody>
      </p:sp>
      <p:pic>
        <p:nvPicPr>
          <p:cNvPr id="4" name="Obrázek 3" descr="Egerváry_Portrait_of_Sándor_Petőf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130596"/>
            <a:ext cx="3929090" cy="57274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01024" y="1142984"/>
            <a:ext cx="1142976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Maďarský básník Sándor Petöfi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Fáze A) Učenecká fáze: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Jedná se o vytvoření základních bodů, symbolů a myšlenek, s nimiž se národní identita může ztotožnit. Je to tedy vymezení národního území, ustavení spisovného národního jazyka, charakteristika národní kultury, kodifikace národních dějin, určení rozpoznávacích znaků pro členy národa, atd.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Tato fáze je odlišná v prostředí státního a nestátního národa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b="1" dirty="0" smtClean="0"/>
              <a:t>V prostředí státního národa </a:t>
            </a:r>
            <a:r>
              <a:rPr lang="cs-CZ" sz="1400" dirty="0" smtClean="0"/>
              <a:t>je dílem učenců, kteří nejčastěji z iniciativy panovníka, nebo státu studovali reálie svého národa a země. Společné pro ně je to, že existence jím zkoumaného národa je pro ně daností, kterou nezpochybňují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b="1" dirty="0" smtClean="0"/>
              <a:t>V prostřední nestátního národa </a:t>
            </a:r>
            <a:r>
              <a:rPr lang="cs-CZ" sz="1400" dirty="0" smtClean="0"/>
              <a:t>se jednalo o soukromou iniciativu osob, které tak činili z vlastního zájmu, přičemž tyto osoby ani nemusely být příslušníky daného národa. Tato fáze byla v různých národních hnutích různě silná a zatímco v případě českého byla poměrně silná, v případě srbském, nebo baskickém naopak velice slabá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V případě nestátních národů nemuselo být studium reálií národa vědomou přípravou pro další fáze, ale mohlo se často jednat o obyčejný badatelský zájem, jehož výsledky ale byly později využity pro potřeby národního hnutí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Fáze B) Agitační fáze: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Představitelé národa, kteří zpravidla získali vyšší vzdělání, se rozhodla šířit mezi obyvatelstvo jež považují za příslušníky své etnické skupiny národní uvědomění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Cíle formulované během této fáze byly často jazykové, sociální, ale byly již přítomny také požadavky politické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případě národních hnutí nestátních národů se jednalo o klíčovou fázi, jelikož získání si většiny příslušníků etnika, jehož zájmy prosazovali, umožnilo další krok k formulování politických požadavků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Fáze byla tedy zakončena tím, že široké masy přijaly za svou národní identitu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 problematické, jak definovat fázi B v prostředí státního národa. Tady měl vývoj podobu zápasu o politická a občanská práva, kterou vedly příslušníci menšiny národa, usilující o národní mobilizaci mas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4071934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Fáze C) Masové národní hnutí: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tomto období již existovaly elity  reprezentující své národní hnutí. Tyto elity v tomto období začaly plně formovat vlastní politický program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Úspěchem pak můžeme rozumět situaci, kdy národní pospolitost získala plnou sociální skladbu a národní hnutí dokázalo získat politickou autonomii, či přímo nezávislost</a:t>
            </a:r>
            <a:endParaRPr lang="cs-CZ" sz="1600" dirty="0"/>
          </a:p>
        </p:txBody>
      </p:sp>
      <p:pic>
        <p:nvPicPr>
          <p:cNvPr id="4" name="Obrázek 3" descr="800px-Unia_w_Krew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02" y="1120189"/>
            <a:ext cx="5072098" cy="5737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Modely národa: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Dle V. </a:t>
            </a:r>
            <a:r>
              <a:rPr lang="cs-CZ" sz="2000" dirty="0" err="1" smtClean="0"/>
              <a:t>Baara</a:t>
            </a:r>
            <a:r>
              <a:rPr lang="cs-CZ" sz="2000" dirty="0" smtClean="0"/>
              <a:t> rozeznáváme následující modely národa, z nichž některé </a:t>
            </a:r>
            <a:r>
              <a:rPr lang="cs-CZ" sz="2000" dirty="0" err="1" smtClean="0"/>
              <a:t>ovšam</a:t>
            </a:r>
            <a:r>
              <a:rPr lang="cs-CZ" sz="2000" dirty="0" smtClean="0"/>
              <a:t> na území Evropy nenajdeme: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1) Evropský model národa: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 založený na faktorech psychické sounáležitosti, čímž se rozumí společný jazyk, kultura, historický vývoj v určitém dějinném období v daném státním celku, vztah k národním symbolům apod.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O evropských národech charakterizovaných především jazykovou diferenciací se hovoří jako o nejstarších národech, když se národní povědomí v moderním smyslu slova rodí na konci 18. století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 základě jejich vztahu ke státu je pak právě dělíme na státní a nestátní národy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Problematické bylo národní uvědomění u národů, které přišly o svou historickou státnost a během 19. století usilovaly o její získání zpět, což vedlo i ve 20. století k řadě konfliktů (zejména národy v regionu východní a jihovýchodní Evropy)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5357818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Jiné státy existovaly dlouhá staletí a jejich státnost je nezpochybnitelná (Angličané, Francouzi, Španělé, Portugalci, Dánové, Švédové)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19. století byly zdrojem konfliktů národy, jejichž území bylo rozdrobeno do řady malých státních útvarů a jeden z těchto celků začal sjednocovací proces (Němci, Italové)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Problematické se jeví národy se silnými menšinami, žijícími mimo území samotného státu. Tyto menšiny bývají důsledkem nějakého vojenského konfliktu a rozpadu původních státních celků.V současnosti existují silné národní problémy s maďarskými, albánskými, rumunskými, srbskými a ruskými menšinami žijícími mimo území jejich států</a:t>
            </a:r>
            <a:endParaRPr lang="cs-CZ" sz="1600" dirty="0"/>
          </a:p>
        </p:txBody>
      </p:sp>
      <p:pic>
        <p:nvPicPr>
          <p:cNvPr id="4" name="Obrázek 3" descr="JB631172_MA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7" y="1142984"/>
            <a:ext cx="3810027" cy="28575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57818" y="4000504"/>
            <a:ext cx="3786182" cy="2893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Rusové tvoří významnou menšinu ve všech třech postsovětských pobaltských republikách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2) Americký model národa: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Klíčovou roli zde hraje státní území a sjednocujícím prvkem je jazyk a kultura, importované z Evropy a přizpůsobené místním podmínkám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 důvodu dlouhé kolonizace a masovému přílivu evropských osadníků, vznikla v těchto zemích svébytná společenstva, jelikož kolonisté byly často různých národů, jazyků i náboženství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 těchto důvodů je klíčová pro americký typ národa identifikace jednotlivce s národem a to ve většině případů na základě státní příslušnosti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Podobný princip jako v Americe vidíme i v arabských zemích, kde Arabové žijí v řadě různých států, též pak v Austrálii, na Novém Zélandu a v některých afrických ostrovních státech (</a:t>
            </a:r>
            <a:r>
              <a:rPr lang="cs-CZ" sz="1600" dirty="0" err="1" smtClean="0"/>
              <a:t>Reunion</a:t>
            </a:r>
            <a:r>
              <a:rPr lang="cs-CZ" sz="1600" dirty="0" smtClean="0"/>
              <a:t>, Mauricius, Seychely, …), či též v Oceánii (Fidži, Papua Nová Guinea, …)</a:t>
            </a:r>
            <a:endParaRPr lang="cs-CZ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/>
              <a:t>Svět národů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3) Asijský model národa: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Důraz je v tomto případě kladen na území, jež národ obývá, případně pak na administrativně vymezený státní celek. Dále pak na jazyk a také na náboženství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Běžně bývá tento typ národa ještě vymezen vědomím společného historického vývoj a malou tolerancí k sousedním národům. Vidíme tak, že stát jako Turecko považuje všechny obyvatele žijící na jeho území jako Turky  bez ohledu na to, že se jedná o odlišná etnika, která sama usilují o vlastní stát (Kurdové), nebo se cítí být nějakého jiného státu (</a:t>
            </a:r>
            <a:r>
              <a:rPr lang="cs-CZ" sz="1600" dirty="0" err="1" smtClean="0"/>
              <a:t>Arménci</a:t>
            </a:r>
            <a:r>
              <a:rPr lang="cs-CZ" sz="1600" dirty="0" smtClean="0"/>
              <a:t>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důsledku častých migrací jsou etnické hranice teritoria často geograficky roztříštěné na řadu různých lokalit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Ze stovek různých etnik žijících v Asii se jenom malému množství podařilo vytvořit vlastní stát, a nebo získat uvnitř jiného státu vlastní ohraničené teritorium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Asijský model je z důvodu malé tolerance vůči menšinám, teritoriální roztříštěnosti a vysoké kulturní sounáležitosti (odvolávající se často na stovky, či tisíce let starou kulturu) nejproblematičtější a vznikají zde konflikty nejčastěji</a:t>
            </a:r>
            <a:endParaRPr lang="cs-CZ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4) Africký model národa: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nejméně rozvinutý a stabilizovaný model společenství, jelikož proces formování etnických skupina  a států byl v Africe přerušen evropskou kolonizací a po jejím skončení pokračoval v jiných podmínkách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důsledku kolonizační politiky velmocí byla blízká etnika často od sebe oddělena umělými hranicemi a naopak jiná etnika byla spojena do větších územních celků. Výsledkem se tak staly velké, ale nestabilní státy s řadou etnik s velice problematickými vztahy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Vliv na zdejší vývoj a vztah etnik měla i náboženská politika, když některá etnika přijala křesťanství, zatímco jiná islám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tomto problematickém prostředí se v současnosti daří spíše formovat kmenová společenstva, jež neodpovídají evropskému, americkému, ani asijskému chápání národa</a:t>
            </a:r>
            <a:endParaRPr 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národního státu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3) Národní státy, které vznikly oddělením se od nadnárodního, </a:t>
            </a:r>
            <a:r>
              <a:rPr lang="cs-CZ" sz="2000" b="1" dirty="0" err="1" smtClean="0"/>
              <a:t>multietnického</a:t>
            </a:r>
            <a:r>
              <a:rPr lang="cs-CZ" sz="2000" b="1" dirty="0" smtClean="0"/>
              <a:t> celku: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Jedná se o národy, které ve státě měly status nestátního národa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Emancipační snahy na oddělení mohly mít podobu jak zápasu politického, tak zápasu ozbrojeného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Tímto způsobem vznikaly národní státy na troskách </a:t>
            </a:r>
            <a:r>
              <a:rPr lang="cs-CZ" sz="1600" dirty="0" err="1" smtClean="0"/>
              <a:t>Rakouska</a:t>
            </a:r>
            <a:r>
              <a:rPr lang="cs-CZ" sz="1600" dirty="0" smtClean="0"/>
              <a:t>-Uherska, Ruska, či Osmanské říše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Existovaly  další teorie vzniku národa. Např. </a:t>
            </a:r>
            <a:r>
              <a:rPr lang="cs-CZ" sz="2000" b="1" dirty="0" smtClean="0"/>
              <a:t>teorie Charlese </a:t>
            </a:r>
            <a:r>
              <a:rPr lang="cs-CZ" sz="2000" b="1" dirty="0" err="1" smtClean="0"/>
              <a:t>Tillyho</a:t>
            </a:r>
            <a:r>
              <a:rPr lang="cs-CZ" sz="2000" b="1" dirty="0" smtClean="0"/>
              <a:t>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1) Národotvorný proces je státem řízený nacionalismus v němž nejvyšší třída </a:t>
            </a:r>
            <a:r>
              <a:rPr lang="cs-CZ" sz="1600" dirty="0" err="1" smtClean="0"/>
              <a:t>pořaduje</a:t>
            </a:r>
            <a:r>
              <a:rPr lang="cs-CZ" sz="1600" dirty="0" smtClean="0"/>
              <a:t>, aby se občané identifikovali se státem a podrobily své zájmy zájmu státu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2) Představitelé národa, kteří představují jenom část populace státu a nemají kontrolu nad státem, požadují pro svůj národ udělení autonomie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 smtClean="0"/>
          </a:p>
          <a:p>
            <a:pPr algn="ctr"/>
            <a:r>
              <a:rPr lang="cs-CZ" sz="3600" b="1" dirty="0" smtClean="0"/>
              <a:t>Děkuji za pozornost</a:t>
            </a:r>
          </a:p>
          <a:p>
            <a:endParaRPr lang="cs-CZ" sz="3600" b="1" dirty="0" smtClean="0"/>
          </a:p>
          <a:p>
            <a:endParaRPr lang="cs-CZ" sz="3600" b="1" dirty="0" smtClean="0"/>
          </a:p>
          <a:p>
            <a:endParaRPr lang="cs-CZ" sz="3600" b="1" dirty="0" smtClean="0"/>
          </a:p>
          <a:p>
            <a:endParaRPr lang="cs-CZ" sz="3600" b="1" dirty="0" smtClean="0"/>
          </a:p>
          <a:p>
            <a:endParaRPr lang="cs-CZ" sz="3600" b="1" dirty="0" smtClean="0"/>
          </a:p>
          <a:p>
            <a:endParaRPr lang="cs-CZ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národního státu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Pokud přijmeme fakt, že </a:t>
            </a:r>
            <a:r>
              <a:rPr lang="cs-CZ" sz="2000" b="1" dirty="0" smtClean="0"/>
              <a:t>existence státu není nutným předpokladem pro existenci národa</a:t>
            </a:r>
            <a:r>
              <a:rPr lang="cs-CZ" sz="2000" dirty="0" smtClean="0"/>
              <a:t>, můžeme v Evropě pozorovat </a:t>
            </a:r>
            <a:r>
              <a:rPr lang="cs-CZ" sz="2000" b="1" dirty="0" smtClean="0"/>
              <a:t>dvě různé cesty </a:t>
            </a:r>
            <a:r>
              <a:rPr lang="cs-CZ" sz="2000" dirty="0" smtClean="0"/>
              <a:t>ke vzniku národa: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1) V situaci státního národa: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Národní stát se utvořil již v průběhu středověku, či raného novověku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Utvoření moderního národa proběhlo podobou vnitrostátní revoluce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Můžeme sem řadit Francii, Anglii, případně i Nizozemí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2) V situaci nevládnoucí etnické skupiny: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Cesta ke vzniku národa měla podobu národního hnutí, které se snažilo dosáhnout na všechny atributy národní existence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Konečným cílem těchto národních hnutí nemuselo být dosažení plné státnosti, ale jiná forma národního života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Sem patří Poláci, Maďaři, Češi. Podle některých do této kategorie lze zařadit i národní státy, které vznikly slučovacím procesem, tedy Itálie a Německo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Evropa a národy: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19. století nebylo v Evropě mnoho národních států, které by měly jednoznačně homogenní národní kulturu. Můžeme tedy rozlišovat celkem</a:t>
            </a:r>
            <a:r>
              <a:rPr lang="cs-CZ" sz="2000" b="1" dirty="0" smtClean="0"/>
              <a:t> tři druhy států, které na počátku 19. století existovaly v Evropě: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1) Státy s homogenní národní kulturou: </a:t>
            </a:r>
            <a:r>
              <a:rPr lang="cs-CZ" sz="1600" dirty="0" smtClean="0"/>
              <a:t>Sem bychom mohli řadit Francii, Nizozemí, Švédsko, Portugalsko a do jisté míry i Španělsko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2) </a:t>
            </a:r>
            <a:r>
              <a:rPr lang="cs-CZ" sz="1600" b="1" dirty="0" err="1" smtClean="0"/>
              <a:t>Multinárodnostní</a:t>
            </a:r>
            <a:r>
              <a:rPr lang="cs-CZ" sz="1600" b="1" dirty="0" smtClean="0"/>
              <a:t> státy s jednoznačnou dominanci jednoho národa a jeho kultury nad ostatními národy: </a:t>
            </a:r>
            <a:r>
              <a:rPr lang="cs-CZ" sz="1600" dirty="0" smtClean="0"/>
              <a:t>V tomto případě lze hovořit o Angličanech ve Velké Británii a o Dánech v Dánsku (které  ovládalo mimo samotného Dánska ještě Norsko, </a:t>
            </a:r>
            <a:r>
              <a:rPr lang="cs-CZ" sz="1600" dirty="0" err="1" smtClean="0"/>
              <a:t>Faerské</a:t>
            </a:r>
            <a:r>
              <a:rPr lang="cs-CZ" sz="1600" dirty="0" smtClean="0"/>
              <a:t> ostrovy, Grónsko a Island)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3) </a:t>
            </a:r>
            <a:r>
              <a:rPr lang="cs-CZ" sz="1600" b="1" dirty="0" err="1" smtClean="0"/>
              <a:t>Multietnické</a:t>
            </a:r>
            <a:r>
              <a:rPr lang="cs-CZ" sz="1600" b="1" dirty="0" smtClean="0"/>
              <a:t> celky, kde mimo dominantního národa žilo velké množství dalších národů a etnik: </a:t>
            </a:r>
            <a:r>
              <a:rPr lang="cs-CZ" sz="1600" dirty="0" smtClean="0"/>
              <a:t>Jednalo se o Rakousko (od r. 1867 </a:t>
            </a:r>
            <a:r>
              <a:rPr lang="cs-CZ" sz="1600" dirty="0" err="1" smtClean="0"/>
              <a:t>Rakousko</a:t>
            </a:r>
            <a:r>
              <a:rPr lang="cs-CZ" sz="1600" dirty="0" smtClean="0"/>
              <a:t>-Uhersko), Rusko a Osmanskou říši</a:t>
            </a:r>
          </a:p>
          <a:p>
            <a:pPr lvl="1">
              <a:buFont typeface="Arial" pitchFamily="34" charset="0"/>
              <a:buChar char="•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Holy-Roman-Empire-17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7002870" cy="57150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00893" y="1142984"/>
            <a:ext cx="2143108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Střední Evropa v r. 1789, před vypuknutím Velké francouzské revoluce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Státní národy v národních státech: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Jednalo se o národy, které dokázaly utvořit vlastní státy již ve středověku, či raném novověku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Tento stát měl své elity, svou vládnoucí třídu a dokázal vytvořit byrokratický aparát, který tento stát udržoval v chodu. Politická práva držela v rukou malá privilegovaná skupinka představitelů národa pro něž se používal termín národ, jež se považovala za představitele zájmů celého státu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případě krize legitimity staré panovnické, či náboženské moci přecházela politická svrchovanost z panovníka na národ. Toto zformování moderního občanského národa mohlo mít podobu: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A) Úplné výměny starých elit za nové, jako v případě Velké francouzské revoluce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B) Kompromis starých elit s novými, jako v Anglii, či později v Německu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french-rev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3"/>
            <a:ext cx="6169190" cy="571501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43636" y="1142984"/>
            <a:ext cx="3000364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Velká francouzská revoluce představuje významný krok při formování moderních národů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národů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Národní hnutí: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Jednotlivé etnické skupiny žijící ve velkých říších se od národů lišily tím, že </a:t>
            </a:r>
            <a:r>
              <a:rPr lang="cs-CZ" sz="2000" b="1" dirty="0" smtClean="0"/>
              <a:t>neměly plnou sociální skladbu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Chyběla kultura v národním jazyce, případně byla tato kultura oslabena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Chyběla politická autonomie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Národní hnutí se mohla vytvářet v případech etnik: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A) která měla dříve svůj středověký, či ranně novověký stát, na nějž tradicemi navazovala (např. Češi, Maďaři, Poláci, …)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B) žádná historická státnost neexistovala, ale daný národ existoval (Estonci, Finové, Slováci,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2926</Words>
  <Application>Microsoft Office PowerPoint</Application>
  <PresentationFormat>Předvádění na obrazovce (4:3)</PresentationFormat>
  <Paragraphs>292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Interetnické problémy v pohraničních regionech</vt:lpstr>
      <vt:lpstr>Vznik národního státu</vt:lpstr>
      <vt:lpstr>Vznik národního státu</vt:lpstr>
      <vt:lpstr>Vznik národního státu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Evropa národů</vt:lpstr>
      <vt:lpstr>Svět národů</vt:lpstr>
      <vt:lpstr>Svět národů</vt:lpstr>
      <vt:lpstr>Svět národů</vt:lpstr>
      <vt:lpstr>Svět národů</vt:lpstr>
      <vt:lpstr>Svět národů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Formování národa</dc:title>
  <dc:creator>Lubomír</dc:creator>
  <cp:lastModifiedBy>Lubomír</cp:lastModifiedBy>
  <cp:revision>59</cp:revision>
  <dcterms:created xsi:type="dcterms:W3CDTF">2017-08-25T14:50:37Z</dcterms:created>
  <dcterms:modified xsi:type="dcterms:W3CDTF">2018-03-03T12:13:34Z</dcterms:modified>
</cp:coreProperties>
</file>